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diagrams/data1.xml" ContentType="application/vnd.openxmlformats-officedocument.drawingml.diagramData+xml"/>
  <Override PartName="/ppt/diagrams/data2.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Layouts/slideLayout13.xml" ContentType="application/vnd.openxmlformats-officedocument.presentationml.slideLayout+xml"/>
  <Override PartName="/ppt/notesSlides/notesSlide48.xml" ContentType="application/vnd.openxmlformats-officedocument.presentationml.notesSlide+xml"/>
  <Override PartName="/ppt/notesSlides/notesSlide47.xml" ContentType="application/vnd.openxmlformats-officedocument.presentationml.notesSlide+xml"/>
  <Override PartName="/ppt/notesSlides/notesSlide46.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notesSlides/notesSlide18.xml" ContentType="application/vnd.openxmlformats-officedocument.presentationml.notesSlide+xml"/>
  <Override PartName="/ppt/notesSlides/notesSlide45.xml" ContentType="application/vnd.openxmlformats-officedocument.presentationml.notesSlide+xml"/>
  <Override PartName="/ppt/notesSlides/notesSlide44.xml" ContentType="application/vnd.openxmlformats-officedocument.presentationml.notesSlide+xml"/>
  <Override PartName="/ppt/notesSlides/notesSlide19.xml" ContentType="application/vnd.openxmlformats-officedocument.presentationml.notesSlide+xml"/>
  <Override PartName="/ppt/notesSlides/notesSlide4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20.xml" ContentType="application/vnd.openxmlformats-officedocument.presentationml.notesSlide+xml"/>
  <Override PartName="/ppt/notesSlides/notesSlide26.xml" ContentType="application/vnd.openxmlformats-officedocument.presentationml.notesSlid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notesSlides/notesSlide21.xml" ContentType="application/vnd.openxmlformats-officedocument.presentationml.notesSlide+xml"/>
  <Override PartName="/ppt/notesSlides/notesSlide31.xml" ContentType="application/vnd.openxmlformats-officedocument.presentationml.notesSlide+xml"/>
  <Override PartName="/ppt/notesSlides/notesSlide22.xml" ContentType="application/vnd.openxmlformats-officedocument.presentationml.notesSlid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notesSlides/notesSlide41.xml" ContentType="application/vnd.openxmlformats-officedocument.presentationml.notesSlid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33.xml" ContentType="application/vnd.openxmlformats-officedocument.presentationml.notesSlide+xml"/>
  <Override PartName="/ppt/notesSlides/notesSlide27.xml" ContentType="application/vnd.openxmlformats-officedocument.presentationml.notesSlide+xml"/>
  <Override PartName="/ppt/notesSlides/notesSlide42.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4.xml" ContentType="application/vnd.openxmlformats-officedocument.presentationml.notesSlide+xml"/>
  <Override PartName="/ppt/notesSlides/notesSlide25.xml" ContentType="application/vnd.openxmlformats-officedocument.presentationml.notesSlide+xml"/>
  <Override PartName="/ppt/notesSlides/notesSlide32.xml" ContentType="application/vnd.openxmlformats-officedocument.presentationml.notesSlide+xml"/>
  <Override PartName="/ppt/notesSlides/notesSlide30.xml" ContentType="application/vnd.openxmlformats-officedocument.presentationml.notesSlide+xml"/>
  <Override PartName="/ppt/notesSlides/notesSlide40.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12.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diagrams/colors1.xml" ContentType="application/vnd.openxmlformats-officedocument.drawingml.diagramColors+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customXml/itemProps3.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4" r:id="rId5"/>
    <p:sldMasterId id="2147483700" r:id="rId6"/>
    <p:sldMasterId id="2147483705" r:id="rId7"/>
    <p:sldMasterId id="2147483710" r:id="rId8"/>
  </p:sldMasterIdLst>
  <p:notesMasterIdLst>
    <p:notesMasterId r:id="rId62"/>
  </p:notesMasterIdLst>
  <p:sldIdLst>
    <p:sldId id="318" r:id="rId9"/>
    <p:sldId id="319" r:id="rId10"/>
    <p:sldId id="320" r:id="rId11"/>
    <p:sldId id="371" r:id="rId12"/>
    <p:sldId id="321" r:id="rId13"/>
    <p:sldId id="322" r:id="rId14"/>
    <p:sldId id="323" r:id="rId15"/>
    <p:sldId id="375" r:id="rId16"/>
    <p:sldId id="324" r:id="rId17"/>
    <p:sldId id="369" r:id="rId18"/>
    <p:sldId id="325" r:id="rId19"/>
    <p:sldId id="326" r:id="rId20"/>
    <p:sldId id="327" r:id="rId21"/>
    <p:sldId id="328" r:id="rId22"/>
    <p:sldId id="376" r:id="rId23"/>
    <p:sldId id="329" r:id="rId24"/>
    <p:sldId id="330" r:id="rId25"/>
    <p:sldId id="331" r:id="rId26"/>
    <p:sldId id="332" r:id="rId27"/>
    <p:sldId id="333" r:id="rId28"/>
    <p:sldId id="334" r:id="rId29"/>
    <p:sldId id="335" r:id="rId30"/>
    <p:sldId id="336" r:id="rId31"/>
    <p:sldId id="337" r:id="rId32"/>
    <p:sldId id="343" r:id="rId33"/>
    <p:sldId id="370" r:id="rId34"/>
    <p:sldId id="338" r:id="rId35"/>
    <p:sldId id="339" r:id="rId36"/>
    <p:sldId id="340" r:id="rId37"/>
    <p:sldId id="345" r:id="rId38"/>
    <p:sldId id="341" r:id="rId39"/>
    <p:sldId id="346" r:id="rId40"/>
    <p:sldId id="347" r:id="rId41"/>
    <p:sldId id="348" r:id="rId42"/>
    <p:sldId id="349" r:id="rId43"/>
    <p:sldId id="350" r:id="rId44"/>
    <p:sldId id="351" r:id="rId45"/>
    <p:sldId id="352" r:id="rId46"/>
    <p:sldId id="353" r:id="rId47"/>
    <p:sldId id="354" r:id="rId48"/>
    <p:sldId id="356" r:id="rId49"/>
    <p:sldId id="357" r:id="rId50"/>
    <p:sldId id="358" r:id="rId51"/>
    <p:sldId id="359" r:id="rId52"/>
    <p:sldId id="360" r:id="rId53"/>
    <p:sldId id="361" r:id="rId54"/>
    <p:sldId id="362" r:id="rId55"/>
    <p:sldId id="364" r:id="rId56"/>
    <p:sldId id="365" r:id="rId57"/>
    <p:sldId id="366" r:id="rId58"/>
    <p:sldId id="367" r:id="rId59"/>
    <p:sldId id="368" r:id="rId60"/>
    <p:sldId id="373"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285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22" autoAdjust="0"/>
    <p:restoredTop sz="77086" autoAdjust="0"/>
  </p:normalViewPr>
  <p:slideViewPr>
    <p:cSldViewPr snapToGrid="0">
      <p:cViewPr varScale="1">
        <p:scale>
          <a:sx n="88" d="100"/>
          <a:sy n="88" d="100"/>
        </p:scale>
        <p:origin x="1236"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presProps" Target="presProp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tableStyles" Target="tableStyles.xml"/><Relationship Id="rId5" Type="http://schemas.openxmlformats.org/officeDocument/2006/relationships/slideMaster" Target="slideMasters/slideMaster1.xml"/><Relationship Id="rId61" Type="http://schemas.openxmlformats.org/officeDocument/2006/relationships/slide" Target="slides/slide53.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viewProps" Target="viewProps.xml"/><Relationship Id="rId8" Type="http://schemas.openxmlformats.org/officeDocument/2006/relationships/slideMaster" Target="slideMasters/slideMaster4.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customXml" Target="../customXml/item5.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2974D0-61E2-4745-BBDC-A9F1A0C8218C}"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n-US"/>
        </a:p>
      </dgm:t>
    </dgm:pt>
    <dgm:pt modelId="{CA61A722-8214-4F54-8F4C-9408624F071E}">
      <dgm:prSet phldrT="[Text]"/>
      <dgm:spPr>
        <a:xfrm>
          <a:off x="4863237" y="1015457"/>
          <a:ext cx="3361848" cy="459627"/>
        </a:xfrm>
        <a:prstGeom prst="roundRect">
          <a:avLst/>
        </a:prstGeom>
        <a:solidFill>
          <a:srgbClr val="FFFFFF">
            <a:alpha val="90000"/>
            <a:hueOff val="0"/>
            <a:satOff val="0"/>
            <a:lumOff val="0"/>
            <a:alphaOff val="0"/>
          </a:srgbClr>
        </a:solidFill>
        <a:ln w="12700" cap="flat" cmpd="sng" algn="ctr">
          <a:solidFill>
            <a:srgbClr val="728591"/>
          </a:solidFill>
          <a:prstDash val="solid"/>
          <a:miter lim="800000"/>
        </a:ln>
        <a:effectLst/>
      </dgm:spPr>
      <dgm:t>
        <a:bodyPr/>
        <a:lstStyle/>
        <a:p>
          <a:r>
            <a:rPr lang="en-US" b="1" dirty="0">
              <a:solidFill>
                <a:schemeClr val="tx1">
                  <a:lumMod val="75000"/>
                  <a:lumOff val="25000"/>
                </a:schemeClr>
              </a:solidFill>
              <a:latin typeface="Arial"/>
              <a:ea typeface="+mn-ea"/>
              <a:cs typeface="+mn-cs"/>
            </a:rPr>
            <a:t>Right of Way/Utility/RR Certification</a:t>
          </a:r>
        </a:p>
      </dgm:t>
    </dgm:pt>
    <dgm:pt modelId="{E85B2EF2-2887-4205-A7FA-550712300850}" type="parTrans" cxnId="{55FCFB05-A261-4ECD-B418-2A1AC72970A6}">
      <dgm:prSet/>
      <dgm:spPr/>
      <dgm:t>
        <a:bodyPr/>
        <a:lstStyle/>
        <a:p>
          <a:endParaRPr lang="en-US"/>
        </a:p>
      </dgm:t>
    </dgm:pt>
    <dgm:pt modelId="{ACBAA0D3-71F7-4AB1-AF48-4F2A19ECD9D4}" type="sibTrans" cxnId="{55FCFB05-A261-4ECD-B418-2A1AC72970A6}">
      <dgm:prSet/>
      <dgm:spPr/>
      <dgm:t>
        <a:bodyPr/>
        <a:lstStyle/>
        <a:p>
          <a:endParaRPr lang="en-US"/>
        </a:p>
      </dgm:t>
    </dgm:pt>
    <dgm:pt modelId="{84C634F7-2BB2-4312-8DFF-515D50D5CB69}">
      <dgm:prSet phldrT="[Text]"/>
      <dgm:spPr>
        <a:xfrm>
          <a:off x="4861153" y="1607677"/>
          <a:ext cx="3361848" cy="459627"/>
        </a:xfrm>
        <a:prstGeom prst="roundRect">
          <a:avLst/>
        </a:prstGeom>
        <a:solidFill>
          <a:srgbClr val="FFFFFF">
            <a:alpha val="90000"/>
            <a:hueOff val="0"/>
            <a:satOff val="0"/>
            <a:lumOff val="0"/>
            <a:alphaOff val="0"/>
          </a:srgbClr>
        </a:solidFill>
        <a:ln w="12700" cap="flat" cmpd="sng" algn="ctr">
          <a:solidFill>
            <a:srgbClr val="728591"/>
          </a:solidFill>
          <a:prstDash val="solid"/>
          <a:miter lim="800000"/>
        </a:ln>
        <a:effectLst/>
      </dgm:spPr>
      <dgm:t>
        <a:bodyPr/>
        <a:lstStyle/>
        <a:p>
          <a:r>
            <a:rPr lang="en-US" dirty="0">
              <a:solidFill>
                <a:srgbClr val="FFFFFF">
                  <a:lumMod val="50000"/>
                </a:srgbClr>
              </a:solidFill>
              <a:latin typeface="Arial"/>
              <a:ea typeface="+mn-ea"/>
              <a:cs typeface="+mn-cs"/>
            </a:rPr>
            <a:t>Right of Way Acquisition (and Utility Relocation)</a:t>
          </a:r>
        </a:p>
      </dgm:t>
    </dgm:pt>
    <dgm:pt modelId="{A047D725-7928-422D-84DF-12A2E15F4916}" type="parTrans" cxnId="{7526B235-74E2-4F6E-95A7-A9E3DB88520C}">
      <dgm:prSet/>
      <dgm:spPr/>
      <dgm:t>
        <a:bodyPr/>
        <a:lstStyle/>
        <a:p>
          <a:endParaRPr lang="en-US"/>
        </a:p>
      </dgm:t>
    </dgm:pt>
    <dgm:pt modelId="{FC261891-692E-4867-8B4C-F1674F625FE4}" type="sibTrans" cxnId="{7526B235-74E2-4F6E-95A7-A9E3DB88520C}">
      <dgm:prSet/>
      <dgm:spPr/>
      <dgm:t>
        <a:bodyPr/>
        <a:lstStyle/>
        <a:p>
          <a:endParaRPr lang="en-US"/>
        </a:p>
      </dgm:t>
    </dgm:pt>
    <dgm:pt modelId="{E2CA1093-88CE-427C-9DC7-ADBB2923D1E7}">
      <dgm:prSet phldrT="[Text]"/>
      <dgm:spPr>
        <a:xfrm>
          <a:off x="4869894" y="2790705"/>
          <a:ext cx="3361848" cy="459627"/>
        </a:xfrm>
        <a:prstGeom prst="roundRect">
          <a:avLst/>
        </a:prstGeom>
        <a:solidFill>
          <a:srgbClr val="FFFFFF">
            <a:alpha val="90000"/>
            <a:hueOff val="0"/>
            <a:satOff val="0"/>
            <a:lumOff val="0"/>
            <a:alphaOff val="0"/>
          </a:srgbClr>
        </a:solidFill>
        <a:ln w="12700" cap="flat" cmpd="sng" algn="ctr">
          <a:solidFill>
            <a:srgbClr val="728591"/>
          </a:solidFill>
          <a:prstDash val="solid"/>
          <a:miter lim="800000"/>
        </a:ln>
        <a:effectLst/>
      </dgm:spPr>
      <dgm:t>
        <a:bodyPr/>
        <a:lstStyle/>
        <a:p>
          <a:r>
            <a:rPr lang="en-US" b="1" dirty="0">
              <a:solidFill>
                <a:schemeClr val="tx1">
                  <a:lumMod val="75000"/>
                  <a:lumOff val="25000"/>
                </a:schemeClr>
              </a:solidFill>
              <a:latin typeface="Arial"/>
              <a:ea typeface="+mn-ea"/>
              <a:cs typeface="+mn-cs"/>
            </a:rPr>
            <a:t>Environmental Document</a:t>
          </a:r>
        </a:p>
      </dgm:t>
    </dgm:pt>
    <dgm:pt modelId="{D5238160-4D2D-4631-B2BE-B9E40B02CB3F}" type="parTrans" cxnId="{AACFDC1F-9A36-49FB-89FA-90882D65F76E}">
      <dgm:prSet/>
      <dgm:spPr/>
      <dgm:t>
        <a:bodyPr/>
        <a:lstStyle/>
        <a:p>
          <a:endParaRPr lang="en-US"/>
        </a:p>
      </dgm:t>
    </dgm:pt>
    <dgm:pt modelId="{53E93427-E61B-44E6-908F-3D3398822509}" type="sibTrans" cxnId="{AACFDC1F-9A36-49FB-89FA-90882D65F76E}">
      <dgm:prSet/>
      <dgm:spPr/>
      <dgm:t>
        <a:bodyPr/>
        <a:lstStyle/>
        <a:p>
          <a:endParaRPr lang="en-US"/>
        </a:p>
      </dgm:t>
    </dgm:pt>
    <dgm:pt modelId="{1231697E-CB8D-4C96-8EE7-0E3FE90DB2F3}">
      <dgm:prSet phldrT="[Text]"/>
      <dgm:spPr>
        <a:xfrm>
          <a:off x="4861153" y="3925268"/>
          <a:ext cx="3361848" cy="459627"/>
        </a:xfrm>
        <a:prstGeom prst="roundRect">
          <a:avLst/>
        </a:prstGeom>
        <a:solidFill>
          <a:srgbClr val="FFFFFF">
            <a:alpha val="90000"/>
            <a:hueOff val="0"/>
            <a:satOff val="0"/>
            <a:lumOff val="0"/>
            <a:alphaOff val="0"/>
          </a:srgbClr>
        </a:solidFill>
        <a:ln w="12700" cap="flat" cmpd="sng" algn="ctr">
          <a:solidFill>
            <a:srgbClr val="728591"/>
          </a:solidFill>
          <a:prstDash val="solid"/>
          <a:miter lim="800000"/>
        </a:ln>
        <a:effectLst/>
      </dgm:spPr>
      <dgm:t>
        <a:bodyPr/>
        <a:lstStyle/>
        <a:p>
          <a:r>
            <a:rPr lang="en-US" b="1" dirty="0">
              <a:solidFill>
                <a:schemeClr val="tx1">
                  <a:lumMod val="75000"/>
                  <a:lumOff val="25000"/>
                </a:schemeClr>
              </a:solidFill>
              <a:latin typeface="Arial"/>
              <a:ea typeface="+mn-ea"/>
              <a:cs typeface="+mn-cs"/>
            </a:rPr>
            <a:t>Agreement</a:t>
          </a:r>
        </a:p>
      </dgm:t>
    </dgm:pt>
    <dgm:pt modelId="{35815C20-C1EB-42AA-BB8D-251CF1563E6F}" type="parTrans" cxnId="{5B6E4038-BE7D-4FDE-9766-808946389CEA}">
      <dgm:prSet/>
      <dgm:spPr/>
      <dgm:t>
        <a:bodyPr/>
        <a:lstStyle/>
        <a:p>
          <a:endParaRPr lang="en-US"/>
        </a:p>
      </dgm:t>
    </dgm:pt>
    <dgm:pt modelId="{7B019112-7572-4C79-A398-6542742DFA41}" type="sibTrans" cxnId="{5B6E4038-BE7D-4FDE-9766-808946389CEA}">
      <dgm:prSet/>
      <dgm:spPr/>
      <dgm:t>
        <a:bodyPr/>
        <a:lstStyle/>
        <a:p>
          <a:endParaRPr lang="en-US"/>
        </a:p>
      </dgm:t>
    </dgm:pt>
    <dgm:pt modelId="{D864DA91-7C83-4E47-A114-5FADB20E6F46}">
      <dgm:prSet phldrT="[Text]"/>
      <dgm:spPr>
        <a:xfrm>
          <a:off x="4863237" y="4492453"/>
          <a:ext cx="3361848" cy="459627"/>
        </a:xfrm>
        <a:prstGeom prst="roundRect">
          <a:avLst/>
        </a:prstGeom>
        <a:solidFill>
          <a:srgbClr val="FFFFFF">
            <a:alpha val="90000"/>
            <a:hueOff val="0"/>
            <a:satOff val="0"/>
            <a:lumOff val="0"/>
            <a:alphaOff val="0"/>
          </a:srgbClr>
        </a:solidFill>
        <a:ln w="12700" cap="flat" cmpd="sng" algn="ctr">
          <a:solidFill>
            <a:srgbClr val="728591"/>
          </a:solidFill>
          <a:prstDash val="solid"/>
          <a:miter lim="800000"/>
        </a:ln>
        <a:effectLst/>
      </dgm:spPr>
      <dgm:t>
        <a:bodyPr/>
        <a:lstStyle/>
        <a:p>
          <a:r>
            <a:rPr lang="en-US" dirty="0">
              <a:solidFill>
                <a:srgbClr val="FFFFFF">
                  <a:lumMod val="50000"/>
                </a:srgbClr>
              </a:solidFill>
              <a:latin typeface="Arial"/>
              <a:ea typeface="+mn-ea"/>
              <a:cs typeface="+mn-cs"/>
            </a:rPr>
            <a:t>Programming (includes Schedule)</a:t>
          </a:r>
        </a:p>
      </dgm:t>
    </dgm:pt>
    <dgm:pt modelId="{91FD5CF0-5FA8-45A7-AC10-3D1F707BB302}" type="parTrans" cxnId="{4D1FD9E0-4499-46B0-87B0-3AF4685AE0B9}">
      <dgm:prSet/>
      <dgm:spPr/>
      <dgm:t>
        <a:bodyPr/>
        <a:lstStyle/>
        <a:p>
          <a:endParaRPr lang="en-US"/>
        </a:p>
      </dgm:t>
    </dgm:pt>
    <dgm:pt modelId="{809F7608-220A-4804-B194-B6F9C2B421D7}" type="sibTrans" cxnId="{4D1FD9E0-4499-46B0-87B0-3AF4685AE0B9}">
      <dgm:prSet/>
      <dgm:spPr/>
      <dgm:t>
        <a:bodyPr/>
        <a:lstStyle/>
        <a:p>
          <a:endParaRPr lang="en-US"/>
        </a:p>
      </dgm:t>
    </dgm:pt>
    <dgm:pt modelId="{0D13316C-F6D7-4D1B-9519-C3BEB0C42053}">
      <dgm:prSet phldrT="[Text]"/>
      <dgm:spPr>
        <a:xfrm>
          <a:off x="4863237" y="3346142"/>
          <a:ext cx="3361848" cy="459627"/>
        </a:xfrm>
        <a:prstGeom prst="roundRect">
          <a:avLst/>
        </a:prstGeom>
        <a:solidFill>
          <a:srgbClr val="FFFFFF">
            <a:alpha val="90000"/>
            <a:hueOff val="0"/>
            <a:satOff val="0"/>
            <a:lumOff val="0"/>
            <a:alphaOff val="0"/>
          </a:srgbClr>
        </a:solidFill>
        <a:ln w="12700" cap="flat" cmpd="sng" algn="ctr">
          <a:solidFill>
            <a:srgbClr val="728591"/>
          </a:solidFill>
          <a:prstDash val="solid"/>
          <a:miter lim="800000"/>
        </a:ln>
        <a:effectLst/>
      </dgm:spPr>
      <dgm:t>
        <a:bodyPr/>
        <a:lstStyle/>
        <a:p>
          <a:r>
            <a:rPr lang="en-US" dirty="0">
              <a:solidFill>
                <a:srgbClr val="FFFFFF">
                  <a:lumMod val="50000"/>
                </a:srgbClr>
              </a:solidFill>
              <a:latin typeface="Arial"/>
              <a:ea typeface="+mn-ea"/>
              <a:cs typeface="+mn-cs"/>
            </a:rPr>
            <a:t>Procuring Professional Services</a:t>
          </a:r>
        </a:p>
      </dgm:t>
    </dgm:pt>
    <dgm:pt modelId="{42C2B150-693A-43DB-8AB9-ADE01846F3FE}" type="parTrans" cxnId="{D7754586-64E8-4D40-8FC3-62A2D7A29AF4}">
      <dgm:prSet/>
      <dgm:spPr/>
      <dgm:t>
        <a:bodyPr/>
        <a:lstStyle/>
        <a:p>
          <a:endParaRPr lang="en-US"/>
        </a:p>
      </dgm:t>
    </dgm:pt>
    <dgm:pt modelId="{DECA4411-A7B8-41CF-85A9-86EC9E1283F0}" type="sibTrans" cxnId="{D7754586-64E8-4D40-8FC3-62A2D7A29AF4}">
      <dgm:prSet/>
      <dgm:spPr/>
      <dgm:t>
        <a:bodyPr/>
        <a:lstStyle/>
        <a:p>
          <a:endParaRPr lang="en-US"/>
        </a:p>
      </dgm:t>
    </dgm:pt>
    <dgm:pt modelId="{2973AE5D-5118-4560-8284-9DFDDB518A47}">
      <dgm:prSet phldrT="[Text]"/>
      <dgm:spPr>
        <a:xfrm>
          <a:off x="4861153" y="2207478"/>
          <a:ext cx="3361848" cy="459627"/>
        </a:xfrm>
        <a:prstGeom prst="roundRect">
          <a:avLst/>
        </a:prstGeom>
        <a:solidFill>
          <a:srgbClr val="FFFFFF">
            <a:alpha val="90000"/>
            <a:hueOff val="0"/>
            <a:satOff val="0"/>
            <a:lumOff val="0"/>
            <a:alphaOff val="0"/>
          </a:srgbClr>
        </a:solidFill>
        <a:ln w="12700" cap="flat" cmpd="sng" algn="ctr">
          <a:solidFill>
            <a:srgbClr val="728591"/>
          </a:solidFill>
          <a:prstDash val="solid"/>
          <a:miter lim="800000"/>
        </a:ln>
        <a:effectLst/>
      </dgm:spPr>
      <dgm:t>
        <a:bodyPr/>
        <a:lstStyle/>
        <a:p>
          <a:r>
            <a:rPr lang="en-US" b="1" dirty="0">
              <a:solidFill>
                <a:schemeClr val="tx1">
                  <a:lumMod val="75000"/>
                  <a:lumOff val="25000"/>
                </a:schemeClr>
              </a:solidFill>
              <a:latin typeface="Arial"/>
              <a:ea typeface="+mn-ea"/>
              <a:cs typeface="+mn-cs"/>
            </a:rPr>
            <a:t>Right of Way Plans</a:t>
          </a:r>
        </a:p>
      </dgm:t>
    </dgm:pt>
    <dgm:pt modelId="{F67B0545-CB37-4945-BE7F-53A58F7A0946}" type="parTrans" cxnId="{68DBCE41-21C0-468B-AB33-F9E76E35DE45}">
      <dgm:prSet/>
      <dgm:spPr/>
      <dgm:t>
        <a:bodyPr/>
        <a:lstStyle/>
        <a:p>
          <a:endParaRPr lang="en-US"/>
        </a:p>
      </dgm:t>
    </dgm:pt>
    <dgm:pt modelId="{D7F1B5F0-5E5E-4E2B-8E8D-C86CCDB0D29E}" type="sibTrans" cxnId="{68DBCE41-21C0-468B-AB33-F9E76E35DE45}">
      <dgm:prSet/>
      <dgm:spPr/>
      <dgm:t>
        <a:bodyPr/>
        <a:lstStyle/>
        <a:p>
          <a:endParaRPr lang="en-US"/>
        </a:p>
      </dgm:t>
    </dgm:pt>
    <dgm:pt modelId="{9E2C4A0B-B3B9-4072-A1D1-FEE735161BAE}">
      <dgm:prSet phldrT="[Text]"/>
      <dgm:spPr>
        <a:xfrm>
          <a:off x="4863237" y="413758"/>
          <a:ext cx="3361848" cy="459627"/>
        </a:xfrm>
        <a:prstGeom prst="roundRect">
          <a:avLst/>
        </a:prstGeom>
        <a:solidFill>
          <a:srgbClr val="FFFFFF">
            <a:alpha val="90000"/>
            <a:hueOff val="0"/>
            <a:satOff val="0"/>
            <a:lumOff val="0"/>
            <a:alphaOff val="0"/>
          </a:srgbClr>
        </a:solidFill>
        <a:ln w="12700" cap="flat" cmpd="sng" algn="ctr">
          <a:solidFill>
            <a:srgbClr val="728591"/>
          </a:solidFill>
          <a:prstDash val="solid"/>
          <a:miter lim="800000"/>
        </a:ln>
        <a:effectLst/>
      </dgm:spPr>
      <dgm:t>
        <a:bodyPr/>
        <a:lstStyle/>
        <a:p>
          <a:r>
            <a:rPr lang="en-US" b="1" dirty="0">
              <a:solidFill>
                <a:schemeClr val="tx1">
                  <a:lumMod val="75000"/>
                  <a:lumOff val="25000"/>
                </a:schemeClr>
              </a:solidFill>
              <a:latin typeface="Arial"/>
              <a:ea typeface="+mn-ea"/>
              <a:cs typeface="+mn-cs"/>
            </a:rPr>
            <a:t>Final Plans, Specifications, and Estimate</a:t>
          </a:r>
        </a:p>
      </dgm:t>
    </dgm:pt>
    <dgm:pt modelId="{5B0E87E8-E279-41A4-8805-E77DEEEA5B08}" type="parTrans" cxnId="{E17BFFA7-5488-4ED6-AB77-A351F6F32BAE}">
      <dgm:prSet/>
      <dgm:spPr/>
      <dgm:t>
        <a:bodyPr/>
        <a:lstStyle/>
        <a:p>
          <a:endParaRPr lang="en-US"/>
        </a:p>
      </dgm:t>
    </dgm:pt>
    <dgm:pt modelId="{81501675-D589-4DA6-BC4C-A066D903A241}" type="sibTrans" cxnId="{E17BFFA7-5488-4ED6-AB77-A351F6F32BAE}">
      <dgm:prSet/>
      <dgm:spPr/>
      <dgm:t>
        <a:bodyPr/>
        <a:lstStyle/>
        <a:p>
          <a:endParaRPr lang="en-US"/>
        </a:p>
      </dgm:t>
    </dgm:pt>
    <dgm:pt modelId="{6414432A-C82A-449D-B3BA-B38A6EFB5E83}" type="pres">
      <dgm:prSet presAssocID="{7A2974D0-61E2-4745-BBDC-A9F1A0C8218C}" presName="compositeShape" presStyleCnt="0">
        <dgm:presLayoutVars>
          <dgm:dir/>
          <dgm:resizeHandles/>
        </dgm:presLayoutVars>
      </dgm:prSet>
      <dgm:spPr/>
    </dgm:pt>
    <dgm:pt modelId="{F7C4847E-90D3-46DC-ACB2-44E49D470D16}" type="pres">
      <dgm:prSet presAssocID="{7A2974D0-61E2-4745-BBDC-A9F1A0C8218C}" presName="pyramid" presStyleLbl="node1" presStyleIdx="0" presStyleCnt="1" custScaleX="100184" custScaleY="91031"/>
      <dgm:spPr>
        <a:xfrm>
          <a:off x="2283856" y="0"/>
          <a:ext cx="5172074" cy="5172074"/>
        </a:xfrm>
        <a:prstGeom prst="triangle">
          <a:avLst/>
        </a:prstGeom>
        <a:pattFill prst="trellis">
          <a:fgClr>
            <a:schemeClr val="accent6"/>
          </a:fgClr>
          <a:bgClr>
            <a:schemeClr val="bg1"/>
          </a:bgClr>
        </a:pattFill>
        <a:ln w="12700" cap="flat" cmpd="sng" algn="ctr">
          <a:solidFill>
            <a:srgbClr val="FFFFFF">
              <a:hueOff val="0"/>
              <a:satOff val="0"/>
              <a:lumOff val="0"/>
              <a:alphaOff val="0"/>
            </a:srgbClr>
          </a:solidFill>
          <a:prstDash val="solid"/>
          <a:miter lim="800000"/>
        </a:ln>
        <a:effectLst/>
      </dgm:spPr>
    </dgm:pt>
    <dgm:pt modelId="{AED909A3-9263-4427-A740-7BC2FFE3CA38}" type="pres">
      <dgm:prSet presAssocID="{7A2974D0-61E2-4745-BBDC-A9F1A0C8218C}" presName="theList" presStyleCnt="0"/>
      <dgm:spPr/>
    </dgm:pt>
    <dgm:pt modelId="{2648EBF5-395F-40E5-B51A-4FED18F9A934}" type="pres">
      <dgm:prSet presAssocID="{CA61A722-8214-4F54-8F4C-9408624F071E}" presName="aNode" presStyleLbl="fgAcc1" presStyleIdx="0" presStyleCnt="8" custLinFactY="95793" custLinFactNeighborX="-198" custLinFactNeighborY="100000">
        <dgm:presLayoutVars>
          <dgm:bulletEnabled val="1"/>
        </dgm:presLayoutVars>
      </dgm:prSet>
      <dgm:spPr/>
    </dgm:pt>
    <dgm:pt modelId="{58F42E93-6C76-498C-9482-22ED8A8B5137}" type="pres">
      <dgm:prSet presAssocID="{CA61A722-8214-4F54-8F4C-9408624F071E}" presName="aSpace" presStyleCnt="0"/>
      <dgm:spPr/>
    </dgm:pt>
    <dgm:pt modelId="{916586D7-D1E3-493D-9985-A3A41F535C95}" type="pres">
      <dgm:prSet presAssocID="{84C634F7-2BB2-4312-8DFF-515D50D5CB69}" presName="aNode" presStyleLbl="fgAcc1" presStyleIdx="1" presStyleCnt="8" custLinFactY="100000" custLinFactNeighborX="-260" custLinFactNeighborY="197126">
        <dgm:presLayoutVars>
          <dgm:bulletEnabled val="1"/>
        </dgm:presLayoutVars>
      </dgm:prSet>
      <dgm:spPr/>
    </dgm:pt>
    <dgm:pt modelId="{FFD3B753-F215-4812-B724-34AA4E0D5966}" type="pres">
      <dgm:prSet presAssocID="{84C634F7-2BB2-4312-8DFF-515D50D5CB69}" presName="aSpace" presStyleCnt="0"/>
      <dgm:spPr/>
    </dgm:pt>
    <dgm:pt modelId="{7F06A34B-8200-45A1-8B0E-C0622085BE39}" type="pres">
      <dgm:prSet presAssocID="{E2CA1093-88CE-427C-9DC7-ADBB2923D1E7}" presName="aNode" presStyleLbl="fgAcc1" presStyleIdx="2" presStyleCnt="8" custLinFactY="232029" custLinFactNeighborY="300000">
        <dgm:presLayoutVars>
          <dgm:bulletEnabled val="1"/>
        </dgm:presLayoutVars>
      </dgm:prSet>
      <dgm:spPr/>
    </dgm:pt>
    <dgm:pt modelId="{3B0E2373-F502-4BE7-BC73-BBAB090D33CF}" type="pres">
      <dgm:prSet presAssocID="{E2CA1093-88CE-427C-9DC7-ADBB2923D1E7}" presName="aSpace" presStyleCnt="0"/>
      <dgm:spPr/>
    </dgm:pt>
    <dgm:pt modelId="{2E82F878-9058-4B73-832E-5CEE5174CEBF}" type="pres">
      <dgm:prSet presAssocID="{1231697E-CB8D-4C96-8EE7-0E3FE90DB2F3}" presName="aNode" presStyleLbl="fgAcc1" presStyleIdx="3" presStyleCnt="8" custLinFactY="353873" custLinFactNeighborX="-260" custLinFactNeighborY="400000">
        <dgm:presLayoutVars>
          <dgm:bulletEnabled val="1"/>
        </dgm:presLayoutVars>
      </dgm:prSet>
      <dgm:spPr/>
    </dgm:pt>
    <dgm:pt modelId="{92593C38-6534-4B03-8F3D-49E07BC0274E}" type="pres">
      <dgm:prSet presAssocID="{1231697E-CB8D-4C96-8EE7-0E3FE90DB2F3}" presName="aSpace" presStyleCnt="0"/>
      <dgm:spPr/>
    </dgm:pt>
    <dgm:pt modelId="{CC3DB5B7-F162-4A9F-9937-4361E7496186}" type="pres">
      <dgm:prSet presAssocID="{D864DA91-7C83-4E47-A114-5FADB20E6F46}" presName="aNode" presStyleLbl="fgAcc1" presStyleIdx="4" presStyleCnt="8" custLinFactY="364774" custLinFactNeighborX="-198" custLinFactNeighborY="400000">
        <dgm:presLayoutVars>
          <dgm:bulletEnabled val="1"/>
        </dgm:presLayoutVars>
      </dgm:prSet>
      <dgm:spPr/>
    </dgm:pt>
    <dgm:pt modelId="{03DCDC27-9B6D-4BBA-8850-8F980D8A38AE}" type="pres">
      <dgm:prSet presAssocID="{D864DA91-7C83-4E47-A114-5FADB20E6F46}" presName="aSpace" presStyleCnt="0"/>
      <dgm:spPr/>
    </dgm:pt>
    <dgm:pt modelId="{AF127995-1082-4A32-B986-01C0F02AD35F}" type="pres">
      <dgm:prSet presAssocID="{0D13316C-F6D7-4D1B-9519-C3BEB0C42053}" presName="aNode" presStyleLbl="fgAcc1" presStyleIdx="5" presStyleCnt="8" custLinFactY="40374" custLinFactNeighborX="-198" custLinFactNeighborY="100000">
        <dgm:presLayoutVars>
          <dgm:bulletEnabled val="1"/>
        </dgm:presLayoutVars>
      </dgm:prSet>
      <dgm:spPr/>
    </dgm:pt>
    <dgm:pt modelId="{A8053002-4692-4516-A2C0-C08283F2533C}" type="pres">
      <dgm:prSet presAssocID="{0D13316C-F6D7-4D1B-9519-C3BEB0C42053}" presName="aSpace" presStyleCnt="0"/>
      <dgm:spPr/>
    </dgm:pt>
    <dgm:pt modelId="{C981F34C-977D-4247-8763-67141591BAEE}" type="pres">
      <dgm:prSet presAssocID="{2973AE5D-5118-4560-8284-9DFDDB518A47}" presName="aNode" presStyleLbl="fgAcc1" presStyleIdx="6" presStyleCnt="8" custLinFactY="-269862" custLinFactNeighborX="-260" custLinFactNeighborY="-300000">
        <dgm:presLayoutVars>
          <dgm:bulletEnabled val="1"/>
        </dgm:presLayoutVars>
      </dgm:prSet>
      <dgm:spPr/>
    </dgm:pt>
    <dgm:pt modelId="{334CF728-E76B-4C11-9AA1-BDEDFA607D91}" type="pres">
      <dgm:prSet presAssocID="{2973AE5D-5118-4560-8284-9DFDDB518A47}" presName="aSpace" presStyleCnt="0"/>
      <dgm:spPr/>
    </dgm:pt>
    <dgm:pt modelId="{DB2A4137-EE72-4B26-B9EC-B1FFB858258A}" type="pres">
      <dgm:prSet presAssocID="{9E2C4A0B-B3B9-4072-A1D1-FEE735161BAE}" presName="aNode" presStyleLbl="fgAcc1" presStyleIdx="7" presStyleCnt="8" custLinFactY="-710117" custLinFactNeighborX="-198" custLinFactNeighborY="-800000">
        <dgm:presLayoutVars>
          <dgm:bulletEnabled val="1"/>
        </dgm:presLayoutVars>
      </dgm:prSet>
      <dgm:spPr/>
    </dgm:pt>
    <dgm:pt modelId="{2979BA97-3751-4935-A89D-8E291D229C52}" type="pres">
      <dgm:prSet presAssocID="{9E2C4A0B-B3B9-4072-A1D1-FEE735161BAE}" presName="aSpace" presStyleCnt="0"/>
      <dgm:spPr/>
    </dgm:pt>
  </dgm:ptLst>
  <dgm:cxnLst>
    <dgm:cxn modelId="{8750E605-019C-457D-8AEE-DA249E3C46BC}" type="presOf" srcId="{9E2C4A0B-B3B9-4072-A1D1-FEE735161BAE}" destId="{DB2A4137-EE72-4B26-B9EC-B1FFB858258A}" srcOrd="0" destOrd="0" presId="urn:microsoft.com/office/officeart/2005/8/layout/pyramid2"/>
    <dgm:cxn modelId="{55FCFB05-A261-4ECD-B418-2A1AC72970A6}" srcId="{7A2974D0-61E2-4745-BBDC-A9F1A0C8218C}" destId="{CA61A722-8214-4F54-8F4C-9408624F071E}" srcOrd="0" destOrd="0" parTransId="{E85B2EF2-2887-4205-A7FA-550712300850}" sibTransId="{ACBAA0D3-71F7-4AB1-AF48-4F2A19ECD9D4}"/>
    <dgm:cxn modelId="{C4FC6F10-283C-41DD-87A0-AF93C813DB67}" type="presOf" srcId="{E2CA1093-88CE-427C-9DC7-ADBB2923D1E7}" destId="{7F06A34B-8200-45A1-8B0E-C0622085BE39}" srcOrd="0" destOrd="0" presId="urn:microsoft.com/office/officeart/2005/8/layout/pyramid2"/>
    <dgm:cxn modelId="{AACFDC1F-9A36-49FB-89FA-90882D65F76E}" srcId="{7A2974D0-61E2-4745-BBDC-A9F1A0C8218C}" destId="{E2CA1093-88CE-427C-9DC7-ADBB2923D1E7}" srcOrd="2" destOrd="0" parTransId="{D5238160-4D2D-4631-B2BE-B9E40B02CB3F}" sibTransId="{53E93427-E61B-44E6-908F-3D3398822509}"/>
    <dgm:cxn modelId="{7526B235-74E2-4F6E-95A7-A9E3DB88520C}" srcId="{7A2974D0-61E2-4745-BBDC-A9F1A0C8218C}" destId="{84C634F7-2BB2-4312-8DFF-515D50D5CB69}" srcOrd="1" destOrd="0" parTransId="{A047D725-7928-422D-84DF-12A2E15F4916}" sibTransId="{FC261891-692E-4867-8B4C-F1674F625FE4}"/>
    <dgm:cxn modelId="{5B6E4038-BE7D-4FDE-9766-808946389CEA}" srcId="{7A2974D0-61E2-4745-BBDC-A9F1A0C8218C}" destId="{1231697E-CB8D-4C96-8EE7-0E3FE90DB2F3}" srcOrd="3" destOrd="0" parTransId="{35815C20-C1EB-42AA-BB8D-251CF1563E6F}" sibTransId="{7B019112-7572-4C79-A398-6542742DFA41}"/>
    <dgm:cxn modelId="{68DBCE41-21C0-468B-AB33-F9E76E35DE45}" srcId="{7A2974D0-61E2-4745-BBDC-A9F1A0C8218C}" destId="{2973AE5D-5118-4560-8284-9DFDDB518A47}" srcOrd="6" destOrd="0" parTransId="{F67B0545-CB37-4945-BE7F-53A58F7A0946}" sibTransId="{D7F1B5F0-5E5E-4E2B-8E8D-C86CCDB0D29E}"/>
    <dgm:cxn modelId="{727AD561-5AC7-4186-B95A-2B8DB8EE9280}" type="presOf" srcId="{84C634F7-2BB2-4312-8DFF-515D50D5CB69}" destId="{916586D7-D1E3-493D-9985-A3A41F535C95}" srcOrd="0" destOrd="0" presId="urn:microsoft.com/office/officeart/2005/8/layout/pyramid2"/>
    <dgm:cxn modelId="{6ED35949-91C3-4C31-A3A3-A1B6FD5F668F}" type="presOf" srcId="{D864DA91-7C83-4E47-A114-5FADB20E6F46}" destId="{CC3DB5B7-F162-4A9F-9937-4361E7496186}" srcOrd="0" destOrd="0" presId="urn:microsoft.com/office/officeart/2005/8/layout/pyramid2"/>
    <dgm:cxn modelId="{5230686D-BB78-4767-9887-7DFF72F27559}" type="presOf" srcId="{0D13316C-F6D7-4D1B-9519-C3BEB0C42053}" destId="{AF127995-1082-4A32-B986-01C0F02AD35F}" srcOrd="0" destOrd="0" presId="urn:microsoft.com/office/officeart/2005/8/layout/pyramid2"/>
    <dgm:cxn modelId="{D7754586-64E8-4D40-8FC3-62A2D7A29AF4}" srcId="{7A2974D0-61E2-4745-BBDC-A9F1A0C8218C}" destId="{0D13316C-F6D7-4D1B-9519-C3BEB0C42053}" srcOrd="5" destOrd="0" parTransId="{42C2B150-693A-43DB-8AB9-ADE01846F3FE}" sibTransId="{DECA4411-A7B8-41CF-85A9-86EC9E1283F0}"/>
    <dgm:cxn modelId="{E17BFFA7-5488-4ED6-AB77-A351F6F32BAE}" srcId="{7A2974D0-61E2-4745-BBDC-A9F1A0C8218C}" destId="{9E2C4A0B-B3B9-4072-A1D1-FEE735161BAE}" srcOrd="7" destOrd="0" parTransId="{5B0E87E8-E279-41A4-8805-E77DEEEA5B08}" sibTransId="{81501675-D589-4DA6-BC4C-A066D903A241}"/>
    <dgm:cxn modelId="{DF3CA5D5-052F-4673-85BB-9BB1E42B4089}" type="presOf" srcId="{2973AE5D-5118-4560-8284-9DFDDB518A47}" destId="{C981F34C-977D-4247-8763-67141591BAEE}" srcOrd="0" destOrd="0" presId="urn:microsoft.com/office/officeart/2005/8/layout/pyramid2"/>
    <dgm:cxn modelId="{C8645ED8-7A27-421D-A1BC-9F5857530E71}" type="presOf" srcId="{1231697E-CB8D-4C96-8EE7-0E3FE90DB2F3}" destId="{2E82F878-9058-4B73-832E-5CEE5174CEBF}" srcOrd="0" destOrd="0" presId="urn:microsoft.com/office/officeart/2005/8/layout/pyramid2"/>
    <dgm:cxn modelId="{4D1FD9E0-4499-46B0-87B0-3AF4685AE0B9}" srcId="{7A2974D0-61E2-4745-BBDC-A9F1A0C8218C}" destId="{D864DA91-7C83-4E47-A114-5FADB20E6F46}" srcOrd="4" destOrd="0" parTransId="{91FD5CF0-5FA8-45A7-AC10-3D1F707BB302}" sibTransId="{809F7608-220A-4804-B194-B6F9C2B421D7}"/>
    <dgm:cxn modelId="{DB2EE6E2-F18D-48B7-A495-1DC02F3032A8}" type="presOf" srcId="{7A2974D0-61E2-4745-BBDC-A9F1A0C8218C}" destId="{6414432A-C82A-449D-B3BA-B38A6EFB5E83}" srcOrd="0" destOrd="0" presId="urn:microsoft.com/office/officeart/2005/8/layout/pyramid2"/>
    <dgm:cxn modelId="{BB8C73FF-7E16-4C60-A3C7-58D01FE8D7B8}" type="presOf" srcId="{CA61A722-8214-4F54-8F4C-9408624F071E}" destId="{2648EBF5-395F-40E5-B51A-4FED18F9A934}" srcOrd="0" destOrd="0" presId="urn:microsoft.com/office/officeart/2005/8/layout/pyramid2"/>
    <dgm:cxn modelId="{2A2CEF72-5B88-46FA-9677-1C1E2955B397}" type="presParOf" srcId="{6414432A-C82A-449D-B3BA-B38A6EFB5E83}" destId="{F7C4847E-90D3-46DC-ACB2-44E49D470D16}" srcOrd="0" destOrd="0" presId="urn:microsoft.com/office/officeart/2005/8/layout/pyramid2"/>
    <dgm:cxn modelId="{BA01273B-B26B-4BE2-A154-38B423E908AC}" type="presParOf" srcId="{6414432A-C82A-449D-B3BA-B38A6EFB5E83}" destId="{AED909A3-9263-4427-A740-7BC2FFE3CA38}" srcOrd="1" destOrd="0" presId="urn:microsoft.com/office/officeart/2005/8/layout/pyramid2"/>
    <dgm:cxn modelId="{738B5193-C1FA-4E8C-8C8C-3D50E3D020C8}" type="presParOf" srcId="{AED909A3-9263-4427-A740-7BC2FFE3CA38}" destId="{2648EBF5-395F-40E5-B51A-4FED18F9A934}" srcOrd="0" destOrd="0" presId="urn:microsoft.com/office/officeart/2005/8/layout/pyramid2"/>
    <dgm:cxn modelId="{CB84A6A9-B557-45B1-B026-AA86ED451704}" type="presParOf" srcId="{AED909A3-9263-4427-A740-7BC2FFE3CA38}" destId="{58F42E93-6C76-498C-9482-22ED8A8B5137}" srcOrd="1" destOrd="0" presId="urn:microsoft.com/office/officeart/2005/8/layout/pyramid2"/>
    <dgm:cxn modelId="{F4E35325-5FDA-4011-8C50-084B3040CFCB}" type="presParOf" srcId="{AED909A3-9263-4427-A740-7BC2FFE3CA38}" destId="{916586D7-D1E3-493D-9985-A3A41F535C95}" srcOrd="2" destOrd="0" presId="urn:microsoft.com/office/officeart/2005/8/layout/pyramid2"/>
    <dgm:cxn modelId="{BE324192-03B0-40ED-A3A7-5C233D5EBF60}" type="presParOf" srcId="{AED909A3-9263-4427-A740-7BC2FFE3CA38}" destId="{FFD3B753-F215-4812-B724-34AA4E0D5966}" srcOrd="3" destOrd="0" presId="urn:microsoft.com/office/officeart/2005/8/layout/pyramid2"/>
    <dgm:cxn modelId="{EBDA1F06-F937-4EBD-A85F-B6773B4EE1D0}" type="presParOf" srcId="{AED909A3-9263-4427-A740-7BC2FFE3CA38}" destId="{7F06A34B-8200-45A1-8B0E-C0622085BE39}" srcOrd="4" destOrd="0" presId="urn:microsoft.com/office/officeart/2005/8/layout/pyramid2"/>
    <dgm:cxn modelId="{AA99F7E9-67DB-40F4-9B7C-8AE9C2AF123C}" type="presParOf" srcId="{AED909A3-9263-4427-A740-7BC2FFE3CA38}" destId="{3B0E2373-F502-4BE7-BC73-BBAB090D33CF}" srcOrd="5" destOrd="0" presId="urn:microsoft.com/office/officeart/2005/8/layout/pyramid2"/>
    <dgm:cxn modelId="{5D136FED-B8F1-40EF-A710-A40755A25735}" type="presParOf" srcId="{AED909A3-9263-4427-A740-7BC2FFE3CA38}" destId="{2E82F878-9058-4B73-832E-5CEE5174CEBF}" srcOrd="6" destOrd="0" presId="urn:microsoft.com/office/officeart/2005/8/layout/pyramid2"/>
    <dgm:cxn modelId="{0C4D87E3-046B-4E20-9383-320A1BAE1888}" type="presParOf" srcId="{AED909A3-9263-4427-A740-7BC2FFE3CA38}" destId="{92593C38-6534-4B03-8F3D-49E07BC0274E}" srcOrd="7" destOrd="0" presId="urn:microsoft.com/office/officeart/2005/8/layout/pyramid2"/>
    <dgm:cxn modelId="{192BB3A4-D2A2-484E-817B-52D41DC4AD1A}" type="presParOf" srcId="{AED909A3-9263-4427-A740-7BC2FFE3CA38}" destId="{CC3DB5B7-F162-4A9F-9937-4361E7496186}" srcOrd="8" destOrd="0" presId="urn:microsoft.com/office/officeart/2005/8/layout/pyramid2"/>
    <dgm:cxn modelId="{2BA71523-DD17-4E45-84D0-29480362A1C5}" type="presParOf" srcId="{AED909A3-9263-4427-A740-7BC2FFE3CA38}" destId="{03DCDC27-9B6D-4BBA-8850-8F980D8A38AE}" srcOrd="9" destOrd="0" presId="urn:microsoft.com/office/officeart/2005/8/layout/pyramid2"/>
    <dgm:cxn modelId="{3B2F65D3-50A0-4B13-9CAA-A8976ED5E4C1}" type="presParOf" srcId="{AED909A3-9263-4427-A740-7BC2FFE3CA38}" destId="{AF127995-1082-4A32-B986-01C0F02AD35F}" srcOrd="10" destOrd="0" presId="urn:microsoft.com/office/officeart/2005/8/layout/pyramid2"/>
    <dgm:cxn modelId="{6854C6EE-B6B9-42AF-A543-EB856EC53287}" type="presParOf" srcId="{AED909A3-9263-4427-A740-7BC2FFE3CA38}" destId="{A8053002-4692-4516-A2C0-C08283F2533C}" srcOrd="11" destOrd="0" presId="urn:microsoft.com/office/officeart/2005/8/layout/pyramid2"/>
    <dgm:cxn modelId="{A37A0432-4EF7-460F-958A-5413327ADB69}" type="presParOf" srcId="{AED909A3-9263-4427-A740-7BC2FFE3CA38}" destId="{C981F34C-977D-4247-8763-67141591BAEE}" srcOrd="12" destOrd="0" presId="urn:microsoft.com/office/officeart/2005/8/layout/pyramid2"/>
    <dgm:cxn modelId="{B7A23B73-C2B5-4642-8A92-BACC13B674BF}" type="presParOf" srcId="{AED909A3-9263-4427-A740-7BC2FFE3CA38}" destId="{334CF728-E76B-4C11-9AA1-BDEDFA607D91}" srcOrd="13" destOrd="0" presId="urn:microsoft.com/office/officeart/2005/8/layout/pyramid2"/>
    <dgm:cxn modelId="{6B65032B-D3AD-4E66-AF40-82A9E77A94E9}" type="presParOf" srcId="{AED909A3-9263-4427-A740-7BC2FFE3CA38}" destId="{DB2A4137-EE72-4B26-B9EC-B1FFB858258A}" srcOrd="14" destOrd="0" presId="urn:microsoft.com/office/officeart/2005/8/layout/pyramid2"/>
    <dgm:cxn modelId="{612721E8-8D2C-43AB-84B3-393BD31092EA}" type="presParOf" srcId="{AED909A3-9263-4427-A740-7BC2FFE3CA38}" destId="{2979BA97-3751-4935-A89D-8E291D229C52}" srcOrd="1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2974D0-61E2-4745-BBDC-A9F1A0C8218C}"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n-US"/>
        </a:p>
      </dgm:t>
    </dgm:pt>
    <dgm:pt modelId="{CA61A722-8214-4F54-8F4C-9408624F071E}">
      <dgm:prSet phldrT="[Text]"/>
      <dgm:spPr>
        <a:xfrm>
          <a:off x="4863237" y="1015457"/>
          <a:ext cx="3361848" cy="459627"/>
        </a:xfrm>
        <a:solidFill>
          <a:srgbClr val="FFFFFF">
            <a:alpha val="90000"/>
            <a:hueOff val="0"/>
            <a:satOff val="0"/>
            <a:lumOff val="0"/>
            <a:alphaOff val="0"/>
          </a:srgbClr>
        </a:solidFill>
        <a:ln w="12700" cap="flat" cmpd="sng" algn="ctr">
          <a:solidFill>
            <a:srgbClr val="728591"/>
          </a:solidFill>
          <a:prstDash val="solid"/>
          <a:miter lim="800000"/>
        </a:ln>
        <a:effectLst/>
      </dgm:spPr>
      <dgm:t>
        <a:bodyPr/>
        <a:lstStyle/>
        <a:p>
          <a:r>
            <a:rPr lang="en-US" b="1" dirty="0">
              <a:solidFill>
                <a:schemeClr val="tx1">
                  <a:lumMod val="75000"/>
                  <a:lumOff val="25000"/>
                </a:schemeClr>
              </a:solidFill>
              <a:latin typeface="Arial"/>
              <a:ea typeface="+mn-ea"/>
              <a:cs typeface="+mn-cs"/>
            </a:rPr>
            <a:t>Final Voucher Date</a:t>
          </a:r>
        </a:p>
      </dgm:t>
    </dgm:pt>
    <dgm:pt modelId="{E85B2EF2-2887-4205-A7FA-550712300850}" type="parTrans" cxnId="{55FCFB05-A261-4ECD-B418-2A1AC72970A6}">
      <dgm:prSet/>
      <dgm:spPr/>
      <dgm:t>
        <a:bodyPr/>
        <a:lstStyle/>
        <a:p>
          <a:endParaRPr lang="en-US"/>
        </a:p>
      </dgm:t>
    </dgm:pt>
    <dgm:pt modelId="{ACBAA0D3-71F7-4AB1-AF48-4F2A19ECD9D4}" type="sibTrans" cxnId="{55FCFB05-A261-4ECD-B418-2A1AC72970A6}">
      <dgm:prSet/>
      <dgm:spPr/>
      <dgm:t>
        <a:bodyPr/>
        <a:lstStyle/>
        <a:p>
          <a:endParaRPr lang="en-US"/>
        </a:p>
      </dgm:t>
    </dgm:pt>
    <dgm:pt modelId="{84C634F7-2BB2-4312-8DFF-515D50D5CB69}">
      <dgm:prSet phldrT="[Text]"/>
      <dgm:spPr>
        <a:xfrm>
          <a:off x="4861153" y="1607677"/>
          <a:ext cx="3361848" cy="459627"/>
        </a:xfrm>
        <a:solidFill>
          <a:srgbClr val="FFFFFF">
            <a:alpha val="90000"/>
            <a:hueOff val="0"/>
            <a:satOff val="0"/>
            <a:lumOff val="0"/>
            <a:alphaOff val="0"/>
          </a:srgbClr>
        </a:solidFill>
        <a:ln w="12700" cap="flat" cmpd="sng" algn="ctr">
          <a:solidFill>
            <a:srgbClr val="728591"/>
          </a:solidFill>
          <a:prstDash val="solid"/>
          <a:miter lim="800000"/>
        </a:ln>
        <a:effectLst/>
      </dgm:spPr>
      <dgm:t>
        <a:bodyPr/>
        <a:lstStyle/>
        <a:p>
          <a:r>
            <a:rPr lang="en-US" b="1" dirty="0">
              <a:solidFill>
                <a:schemeClr val="tx1">
                  <a:lumMod val="75000"/>
                  <a:lumOff val="25000"/>
                </a:schemeClr>
              </a:solidFill>
              <a:latin typeface="Arial"/>
              <a:ea typeface="+mn-ea"/>
              <a:cs typeface="+mn-cs"/>
            </a:rPr>
            <a:t>Final Inspection and Project Acceptance</a:t>
          </a:r>
        </a:p>
      </dgm:t>
    </dgm:pt>
    <dgm:pt modelId="{A047D725-7928-422D-84DF-12A2E15F4916}" type="parTrans" cxnId="{7526B235-74E2-4F6E-95A7-A9E3DB88520C}">
      <dgm:prSet/>
      <dgm:spPr/>
      <dgm:t>
        <a:bodyPr/>
        <a:lstStyle/>
        <a:p>
          <a:endParaRPr lang="en-US"/>
        </a:p>
      </dgm:t>
    </dgm:pt>
    <dgm:pt modelId="{FC261891-692E-4867-8B4C-F1674F625FE4}" type="sibTrans" cxnId="{7526B235-74E2-4F6E-95A7-A9E3DB88520C}">
      <dgm:prSet/>
      <dgm:spPr/>
      <dgm:t>
        <a:bodyPr/>
        <a:lstStyle/>
        <a:p>
          <a:endParaRPr lang="en-US"/>
        </a:p>
      </dgm:t>
    </dgm:pt>
    <dgm:pt modelId="{E2CA1093-88CE-427C-9DC7-ADBB2923D1E7}">
      <dgm:prSet phldrT="[Text]"/>
      <dgm:spPr>
        <a:xfrm>
          <a:off x="4869894" y="2790705"/>
          <a:ext cx="3361848" cy="459627"/>
        </a:xfrm>
        <a:solidFill>
          <a:srgbClr val="FFFFFF">
            <a:alpha val="90000"/>
            <a:hueOff val="0"/>
            <a:satOff val="0"/>
            <a:lumOff val="0"/>
            <a:alphaOff val="0"/>
          </a:srgbClr>
        </a:solidFill>
        <a:ln w="12700" cap="flat" cmpd="sng" algn="ctr">
          <a:solidFill>
            <a:srgbClr val="728591"/>
          </a:solidFill>
          <a:prstDash val="solid"/>
          <a:miter lim="800000"/>
        </a:ln>
        <a:effectLst/>
      </dgm:spPr>
      <dgm:t>
        <a:bodyPr/>
        <a:lstStyle/>
        <a:p>
          <a:r>
            <a:rPr lang="en-US" dirty="0">
              <a:solidFill>
                <a:srgbClr val="FFFFFF">
                  <a:lumMod val="50000"/>
                </a:srgbClr>
              </a:solidFill>
              <a:latin typeface="Arial"/>
              <a:ea typeface="+mn-ea"/>
              <a:cs typeface="+mn-cs"/>
            </a:rPr>
            <a:t>Construction</a:t>
          </a:r>
        </a:p>
      </dgm:t>
    </dgm:pt>
    <dgm:pt modelId="{D5238160-4D2D-4631-B2BE-B9E40B02CB3F}" type="parTrans" cxnId="{AACFDC1F-9A36-49FB-89FA-90882D65F76E}">
      <dgm:prSet/>
      <dgm:spPr/>
      <dgm:t>
        <a:bodyPr/>
        <a:lstStyle/>
        <a:p>
          <a:endParaRPr lang="en-US"/>
        </a:p>
      </dgm:t>
    </dgm:pt>
    <dgm:pt modelId="{53E93427-E61B-44E6-908F-3D3398822509}" type="sibTrans" cxnId="{AACFDC1F-9A36-49FB-89FA-90882D65F76E}">
      <dgm:prSet/>
      <dgm:spPr/>
      <dgm:t>
        <a:bodyPr/>
        <a:lstStyle/>
        <a:p>
          <a:endParaRPr lang="en-US"/>
        </a:p>
      </dgm:t>
    </dgm:pt>
    <dgm:pt modelId="{0D13316C-F6D7-4D1B-9519-C3BEB0C42053}">
      <dgm:prSet phldrT="[Text]"/>
      <dgm:spPr>
        <a:xfrm>
          <a:off x="4863237" y="3346142"/>
          <a:ext cx="3361848" cy="459627"/>
        </a:xfrm>
        <a:solidFill>
          <a:srgbClr val="FFFFFF">
            <a:alpha val="90000"/>
            <a:hueOff val="0"/>
            <a:satOff val="0"/>
            <a:lumOff val="0"/>
            <a:alphaOff val="0"/>
          </a:srgbClr>
        </a:solidFill>
        <a:ln w="12700" cap="flat" cmpd="sng" algn="ctr">
          <a:solidFill>
            <a:srgbClr val="728591"/>
          </a:solidFill>
          <a:prstDash val="solid"/>
          <a:miter lim="800000"/>
        </a:ln>
        <a:effectLst/>
      </dgm:spPr>
      <dgm:t>
        <a:bodyPr/>
        <a:lstStyle/>
        <a:p>
          <a:r>
            <a:rPr lang="en-US" dirty="0">
              <a:solidFill>
                <a:srgbClr val="FFFFFF">
                  <a:lumMod val="50000"/>
                </a:srgbClr>
              </a:solidFill>
              <a:latin typeface="Arial"/>
              <a:ea typeface="+mn-ea"/>
              <a:cs typeface="+mn-cs"/>
            </a:rPr>
            <a:t>Bidding, Letting, and Awarding Construction Contract</a:t>
          </a:r>
        </a:p>
      </dgm:t>
    </dgm:pt>
    <dgm:pt modelId="{42C2B150-693A-43DB-8AB9-ADE01846F3FE}" type="parTrans" cxnId="{D7754586-64E8-4D40-8FC3-62A2D7A29AF4}">
      <dgm:prSet/>
      <dgm:spPr/>
      <dgm:t>
        <a:bodyPr/>
        <a:lstStyle/>
        <a:p>
          <a:endParaRPr lang="en-US"/>
        </a:p>
      </dgm:t>
    </dgm:pt>
    <dgm:pt modelId="{DECA4411-A7B8-41CF-85A9-86EC9E1283F0}" type="sibTrans" cxnId="{D7754586-64E8-4D40-8FC3-62A2D7A29AF4}">
      <dgm:prSet/>
      <dgm:spPr/>
      <dgm:t>
        <a:bodyPr/>
        <a:lstStyle/>
        <a:p>
          <a:endParaRPr lang="en-US"/>
        </a:p>
      </dgm:t>
    </dgm:pt>
    <dgm:pt modelId="{2973AE5D-5118-4560-8284-9DFDDB518A47}">
      <dgm:prSet phldrT="[Text]"/>
      <dgm:spPr>
        <a:xfrm>
          <a:off x="4861153" y="2207478"/>
          <a:ext cx="3361848" cy="459627"/>
        </a:xfrm>
        <a:solidFill>
          <a:srgbClr val="FFFFFF">
            <a:alpha val="90000"/>
            <a:hueOff val="0"/>
            <a:satOff val="0"/>
            <a:lumOff val="0"/>
            <a:alphaOff val="0"/>
          </a:srgbClr>
        </a:solidFill>
        <a:ln w="12700" cap="flat" cmpd="sng" algn="ctr">
          <a:solidFill>
            <a:srgbClr val="728591"/>
          </a:solidFill>
          <a:prstDash val="solid"/>
          <a:miter lim="800000"/>
        </a:ln>
        <a:effectLst/>
      </dgm:spPr>
      <dgm:t>
        <a:bodyPr/>
        <a:lstStyle/>
        <a:p>
          <a:r>
            <a:rPr lang="en-US" dirty="0">
              <a:solidFill>
                <a:srgbClr val="FFFFFF">
                  <a:lumMod val="50000"/>
                </a:srgbClr>
              </a:solidFill>
              <a:latin typeface="Arial"/>
              <a:ea typeface="+mn-ea"/>
              <a:cs typeface="+mn-cs"/>
            </a:rPr>
            <a:t>Construction Engineering and Inspection</a:t>
          </a:r>
        </a:p>
      </dgm:t>
    </dgm:pt>
    <dgm:pt modelId="{F67B0545-CB37-4945-BE7F-53A58F7A0946}" type="parTrans" cxnId="{68DBCE41-21C0-468B-AB33-F9E76E35DE45}">
      <dgm:prSet/>
      <dgm:spPr/>
      <dgm:t>
        <a:bodyPr/>
        <a:lstStyle/>
        <a:p>
          <a:endParaRPr lang="en-US"/>
        </a:p>
      </dgm:t>
    </dgm:pt>
    <dgm:pt modelId="{D7F1B5F0-5E5E-4E2B-8E8D-C86CCDB0D29E}" type="sibTrans" cxnId="{68DBCE41-21C0-468B-AB33-F9E76E35DE45}">
      <dgm:prSet/>
      <dgm:spPr/>
      <dgm:t>
        <a:bodyPr/>
        <a:lstStyle/>
        <a:p>
          <a:endParaRPr lang="en-US"/>
        </a:p>
      </dgm:t>
    </dgm:pt>
    <dgm:pt modelId="{9E2C4A0B-B3B9-4072-A1D1-FEE735161BAE}">
      <dgm:prSet phldrT="[Text]"/>
      <dgm:spPr>
        <a:xfrm>
          <a:off x="4863237" y="413758"/>
          <a:ext cx="3361848" cy="459627"/>
        </a:xfrm>
        <a:solidFill>
          <a:srgbClr val="FFFFFF">
            <a:alpha val="90000"/>
            <a:hueOff val="0"/>
            <a:satOff val="0"/>
            <a:lumOff val="0"/>
            <a:alphaOff val="0"/>
          </a:srgbClr>
        </a:solidFill>
        <a:ln w="12700" cap="flat" cmpd="sng" algn="ctr">
          <a:solidFill>
            <a:srgbClr val="728591"/>
          </a:solidFill>
          <a:prstDash val="solid"/>
          <a:miter lim="800000"/>
        </a:ln>
        <a:effectLst/>
      </dgm:spPr>
      <dgm:t>
        <a:bodyPr/>
        <a:lstStyle/>
        <a:p>
          <a:r>
            <a:rPr lang="en-US" dirty="0">
              <a:solidFill>
                <a:srgbClr val="FFFFFF">
                  <a:lumMod val="50000"/>
                </a:srgbClr>
              </a:solidFill>
              <a:latin typeface="Arial"/>
              <a:ea typeface="+mn-ea"/>
              <a:cs typeface="+mn-cs"/>
            </a:rPr>
            <a:t>Maintenance</a:t>
          </a:r>
        </a:p>
      </dgm:t>
    </dgm:pt>
    <dgm:pt modelId="{5B0E87E8-E279-41A4-8805-E77DEEEA5B08}" type="parTrans" cxnId="{E17BFFA7-5488-4ED6-AB77-A351F6F32BAE}">
      <dgm:prSet/>
      <dgm:spPr/>
      <dgm:t>
        <a:bodyPr/>
        <a:lstStyle/>
        <a:p>
          <a:endParaRPr lang="en-US"/>
        </a:p>
      </dgm:t>
    </dgm:pt>
    <dgm:pt modelId="{81501675-D589-4DA6-BC4C-A066D903A241}" type="sibTrans" cxnId="{E17BFFA7-5488-4ED6-AB77-A351F6F32BAE}">
      <dgm:prSet/>
      <dgm:spPr/>
      <dgm:t>
        <a:bodyPr/>
        <a:lstStyle/>
        <a:p>
          <a:endParaRPr lang="en-US"/>
        </a:p>
      </dgm:t>
    </dgm:pt>
    <dgm:pt modelId="{30A25716-1259-40B9-A817-3FFE64341EB4}">
      <dgm:prSet phldrT="[Text]"/>
      <dgm:spPr>
        <a:xfrm>
          <a:off x="4861153" y="1607677"/>
          <a:ext cx="3361848" cy="459627"/>
        </a:xfrm>
        <a:solidFill>
          <a:srgbClr val="FFFFFF">
            <a:alpha val="90000"/>
            <a:hueOff val="0"/>
            <a:satOff val="0"/>
            <a:lumOff val="0"/>
            <a:alphaOff val="0"/>
          </a:srgbClr>
        </a:solidFill>
        <a:ln w="12700" cap="flat" cmpd="sng" algn="ctr">
          <a:solidFill>
            <a:srgbClr val="728591"/>
          </a:solidFill>
          <a:prstDash val="solid"/>
          <a:miter lim="800000"/>
        </a:ln>
        <a:effectLst/>
      </dgm:spPr>
      <dgm:t>
        <a:bodyPr/>
        <a:lstStyle/>
        <a:p>
          <a:r>
            <a:rPr lang="en-US" b="1" dirty="0">
              <a:solidFill>
                <a:schemeClr val="tx1">
                  <a:lumMod val="75000"/>
                  <a:lumOff val="25000"/>
                </a:schemeClr>
              </a:solidFill>
              <a:latin typeface="Arial"/>
              <a:ea typeface="+mn-ea"/>
              <a:cs typeface="+mn-cs"/>
            </a:rPr>
            <a:t>Final Reimbursement</a:t>
          </a:r>
        </a:p>
      </dgm:t>
    </dgm:pt>
    <dgm:pt modelId="{CF1B3BCC-7830-46CA-BEF4-5640BB7C7113}" type="parTrans" cxnId="{66133164-54EE-4B59-81BF-9EED9C130AB8}">
      <dgm:prSet/>
      <dgm:spPr/>
      <dgm:t>
        <a:bodyPr/>
        <a:lstStyle/>
        <a:p>
          <a:endParaRPr lang="en-US"/>
        </a:p>
      </dgm:t>
    </dgm:pt>
    <dgm:pt modelId="{4E52CE70-BFF6-42D6-AA2D-8F7165C5C18D}" type="sibTrans" cxnId="{66133164-54EE-4B59-81BF-9EED9C130AB8}">
      <dgm:prSet/>
      <dgm:spPr/>
      <dgm:t>
        <a:bodyPr/>
        <a:lstStyle/>
        <a:p>
          <a:endParaRPr lang="en-US"/>
        </a:p>
      </dgm:t>
    </dgm:pt>
    <dgm:pt modelId="{6414432A-C82A-449D-B3BA-B38A6EFB5E83}" type="pres">
      <dgm:prSet presAssocID="{7A2974D0-61E2-4745-BBDC-A9F1A0C8218C}" presName="compositeShape" presStyleCnt="0">
        <dgm:presLayoutVars>
          <dgm:dir/>
          <dgm:resizeHandles/>
        </dgm:presLayoutVars>
      </dgm:prSet>
      <dgm:spPr/>
    </dgm:pt>
    <dgm:pt modelId="{F7C4847E-90D3-46DC-ACB2-44E49D470D16}" type="pres">
      <dgm:prSet presAssocID="{7A2974D0-61E2-4745-BBDC-A9F1A0C8218C}" presName="pyramid" presStyleLbl="node1" presStyleIdx="0" presStyleCnt="1" custScaleX="100184" custScaleY="91031"/>
      <dgm:spPr>
        <a:xfrm>
          <a:off x="2283856" y="0"/>
          <a:ext cx="5172074" cy="5172074"/>
        </a:xfrm>
        <a:prstGeom prst="triangle">
          <a:avLst/>
        </a:prstGeom>
        <a:pattFill prst="trellis">
          <a:fgClr>
            <a:schemeClr val="accent6"/>
          </a:fgClr>
          <a:bgClr>
            <a:schemeClr val="bg1"/>
          </a:bgClr>
        </a:pattFill>
        <a:ln w="12700" cap="flat" cmpd="sng" algn="ctr">
          <a:solidFill>
            <a:srgbClr val="FFFFFF">
              <a:hueOff val="0"/>
              <a:satOff val="0"/>
              <a:lumOff val="0"/>
              <a:alphaOff val="0"/>
            </a:srgbClr>
          </a:solidFill>
          <a:prstDash val="solid"/>
          <a:miter lim="800000"/>
        </a:ln>
        <a:effectLst/>
      </dgm:spPr>
    </dgm:pt>
    <dgm:pt modelId="{AED909A3-9263-4427-A740-7BC2FFE3CA38}" type="pres">
      <dgm:prSet presAssocID="{7A2974D0-61E2-4745-BBDC-A9F1A0C8218C}" presName="theList" presStyleCnt="0"/>
      <dgm:spPr/>
    </dgm:pt>
    <dgm:pt modelId="{2648EBF5-395F-40E5-B51A-4FED18F9A934}" type="pres">
      <dgm:prSet presAssocID="{CA61A722-8214-4F54-8F4C-9408624F071E}" presName="aNode" presStyleLbl="fgAcc1" presStyleIdx="0" presStyleCnt="7" custLinFactY="96020" custLinFactNeighborX="-453" custLinFactNeighborY="100000">
        <dgm:presLayoutVars>
          <dgm:bulletEnabled val="1"/>
        </dgm:presLayoutVars>
      </dgm:prSet>
      <dgm:spPr>
        <a:prstGeom prst="roundRect">
          <a:avLst/>
        </a:prstGeom>
      </dgm:spPr>
    </dgm:pt>
    <dgm:pt modelId="{58F42E93-6C76-498C-9482-22ED8A8B5137}" type="pres">
      <dgm:prSet presAssocID="{CA61A722-8214-4F54-8F4C-9408624F071E}" presName="aSpace" presStyleCnt="0"/>
      <dgm:spPr/>
    </dgm:pt>
    <dgm:pt modelId="{36BBD57A-496A-49BE-A325-E2A515C09C17}" type="pres">
      <dgm:prSet presAssocID="{30A25716-1259-40B9-A817-3FFE64341EB4}" presName="aNode" presStyleLbl="fgAcc1" presStyleIdx="1" presStyleCnt="7" custLinFactY="100000" custLinFactNeighborX="-453" custLinFactNeighborY="177504">
        <dgm:presLayoutVars>
          <dgm:bulletEnabled val="1"/>
        </dgm:presLayoutVars>
      </dgm:prSet>
      <dgm:spPr/>
    </dgm:pt>
    <dgm:pt modelId="{9735C934-6278-461B-A430-E4A708980A4F}" type="pres">
      <dgm:prSet presAssocID="{30A25716-1259-40B9-A817-3FFE64341EB4}" presName="aSpace" presStyleCnt="0"/>
      <dgm:spPr/>
    </dgm:pt>
    <dgm:pt modelId="{916586D7-D1E3-493D-9985-A3A41F535C95}" type="pres">
      <dgm:prSet presAssocID="{84C634F7-2BB2-4312-8DFF-515D50D5CB69}" presName="aNode" presStyleLbl="fgAcc1" presStyleIdx="2" presStyleCnt="7" custLinFactY="108522" custLinFactNeighborX="-453" custLinFactNeighborY="200000">
        <dgm:presLayoutVars>
          <dgm:bulletEnabled val="1"/>
        </dgm:presLayoutVars>
      </dgm:prSet>
      <dgm:spPr>
        <a:prstGeom prst="roundRect">
          <a:avLst/>
        </a:prstGeom>
      </dgm:spPr>
    </dgm:pt>
    <dgm:pt modelId="{FFD3B753-F215-4812-B724-34AA4E0D5966}" type="pres">
      <dgm:prSet presAssocID="{84C634F7-2BB2-4312-8DFF-515D50D5CB69}" presName="aSpace" presStyleCnt="0"/>
      <dgm:spPr/>
    </dgm:pt>
    <dgm:pt modelId="{7F06A34B-8200-45A1-8B0E-C0622085BE39}" type="pres">
      <dgm:prSet presAssocID="{E2CA1093-88CE-427C-9DC7-ADBB2923D1E7}" presName="aNode" presStyleLbl="fgAcc1" presStyleIdx="3" presStyleCnt="7" custLinFactY="220329" custLinFactNeighborX="97" custLinFactNeighborY="300000">
        <dgm:presLayoutVars>
          <dgm:bulletEnabled val="1"/>
        </dgm:presLayoutVars>
      </dgm:prSet>
      <dgm:spPr>
        <a:prstGeom prst="roundRect">
          <a:avLst/>
        </a:prstGeom>
      </dgm:spPr>
    </dgm:pt>
    <dgm:pt modelId="{3B0E2373-F502-4BE7-BC73-BBAB090D33CF}" type="pres">
      <dgm:prSet presAssocID="{E2CA1093-88CE-427C-9DC7-ADBB2923D1E7}" presName="aSpace" presStyleCnt="0"/>
      <dgm:spPr/>
    </dgm:pt>
    <dgm:pt modelId="{AF127995-1082-4A32-B986-01C0F02AD35F}" type="pres">
      <dgm:prSet presAssocID="{0D13316C-F6D7-4D1B-9519-C3BEB0C42053}" presName="aNode" presStyleLbl="fgAcc1" presStyleIdx="4" presStyleCnt="7" custLinFactY="222943" custLinFactNeighborX="219" custLinFactNeighborY="300000">
        <dgm:presLayoutVars>
          <dgm:bulletEnabled val="1"/>
        </dgm:presLayoutVars>
      </dgm:prSet>
      <dgm:spPr>
        <a:prstGeom prst="roundRect">
          <a:avLst/>
        </a:prstGeom>
      </dgm:spPr>
    </dgm:pt>
    <dgm:pt modelId="{A8053002-4692-4516-A2C0-C08283F2533C}" type="pres">
      <dgm:prSet presAssocID="{0D13316C-F6D7-4D1B-9519-C3BEB0C42053}" presName="aSpace" presStyleCnt="0"/>
      <dgm:spPr/>
    </dgm:pt>
    <dgm:pt modelId="{C981F34C-977D-4247-8763-67141591BAEE}" type="pres">
      <dgm:prSet presAssocID="{2973AE5D-5118-4560-8284-9DFDDB518A47}" presName="aNode" presStyleLbl="fgAcc1" presStyleIdx="5" presStyleCnt="7" custLinFactY="-72495" custLinFactNeighborX="-453" custLinFactNeighborY="-100000">
        <dgm:presLayoutVars>
          <dgm:bulletEnabled val="1"/>
        </dgm:presLayoutVars>
      </dgm:prSet>
      <dgm:spPr>
        <a:prstGeom prst="roundRect">
          <a:avLst/>
        </a:prstGeom>
      </dgm:spPr>
    </dgm:pt>
    <dgm:pt modelId="{334CF728-E76B-4C11-9AA1-BDEDFA607D91}" type="pres">
      <dgm:prSet presAssocID="{2973AE5D-5118-4560-8284-9DFDDB518A47}" presName="aSpace" presStyleCnt="0"/>
      <dgm:spPr/>
    </dgm:pt>
    <dgm:pt modelId="{DB2A4137-EE72-4B26-B9EC-B1FFB858258A}" type="pres">
      <dgm:prSet presAssocID="{9E2C4A0B-B3B9-4072-A1D1-FEE735161BAE}" presName="aNode" presStyleLbl="fgAcc1" presStyleIdx="6" presStyleCnt="7" custLinFactY="-604379" custLinFactNeighborX="-453" custLinFactNeighborY="-700000">
        <dgm:presLayoutVars>
          <dgm:bulletEnabled val="1"/>
        </dgm:presLayoutVars>
      </dgm:prSet>
      <dgm:spPr>
        <a:prstGeom prst="roundRect">
          <a:avLst/>
        </a:prstGeom>
      </dgm:spPr>
    </dgm:pt>
    <dgm:pt modelId="{2979BA97-3751-4935-A89D-8E291D229C52}" type="pres">
      <dgm:prSet presAssocID="{9E2C4A0B-B3B9-4072-A1D1-FEE735161BAE}" presName="aSpace" presStyleCnt="0"/>
      <dgm:spPr/>
    </dgm:pt>
  </dgm:ptLst>
  <dgm:cxnLst>
    <dgm:cxn modelId="{55FCFB05-A261-4ECD-B418-2A1AC72970A6}" srcId="{7A2974D0-61E2-4745-BBDC-A9F1A0C8218C}" destId="{CA61A722-8214-4F54-8F4C-9408624F071E}" srcOrd="0" destOrd="0" parTransId="{E85B2EF2-2887-4205-A7FA-550712300850}" sibTransId="{ACBAA0D3-71F7-4AB1-AF48-4F2A19ECD9D4}"/>
    <dgm:cxn modelId="{AACFDC1F-9A36-49FB-89FA-90882D65F76E}" srcId="{7A2974D0-61E2-4745-BBDC-A9F1A0C8218C}" destId="{E2CA1093-88CE-427C-9DC7-ADBB2923D1E7}" srcOrd="3" destOrd="0" parTransId="{D5238160-4D2D-4631-B2BE-B9E40B02CB3F}" sibTransId="{53E93427-E61B-44E6-908F-3D3398822509}"/>
    <dgm:cxn modelId="{13EBF42A-C6B7-419E-AF2F-34DDB03174E7}" type="presOf" srcId="{9E2C4A0B-B3B9-4072-A1D1-FEE735161BAE}" destId="{DB2A4137-EE72-4B26-B9EC-B1FFB858258A}" srcOrd="0" destOrd="0" presId="urn:microsoft.com/office/officeart/2005/8/layout/pyramid2"/>
    <dgm:cxn modelId="{CC87052D-A719-4AA0-9FBB-0F07B0326A58}" type="presOf" srcId="{84C634F7-2BB2-4312-8DFF-515D50D5CB69}" destId="{916586D7-D1E3-493D-9985-A3A41F535C95}" srcOrd="0" destOrd="0" presId="urn:microsoft.com/office/officeart/2005/8/layout/pyramid2"/>
    <dgm:cxn modelId="{7526B235-74E2-4F6E-95A7-A9E3DB88520C}" srcId="{7A2974D0-61E2-4745-BBDC-A9F1A0C8218C}" destId="{84C634F7-2BB2-4312-8DFF-515D50D5CB69}" srcOrd="2" destOrd="0" parTransId="{A047D725-7928-422D-84DF-12A2E15F4916}" sibTransId="{FC261891-692E-4867-8B4C-F1674F625FE4}"/>
    <dgm:cxn modelId="{68DBCE41-21C0-468B-AB33-F9E76E35DE45}" srcId="{7A2974D0-61E2-4745-BBDC-A9F1A0C8218C}" destId="{2973AE5D-5118-4560-8284-9DFDDB518A47}" srcOrd="5" destOrd="0" parTransId="{F67B0545-CB37-4945-BE7F-53A58F7A0946}" sibTransId="{D7F1B5F0-5E5E-4E2B-8E8D-C86CCDB0D29E}"/>
    <dgm:cxn modelId="{66133164-54EE-4B59-81BF-9EED9C130AB8}" srcId="{7A2974D0-61E2-4745-BBDC-A9F1A0C8218C}" destId="{30A25716-1259-40B9-A817-3FFE64341EB4}" srcOrd="1" destOrd="0" parTransId="{CF1B3BCC-7830-46CA-BEF4-5640BB7C7113}" sibTransId="{4E52CE70-BFF6-42D6-AA2D-8F7165C5C18D}"/>
    <dgm:cxn modelId="{7FBFCF52-FDA0-4CE8-8738-2ADF35BEF45A}" type="presOf" srcId="{30A25716-1259-40B9-A817-3FFE64341EB4}" destId="{36BBD57A-496A-49BE-A325-E2A515C09C17}" srcOrd="0" destOrd="0" presId="urn:microsoft.com/office/officeart/2005/8/layout/pyramid2"/>
    <dgm:cxn modelId="{20851154-445D-414E-AA1B-43B30F712E5B}" type="presOf" srcId="{2973AE5D-5118-4560-8284-9DFDDB518A47}" destId="{C981F34C-977D-4247-8763-67141591BAEE}" srcOrd="0" destOrd="0" presId="urn:microsoft.com/office/officeart/2005/8/layout/pyramid2"/>
    <dgm:cxn modelId="{D587D184-420E-484D-B5C0-D17ABAC99415}" type="presOf" srcId="{E2CA1093-88CE-427C-9DC7-ADBB2923D1E7}" destId="{7F06A34B-8200-45A1-8B0E-C0622085BE39}" srcOrd="0" destOrd="0" presId="urn:microsoft.com/office/officeart/2005/8/layout/pyramid2"/>
    <dgm:cxn modelId="{D7754586-64E8-4D40-8FC3-62A2D7A29AF4}" srcId="{7A2974D0-61E2-4745-BBDC-A9F1A0C8218C}" destId="{0D13316C-F6D7-4D1B-9519-C3BEB0C42053}" srcOrd="4" destOrd="0" parTransId="{42C2B150-693A-43DB-8AB9-ADE01846F3FE}" sibTransId="{DECA4411-A7B8-41CF-85A9-86EC9E1283F0}"/>
    <dgm:cxn modelId="{F9D91496-14A7-4F70-903D-F73E278B3FD1}" type="presOf" srcId="{7A2974D0-61E2-4745-BBDC-A9F1A0C8218C}" destId="{6414432A-C82A-449D-B3BA-B38A6EFB5E83}" srcOrd="0" destOrd="0" presId="urn:microsoft.com/office/officeart/2005/8/layout/pyramid2"/>
    <dgm:cxn modelId="{E17BFFA7-5488-4ED6-AB77-A351F6F32BAE}" srcId="{7A2974D0-61E2-4745-BBDC-A9F1A0C8218C}" destId="{9E2C4A0B-B3B9-4072-A1D1-FEE735161BAE}" srcOrd="6" destOrd="0" parTransId="{5B0E87E8-E279-41A4-8805-E77DEEEA5B08}" sibTransId="{81501675-D589-4DA6-BC4C-A066D903A241}"/>
    <dgm:cxn modelId="{43F847A8-128A-45B9-8DEE-40B1A1B7B202}" type="presOf" srcId="{0D13316C-F6D7-4D1B-9519-C3BEB0C42053}" destId="{AF127995-1082-4A32-B986-01C0F02AD35F}" srcOrd="0" destOrd="0" presId="urn:microsoft.com/office/officeart/2005/8/layout/pyramid2"/>
    <dgm:cxn modelId="{516F5EC0-AACD-47E4-B92F-B1CE0C5CA31E}" type="presOf" srcId="{CA61A722-8214-4F54-8F4C-9408624F071E}" destId="{2648EBF5-395F-40E5-B51A-4FED18F9A934}" srcOrd="0" destOrd="0" presId="urn:microsoft.com/office/officeart/2005/8/layout/pyramid2"/>
    <dgm:cxn modelId="{7AB0F140-8D9D-41E8-8DDC-58EC264C3451}" type="presParOf" srcId="{6414432A-C82A-449D-B3BA-B38A6EFB5E83}" destId="{F7C4847E-90D3-46DC-ACB2-44E49D470D16}" srcOrd="0" destOrd="0" presId="urn:microsoft.com/office/officeart/2005/8/layout/pyramid2"/>
    <dgm:cxn modelId="{ED574868-1F9C-454D-BD46-DA6633BC06C0}" type="presParOf" srcId="{6414432A-C82A-449D-B3BA-B38A6EFB5E83}" destId="{AED909A3-9263-4427-A740-7BC2FFE3CA38}" srcOrd="1" destOrd="0" presId="urn:microsoft.com/office/officeart/2005/8/layout/pyramid2"/>
    <dgm:cxn modelId="{F210EA90-F990-4FF3-8B88-479643B5F468}" type="presParOf" srcId="{AED909A3-9263-4427-A740-7BC2FFE3CA38}" destId="{2648EBF5-395F-40E5-B51A-4FED18F9A934}" srcOrd="0" destOrd="0" presId="urn:microsoft.com/office/officeart/2005/8/layout/pyramid2"/>
    <dgm:cxn modelId="{32882CE2-9000-4807-81AF-8955CC9FAF47}" type="presParOf" srcId="{AED909A3-9263-4427-A740-7BC2FFE3CA38}" destId="{58F42E93-6C76-498C-9482-22ED8A8B5137}" srcOrd="1" destOrd="0" presId="urn:microsoft.com/office/officeart/2005/8/layout/pyramid2"/>
    <dgm:cxn modelId="{24EEC6EC-E651-4997-9038-7C8A1F5231CC}" type="presParOf" srcId="{AED909A3-9263-4427-A740-7BC2FFE3CA38}" destId="{36BBD57A-496A-49BE-A325-E2A515C09C17}" srcOrd="2" destOrd="0" presId="urn:microsoft.com/office/officeart/2005/8/layout/pyramid2"/>
    <dgm:cxn modelId="{96D5F18F-350F-4CBA-9C66-AF32EBF9FE98}" type="presParOf" srcId="{AED909A3-9263-4427-A740-7BC2FFE3CA38}" destId="{9735C934-6278-461B-A430-E4A708980A4F}" srcOrd="3" destOrd="0" presId="urn:microsoft.com/office/officeart/2005/8/layout/pyramid2"/>
    <dgm:cxn modelId="{DB48525E-C383-49C7-AD1B-BFCF1B8FF405}" type="presParOf" srcId="{AED909A3-9263-4427-A740-7BC2FFE3CA38}" destId="{916586D7-D1E3-493D-9985-A3A41F535C95}" srcOrd="4" destOrd="0" presId="urn:microsoft.com/office/officeart/2005/8/layout/pyramid2"/>
    <dgm:cxn modelId="{A434751D-EB92-4C65-B503-6DDE78ECDFAB}" type="presParOf" srcId="{AED909A3-9263-4427-A740-7BC2FFE3CA38}" destId="{FFD3B753-F215-4812-B724-34AA4E0D5966}" srcOrd="5" destOrd="0" presId="urn:microsoft.com/office/officeart/2005/8/layout/pyramid2"/>
    <dgm:cxn modelId="{6886F986-959A-4157-B453-F5CA14AA2FCE}" type="presParOf" srcId="{AED909A3-9263-4427-A740-7BC2FFE3CA38}" destId="{7F06A34B-8200-45A1-8B0E-C0622085BE39}" srcOrd="6" destOrd="0" presId="urn:microsoft.com/office/officeart/2005/8/layout/pyramid2"/>
    <dgm:cxn modelId="{A83C6381-83E5-488C-85B8-C4D63AE23B9B}" type="presParOf" srcId="{AED909A3-9263-4427-A740-7BC2FFE3CA38}" destId="{3B0E2373-F502-4BE7-BC73-BBAB090D33CF}" srcOrd="7" destOrd="0" presId="urn:microsoft.com/office/officeart/2005/8/layout/pyramid2"/>
    <dgm:cxn modelId="{531743ED-20E2-4666-B7C8-2C494ABDC44A}" type="presParOf" srcId="{AED909A3-9263-4427-A740-7BC2FFE3CA38}" destId="{AF127995-1082-4A32-B986-01C0F02AD35F}" srcOrd="8" destOrd="0" presId="urn:microsoft.com/office/officeart/2005/8/layout/pyramid2"/>
    <dgm:cxn modelId="{E3B308AF-00A5-4944-B161-1706CCE9137F}" type="presParOf" srcId="{AED909A3-9263-4427-A740-7BC2FFE3CA38}" destId="{A8053002-4692-4516-A2C0-C08283F2533C}" srcOrd="9" destOrd="0" presId="urn:microsoft.com/office/officeart/2005/8/layout/pyramid2"/>
    <dgm:cxn modelId="{5B992786-5A8A-40AB-9ACA-0F1F375B472D}" type="presParOf" srcId="{AED909A3-9263-4427-A740-7BC2FFE3CA38}" destId="{C981F34C-977D-4247-8763-67141591BAEE}" srcOrd="10" destOrd="0" presId="urn:microsoft.com/office/officeart/2005/8/layout/pyramid2"/>
    <dgm:cxn modelId="{F919DCE5-0F6F-4CDC-B38D-E951351A687A}" type="presParOf" srcId="{AED909A3-9263-4427-A740-7BC2FFE3CA38}" destId="{334CF728-E76B-4C11-9AA1-BDEDFA607D91}" srcOrd="11" destOrd="0" presId="urn:microsoft.com/office/officeart/2005/8/layout/pyramid2"/>
    <dgm:cxn modelId="{B3ABD45E-BD70-4B08-8D08-910CE926ED24}" type="presParOf" srcId="{AED909A3-9263-4427-A740-7BC2FFE3CA38}" destId="{DB2A4137-EE72-4B26-B9EC-B1FFB858258A}" srcOrd="12" destOrd="0" presId="urn:microsoft.com/office/officeart/2005/8/layout/pyramid2"/>
    <dgm:cxn modelId="{C6469C2B-1DE3-4A1B-9081-B8132F2CA8EB}" type="presParOf" srcId="{AED909A3-9263-4427-A740-7BC2FFE3CA38}" destId="{2979BA97-3751-4935-A89D-8E291D229C52}" srcOrd="13"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C4847E-90D3-46DC-ACB2-44E49D470D16}">
      <dsp:nvSpPr>
        <dsp:cNvPr id="0" name=""/>
        <dsp:cNvSpPr/>
      </dsp:nvSpPr>
      <dsp:spPr>
        <a:xfrm>
          <a:off x="2281477" y="231941"/>
          <a:ext cx="5181591" cy="4708191"/>
        </a:xfrm>
        <a:prstGeom prst="triangle">
          <a:avLst/>
        </a:prstGeom>
        <a:pattFill prst="trellis">
          <a:fgClr>
            <a:schemeClr val="accent6"/>
          </a:fgClr>
          <a:bgClr>
            <a:schemeClr val="bg1"/>
          </a:bgClr>
        </a:patt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48EBF5-395F-40E5-B51A-4FED18F9A934}">
      <dsp:nvSpPr>
        <dsp:cNvPr id="0" name=""/>
        <dsp:cNvSpPr/>
      </dsp:nvSpPr>
      <dsp:spPr>
        <a:xfrm>
          <a:off x="4865617" y="1015457"/>
          <a:ext cx="3361848" cy="459627"/>
        </a:xfrm>
        <a:prstGeom prst="roundRect">
          <a:avLst/>
        </a:prstGeom>
        <a:solidFill>
          <a:srgbClr val="FFFFFF">
            <a:alpha val="90000"/>
            <a:hueOff val="0"/>
            <a:satOff val="0"/>
            <a:lumOff val="0"/>
            <a:alphaOff val="0"/>
          </a:srgbClr>
        </a:solidFill>
        <a:ln w="12700" cap="flat" cmpd="sng" algn="ctr">
          <a:solidFill>
            <a:srgbClr val="72859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lumMod val="75000"/>
                  <a:lumOff val="25000"/>
                </a:schemeClr>
              </a:solidFill>
              <a:latin typeface="Arial"/>
              <a:ea typeface="+mn-ea"/>
              <a:cs typeface="+mn-cs"/>
            </a:rPr>
            <a:t>Right of Way/Utility/RR Certification</a:t>
          </a:r>
        </a:p>
      </dsp:txBody>
      <dsp:txXfrm>
        <a:off x="4888054" y="1037894"/>
        <a:ext cx="3316974" cy="414753"/>
      </dsp:txXfrm>
    </dsp:sp>
    <dsp:sp modelId="{916586D7-D1E3-493D-9985-A3A41F535C95}">
      <dsp:nvSpPr>
        <dsp:cNvPr id="0" name=""/>
        <dsp:cNvSpPr/>
      </dsp:nvSpPr>
      <dsp:spPr>
        <a:xfrm>
          <a:off x="4863532" y="1607677"/>
          <a:ext cx="3361848" cy="459627"/>
        </a:xfrm>
        <a:prstGeom prst="roundRect">
          <a:avLst/>
        </a:prstGeom>
        <a:solidFill>
          <a:srgbClr val="FFFFFF">
            <a:alpha val="90000"/>
            <a:hueOff val="0"/>
            <a:satOff val="0"/>
            <a:lumOff val="0"/>
            <a:alphaOff val="0"/>
          </a:srgbClr>
        </a:solidFill>
        <a:ln w="12700" cap="flat" cmpd="sng" algn="ctr">
          <a:solidFill>
            <a:srgbClr val="72859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rgbClr val="FFFFFF">
                  <a:lumMod val="50000"/>
                </a:srgbClr>
              </a:solidFill>
              <a:latin typeface="Arial"/>
              <a:ea typeface="+mn-ea"/>
              <a:cs typeface="+mn-cs"/>
            </a:rPr>
            <a:t>Right of Way Acquisition (and Utility Relocation)</a:t>
          </a:r>
        </a:p>
      </dsp:txBody>
      <dsp:txXfrm>
        <a:off x="4885969" y="1630114"/>
        <a:ext cx="3316974" cy="414753"/>
      </dsp:txXfrm>
    </dsp:sp>
    <dsp:sp modelId="{7F06A34B-8200-45A1-8B0E-C0622085BE39}">
      <dsp:nvSpPr>
        <dsp:cNvPr id="0" name=""/>
        <dsp:cNvSpPr/>
      </dsp:nvSpPr>
      <dsp:spPr>
        <a:xfrm>
          <a:off x="4872273" y="2790705"/>
          <a:ext cx="3361848" cy="459627"/>
        </a:xfrm>
        <a:prstGeom prst="roundRect">
          <a:avLst/>
        </a:prstGeom>
        <a:solidFill>
          <a:srgbClr val="FFFFFF">
            <a:alpha val="90000"/>
            <a:hueOff val="0"/>
            <a:satOff val="0"/>
            <a:lumOff val="0"/>
            <a:alphaOff val="0"/>
          </a:srgbClr>
        </a:solidFill>
        <a:ln w="12700" cap="flat" cmpd="sng" algn="ctr">
          <a:solidFill>
            <a:srgbClr val="72859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lumMod val="75000"/>
                  <a:lumOff val="25000"/>
                </a:schemeClr>
              </a:solidFill>
              <a:latin typeface="Arial"/>
              <a:ea typeface="+mn-ea"/>
              <a:cs typeface="+mn-cs"/>
            </a:rPr>
            <a:t>Environmental Document</a:t>
          </a:r>
        </a:p>
      </dsp:txBody>
      <dsp:txXfrm>
        <a:off x="4894710" y="2813142"/>
        <a:ext cx="3316974" cy="414753"/>
      </dsp:txXfrm>
    </dsp:sp>
    <dsp:sp modelId="{2E82F878-9058-4B73-832E-5CEE5174CEBF}">
      <dsp:nvSpPr>
        <dsp:cNvPr id="0" name=""/>
        <dsp:cNvSpPr/>
      </dsp:nvSpPr>
      <dsp:spPr>
        <a:xfrm>
          <a:off x="4863532" y="3925268"/>
          <a:ext cx="3361848" cy="459627"/>
        </a:xfrm>
        <a:prstGeom prst="roundRect">
          <a:avLst/>
        </a:prstGeom>
        <a:solidFill>
          <a:srgbClr val="FFFFFF">
            <a:alpha val="90000"/>
            <a:hueOff val="0"/>
            <a:satOff val="0"/>
            <a:lumOff val="0"/>
            <a:alphaOff val="0"/>
          </a:srgbClr>
        </a:solidFill>
        <a:ln w="12700" cap="flat" cmpd="sng" algn="ctr">
          <a:solidFill>
            <a:srgbClr val="72859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lumMod val="75000"/>
                  <a:lumOff val="25000"/>
                </a:schemeClr>
              </a:solidFill>
              <a:latin typeface="Arial"/>
              <a:ea typeface="+mn-ea"/>
              <a:cs typeface="+mn-cs"/>
            </a:rPr>
            <a:t>Agreement</a:t>
          </a:r>
        </a:p>
      </dsp:txBody>
      <dsp:txXfrm>
        <a:off x="4885969" y="3947705"/>
        <a:ext cx="3316974" cy="414753"/>
      </dsp:txXfrm>
    </dsp:sp>
    <dsp:sp modelId="{CC3DB5B7-F162-4A9F-9937-4361E7496186}">
      <dsp:nvSpPr>
        <dsp:cNvPr id="0" name=""/>
        <dsp:cNvSpPr/>
      </dsp:nvSpPr>
      <dsp:spPr>
        <a:xfrm>
          <a:off x="4865617" y="4492453"/>
          <a:ext cx="3361848" cy="459627"/>
        </a:xfrm>
        <a:prstGeom prst="roundRect">
          <a:avLst/>
        </a:prstGeom>
        <a:solidFill>
          <a:srgbClr val="FFFFFF">
            <a:alpha val="90000"/>
            <a:hueOff val="0"/>
            <a:satOff val="0"/>
            <a:lumOff val="0"/>
            <a:alphaOff val="0"/>
          </a:srgbClr>
        </a:solidFill>
        <a:ln w="12700" cap="flat" cmpd="sng" algn="ctr">
          <a:solidFill>
            <a:srgbClr val="72859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rgbClr val="FFFFFF">
                  <a:lumMod val="50000"/>
                </a:srgbClr>
              </a:solidFill>
              <a:latin typeface="Arial"/>
              <a:ea typeface="+mn-ea"/>
              <a:cs typeface="+mn-cs"/>
            </a:rPr>
            <a:t>Programming (includes Schedule)</a:t>
          </a:r>
        </a:p>
      </dsp:txBody>
      <dsp:txXfrm>
        <a:off x="4888054" y="4514890"/>
        <a:ext cx="3316974" cy="414753"/>
      </dsp:txXfrm>
    </dsp:sp>
    <dsp:sp modelId="{AF127995-1082-4A32-B986-01C0F02AD35F}">
      <dsp:nvSpPr>
        <dsp:cNvPr id="0" name=""/>
        <dsp:cNvSpPr/>
      </dsp:nvSpPr>
      <dsp:spPr>
        <a:xfrm>
          <a:off x="4865617" y="3346142"/>
          <a:ext cx="3361848" cy="459627"/>
        </a:xfrm>
        <a:prstGeom prst="roundRect">
          <a:avLst/>
        </a:prstGeom>
        <a:solidFill>
          <a:srgbClr val="FFFFFF">
            <a:alpha val="90000"/>
            <a:hueOff val="0"/>
            <a:satOff val="0"/>
            <a:lumOff val="0"/>
            <a:alphaOff val="0"/>
          </a:srgbClr>
        </a:solidFill>
        <a:ln w="12700" cap="flat" cmpd="sng" algn="ctr">
          <a:solidFill>
            <a:srgbClr val="72859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rgbClr val="FFFFFF">
                  <a:lumMod val="50000"/>
                </a:srgbClr>
              </a:solidFill>
              <a:latin typeface="Arial"/>
              <a:ea typeface="+mn-ea"/>
              <a:cs typeface="+mn-cs"/>
            </a:rPr>
            <a:t>Procuring Professional Services</a:t>
          </a:r>
        </a:p>
      </dsp:txBody>
      <dsp:txXfrm>
        <a:off x="4888054" y="3368579"/>
        <a:ext cx="3316974" cy="414753"/>
      </dsp:txXfrm>
    </dsp:sp>
    <dsp:sp modelId="{C981F34C-977D-4247-8763-67141591BAEE}">
      <dsp:nvSpPr>
        <dsp:cNvPr id="0" name=""/>
        <dsp:cNvSpPr/>
      </dsp:nvSpPr>
      <dsp:spPr>
        <a:xfrm>
          <a:off x="4863532" y="2207478"/>
          <a:ext cx="3361848" cy="459627"/>
        </a:xfrm>
        <a:prstGeom prst="roundRect">
          <a:avLst/>
        </a:prstGeom>
        <a:solidFill>
          <a:srgbClr val="FFFFFF">
            <a:alpha val="90000"/>
            <a:hueOff val="0"/>
            <a:satOff val="0"/>
            <a:lumOff val="0"/>
            <a:alphaOff val="0"/>
          </a:srgbClr>
        </a:solidFill>
        <a:ln w="12700" cap="flat" cmpd="sng" algn="ctr">
          <a:solidFill>
            <a:srgbClr val="72859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lumMod val="75000"/>
                  <a:lumOff val="25000"/>
                </a:schemeClr>
              </a:solidFill>
              <a:latin typeface="Arial"/>
              <a:ea typeface="+mn-ea"/>
              <a:cs typeface="+mn-cs"/>
            </a:rPr>
            <a:t>Right of Way Plans</a:t>
          </a:r>
        </a:p>
      </dsp:txBody>
      <dsp:txXfrm>
        <a:off x="4885969" y="2229915"/>
        <a:ext cx="3316974" cy="414753"/>
      </dsp:txXfrm>
    </dsp:sp>
    <dsp:sp modelId="{DB2A4137-EE72-4B26-B9EC-B1FFB858258A}">
      <dsp:nvSpPr>
        <dsp:cNvPr id="0" name=""/>
        <dsp:cNvSpPr/>
      </dsp:nvSpPr>
      <dsp:spPr>
        <a:xfrm>
          <a:off x="4865617" y="413758"/>
          <a:ext cx="3361848" cy="459627"/>
        </a:xfrm>
        <a:prstGeom prst="roundRect">
          <a:avLst/>
        </a:prstGeom>
        <a:solidFill>
          <a:srgbClr val="FFFFFF">
            <a:alpha val="90000"/>
            <a:hueOff val="0"/>
            <a:satOff val="0"/>
            <a:lumOff val="0"/>
            <a:alphaOff val="0"/>
          </a:srgbClr>
        </a:solidFill>
        <a:ln w="12700" cap="flat" cmpd="sng" algn="ctr">
          <a:solidFill>
            <a:srgbClr val="72859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lumMod val="75000"/>
                  <a:lumOff val="25000"/>
                </a:schemeClr>
              </a:solidFill>
              <a:latin typeface="Arial"/>
              <a:ea typeface="+mn-ea"/>
              <a:cs typeface="+mn-cs"/>
            </a:rPr>
            <a:t>Final Plans, Specifications, and Estimate</a:t>
          </a:r>
        </a:p>
      </dsp:txBody>
      <dsp:txXfrm>
        <a:off x="4888054" y="436195"/>
        <a:ext cx="3316974" cy="4147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C4847E-90D3-46DC-ACB2-44E49D470D16}">
      <dsp:nvSpPr>
        <dsp:cNvPr id="0" name=""/>
        <dsp:cNvSpPr/>
      </dsp:nvSpPr>
      <dsp:spPr>
        <a:xfrm>
          <a:off x="2281477" y="231941"/>
          <a:ext cx="5181591" cy="4708191"/>
        </a:xfrm>
        <a:prstGeom prst="triangle">
          <a:avLst/>
        </a:prstGeom>
        <a:pattFill prst="trellis">
          <a:fgClr>
            <a:schemeClr val="accent6"/>
          </a:fgClr>
          <a:bgClr>
            <a:schemeClr val="bg1"/>
          </a:bgClr>
        </a:patt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48EBF5-395F-40E5-B51A-4FED18F9A934}">
      <dsp:nvSpPr>
        <dsp:cNvPr id="0" name=""/>
        <dsp:cNvSpPr/>
      </dsp:nvSpPr>
      <dsp:spPr>
        <a:xfrm>
          <a:off x="4857044" y="1087756"/>
          <a:ext cx="3361848" cy="525288"/>
        </a:xfrm>
        <a:prstGeom prst="roundRect">
          <a:avLst/>
        </a:prstGeom>
        <a:solidFill>
          <a:srgbClr val="FFFFFF">
            <a:alpha val="90000"/>
            <a:hueOff val="0"/>
            <a:satOff val="0"/>
            <a:lumOff val="0"/>
            <a:alphaOff val="0"/>
          </a:srgbClr>
        </a:solidFill>
        <a:ln w="12700" cap="flat" cmpd="sng" algn="ctr">
          <a:solidFill>
            <a:srgbClr val="72859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tx1">
                  <a:lumMod val="75000"/>
                  <a:lumOff val="25000"/>
                </a:schemeClr>
              </a:solidFill>
              <a:latin typeface="Arial"/>
              <a:ea typeface="+mn-ea"/>
              <a:cs typeface="+mn-cs"/>
            </a:rPr>
            <a:t>Final Voucher Date</a:t>
          </a:r>
        </a:p>
      </dsp:txBody>
      <dsp:txXfrm>
        <a:off x="4882686" y="1113398"/>
        <a:ext cx="3310564" cy="474004"/>
      </dsp:txXfrm>
    </dsp:sp>
    <dsp:sp modelId="{36BBD57A-496A-49BE-A325-E2A515C09C17}">
      <dsp:nvSpPr>
        <dsp:cNvPr id="0" name=""/>
        <dsp:cNvSpPr/>
      </dsp:nvSpPr>
      <dsp:spPr>
        <a:xfrm>
          <a:off x="4857044" y="1750502"/>
          <a:ext cx="3361848" cy="525288"/>
        </a:xfrm>
        <a:prstGeom prst="roundRect">
          <a:avLst/>
        </a:prstGeom>
        <a:solidFill>
          <a:srgbClr val="FFFFFF">
            <a:alpha val="90000"/>
            <a:hueOff val="0"/>
            <a:satOff val="0"/>
            <a:lumOff val="0"/>
            <a:alphaOff val="0"/>
          </a:srgbClr>
        </a:solidFill>
        <a:ln w="12700" cap="flat" cmpd="sng" algn="ctr">
          <a:solidFill>
            <a:srgbClr val="72859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tx1">
                  <a:lumMod val="75000"/>
                  <a:lumOff val="25000"/>
                </a:schemeClr>
              </a:solidFill>
              <a:latin typeface="Arial"/>
              <a:ea typeface="+mn-ea"/>
              <a:cs typeface="+mn-cs"/>
            </a:rPr>
            <a:t>Final Reimbursement</a:t>
          </a:r>
        </a:p>
      </dsp:txBody>
      <dsp:txXfrm>
        <a:off x="4882686" y="1776144"/>
        <a:ext cx="3310564" cy="474004"/>
      </dsp:txXfrm>
    </dsp:sp>
    <dsp:sp modelId="{916586D7-D1E3-493D-9985-A3A41F535C95}">
      <dsp:nvSpPr>
        <dsp:cNvPr id="0" name=""/>
        <dsp:cNvSpPr/>
      </dsp:nvSpPr>
      <dsp:spPr>
        <a:xfrm>
          <a:off x="4857044" y="2400988"/>
          <a:ext cx="3361848" cy="525288"/>
        </a:xfrm>
        <a:prstGeom prst="roundRect">
          <a:avLst/>
        </a:prstGeom>
        <a:solidFill>
          <a:srgbClr val="FFFFFF">
            <a:alpha val="90000"/>
            <a:hueOff val="0"/>
            <a:satOff val="0"/>
            <a:lumOff val="0"/>
            <a:alphaOff val="0"/>
          </a:srgbClr>
        </a:solidFill>
        <a:ln w="12700" cap="flat" cmpd="sng" algn="ctr">
          <a:solidFill>
            <a:srgbClr val="72859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tx1">
                  <a:lumMod val="75000"/>
                  <a:lumOff val="25000"/>
                </a:schemeClr>
              </a:solidFill>
              <a:latin typeface="Arial"/>
              <a:ea typeface="+mn-ea"/>
              <a:cs typeface="+mn-cs"/>
            </a:rPr>
            <a:t>Final Inspection and Project Acceptance</a:t>
          </a:r>
        </a:p>
      </dsp:txBody>
      <dsp:txXfrm>
        <a:off x="4882686" y="2426630"/>
        <a:ext cx="3310564" cy="474004"/>
      </dsp:txXfrm>
    </dsp:sp>
    <dsp:sp modelId="{7F06A34B-8200-45A1-8B0E-C0622085BE39}">
      <dsp:nvSpPr>
        <dsp:cNvPr id="0" name=""/>
        <dsp:cNvSpPr/>
      </dsp:nvSpPr>
      <dsp:spPr>
        <a:xfrm>
          <a:off x="4875534" y="3644909"/>
          <a:ext cx="3361848" cy="525288"/>
        </a:xfrm>
        <a:prstGeom prst="roundRect">
          <a:avLst/>
        </a:prstGeom>
        <a:solidFill>
          <a:srgbClr val="FFFFFF">
            <a:alpha val="90000"/>
            <a:hueOff val="0"/>
            <a:satOff val="0"/>
            <a:lumOff val="0"/>
            <a:alphaOff val="0"/>
          </a:srgbClr>
        </a:solidFill>
        <a:ln w="12700" cap="flat" cmpd="sng" algn="ctr">
          <a:solidFill>
            <a:srgbClr val="72859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rgbClr val="FFFFFF">
                  <a:lumMod val="50000"/>
                </a:srgbClr>
              </a:solidFill>
              <a:latin typeface="Arial"/>
              <a:ea typeface="+mn-ea"/>
              <a:cs typeface="+mn-cs"/>
            </a:rPr>
            <a:t>Construction</a:t>
          </a:r>
        </a:p>
      </dsp:txBody>
      <dsp:txXfrm>
        <a:off x="4901176" y="3670551"/>
        <a:ext cx="3310564" cy="474004"/>
      </dsp:txXfrm>
    </dsp:sp>
    <dsp:sp modelId="{AF127995-1082-4A32-B986-01C0F02AD35F}">
      <dsp:nvSpPr>
        <dsp:cNvPr id="0" name=""/>
        <dsp:cNvSpPr/>
      </dsp:nvSpPr>
      <dsp:spPr>
        <a:xfrm>
          <a:off x="4879635" y="4249590"/>
          <a:ext cx="3361848" cy="525288"/>
        </a:xfrm>
        <a:prstGeom prst="roundRect">
          <a:avLst/>
        </a:prstGeom>
        <a:solidFill>
          <a:srgbClr val="FFFFFF">
            <a:alpha val="90000"/>
            <a:hueOff val="0"/>
            <a:satOff val="0"/>
            <a:lumOff val="0"/>
            <a:alphaOff val="0"/>
          </a:srgbClr>
        </a:solidFill>
        <a:ln w="12700" cap="flat" cmpd="sng" algn="ctr">
          <a:solidFill>
            <a:srgbClr val="72859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rgbClr val="FFFFFF">
                  <a:lumMod val="50000"/>
                </a:srgbClr>
              </a:solidFill>
              <a:latin typeface="Arial"/>
              <a:ea typeface="+mn-ea"/>
              <a:cs typeface="+mn-cs"/>
            </a:rPr>
            <a:t>Bidding, Letting, and Awarding Construction Contract</a:t>
          </a:r>
        </a:p>
      </dsp:txBody>
      <dsp:txXfrm>
        <a:off x="4905277" y="4275232"/>
        <a:ext cx="3310564" cy="474004"/>
      </dsp:txXfrm>
    </dsp:sp>
    <dsp:sp modelId="{C981F34C-977D-4247-8763-67141591BAEE}">
      <dsp:nvSpPr>
        <dsp:cNvPr id="0" name=""/>
        <dsp:cNvSpPr/>
      </dsp:nvSpPr>
      <dsp:spPr>
        <a:xfrm>
          <a:off x="4857044" y="3025993"/>
          <a:ext cx="3361848" cy="525288"/>
        </a:xfrm>
        <a:prstGeom prst="roundRect">
          <a:avLst/>
        </a:prstGeom>
        <a:solidFill>
          <a:srgbClr val="FFFFFF">
            <a:alpha val="90000"/>
            <a:hueOff val="0"/>
            <a:satOff val="0"/>
            <a:lumOff val="0"/>
            <a:alphaOff val="0"/>
          </a:srgbClr>
        </a:solidFill>
        <a:ln w="12700" cap="flat" cmpd="sng" algn="ctr">
          <a:solidFill>
            <a:srgbClr val="72859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rgbClr val="FFFFFF">
                  <a:lumMod val="50000"/>
                </a:srgbClr>
              </a:solidFill>
              <a:latin typeface="Arial"/>
              <a:ea typeface="+mn-ea"/>
              <a:cs typeface="+mn-cs"/>
            </a:rPr>
            <a:t>Construction Engineering and Inspection</a:t>
          </a:r>
        </a:p>
      </dsp:txBody>
      <dsp:txXfrm>
        <a:off x="4882686" y="3051635"/>
        <a:ext cx="3310564" cy="474004"/>
      </dsp:txXfrm>
    </dsp:sp>
    <dsp:sp modelId="{DB2A4137-EE72-4B26-B9EC-B1FFB858258A}">
      <dsp:nvSpPr>
        <dsp:cNvPr id="0" name=""/>
        <dsp:cNvSpPr/>
      </dsp:nvSpPr>
      <dsp:spPr>
        <a:xfrm>
          <a:off x="4857044" y="429049"/>
          <a:ext cx="3361848" cy="525288"/>
        </a:xfrm>
        <a:prstGeom prst="roundRect">
          <a:avLst/>
        </a:prstGeom>
        <a:solidFill>
          <a:srgbClr val="FFFFFF">
            <a:alpha val="90000"/>
            <a:hueOff val="0"/>
            <a:satOff val="0"/>
            <a:lumOff val="0"/>
            <a:alphaOff val="0"/>
          </a:srgbClr>
        </a:solidFill>
        <a:ln w="12700" cap="flat" cmpd="sng" algn="ctr">
          <a:solidFill>
            <a:srgbClr val="72859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rgbClr val="FFFFFF">
                  <a:lumMod val="50000"/>
                </a:srgbClr>
              </a:solidFill>
              <a:latin typeface="Arial"/>
              <a:ea typeface="+mn-ea"/>
              <a:cs typeface="+mn-cs"/>
            </a:rPr>
            <a:t>Maintenance</a:t>
          </a:r>
        </a:p>
      </dsp:txBody>
      <dsp:txXfrm>
        <a:off x="4882686" y="454691"/>
        <a:ext cx="3310564" cy="474004"/>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86D9D0-2E9B-4F2F-924A-B3B3E9CFCAEC}" type="datetimeFigureOut">
              <a:rPr lang="en-US" smtClean="0"/>
              <a:t>9/12/2022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6C487D-E38B-444A-A8D9-A3853809DE05}" type="slidenum">
              <a:rPr lang="en-US" smtClean="0"/>
              <a:t>‹#›</a:t>
            </a:fld>
            <a:endParaRPr lang="en-US"/>
          </a:p>
        </p:txBody>
      </p:sp>
    </p:spTree>
    <p:extLst>
      <p:ext uri="{BB962C8B-B14F-4D97-AF65-F5344CB8AC3E}">
        <p14:creationId xmlns:p14="http://schemas.microsoft.com/office/powerpoint/2010/main" val="1836872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C487D-E38B-444A-A8D9-A3853809DE05}" type="slidenum">
              <a:rPr lang="en-US" smtClean="0"/>
              <a:t>1</a:t>
            </a:fld>
            <a:endParaRPr lang="en-US"/>
          </a:p>
        </p:txBody>
      </p:sp>
    </p:spTree>
    <p:extLst>
      <p:ext uri="{BB962C8B-B14F-4D97-AF65-F5344CB8AC3E}">
        <p14:creationId xmlns:p14="http://schemas.microsoft.com/office/powerpoint/2010/main" val="6656679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eaLnBrk="1" hangingPunct="1"/>
            <a:endParaRPr lang="en-US" altLang="en-US" dirty="0"/>
          </a:p>
        </p:txBody>
      </p:sp>
      <p:sp>
        <p:nvSpPr>
          <p:cNvPr id="4" name="Slide Number Placeholder 3"/>
          <p:cNvSpPr>
            <a:spLocks noGrp="1"/>
          </p:cNvSpPr>
          <p:nvPr>
            <p:ph type="sldNum" sz="quarter" idx="10"/>
          </p:nvPr>
        </p:nvSpPr>
        <p:spPr/>
        <p:txBody>
          <a:bodyPr/>
          <a:lstStyle/>
          <a:p>
            <a:fld id="{456C487D-E38B-444A-A8D9-A3853809DE05}" type="slidenum">
              <a:rPr lang="en-US" smtClean="0"/>
              <a:t>12</a:t>
            </a:fld>
            <a:endParaRPr lang="en-US"/>
          </a:p>
        </p:txBody>
      </p:sp>
    </p:spTree>
    <p:extLst>
      <p:ext uri="{BB962C8B-B14F-4D97-AF65-F5344CB8AC3E}">
        <p14:creationId xmlns:p14="http://schemas.microsoft.com/office/powerpoint/2010/main" val="752655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eaLnBrk="1" hangingPunct="1"/>
            <a:endParaRPr lang="en-US" altLang="en-US" dirty="0"/>
          </a:p>
        </p:txBody>
      </p:sp>
      <p:sp>
        <p:nvSpPr>
          <p:cNvPr id="4" name="Slide Number Placeholder 3"/>
          <p:cNvSpPr>
            <a:spLocks noGrp="1"/>
          </p:cNvSpPr>
          <p:nvPr>
            <p:ph type="sldNum" sz="quarter" idx="10"/>
          </p:nvPr>
        </p:nvSpPr>
        <p:spPr/>
        <p:txBody>
          <a:bodyPr/>
          <a:lstStyle/>
          <a:p>
            <a:fld id="{456C487D-E38B-444A-A8D9-A3853809DE05}" type="slidenum">
              <a:rPr lang="en-US" smtClean="0"/>
              <a:t>13</a:t>
            </a:fld>
            <a:endParaRPr lang="en-US"/>
          </a:p>
        </p:txBody>
      </p:sp>
    </p:spTree>
    <p:extLst>
      <p:ext uri="{BB962C8B-B14F-4D97-AF65-F5344CB8AC3E}">
        <p14:creationId xmlns:p14="http://schemas.microsoft.com/office/powerpoint/2010/main" val="7526552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charset="0"/>
                <a:ea typeface="+mn-ea"/>
                <a:cs typeface="+mn-cs"/>
              </a:rPr>
              <a:t>Be aware of lack of records on right of way and the potential need to acquire multiple small amounts of ROW or easements, particularly for linear projects.</a:t>
            </a:r>
          </a:p>
        </p:txBody>
      </p:sp>
      <p:sp>
        <p:nvSpPr>
          <p:cNvPr id="4" name="Slide Number Placeholder 3"/>
          <p:cNvSpPr>
            <a:spLocks noGrp="1"/>
          </p:cNvSpPr>
          <p:nvPr>
            <p:ph type="sldNum" sz="quarter" idx="10"/>
          </p:nvPr>
        </p:nvSpPr>
        <p:spPr/>
        <p:txBody>
          <a:bodyPr/>
          <a:lstStyle/>
          <a:p>
            <a:fld id="{456C487D-E38B-444A-A8D9-A3853809DE05}" type="slidenum">
              <a:rPr lang="en-US" smtClean="0"/>
              <a:t>14</a:t>
            </a:fld>
            <a:endParaRPr lang="en-US"/>
          </a:p>
        </p:txBody>
      </p:sp>
    </p:spTree>
    <p:extLst>
      <p:ext uri="{BB962C8B-B14F-4D97-AF65-F5344CB8AC3E}">
        <p14:creationId xmlns:p14="http://schemas.microsoft.com/office/powerpoint/2010/main" val="7526552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charset="0"/>
                <a:ea typeface="+mn-ea"/>
                <a:cs typeface="+mn-cs"/>
              </a:rPr>
              <a:t>Be mindful of multiple utilities and the time it takes to relocate – you are often at the mercy of the utility owners’ schedule.</a:t>
            </a:r>
          </a:p>
        </p:txBody>
      </p:sp>
      <p:sp>
        <p:nvSpPr>
          <p:cNvPr id="4" name="Slide Number Placeholder 3"/>
          <p:cNvSpPr>
            <a:spLocks noGrp="1"/>
          </p:cNvSpPr>
          <p:nvPr>
            <p:ph type="sldNum" sz="quarter" idx="10"/>
          </p:nvPr>
        </p:nvSpPr>
        <p:spPr/>
        <p:txBody>
          <a:bodyPr/>
          <a:lstStyle/>
          <a:p>
            <a:fld id="{456C487D-E38B-444A-A8D9-A3853809DE05}" type="slidenum">
              <a:rPr lang="en-US" smtClean="0"/>
              <a:t>15</a:t>
            </a:fld>
            <a:endParaRPr lang="en-US"/>
          </a:p>
        </p:txBody>
      </p:sp>
    </p:spTree>
    <p:extLst>
      <p:ext uri="{BB962C8B-B14F-4D97-AF65-F5344CB8AC3E}">
        <p14:creationId xmlns:p14="http://schemas.microsoft.com/office/powerpoint/2010/main" val="25350294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The third piece is the ROW Certification – the Division ROW Agent reviews your acquisition process, your property – they usually need a final set of plans and any documentation that shows your “control” of the property – through deeds, lease, easements.  We have some forms on our website that help you compile your information.</a:t>
            </a:r>
          </a:p>
        </p:txBody>
      </p:sp>
      <p:sp>
        <p:nvSpPr>
          <p:cNvPr id="4" name="Slide Number Placeholder 3"/>
          <p:cNvSpPr>
            <a:spLocks noGrp="1"/>
          </p:cNvSpPr>
          <p:nvPr>
            <p:ph type="sldNum" sz="quarter" idx="10"/>
          </p:nvPr>
        </p:nvSpPr>
        <p:spPr/>
        <p:txBody>
          <a:bodyPr/>
          <a:lstStyle/>
          <a:p>
            <a:fld id="{456C487D-E38B-444A-A8D9-A3853809DE05}" type="slidenum">
              <a:rPr lang="en-US" smtClean="0"/>
              <a:t>16</a:t>
            </a:fld>
            <a:endParaRPr lang="en-US"/>
          </a:p>
        </p:txBody>
      </p:sp>
    </p:spTree>
    <p:extLst>
      <p:ext uri="{BB962C8B-B14F-4D97-AF65-F5344CB8AC3E}">
        <p14:creationId xmlns:p14="http://schemas.microsoft.com/office/powerpoint/2010/main" val="7526552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eaLnBrk="1" hangingPunct="1"/>
            <a:r>
              <a:rPr lang="en-US" altLang="en-US" dirty="0"/>
              <a:t>Refer to this website when putting together contract proposals - https://connect.ncdot.gov/municipalities/Pages/Bid-Proposals-for-LGA.aspx</a:t>
            </a:r>
          </a:p>
          <a:p>
            <a:pPr eaLnBrk="1" hangingPunct="1"/>
            <a:endParaRPr lang="en-US" altLang="en-US" dirty="0"/>
          </a:p>
          <a:p>
            <a:pPr eaLnBrk="1" hangingPunct="1"/>
            <a:r>
              <a:rPr lang="en-US" altLang="en-US" dirty="0"/>
              <a:t>Most proposals and estimates can be reviewed at the Division Office – for larger (esp. over $2 million) or for more complex projects, the review may occur in Raleigh.</a:t>
            </a:r>
          </a:p>
          <a:p>
            <a:pPr eaLnBrk="1" hangingPunct="1"/>
            <a:endParaRPr lang="en-US" altLang="en-US" dirty="0"/>
          </a:p>
          <a:p>
            <a:pPr eaLnBrk="1" hangingPunct="1"/>
            <a:r>
              <a:rPr lang="en-US" altLang="en-US" dirty="0"/>
              <a:t>Some of the common federal provisions: Disadvantaged Business enterprise goal (will not use state women/minority business goals), Buy America (iron/steel permanently incorporated), proprietary items – cannot specify make/brand/model – must write provision to describe the item you want, or there’s a process for requesting an exemption in the event of synchronicity.</a:t>
            </a:r>
          </a:p>
        </p:txBody>
      </p:sp>
      <p:sp>
        <p:nvSpPr>
          <p:cNvPr id="4" name="Slide Number Placeholder 3"/>
          <p:cNvSpPr>
            <a:spLocks noGrp="1"/>
          </p:cNvSpPr>
          <p:nvPr>
            <p:ph type="sldNum" sz="quarter" idx="10"/>
          </p:nvPr>
        </p:nvSpPr>
        <p:spPr/>
        <p:txBody>
          <a:bodyPr/>
          <a:lstStyle/>
          <a:p>
            <a:fld id="{456C487D-E38B-444A-A8D9-A3853809DE05}" type="slidenum">
              <a:rPr lang="en-US" smtClean="0"/>
              <a:t>17</a:t>
            </a:fld>
            <a:endParaRPr lang="en-US"/>
          </a:p>
        </p:txBody>
      </p:sp>
    </p:spTree>
    <p:extLst>
      <p:ext uri="{BB962C8B-B14F-4D97-AF65-F5344CB8AC3E}">
        <p14:creationId xmlns:p14="http://schemas.microsoft.com/office/powerpoint/2010/main" val="7526552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eaLnBrk="1" hangingPunct="1"/>
            <a:r>
              <a:rPr lang="en-US" altLang="en-US" dirty="0"/>
              <a:t>Construction Procurement – also known as bidding,</a:t>
            </a:r>
            <a:r>
              <a:rPr lang="en-US" altLang="en-US" baseline="0" dirty="0"/>
              <a:t> letting and awarding a construction contract.  In the DOT world, let date is the date you open bids.</a:t>
            </a:r>
          </a:p>
          <a:p>
            <a:pPr eaLnBrk="1" hangingPunct="1"/>
            <a:endParaRPr lang="en-US" altLang="en-US" dirty="0"/>
          </a:p>
          <a:p>
            <a:pPr eaLnBrk="1" hangingPunct="1"/>
            <a:r>
              <a:rPr lang="en-US" altLang="en-US" dirty="0"/>
              <a:t>NCDOT will provide a notice to proceed when funding is authorized and you are approved to advertise.</a:t>
            </a:r>
          </a:p>
          <a:p>
            <a:pPr eaLnBrk="1" hangingPunct="1"/>
            <a:endParaRPr lang="en-US" altLang="en-US" dirty="0"/>
          </a:p>
          <a:p>
            <a:pPr eaLnBrk="1" hangingPunct="1"/>
            <a:r>
              <a:rPr lang="en-US" altLang="en-US" dirty="0"/>
              <a:t>LGA must select the lowest responsive, responsible, ensure they have met the DBE goal and are pre-qualified by the Department to do the work.</a:t>
            </a:r>
          </a:p>
        </p:txBody>
      </p:sp>
      <p:sp>
        <p:nvSpPr>
          <p:cNvPr id="4" name="Slide Number Placeholder 3"/>
          <p:cNvSpPr>
            <a:spLocks noGrp="1"/>
          </p:cNvSpPr>
          <p:nvPr>
            <p:ph type="sldNum" sz="quarter" idx="10"/>
          </p:nvPr>
        </p:nvSpPr>
        <p:spPr/>
        <p:txBody>
          <a:bodyPr/>
          <a:lstStyle/>
          <a:p>
            <a:fld id="{456C487D-E38B-444A-A8D9-A3853809DE05}" type="slidenum">
              <a:rPr lang="en-US" smtClean="0"/>
              <a:t>18</a:t>
            </a:fld>
            <a:endParaRPr lang="en-US"/>
          </a:p>
        </p:txBody>
      </p:sp>
    </p:spTree>
    <p:extLst>
      <p:ext uri="{BB962C8B-B14F-4D97-AF65-F5344CB8AC3E}">
        <p14:creationId xmlns:p14="http://schemas.microsoft.com/office/powerpoint/2010/main" val="7526552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eaLnBrk="1" hangingPunct="1"/>
            <a:endParaRPr lang="en-US" altLang="en-US" dirty="0"/>
          </a:p>
        </p:txBody>
      </p:sp>
      <p:sp>
        <p:nvSpPr>
          <p:cNvPr id="4" name="Slide Number Placeholder 3"/>
          <p:cNvSpPr>
            <a:spLocks noGrp="1"/>
          </p:cNvSpPr>
          <p:nvPr>
            <p:ph type="sldNum" sz="quarter" idx="10"/>
          </p:nvPr>
        </p:nvSpPr>
        <p:spPr/>
        <p:txBody>
          <a:bodyPr/>
          <a:lstStyle/>
          <a:p>
            <a:fld id="{456C487D-E38B-444A-A8D9-A3853809DE05}" type="slidenum">
              <a:rPr lang="en-US" smtClean="0"/>
              <a:t>19</a:t>
            </a:fld>
            <a:endParaRPr lang="en-US"/>
          </a:p>
        </p:txBody>
      </p:sp>
    </p:spTree>
    <p:extLst>
      <p:ext uri="{BB962C8B-B14F-4D97-AF65-F5344CB8AC3E}">
        <p14:creationId xmlns:p14="http://schemas.microsoft.com/office/powerpoint/2010/main" val="7526552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LGA will submit reimbursement requests through the on-line project management system.</a:t>
            </a:r>
          </a:p>
          <a:p>
            <a:endParaRPr lang="en-US" dirty="0"/>
          </a:p>
        </p:txBody>
      </p:sp>
      <p:sp>
        <p:nvSpPr>
          <p:cNvPr id="4" name="Slide Number Placeholder 3"/>
          <p:cNvSpPr>
            <a:spLocks noGrp="1"/>
          </p:cNvSpPr>
          <p:nvPr>
            <p:ph type="sldNum" sz="quarter" idx="10"/>
          </p:nvPr>
        </p:nvSpPr>
        <p:spPr/>
        <p:txBody>
          <a:bodyPr/>
          <a:lstStyle/>
          <a:p>
            <a:fld id="{456C487D-E38B-444A-A8D9-A3853809DE05}" type="slidenum">
              <a:rPr lang="en-US" smtClean="0"/>
              <a:t>20</a:t>
            </a:fld>
            <a:endParaRPr lang="en-US"/>
          </a:p>
        </p:txBody>
      </p:sp>
    </p:spTree>
    <p:extLst>
      <p:ext uri="{BB962C8B-B14F-4D97-AF65-F5344CB8AC3E}">
        <p14:creationId xmlns:p14="http://schemas.microsoft.com/office/powerpoint/2010/main" val="7526552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C487D-E38B-444A-A8D9-A3853809DE05}" type="slidenum">
              <a:rPr lang="en-US" smtClean="0"/>
              <a:t>21</a:t>
            </a:fld>
            <a:endParaRPr lang="en-US"/>
          </a:p>
        </p:txBody>
      </p:sp>
    </p:spTree>
    <p:extLst>
      <p:ext uri="{BB962C8B-B14F-4D97-AF65-F5344CB8AC3E}">
        <p14:creationId xmlns:p14="http://schemas.microsoft.com/office/powerpoint/2010/main" val="752655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eaLnBrk="1" hangingPunct="1">
              <a:buFontTx/>
              <a:buChar char="-"/>
            </a:pPr>
            <a:r>
              <a:rPr lang="en-US" altLang="en-US" dirty="0"/>
              <a:t>This is not a grant; we don’t cut you a check up front; you do the work, you pay 100% for the work, and we reimburse the agreed upon share, which is generally 80%, but it could be less depending on whether the LGA has committed a larger local match.</a:t>
            </a:r>
          </a:p>
          <a:p>
            <a:pPr marL="171450" indent="-171450" eaLnBrk="1" hangingPunct="1">
              <a:buFontTx/>
              <a:buChar char="-"/>
            </a:pPr>
            <a:r>
              <a:rPr lang="en-US" altLang="en-US" dirty="0"/>
              <a:t>FHWA must </a:t>
            </a:r>
            <a:r>
              <a:rPr lang="en-US" altLang="en-US" i="1" dirty="0"/>
              <a:t>authorize</a:t>
            </a:r>
            <a:r>
              <a:rPr lang="en-US" altLang="en-US" dirty="0"/>
              <a:t> funds for each phase of the project before work on that phase can begin.</a:t>
            </a:r>
          </a:p>
          <a:p>
            <a:pPr marL="171450" indent="-171450" eaLnBrk="1" hangingPunct="1">
              <a:buFontTx/>
              <a:buChar char="-"/>
            </a:pPr>
            <a:r>
              <a:rPr lang="en-US" altLang="en-US" dirty="0"/>
              <a:t>Locally administered projects mean that the local municipalities and governments implement the project – you develop plans, you acquire right of way, you let and enter into a construction contract to build the project</a:t>
            </a:r>
          </a:p>
          <a:p>
            <a:pPr marL="171450" indent="-171450" eaLnBrk="1" hangingPunct="1">
              <a:buFontTx/>
              <a:buChar char="-"/>
            </a:pPr>
            <a:r>
              <a:rPr lang="en-US" altLang="en-US" dirty="0"/>
              <a:t>NCDOT’s role is to provide guidance, oversight, and reimbursement.  On occasion,</a:t>
            </a:r>
            <a:r>
              <a:rPr lang="en-US" altLang="en-US" baseline="0" dirty="0"/>
              <a:t> the Department will provide a phase of work, for example, the construction engineering and inspection and/or contract administration.  If the Department provides this work, then we will charge to the project, using federal funds + local match.</a:t>
            </a:r>
            <a:endParaRPr lang="en-US" altLang="en-US" dirty="0"/>
          </a:p>
        </p:txBody>
      </p:sp>
      <p:sp>
        <p:nvSpPr>
          <p:cNvPr id="4" name="Slide Number Placeholder 3"/>
          <p:cNvSpPr>
            <a:spLocks noGrp="1"/>
          </p:cNvSpPr>
          <p:nvPr>
            <p:ph type="sldNum" sz="quarter" idx="10"/>
          </p:nvPr>
        </p:nvSpPr>
        <p:spPr/>
        <p:txBody>
          <a:bodyPr/>
          <a:lstStyle/>
          <a:p>
            <a:fld id="{456C487D-E38B-444A-A8D9-A3853809DE05}" type="slidenum">
              <a:rPr lang="en-US" smtClean="0"/>
              <a:t>3</a:t>
            </a:fld>
            <a:endParaRPr lang="en-US"/>
          </a:p>
        </p:txBody>
      </p:sp>
    </p:spTree>
    <p:extLst>
      <p:ext uri="{BB962C8B-B14F-4D97-AF65-F5344CB8AC3E}">
        <p14:creationId xmlns:p14="http://schemas.microsoft.com/office/powerpoint/2010/main" val="7526552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C487D-E38B-444A-A8D9-A3853809DE05}" type="slidenum">
              <a:rPr lang="en-US" smtClean="0"/>
              <a:t>22</a:t>
            </a:fld>
            <a:endParaRPr lang="en-US"/>
          </a:p>
        </p:txBody>
      </p:sp>
    </p:spTree>
    <p:extLst>
      <p:ext uri="{BB962C8B-B14F-4D97-AF65-F5344CB8AC3E}">
        <p14:creationId xmlns:p14="http://schemas.microsoft.com/office/powerpoint/2010/main" val="7526552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C487D-E38B-444A-A8D9-A3853809DE05}" type="slidenum">
              <a:rPr lang="en-US" smtClean="0"/>
              <a:t>23</a:t>
            </a:fld>
            <a:endParaRPr lang="en-US"/>
          </a:p>
        </p:txBody>
      </p:sp>
    </p:spTree>
    <p:extLst>
      <p:ext uri="{BB962C8B-B14F-4D97-AF65-F5344CB8AC3E}">
        <p14:creationId xmlns:p14="http://schemas.microsoft.com/office/powerpoint/2010/main" val="7526552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C487D-E38B-444A-A8D9-A3853809DE05}" type="slidenum">
              <a:rPr lang="en-US" smtClean="0"/>
              <a:t>24</a:t>
            </a:fld>
            <a:endParaRPr lang="en-US"/>
          </a:p>
        </p:txBody>
      </p:sp>
    </p:spTree>
    <p:extLst>
      <p:ext uri="{BB962C8B-B14F-4D97-AF65-F5344CB8AC3E}">
        <p14:creationId xmlns:p14="http://schemas.microsoft.com/office/powerpoint/2010/main" val="7526552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The Local Project Management Tool</a:t>
            </a:r>
            <a:r>
              <a:rPr lang="en-US" baseline="0" dirty="0"/>
              <a:t> is our way of managing the paper process of administering your project.  While we will still use e-mails and phone and letters to document steps and questions, the Project Management Tool will be the electronic file cabinet for all documents pertaining to the project.</a:t>
            </a:r>
            <a:endParaRPr lang="en-US" dirty="0"/>
          </a:p>
        </p:txBody>
      </p:sp>
      <p:sp>
        <p:nvSpPr>
          <p:cNvPr id="4" name="Slide Number Placeholder 3"/>
          <p:cNvSpPr>
            <a:spLocks noGrp="1"/>
          </p:cNvSpPr>
          <p:nvPr>
            <p:ph type="sldNum" sz="quarter" idx="10"/>
          </p:nvPr>
        </p:nvSpPr>
        <p:spPr/>
        <p:txBody>
          <a:bodyPr/>
          <a:lstStyle/>
          <a:p>
            <a:fld id="{DCB6EF1C-AA17-F640-A7A5-6C89FACC0C1D}" type="slidenum">
              <a:rPr lang="en-US" smtClean="0"/>
              <a:t>25</a:t>
            </a:fld>
            <a:endParaRPr lang="en-US"/>
          </a:p>
        </p:txBody>
      </p:sp>
    </p:spTree>
    <p:extLst>
      <p:ext uri="{BB962C8B-B14F-4D97-AF65-F5344CB8AC3E}">
        <p14:creationId xmlns:p14="http://schemas.microsoft.com/office/powerpoint/2010/main" val="28785277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You must have a user id and password to log into the EBS portal and access the Local Projects</a:t>
            </a:r>
            <a:r>
              <a:rPr lang="en-US" baseline="0" dirty="0"/>
              <a:t> System.  Download the form from the Connect website, complete it and e-mail to the address indicated.  If you already have access to the EBS portal, for example for Powell Bill or Public Transportation, you must indicate that on the form.  You will use your same login, but NCDOT will need to update your role to allow you access to the Local Projects System.</a:t>
            </a:r>
            <a:endParaRPr lang="en-US" dirty="0"/>
          </a:p>
        </p:txBody>
      </p:sp>
      <p:sp>
        <p:nvSpPr>
          <p:cNvPr id="4" name="Slide Number Placeholder 3"/>
          <p:cNvSpPr>
            <a:spLocks noGrp="1"/>
          </p:cNvSpPr>
          <p:nvPr>
            <p:ph type="sldNum" sz="quarter" idx="10"/>
          </p:nvPr>
        </p:nvSpPr>
        <p:spPr/>
        <p:txBody>
          <a:bodyPr/>
          <a:lstStyle/>
          <a:p>
            <a:fld id="{DCB6EF1C-AA17-F640-A7A5-6C89FACC0C1D}" type="slidenum">
              <a:rPr lang="en-US" smtClean="0"/>
              <a:t>26</a:t>
            </a:fld>
            <a:endParaRPr lang="en-US"/>
          </a:p>
        </p:txBody>
      </p:sp>
    </p:spTree>
    <p:extLst>
      <p:ext uri="{BB962C8B-B14F-4D97-AF65-F5344CB8AC3E}">
        <p14:creationId xmlns:p14="http://schemas.microsoft.com/office/powerpoint/2010/main" val="28785277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This is a screen shot of the main menu when you access your project – This system was developed to help LGAs follow a consistent path when administering a local project.  LGAs will use this system to request an agreement, upload documents for review, request funding authorization, and request reimbursement.  The system will contain all the documentation related to a project and the advantage to the LGAs will be that you don’t have to figure out who needs to see what.  We’ll coordinate that internally.</a:t>
            </a:r>
          </a:p>
          <a:p>
            <a:endParaRPr lang="en-US" altLang="en-US" dirty="0"/>
          </a:p>
          <a:p>
            <a:r>
              <a:rPr lang="en-US" altLang="en-US" dirty="0"/>
              <a:t>And, as a reminder, this system doesn’t change any of the requirements for federal-aid project delivery; it’s designed to simplify the logistics of going through the process.  It also gives more control to the LGA to initiate requests and manage the delivery of the project.  </a:t>
            </a:r>
          </a:p>
          <a:p>
            <a:endParaRPr lang="en-US" dirty="0"/>
          </a:p>
        </p:txBody>
      </p:sp>
      <p:sp>
        <p:nvSpPr>
          <p:cNvPr id="4" name="Slide Number Placeholder 3"/>
          <p:cNvSpPr>
            <a:spLocks noGrp="1"/>
          </p:cNvSpPr>
          <p:nvPr>
            <p:ph type="sldNum" sz="quarter" idx="10"/>
          </p:nvPr>
        </p:nvSpPr>
        <p:spPr/>
        <p:txBody>
          <a:bodyPr/>
          <a:lstStyle/>
          <a:p>
            <a:fld id="{456C487D-E38B-444A-A8D9-A3853809DE05}" type="slidenum">
              <a:rPr lang="en-US" smtClean="0"/>
              <a:t>29</a:t>
            </a:fld>
            <a:endParaRPr lang="en-US"/>
          </a:p>
        </p:txBody>
      </p:sp>
    </p:spTree>
    <p:extLst>
      <p:ext uri="{BB962C8B-B14F-4D97-AF65-F5344CB8AC3E}">
        <p14:creationId xmlns:p14="http://schemas.microsoft.com/office/powerpoint/2010/main" val="35988565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If your project</a:t>
            </a:r>
            <a:r>
              <a:rPr lang="en-US" altLang="en-US" baseline="0" dirty="0"/>
              <a:t> will be managed through the on-line project management tool, then t</a:t>
            </a:r>
            <a:r>
              <a:rPr lang="en-US" altLang="en-US" dirty="0"/>
              <a:t>his is the form you will use to request an agreement.  It will ask for contact information, project scope, funding, delivery schedule.  Once it’s submitted, it comes to the Local Programs Management Office in a workflow.  LPMO will review, the Division will review, if there are questions, we’ll go back to you – there may be some items that you need to have resolved.</a:t>
            </a:r>
          </a:p>
          <a:p>
            <a:endParaRPr lang="en-US" altLang="en-US" dirty="0"/>
          </a:p>
          <a:p>
            <a:r>
              <a:rPr lang="en-US" altLang="en-US" dirty="0"/>
              <a:t>If your project is managed</a:t>
            </a:r>
            <a:r>
              <a:rPr lang="en-US" altLang="en-US" baseline="0" dirty="0"/>
              <a:t> outside the on-line project management tool, then contact your DOT representative to get more information on requesting an agreement – this may be the Division Project Manager or the funding program at DOT that you are working with.</a:t>
            </a:r>
            <a:endParaRPr lang="en-US" altLang="en-US" dirty="0"/>
          </a:p>
          <a:p>
            <a:endParaRPr lang="en-US" dirty="0"/>
          </a:p>
        </p:txBody>
      </p:sp>
      <p:sp>
        <p:nvSpPr>
          <p:cNvPr id="4" name="Slide Number Placeholder 3"/>
          <p:cNvSpPr>
            <a:spLocks noGrp="1"/>
          </p:cNvSpPr>
          <p:nvPr>
            <p:ph type="sldNum" sz="quarter" idx="10"/>
          </p:nvPr>
        </p:nvSpPr>
        <p:spPr/>
        <p:txBody>
          <a:bodyPr/>
          <a:lstStyle/>
          <a:p>
            <a:fld id="{456C487D-E38B-444A-A8D9-A3853809DE05}" type="slidenum">
              <a:rPr lang="en-US" smtClean="0"/>
              <a:t>31</a:t>
            </a:fld>
            <a:endParaRPr lang="en-US"/>
          </a:p>
        </p:txBody>
      </p:sp>
    </p:spTree>
    <p:extLst>
      <p:ext uri="{BB962C8B-B14F-4D97-AF65-F5344CB8AC3E}">
        <p14:creationId xmlns:p14="http://schemas.microsoft.com/office/powerpoint/2010/main" val="8549138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Once you have completed your application and you have submitted it will come to my inbox.  I will review</a:t>
            </a:r>
            <a:r>
              <a:rPr lang="en-US" baseline="0" dirty="0"/>
              <a:t> the application and if I see the Project has been programmed in the STIP, your scope, your funding and your eligible phases are identified correctly then I will approve the application. It will then go to the Division for them to review and approve the Delivery Dates.  These are only being checked to make sure they are reasonable.</a:t>
            </a:r>
            <a:endParaRPr lang="en-US" dirty="0"/>
          </a:p>
        </p:txBody>
      </p:sp>
      <p:sp>
        <p:nvSpPr>
          <p:cNvPr id="4" name="Slide Number Placeholder 3"/>
          <p:cNvSpPr>
            <a:spLocks noGrp="1"/>
          </p:cNvSpPr>
          <p:nvPr>
            <p:ph type="sldNum" sz="quarter" idx="10"/>
          </p:nvPr>
        </p:nvSpPr>
        <p:spPr/>
        <p:txBody>
          <a:bodyPr/>
          <a:lstStyle/>
          <a:p>
            <a:fld id="{DCB6EF1C-AA17-F640-A7A5-6C89FACC0C1D}" type="slidenum">
              <a:rPr lang="en-US" smtClean="0"/>
              <a:t>32</a:t>
            </a:fld>
            <a:endParaRPr lang="en-US"/>
          </a:p>
        </p:txBody>
      </p:sp>
    </p:spTree>
    <p:extLst>
      <p:ext uri="{BB962C8B-B14F-4D97-AF65-F5344CB8AC3E}">
        <p14:creationId xmlns:p14="http://schemas.microsoft.com/office/powerpoint/2010/main" val="5907270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Once you have an approved agreement</a:t>
            </a:r>
            <a:r>
              <a:rPr lang="en-US" baseline="0" dirty="0"/>
              <a:t> that is fully executed, you may View your Agreement on the Portal.</a:t>
            </a:r>
            <a:endParaRPr lang="en-US" dirty="0"/>
          </a:p>
        </p:txBody>
      </p:sp>
      <p:sp>
        <p:nvSpPr>
          <p:cNvPr id="4" name="Slide Number Placeholder 3"/>
          <p:cNvSpPr>
            <a:spLocks noGrp="1"/>
          </p:cNvSpPr>
          <p:nvPr>
            <p:ph type="sldNum" sz="quarter" idx="10"/>
          </p:nvPr>
        </p:nvSpPr>
        <p:spPr/>
        <p:txBody>
          <a:bodyPr/>
          <a:lstStyle/>
          <a:p>
            <a:fld id="{DCB6EF1C-AA17-F640-A7A5-6C89FACC0C1D}" type="slidenum">
              <a:rPr lang="en-US" smtClean="0"/>
              <a:t>33</a:t>
            </a:fld>
            <a:endParaRPr lang="en-US"/>
          </a:p>
        </p:txBody>
      </p:sp>
    </p:spTree>
    <p:extLst>
      <p:ext uri="{BB962C8B-B14F-4D97-AF65-F5344CB8AC3E}">
        <p14:creationId xmlns:p14="http://schemas.microsoft.com/office/powerpoint/2010/main" val="5907270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B6EF1C-AA17-F640-A7A5-6C89FACC0C1D}" type="slidenum">
              <a:rPr lang="en-US" smtClean="0"/>
              <a:t>34</a:t>
            </a:fld>
            <a:endParaRPr lang="en-US"/>
          </a:p>
        </p:txBody>
      </p:sp>
    </p:spTree>
    <p:extLst>
      <p:ext uri="{BB962C8B-B14F-4D97-AF65-F5344CB8AC3E}">
        <p14:creationId xmlns:p14="http://schemas.microsoft.com/office/powerpoint/2010/main" val="590727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at the </a:t>
            </a:r>
            <a:r>
              <a:rPr lang="en-US" u="sng" dirty="0"/>
              <a:t>bottom</a:t>
            </a:r>
            <a:r>
              <a:rPr lang="en-US" u="none" dirty="0"/>
              <a:t> of the “mountain:</a:t>
            </a:r>
          </a:p>
          <a:p>
            <a:endParaRPr lang="en-US" dirty="0"/>
          </a:p>
          <a:p>
            <a:r>
              <a:rPr lang="en-US" dirty="0"/>
              <a:t>Items in </a:t>
            </a:r>
            <a:r>
              <a:rPr lang="en-US" b="1" dirty="0"/>
              <a:t>BOLD</a:t>
            </a:r>
            <a:r>
              <a:rPr lang="en-US" b="0" dirty="0"/>
              <a:t> are deliverables and are required to be completed before moving to the next AUTHORIZATION phase.</a:t>
            </a:r>
          </a:p>
          <a:p>
            <a:endParaRPr lang="en-US" b="0" dirty="0"/>
          </a:p>
          <a:p>
            <a:r>
              <a:rPr lang="en-US" b="0" dirty="0"/>
              <a:t>Items </a:t>
            </a:r>
            <a:r>
              <a:rPr lang="en-US" b="0" u="sng" dirty="0"/>
              <a:t>after</a:t>
            </a:r>
            <a:r>
              <a:rPr lang="en-US" b="0" u="none" dirty="0"/>
              <a:t> the arrows cannot be started until the funding authorization is obtained.</a:t>
            </a:r>
            <a:endParaRPr lang="en-US" dirty="0"/>
          </a:p>
        </p:txBody>
      </p:sp>
      <p:sp>
        <p:nvSpPr>
          <p:cNvPr id="4" name="Slide Number Placeholder 3"/>
          <p:cNvSpPr>
            <a:spLocks noGrp="1"/>
          </p:cNvSpPr>
          <p:nvPr>
            <p:ph type="sldNum" sz="quarter" idx="10"/>
          </p:nvPr>
        </p:nvSpPr>
        <p:spPr/>
        <p:txBody>
          <a:bodyPr/>
          <a:lstStyle/>
          <a:p>
            <a:fld id="{456C487D-E38B-444A-A8D9-A3853809DE05}" type="slidenum">
              <a:rPr lang="en-US" smtClean="0"/>
              <a:t>5</a:t>
            </a:fld>
            <a:endParaRPr lang="en-US"/>
          </a:p>
        </p:txBody>
      </p:sp>
    </p:spTree>
    <p:extLst>
      <p:ext uri="{BB962C8B-B14F-4D97-AF65-F5344CB8AC3E}">
        <p14:creationId xmlns:p14="http://schemas.microsoft.com/office/powerpoint/2010/main" val="15885644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B6EF1C-AA17-F640-A7A5-6C89FACC0C1D}" type="slidenum">
              <a:rPr lang="en-US" smtClean="0"/>
              <a:t>35</a:t>
            </a:fld>
            <a:endParaRPr lang="en-US"/>
          </a:p>
        </p:txBody>
      </p:sp>
    </p:spTree>
    <p:extLst>
      <p:ext uri="{BB962C8B-B14F-4D97-AF65-F5344CB8AC3E}">
        <p14:creationId xmlns:p14="http://schemas.microsoft.com/office/powerpoint/2010/main" val="5907270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B6EF1C-AA17-F640-A7A5-6C89FACC0C1D}" type="slidenum">
              <a:rPr lang="en-US" smtClean="0"/>
              <a:t>36</a:t>
            </a:fld>
            <a:endParaRPr lang="en-US"/>
          </a:p>
        </p:txBody>
      </p:sp>
    </p:spTree>
    <p:extLst>
      <p:ext uri="{BB962C8B-B14F-4D97-AF65-F5344CB8AC3E}">
        <p14:creationId xmlns:p14="http://schemas.microsoft.com/office/powerpoint/2010/main" val="5907270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Once you have completed your application and you have submitted it will come to my inbox.  I will review</a:t>
            </a:r>
            <a:r>
              <a:rPr lang="en-US" baseline="0" dirty="0"/>
              <a:t> the application and if I see the Project has been programmed in the STIP, your scope, your funding and your eligible phases are identified correctly then I will approve the application. It will then go to the Division for them to review and approve the Delivery Dates.  These are only being checked to make sure they are reasonable.</a:t>
            </a:r>
            <a:endParaRPr lang="en-US" dirty="0"/>
          </a:p>
        </p:txBody>
      </p:sp>
      <p:sp>
        <p:nvSpPr>
          <p:cNvPr id="4" name="Slide Number Placeholder 3"/>
          <p:cNvSpPr>
            <a:spLocks noGrp="1"/>
          </p:cNvSpPr>
          <p:nvPr>
            <p:ph type="sldNum" sz="quarter" idx="10"/>
          </p:nvPr>
        </p:nvSpPr>
        <p:spPr/>
        <p:txBody>
          <a:bodyPr/>
          <a:lstStyle/>
          <a:p>
            <a:fld id="{DCB6EF1C-AA17-F640-A7A5-6C89FACC0C1D}" type="slidenum">
              <a:rPr lang="en-US" smtClean="0"/>
              <a:t>37</a:t>
            </a:fld>
            <a:endParaRPr lang="en-US"/>
          </a:p>
        </p:txBody>
      </p:sp>
    </p:spTree>
    <p:extLst>
      <p:ext uri="{BB962C8B-B14F-4D97-AF65-F5344CB8AC3E}">
        <p14:creationId xmlns:p14="http://schemas.microsoft.com/office/powerpoint/2010/main" val="5907270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B6EF1C-AA17-F640-A7A5-6C89FACC0C1D}" type="slidenum">
              <a:rPr lang="en-US" smtClean="0"/>
              <a:t>38</a:t>
            </a:fld>
            <a:endParaRPr lang="en-US"/>
          </a:p>
        </p:txBody>
      </p:sp>
    </p:spTree>
    <p:extLst>
      <p:ext uri="{BB962C8B-B14F-4D97-AF65-F5344CB8AC3E}">
        <p14:creationId xmlns:p14="http://schemas.microsoft.com/office/powerpoint/2010/main" val="5907270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B6EF1C-AA17-F640-A7A5-6C89FACC0C1D}" type="slidenum">
              <a:rPr lang="en-US" smtClean="0"/>
              <a:t>39</a:t>
            </a:fld>
            <a:endParaRPr lang="en-US"/>
          </a:p>
        </p:txBody>
      </p:sp>
    </p:spTree>
    <p:extLst>
      <p:ext uri="{BB962C8B-B14F-4D97-AF65-F5344CB8AC3E}">
        <p14:creationId xmlns:p14="http://schemas.microsoft.com/office/powerpoint/2010/main" val="5907270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B6EF1C-AA17-F640-A7A5-6C89FACC0C1D}" type="slidenum">
              <a:rPr lang="en-US" smtClean="0"/>
              <a:t>40</a:t>
            </a:fld>
            <a:endParaRPr lang="en-US"/>
          </a:p>
        </p:txBody>
      </p:sp>
    </p:spTree>
    <p:extLst>
      <p:ext uri="{BB962C8B-B14F-4D97-AF65-F5344CB8AC3E}">
        <p14:creationId xmlns:p14="http://schemas.microsoft.com/office/powerpoint/2010/main" val="5907270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This</a:t>
            </a:r>
            <a:r>
              <a:rPr lang="en-US" baseline="0" dirty="0"/>
              <a:t> is a list of the documents you will need to make sure are submitted in the EBS Portal for your project.</a:t>
            </a:r>
          </a:p>
          <a:p>
            <a:r>
              <a:rPr lang="en-US" baseline="0" dirty="0"/>
              <a:t>I am going to give a handout that will list these items along with the directions on how to submit.</a:t>
            </a:r>
            <a:endParaRPr lang="en-US" dirty="0"/>
          </a:p>
        </p:txBody>
      </p:sp>
      <p:sp>
        <p:nvSpPr>
          <p:cNvPr id="4" name="Slide Number Placeholder 3"/>
          <p:cNvSpPr>
            <a:spLocks noGrp="1"/>
          </p:cNvSpPr>
          <p:nvPr>
            <p:ph type="sldNum" sz="quarter" idx="10"/>
          </p:nvPr>
        </p:nvSpPr>
        <p:spPr/>
        <p:txBody>
          <a:bodyPr/>
          <a:lstStyle/>
          <a:p>
            <a:fld id="{DCB6EF1C-AA17-F640-A7A5-6C89FACC0C1D}" type="slidenum">
              <a:rPr lang="en-US" smtClean="0"/>
              <a:t>41</a:t>
            </a:fld>
            <a:endParaRPr lang="en-US"/>
          </a:p>
        </p:txBody>
      </p:sp>
    </p:spTree>
    <p:extLst>
      <p:ext uri="{BB962C8B-B14F-4D97-AF65-F5344CB8AC3E}">
        <p14:creationId xmlns:p14="http://schemas.microsoft.com/office/powerpoint/2010/main" val="18910782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defTabSz="452399">
              <a:defRPr/>
            </a:pPr>
            <a:r>
              <a:rPr lang="en-US" dirty="0"/>
              <a:t>When you are ready</a:t>
            </a:r>
            <a:r>
              <a:rPr lang="en-US" baseline="0" dirty="0"/>
              <a:t> to start soliciting for professional engineering services (if PE is eligible for reimbursement) you will need to Submit a Change Request in the EBS</a:t>
            </a:r>
            <a:endParaRPr lang="en-US" dirty="0"/>
          </a:p>
          <a:p>
            <a:endParaRPr lang="en-US" dirty="0"/>
          </a:p>
          <a:p>
            <a:r>
              <a:rPr lang="en-US" dirty="0"/>
              <a:t>On</a:t>
            </a:r>
            <a:r>
              <a:rPr lang="en-US" baseline="0" dirty="0"/>
              <a:t> your home page you will click on Submit Change Request</a:t>
            </a:r>
            <a:endParaRPr lang="en-US" dirty="0"/>
          </a:p>
        </p:txBody>
      </p:sp>
      <p:sp>
        <p:nvSpPr>
          <p:cNvPr id="4" name="Slide Number Placeholder 3"/>
          <p:cNvSpPr>
            <a:spLocks noGrp="1"/>
          </p:cNvSpPr>
          <p:nvPr>
            <p:ph type="sldNum" sz="quarter" idx="10"/>
          </p:nvPr>
        </p:nvSpPr>
        <p:spPr/>
        <p:txBody>
          <a:bodyPr/>
          <a:lstStyle/>
          <a:p>
            <a:fld id="{DCB6EF1C-AA17-F640-A7A5-6C89FACC0C1D}" type="slidenum">
              <a:rPr lang="en-US" smtClean="0"/>
              <a:t>42</a:t>
            </a:fld>
            <a:endParaRPr lang="en-US"/>
          </a:p>
        </p:txBody>
      </p:sp>
    </p:spTree>
    <p:extLst>
      <p:ext uri="{BB962C8B-B14F-4D97-AF65-F5344CB8AC3E}">
        <p14:creationId xmlns:p14="http://schemas.microsoft.com/office/powerpoint/2010/main" val="6082936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Type in your TIP Project number and click “Search”</a:t>
            </a:r>
          </a:p>
        </p:txBody>
      </p:sp>
      <p:sp>
        <p:nvSpPr>
          <p:cNvPr id="4" name="Slide Number Placeholder 3"/>
          <p:cNvSpPr>
            <a:spLocks noGrp="1"/>
          </p:cNvSpPr>
          <p:nvPr>
            <p:ph type="sldNum" sz="quarter" idx="10"/>
          </p:nvPr>
        </p:nvSpPr>
        <p:spPr/>
        <p:txBody>
          <a:bodyPr/>
          <a:lstStyle/>
          <a:p>
            <a:fld id="{DCB6EF1C-AA17-F640-A7A5-6C89FACC0C1D}" type="slidenum">
              <a:rPr lang="en-US" smtClean="0"/>
              <a:t>43</a:t>
            </a:fld>
            <a:endParaRPr lang="en-US"/>
          </a:p>
        </p:txBody>
      </p:sp>
    </p:spTree>
    <p:extLst>
      <p:ext uri="{BB962C8B-B14F-4D97-AF65-F5344CB8AC3E}">
        <p14:creationId xmlns:p14="http://schemas.microsoft.com/office/powerpoint/2010/main" val="25368832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Find your Project and click on LPMO</a:t>
            </a:r>
            <a:r>
              <a:rPr lang="en-US" baseline="0" dirty="0"/>
              <a:t> – Change Request</a:t>
            </a:r>
            <a:endParaRPr lang="en-US" dirty="0"/>
          </a:p>
        </p:txBody>
      </p:sp>
      <p:sp>
        <p:nvSpPr>
          <p:cNvPr id="4" name="Slide Number Placeholder 3"/>
          <p:cNvSpPr>
            <a:spLocks noGrp="1"/>
          </p:cNvSpPr>
          <p:nvPr>
            <p:ph type="sldNum" sz="quarter" idx="10"/>
          </p:nvPr>
        </p:nvSpPr>
        <p:spPr/>
        <p:txBody>
          <a:bodyPr/>
          <a:lstStyle/>
          <a:p>
            <a:fld id="{DCB6EF1C-AA17-F640-A7A5-6C89FACC0C1D}" type="slidenum">
              <a:rPr lang="en-US" smtClean="0"/>
              <a:t>44</a:t>
            </a:fld>
            <a:endParaRPr lang="en-US"/>
          </a:p>
        </p:txBody>
      </p:sp>
    </p:spTree>
    <p:extLst>
      <p:ext uri="{BB962C8B-B14F-4D97-AF65-F5344CB8AC3E}">
        <p14:creationId xmlns:p14="http://schemas.microsoft.com/office/powerpoint/2010/main" val="1421338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at the </a:t>
            </a:r>
            <a:r>
              <a:rPr lang="en-US" u="sng" dirty="0"/>
              <a:t>bottom</a:t>
            </a:r>
            <a:r>
              <a:rPr lang="en-US" u="none" dirty="0"/>
              <a:t> of the “mountain:</a:t>
            </a:r>
          </a:p>
          <a:p>
            <a:endParaRPr lang="en-US" dirty="0"/>
          </a:p>
          <a:p>
            <a:r>
              <a:rPr lang="en-US" dirty="0"/>
              <a:t>Items in </a:t>
            </a:r>
            <a:r>
              <a:rPr lang="en-US" b="1" dirty="0"/>
              <a:t>BOLD</a:t>
            </a:r>
            <a:r>
              <a:rPr lang="en-US" b="0" dirty="0"/>
              <a:t> are deliverables and are required to be completed before moving to the next AUTHORIZATION phase.</a:t>
            </a:r>
          </a:p>
          <a:p>
            <a:endParaRPr lang="en-US" b="0" dirty="0"/>
          </a:p>
          <a:p>
            <a:r>
              <a:rPr lang="en-US" b="0" dirty="0"/>
              <a:t>Items </a:t>
            </a:r>
            <a:r>
              <a:rPr lang="en-US" b="0" u="sng" dirty="0"/>
              <a:t>after</a:t>
            </a:r>
            <a:r>
              <a:rPr lang="en-US" b="0" u="none" dirty="0"/>
              <a:t> the arrows cannot be started until the funding authorization is obtained.</a:t>
            </a:r>
            <a:endParaRPr lang="en-US" dirty="0"/>
          </a:p>
          <a:p>
            <a:endParaRPr lang="en-US" dirty="0"/>
          </a:p>
        </p:txBody>
      </p:sp>
      <p:sp>
        <p:nvSpPr>
          <p:cNvPr id="4" name="Slide Number Placeholder 3"/>
          <p:cNvSpPr>
            <a:spLocks noGrp="1"/>
          </p:cNvSpPr>
          <p:nvPr>
            <p:ph type="sldNum" sz="quarter" idx="10"/>
          </p:nvPr>
        </p:nvSpPr>
        <p:spPr/>
        <p:txBody>
          <a:bodyPr/>
          <a:lstStyle/>
          <a:p>
            <a:fld id="{456C487D-E38B-444A-A8D9-A3853809DE05}" type="slidenum">
              <a:rPr lang="en-US" smtClean="0"/>
              <a:t>6</a:t>
            </a:fld>
            <a:endParaRPr lang="en-US"/>
          </a:p>
        </p:txBody>
      </p:sp>
    </p:spTree>
    <p:extLst>
      <p:ext uri="{BB962C8B-B14F-4D97-AF65-F5344CB8AC3E}">
        <p14:creationId xmlns:p14="http://schemas.microsoft.com/office/powerpoint/2010/main" val="15885644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Your Project information will already be populated.</a:t>
            </a:r>
            <a:r>
              <a:rPr lang="en-US" baseline="0" dirty="0"/>
              <a:t>  You will have 2 options for a Change request. </a:t>
            </a:r>
            <a:endParaRPr lang="en-US" dirty="0"/>
          </a:p>
        </p:txBody>
      </p:sp>
      <p:sp>
        <p:nvSpPr>
          <p:cNvPr id="4" name="Slide Number Placeholder 3"/>
          <p:cNvSpPr>
            <a:spLocks noGrp="1"/>
          </p:cNvSpPr>
          <p:nvPr>
            <p:ph type="sldNum" sz="quarter" idx="10"/>
          </p:nvPr>
        </p:nvSpPr>
        <p:spPr/>
        <p:txBody>
          <a:bodyPr/>
          <a:lstStyle/>
          <a:p>
            <a:fld id="{DCB6EF1C-AA17-F640-A7A5-6C89FACC0C1D}" type="slidenum">
              <a:rPr lang="en-US" smtClean="0"/>
              <a:t>45</a:t>
            </a:fld>
            <a:endParaRPr lang="en-US"/>
          </a:p>
        </p:txBody>
      </p:sp>
    </p:spTree>
    <p:extLst>
      <p:ext uri="{BB962C8B-B14F-4D97-AF65-F5344CB8AC3E}">
        <p14:creationId xmlns:p14="http://schemas.microsoft.com/office/powerpoint/2010/main" val="27075719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B6EF1C-AA17-F640-A7A5-6C89FACC0C1D}" type="slidenum">
              <a:rPr lang="en-US" smtClean="0"/>
              <a:t>46</a:t>
            </a:fld>
            <a:endParaRPr lang="en-US"/>
          </a:p>
        </p:txBody>
      </p:sp>
    </p:spTree>
    <p:extLst>
      <p:ext uri="{BB962C8B-B14F-4D97-AF65-F5344CB8AC3E}">
        <p14:creationId xmlns:p14="http://schemas.microsoft.com/office/powerpoint/2010/main" val="28408408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B6EF1C-AA17-F640-A7A5-6C89FACC0C1D}" type="slidenum">
              <a:rPr lang="en-US" smtClean="0"/>
              <a:t>47</a:t>
            </a:fld>
            <a:endParaRPr lang="en-US"/>
          </a:p>
        </p:txBody>
      </p:sp>
    </p:spTree>
    <p:extLst>
      <p:ext uri="{BB962C8B-B14F-4D97-AF65-F5344CB8AC3E}">
        <p14:creationId xmlns:p14="http://schemas.microsoft.com/office/powerpoint/2010/main" val="28408408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B6EF1C-AA17-F640-A7A5-6C89FACC0C1D}" type="slidenum">
              <a:rPr lang="en-US" smtClean="0"/>
              <a:t>48</a:t>
            </a:fld>
            <a:endParaRPr lang="en-US"/>
          </a:p>
        </p:txBody>
      </p:sp>
    </p:spTree>
    <p:extLst>
      <p:ext uri="{BB962C8B-B14F-4D97-AF65-F5344CB8AC3E}">
        <p14:creationId xmlns:p14="http://schemas.microsoft.com/office/powerpoint/2010/main" val="28408408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B6EF1C-AA17-F640-A7A5-6C89FACC0C1D}" type="slidenum">
              <a:rPr lang="en-US" smtClean="0"/>
              <a:t>49</a:t>
            </a:fld>
            <a:endParaRPr lang="en-US"/>
          </a:p>
        </p:txBody>
      </p:sp>
    </p:spTree>
    <p:extLst>
      <p:ext uri="{BB962C8B-B14F-4D97-AF65-F5344CB8AC3E}">
        <p14:creationId xmlns:p14="http://schemas.microsoft.com/office/powerpoint/2010/main" val="28408408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B6EF1C-AA17-F640-A7A5-6C89FACC0C1D}" type="slidenum">
              <a:rPr lang="en-US" smtClean="0"/>
              <a:t>50</a:t>
            </a:fld>
            <a:endParaRPr lang="en-US"/>
          </a:p>
        </p:txBody>
      </p:sp>
    </p:spTree>
    <p:extLst>
      <p:ext uri="{BB962C8B-B14F-4D97-AF65-F5344CB8AC3E}">
        <p14:creationId xmlns:p14="http://schemas.microsoft.com/office/powerpoint/2010/main" val="28408408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B6EF1C-AA17-F640-A7A5-6C89FACC0C1D}" type="slidenum">
              <a:rPr lang="en-US" smtClean="0"/>
              <a:t>51</a:t>
            </a:fld>
            <a:endParaRPr lang="en-US"/>
          </a:p>
        </p:txBody>
      </p:sp>
    </p:spTree>
    <p:extLst>
      <p:ext uri="{BB962C8B-B14F-4D97-AF65-F5344CB8AC3E}">
        <p14:creationId xmlns:p14="http://schemas.microsoft.com/office/powerpoint/2010/main" val="28408408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B6EF1C-AA17-F640-A7A5-6C89FACC0C1D}" type="slidenum">
              <a:rPr lang="en-US" smtClean="0"/>
              <a:t>52</a:t>
            </a:fld>
            <a:endParaRPr lang="en-US"/>
          </a:p>
        </p:txBody>
      </p:sp>
    </p:spTree>
    <p:extLst>
      <p:ext uri="{BB962C8B-B14F-4D97-AF65-F5344CB8AC3E}">
        <p14:creationId xmlns:p14="http://schemas.microsoft.com/office/powerpoint/2010/main" val="284084088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B6EF1C-AA17-F640-A7A5-6C89FACC0C1D}" type="slidenum">
              <a:rPr lang="en-US" smtClean="0"/>
              <a:t>53</a:t>
            </a:fld>
            <a:endParaRPr lang="en-US"/>
          </a:p>
        </p:txBody>
      </p:sp>
    </p:spTree>
    <p:extLst>
      <p:ext uri="{BB962C8B-B14F-4D97-AF65-F5344CB8AC3E}">
        <p14:creationId xmlns:p14="http://schemas.microsoft.com/office/powerpoint/2010/main" val="2840840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eaLnBrk="1" hangingPunct="1"/>
            <a:r>
              <a:rPr lang="en-US" altLang="en-US" dirty="0"/>
              <a:t>An agreement can be requested once a project is programmed in the STIP (State Transportation Improvement Program). The funding program (in this case the MPO) should notify the LGA when the Project is programmed and an agreement can be requested through our Local Projects Management System (EBS Portal).</a:t>
            </a:r>
          </a:p>
          <a:p>
            <a:pPr eaLnBrk="1" hangingPunct="1"/>
            <a:endParaRPr lang="en-US" altLang="en-US" dirty="0"/>
          </a:p>
          <a:p>
            <a:pPr eaLnBrk="1" hangingPunct="1"/>
            <a:r>
              <a:rPr lang="en-US" altLang="en-US" dirty="0"/>
              <a:t>The Agreement is the tool that enables NCDOT to reimburse the LGA for the scope of work.  Without the agreement, we cannot reimburse the LGA.  The Agreement runs on DOT’s Board Agenda and DOT can sign after the LGA has approved and signed.</a:t>
            </a:r>
          </a:p>
          <a:p>
            <a:pPr eaLnBrk="1" hangingPunct="1"/>
            <a:endParaRPr lang="en-US" altLang="en-US" dirty="0"/>
          </a:p>
          <a:p>
            <a:pPr eaLnBrk="1" hangingPunct="1"/>
            <a:r>
              <a:rPr lang="en-US" altLang="en-US" dirty="0"/>
              <a:t>It can take 3-4 months to get an agreement fully executed, but the Department is using DocuSign, which can cut down on the transit time.</a:t>
            </a:r>
          </a:p>
        </p:txBody>
      </p:sp>
      <p:sp>
        <p:nvSpPr>
          <p:cNvPr id="4" name="Slide Number Placeholder 3"/>
          <p:cNvSpPr>
            <a:spLocks noGrp="1"/>
          </p:cNvSpPr>
          <p:nvPr>
            <p:ph type="sldNum" sz="quarter" idx="10"/>
          </p:nvPr>
        </p:nvSpPr>
        <p:spPr/>
        <p:txBody>
          <a:bodyPr/>
          <a:lstStyle/>
          <a:p>
            <a:fld id="{456C487D-E38B-444A-A8D9-A3853809DE05}" type="slidenum">
              <a:rPr lang="en-US" smtClean="0"/>
              <a:t>7</a:t>
            </a:fld>
            <a:endParaRPr lang="en-US"/>
          </a:p>
        </p:txBody>
      </p:sp>
    </p:spTree>
    <p:extLst>
      <p:ext uri="{BB962C8B-B14F-4D97-AF65-F5344CB8AC3E}">
        <p14:creationId xmlns:p14="http://schemas.microsoft.com/office/powerpoint/2010/main" val="752655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rgbClr val="728591"/>
                </a:solidFill>
              </a:rPr>
              <a:t>This form is only required for Subrecipients that use Federal funds for locally administered Transportation and Infrastructure projects.  The form is required to be completed once each state fiscal year or each time contact or officer information changes.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solidFill>
                <a:srgbClr val="728591"/>
              </a:solidFill>
            </a:endParaRPr>
          </a:p>
          <a:p>
            <a:endParaRPr lang="en-US" dirty="0"/>
          </a:p>
        </p:txBody>
      </p:sp>
      <p:sp>
        <p:nvSpPr>
          <p:cNvPr id="4" name="Slide Number Placeholder 3"/>
          <p:cNvSpPr>
            <a:spLocks noGrp="1"/>
          </p:cNvSpPr>
          <p:nvPr>
            <p:ph type="sldNum" sz="quarter" idx="5"/>
          </p:nvPr>
        </p:nvSpPr>
        <p:spPr/>
        <p:txBody>
          <a:bodyPr/>
          <a:lstStyle/>
          <a:p>
            <a:fld id="{456C487D-E38B-444A-A8D9-A3853809DE05}" type="slidenum">
              <a:rPr lang="en-US" smtClean="0"/>
              <a:t>8</a:t>
            </a:fld>
            <a:endParaRPr lang="en-US"/>
          </a:p>
        </p:txBody>
      </p:sp>
    </p:spTree>
    <p:extLst>
      <p:ext uri="{BB962C8B-B14F-4D97-AF65-F5344CB8AC3E}">
        <p14:creationId xmlns:p14="http://schemas.microsoft.com/office/powerpoint/2010/main" val="790162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eaLnBrk="1" hangingPunct="1"/>
            <a:r>
              <a:rPr lang="en-US" altLang="en-US" dirty="0"/>
              <a:t>Funding Authorization is the method by which the Federal Government allows the </a:t>
            </a:r>
            <a:r>
              <a:rPr lang="en-US" altLang="en-US" u="sng" dirty="0"/>
              <a:t>initiation</a:t>
            </a:r>
            <a:r>
              <a:rPr lang="en-US" altLang="en-US" dirty="0"/>
              <a:t> of work to occur for that phase.  So </a:t>
            </a:r>
            <a:r>
              <a:rPr lang="en-US" altLang="en-US" b="1" u="sng" dirty="0"/>
              <a:t>no work </a:t>
            </a:r>
            <a:r>
              <a:rPr lang="en-US" altLang="en-US" dirty="0"/>
              <a:t>can occur on the phase on which you want reimbursement, unless you have authorization.  There are certain deliverables that are required in order to authorize funds for each phase – refer to your Pre-Construction and Construction Steps - “mountains”.</a:t>
            </a:r>
          </a:p>
          <a:p>
            <a:pPr eaLnBrk="1" hangingPunct="1"/>
            <a:endParaRPr lang="en-US" altLang="en-US" dirty="0"/>
          </a:p>
        </p:txBody>
      </p:sp>
      <p:sp>
        <p:nvSpPr>
          <p:cNvPr id="4" name="Slide Number Placeholder 3"/>
          <p:cNvSpPr>
            <a:spLocks noGrp="1"/>
          </p:cNvSpPr>
          <p:nvPr>
            <p:ph type="sldNum" sz="quarter" idx="10"/>
          </p:nvPr>
        </p:nvSpPr>
        <p:spPr/>
        <p:txBody>
          <a:bodyPr/>
          <a:lstStyle/>
          <a:p>
            <a:fld id="{456C487D-E38B-444A-A8D9-A3853809DE05}" type="slidenum">
              <a:rPr lang="en-US" smtClean="0"/>
              <a:t>9</a:t>
            </a:fld>
            <a:endParaRPr lang="en-US"/>
          </a:p>
        </p:txBody>
      </p:sp>
    </p:spTree>
    <p:extLst>
      <p:ext uri="{BB962C8B-B14F-4D97-AF65-F5344CB8AC3E}">
        <p14:creationId xmlns:p14="http://schemas.microsoft.com/office/powerpoint/2010/main" val="752655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eaLnBrk="1" hangingPunct="1"/>
            <a:endParaRPr lang="en-US" altLang="en-US" dirty="0"/>
          </a:p>
          <a:p>
            <a:pPr eaLnBrk="1" hangingPunct="1"/>
            <a:r>
              <a:rPr lang="en-US" altLang="en-US" dirty="0"/>
              <a:t>Once FHWA Authorizes funds, they can only see activity if they are reimbursing funds. When an LGA incurs costs, you pay for the work, then turn around and bill NCDOT.  We review and reimburse you, then we turn around and bill FHWA.  Until FHWA pays NCDOT, they do not see any activity on the projects. FHWA is running reports at </a:t>
            </a:r>
            <a:r>
              <a:rPr lang="en-US" altLang="en-US" u="sng" dirty="0"/>
              <a:t>six months</a:t>
            </a:r>
            <a:r>
              <a:rPr lang="en-US" altLang="en-US" dirty="0"/>
              <a:t> to see which projects have had no activity (or billing). Make sure when funds are authorized you are ready to proceed with work so that project does not become inactive.</a:t>
            </a:r>
          </a:p>
          <a:p>
            <a:pPr eaLnBrk="1" hangingPunct="1"/>
            <a:endParaRPr lang="en-US" altLang="en-US" dirty="0"/>
          </a:p>
          <a:p>
            <a:pPr eaLnBrk="1" hangingPunct="1"/>
            <a:r>
              <a:rPr lang="en-US" altLang="en-US" dirty="0"/>
              <a:t>Ensure that NCDOT reviews proposed costs (consultant contracts, ROW acquisition, construction awards) prior to entering into contracts so that we can document to auditors that we have provided appropriate review and approval of those anticipated costs.</a:t>
            </a:r>
          </a:p>
          <a:p>
            <a:pPr eaLnBrk="1" hangingPunct="1"/>
            <a:endParaRPr lang="en-US" altLang="en-US" dirty="0"/>
          </a:p>
          <a:p>
            <a:pPr eaLnBrk="1" hangingPunct="1"/>
            <a:r>
              <a:rPr lang="en-US" altLang="en-US" dirty="0"/>
              <a:t>As NCDOT provides oversight, the Department will charge directly to your project so that our costs will go against your awarded funding.  The LGA is responsible for the non-federal funding for any Federal funding used – whether those funds are used by a third-party consultant/vendor/contractor or NCDOT.</a:t>
            </a:r>
          </a:p>
        </p:txBody>
      </p:sp>
      <p:sp>
        <p:nvSpPr>
          <p:cNvPr id="4" name="Slide Number Placeholder 3"/>
          <p:cNvSpPr>
            <a:spLocks noGrp="1"/>
          </p:cNvSpPr>
          <p:nvPr>
            <p:ph type="sldNum" sz="quarter" idx="10"/>
          </p:nvPr>
        </p:nvSpPr>
        <p:spPr/>
        <p:txBody>
          <a:bodyPr/>
          <a:lstStyle/>
          <a:p>
            <a:fld id="{456C487D-E38B-444A-A8D9-A3853809DE05}" type="slidenum">
              <a:rPr lang="en-US" smtClean="0"/>
              <a:t>10</a:t>
            </a:fld>
            <a:endParaRPr lang="en-US"/>
          </a:p>
        </p:txBody>
      </p:sp>
    </p:spTree>
    <p:extLst>
      <p:ext uri="{BB962C8B-B14F-4D97-AF65-F5344CB8AC3E}">
        <p14:creationId xmlns:p14="http://schemas.microsoft.com/office/powerpoint/2010/main" val="752655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eaLnBrk="1" hangingPunct="1"/>
            <a:r>
              <a:rPr lang="en-US" altLang="en-US" dirty="0"/>
              <a:t>Federal Regulations require qualifications-based selection process.  The state general statute and NCDOT’s policy for consultant selection basically mirrors this process.  This process usually includes advertisement, a review of proposals based on qualifications, a selection process that is documented by the LGA, then negotiation of a contract, and review by DOT.</a:t>
            </a:r>
          </a:p>
          <a:p>
            <a:pPr eaLnBrk="1" hangingPunct="1"/>
            <a:endParaRPr lang="en-US" altLang="en-US" dirty="0"/>
          </a:p>
        </p:txBody>
      </p:sp>
      <p:sp>
        <p:nvSpPr>
          <p:cNvPr id="4" name="Slide Number Placeholder 3"/>
          <p:cNvSpPr>
            <a:spLocks noGrp="1"/>
          </p:cNvSpPr>
          <p:nvPr>
            <p:ph type="sldNum" sz="quarter" idx="10"/>
          </p:nvPr>
        </p:nvSpPr>
        <p:spPr/>
        <p:txBody>
          <a:bodyPr/>
          <a:lstStyle/>
          <a:p>
            <a:fld id="{456C487D-E38B-444A-A8D9-A3853809DE05}" type="slidenum">
              <a:rPr lang="en-US" smtClean="0"/>
              <a:t>11</a:t>
            </a:fld>
            <a:endParaRPr lang="en-US"/>
          </a:p>
        </p:txBody>
      </p:sp>
    </p:spTree>
    <p:extLst>
      <p:ext uri="{BB962C8B-B14F-4D97-AF65-F5344CB8AC3E}">
        <p14:creationId xmlns:p14="http://schemas.microsoft.com/office/powerpoint/2010/main" val="7526552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 Lighthouse, Mountains, Full Logo, Title and Subtit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ctrTitle"/>
          </p:nvPr>
        </p:nvSpPr>
        <p:spPr>
          <a:xfrm>
            <a:off x="5634458" y="3235766"/>
            <a:ext cx="5865181" cy="713497"/>
          </a:xfrm>
        </p:spPr>
        <p:txBody>
          <a:bodyPr anchor="ctr">
            <a:normAutofit/>
          </a:bodyPr>
          <a:lstStyle>
            <a:lvl1pPr algn="r">
              <a:defRPr sz="2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9" name="Subtitle 2"/>
          <p:cNvSpPr>
            <a:spLocks noGrp="1"/>
          </p:cNvSpPr>
          <p:nvPr>
            <p:ph type="subTitle" idx="1" hasCustomPrompt="1"/>
          </p:nvPr>
        </p:nvSpPr>
        <p:spPr>
          <a:xfrm>
            <a:off x="7010497" y="2928384"/>
            <a:ext cx="4489142" cy="614779"/>
          </a:xfrm>
        </p:spPr>
        <p:txBody>
          <a:bodyPr anchor="ctr">
            <a:normAutofit/>
          </a:bodyPr>
          <a:lstStyle>
            <a:lvl1pPr marL="0" indent="0" algn="r">
              <a:buNone/>
              <a:defRPr sz="200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Master subtitle style (date)</a:t>
            </a:r>
          </a:p>
        </p:txBody>
      </p:sp>
      <p:sp>
        <p:nvSpPr>
          <p:cNvPr id="10" name="Text Placeholder 20"/>
          <p:cNvSpPr>
            <a:spLocks noGrp="1"/>
          </p:cNvSpPr>
          <p:nvPr>
            <p:ph type="body" sz="quarter" idx="10" hasCustomPrompt="1"/>
          </p:nvPr>
        </p:nvSpPr>
        <p:spPr>
          <a:xfrm>
            <a:off x="6891950" y="4045049"/>
            <a:ext cx="4611687" cy="369888"/>
          </a:xfrm>
        </p:spPr>
        <p:txBody>
          <a:bodyPr>
            <a:noAutofit/>
          </a:bodyPr>
          <a:lstStyle>
            <a:lvl1pPr marL="0" indent="0" algn="r">
              <a:buNone/>
              <a:defRPr sz="1800">
                <a:solidFill>
                  <a:srgbClr val="1F497D"/>
                </a:solidFill>
                <a:latin typeface="Arial"/>
                <a:cs typeface="Arial"/>
              </a:defRPr>
            </a:lvl1pPr>
            <a:lvl2pPr algn="r">
              <a:defRPr sz="1800">
                <a:latin typeface="Arial"/>
                <a:cs typeface="Arial"/>
              </a:defRPr>
            </a:lvl2pPr>
            <a:lvl3pPr algn="r">
              <a:defRPr sz="1800">
                <a:latin typeface="Arial"/>
                <a:cs typeface="Arial"/>
              </a:defRPr>
            </a:lvl3pPr>
            <a:lvl4pPr algn="r">
              <a:defRPr sz="1800">
                <a:latin typeface="Arial"/>
                <a:cs typeface="Arial"/>
              </a:defRPr>
            </a:lvl4pPr>
            <a:lvl5pPr algn="r">
              <a:defRPr sz="1800">
                <a:latin typeface="Arial"/>
                <a:cs typeface="Arial"/>
              </a:defRPr>
            </a:lvl5pPr>
          </a:lstStyle>
          <a:p>
            <a:pPr lvl="0"/>
            <a:r>
              <a:rPr lang="en-US" dirty="0"/>
              <a:t>Presenter Name</a:t>
            </a:r>
          </a:p>
        </p:txBody>
      </p:sp>
    </p:spTree>
    <p:extLst>
      <p:ext uri="{BB962C8B-B14F-4D97-AF65-F5344CB8AC3E}">
        <p14:creationId xmlns:p14="http://schemas.microsoft.com/office/powerpoint/2010/main" val="2632887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and Content Slide 2 - Small Image, Text, Title, Bar, Logo">
    <p:spTree>
      <p:nvGrpSpPr>
        <p:cNvPr id="1" name=""/>
        <p:cNvGrpSpPr/>
        <p:nvPr/>
      </p:nvGrpSpPr>
      <p:grpSpPr>
        <a:xfrm>
          <a:off x="0" y="0"/>
          <a:ext cx="0" cy="0"/>
          <a:chOff x="0" y="0"/>
          <a:chExt cx="0" cy="0"/>
        </a:xfrm>
      </p:grpSpPr>
      <p:sp>
        <p:nvSpPr>
          <p:cNvPr id="7" name="Rectangle 6"/>
          <p:cNvSpPr/>
          <p:nvPr userDrawn="1"/>
        </p:nvSpPr>
        <p:spPr>
          <a:xfrm>
            <a:off x="0" y="659066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928412" y="5687777"/>
            <a:ext cx="1006412" cy="698380"/>
          </a:xfrm>
          <a:prstGeom prst="rect">
            <a:avLst/>
          </a:prstGeom>
        </p:spPr>
      </p:pic>
      <p:sp>
        <p:nvSpPr>
          <p:cNvPr id="2" name="Title 1"/>
          <p:cNvSpPr>
            <a:spLocks noGrp="1"/>
          </p:cNvSpPr>
          <p:nvPr>
            <p:ph type="title"/>
          </p:nvPr>
        </p:nvSpPr>
        <p:spPr>
          <a:xfrm>
            <a:off x="838200" y="9843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6776990" y="1896631"/>
            <a:ext cx="5157834" cy="3130208"/>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sp>
        <p:nvSpPr>
          <p:cNvPr id="8" name="Content Placeholder 2"/>
          <p:cNvSpPr>
            <a:spLocks noGrp="1"/>
          </p:cNvSpPr>
          <p:nvPr>
            <p:ph idx="1" hasCustomPrompt="1"/>
          </p:nvPr>
        </p:nvSpPr>
        <p:spPr>
          <a:xfrm>
            <a:off x="177553" y="1360900"/>
            <a:ext cx="6395158" cy="4201670"/>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10803456" y="6553340"/>
            <a:ext cx="1288450" cy="307777"/>
          </a:xfrm>
          <a:prstGeom prst="rect">
            <a:avLst/>
          </a:prstGeom>
          <a:noFill/>
        </p:spPr>
        <p:txBody>
          <a:bodyPr wrap="square" rtlCol="0">
            <a:spAutoFit/>
          </a:bodyPr>
          <a:lstStyle/>
          <a:p>
            <a:pPr algn="ctr"/>
            <a:r>
              <a:rPr lang="en-US" sz="1400" i="1" dirty="0">
                <a:solidFill>
                  <a:schemeClr val="bg1"/>
                </a:solidFill>
                <a:latin typeface="Times New Roman"/>
                <a:cs typeface="Times New Roman"/>
              </a:rPr>
              <a:t>Transportation</a:t>
            </a:r>
          </a:p>
        </p:txBody>
      </p:sp>
    </p:spTree>
    <p:extLst>
      <p:ext uri="{BB962C8B-B14F-4D97-AF65-F5344CB8AC3E}">
        <p14:creationId xmlns:p14="http://schemas.microsoft.com/office/powerpoint/2010/main" val="34577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Slide - Medium Image, Title, Bar">
    <p:spTree>
      <p:nvGrpSpPr>
        <p:cNvPr id="1" name=""/>
        <p:cNvGrpSpPr/>
        <p:nvPr/>
      </p:nvGrpSpPr>
      <p:grpSpPr>
        <a:xfrm>
          <a:off x="0" y="0"/>
          <a:ext cx="0" cy="0"/>
          <a:chOff x="0" y="0"/>
          <a:chExt cx="0" cy="0"/>
        </a:xfrm>
      </p:grpSpPr>
      <p:sp>
        <p:nvSpPr>
          <p:cNvPr id="7" name="Rectangle 6"/>
          <p:cNvSpPr/>
          <p:nvPr userDrawn="1"/>
        </p:nvSpPr>
        <p:spPr>
          <a:xfrm>
            <a:off x="0" y="659066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3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838200" y="1228731"/>
            <a:ext cx="10515600" cy="5191123"/>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Medium Image</a:t>
            </a:r>
          </a:p>
        </p:txBody>
      </p:sp>
      <p:sp>
        <p:nvSpPr>
          <p:cNvPr id="8" name="TextBox 7"/>
          <p:cNvSpPr txBox="1"/>
          <p:nvPr userDrawn="1"/>
        </p:nvSpPr>
        <p:spPr>
          <a:xfrm>
            <a:off x="10803456" y="6553340"/>
            <a:ext cx="1288450" cy="307777"/>
          </a:xfrm>
          <a:prstGeom prst="rect">
            <a:avLst/>
          </a:prstGeom>
          <a:noFill/>
        </p:spPr>
        <p:txBody>
          <a:bodyPr wrap="square" rtlCol="0">
            <a:spAutoFit/>
          </a:bodyPr>
          <a:lstStyle/>
          <a:p>
            <a:pPr algn="ctr"/>
            <a:r>
              <a:rPr lang="en-US" sz="1400" i="1" dirty="0">
                <a:solidFill>
                  <a:schemeClr val="bg1"/>
                </a:solidFill>
                <a:latin typeface="Times New Roman"/>
                <a:cs typeface="Times New Roman"/>
              </a:rPr>
              <a:t>Transportation</a:t>
            </a:r>
          </a:p>
        </p:txBody>
      </p:sp>
    </p:spTree>
    <p:extLst>
      <p:ext uri="{BB962C8B-B14F-4D97-AF65-F5344CB8AC3E}">
        <p14:creationId xmlns:p14="http://schemas.microsoft.com/office/powerpoint/2010/main" val="7218668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and Content Slide - Medium Image, Text, Title, Bar">
    <p:spTree>
      <p:nvGrpSpPr>
        <p:cNvPr id="1" name=""/>
        <p:cNvGrpSpPr/>
        <p:nvPr/>
      </p:nvGrpSpPr>
      <p:grpSpPr>
        <a:xfrm>
          <a:off x="0" y="0"/>
          <a:ext cx="0" cy="0"/>
          <a:chOff x="0" y="0"/>
          <a:chExt cx="0" cy="0"/>
        </a:xfrm>
      </p:grpSpPr>
      <p:sp>
        <p:nvSpPr>
          <p:cNvPr id="7" name="Rectangle 6"/>
          <p:cNvSpPr/>
          <p:nvPr userDrawn="1"/>
        </p:nvSpPr>
        <p:spPr>
          <a:xfrm>
            <a:off x="0" y="659066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3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208718" y="1290869"/>
            <a:ext cx="4975842" cy="5127686"/>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Medium Image</a:t>
            </a:r>
          </a:p>
        </p:txBody>
      </p:sp>
      <p:sp>
        <p:nvSpPr>
          <p:cNvPr id="8" name="Content Placeholder 2"/>
          <p:cNvSpPr>
            <a:spLocks noGrp="1"/>
          </p:cNvSpPr>
          <p:nvPr>
            <p:ph idx="1" hasCustomPrompt="1"/>
          </p:nvPr>
        </p:nvSpPr>
        <p:spPr>
          <a:xfrm>
            <a:off x="5370995" y="1290987"/>
            <a:ext cx="6688121" cy="5127568"/>
          </a:xfrm>
        </p:spPr>
        <p:txBody>
          <a:bodyPr>
            <a:normAutofit/>
          </a:bodyPr>
          <a:lstStyle>
            <a:lvl1pPr>
              <a:defRPr sz="2000" baseline="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medium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10803456" y="6553340"/>
            <a:ext cx="1288450" cy="307777"/>
          </a:xfrm>
          <a:prstGeom prst="rect">
            <a:avLst/>
          </a:prstGeom>
          <a:noFill/>
        </p:spPr>
        <p:txBody>
          <a:bodyPr wrap="square" rtlCol="0">
            <a:spAutoFit/>
          </a:bodyPr>
          <a:lstStyle/>
          <a:p>
            <a:pPr algn="ctr"/>
            <a:r>
              <a:rPr lang="en-US" sz="1400" i="1" dirty="0">
                <a:solidFill>
                  <a:schemeClr val="bg1"/>
                </a:solidFill>
                <a:latin typeface="Times New Roman"/>
                <a:cs typeface="Times New Roman"/>
              </a:rPr>
              <a:t>Transportation</a:t>
            </a:r>
          </a:p>
        </p:txBody>
      </p:sp>
    </p:spTree>
    <p:extLst>
      <p:ext uri="{BB962C8B-B14F-4D97-AF65-F5344CB8AC3E}">
        <p14:creationId xmlns:p14="http://schemas.microsoft.com/office/powerpoint/2010/main" val="3203705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and Content Slide 2 - Medium Image, Text, Title, Bar">
    <p:spTree>
      <p:nvGrpSpPr>
        <p:cNvPr id="1" name=""/>
        <p:cNvGrpSpPr/>
        <p:nvPr/>
      </p:nvGrpSpPr>
      <p:grpSpPr>
        <a:xfrm>
          <a:off x="0" y="0"/>
          <a:ext cx="0" cy="0"/>
          <a:chOff x="0" y="0"/>
          <a:chExt cx="0" cy="0"/>
        </a:xfrm>
      </p:grpSpPr>
      <p:sp>
        <p:nvSpPr>
          <p:cNvPr id="7" name="Rectangle 6"/>
          <p:cNvSpPr/>
          <p:nvPr userDrawn="1"/>
        </p:nvSpPr>
        <p:spPr>
          <a:xfrm>
            <a:off x="0" y="659066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3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7035646" y="1311318"/>
            <a:ext cx="4975842" cy="5127686"/>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Medium Image</a:t>
            </a:r>
          </a:p>
        </p:txBody>
      </p:sp>
      <p:sp>
        <p:nvSpPr>
          <p:cNvPr id="8" name="Content Placeholder 2"/>
          <p:cNvSpPr>
            <a:spLocks noGrp="1"/>
          </p:cNvSpPr>
          <p:nvPr>
            <p:ph idx="1" hasCustomPrompt="1"/>
          </p:nvPr>
        </p:nvSpPr>
        <p:spPr>
          <a:xfrm>
            <a:off x="177558" y="1311318"/>
            <a:ext cx="6688121" cy="5127568"/>
          </a:xfrm>
        </p:spPr>
        <p:txBody>
          <a:bodyPr>
            <a:normAutofit/>
          </a:bodyPr>
          <a:lstStyle>
            <a:lvl1pPr>
              <a:defRPr sz="2000" baseline="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medium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10803456" y="6553340"/>
            <a:ext cx="1288450" cy="307777"/>
          </a:xfrm>
          <a:prstGeom prst="rect">
            <a:avLst/>
          </a:prstGeom>
          <a:noFill/>
        </p:spPr>
        <p:txBody>
          <a:bodyPr wrap="square" rtlCol="0">
            <a:spAutoFit/>
          </a:bodyPr>
          <a:lstStyle/>
          <a:p>
            <a:pPr algn="ctr"/>
            <a:r>
              <a:rPr lang="en-US" sz="1400" i="1" dirty="0">
                <a:solidFill>
                  <a:schemeClr val="bg1"/>
                </a:solidFill>
                <a:latin typeface="Times New Roman"/>
                <a:cs typeface="Times New Roman"/>
              </a:rPr>
              <a:t>Transportation</a:t>
            </a:r>
          </a:p>
        </p:txBody>
      </p:sp>
    </p:spTree>
    <p:extLst>
      <p:ext uri="{BB962C8B-B14F-4D97-AF65-F5344CB8AC3E}">
        <p14:creationId xmlns:p14="http://schemas.microsoft.com/office/powerpoint/2010/main" val="24041418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Slide - Large Image, Title">
    <p:spTree>
      <p:nvGrpSpPr>
        <p:cNvPr id="1" name=""/>
        <p:cNvGrpSpPr/>
        <p:nvPr/>
      </p:nvGrpSpPr>
      <p:grpSpPr>
        <a:xfrm>
          <a:off x="0" y="0"/>
          <a:ext cx="0" cy="0"/>
          <a:chOff x="0" y="0"/>
          <a:chExt cx="0" cy="0"/>
        </a:xfrm>
      </p:grpSpPr>
      <p:sp>
        <p:nvSpPr>
          <p:cNvPr id="6" name="Slide Number Placeholder 5"/>
          <p:cNvSpPr txBox="1">
            <a:spLocks/>
          </p:cNvSpPr>
          <p:nvPr userDrawn="1"/>
        </p:nvSpPr>
        <p:spPr>
          <a:xfrm>
            <a:off x="104775" y="6650830"/>
            <a:ext cx="2743200" cy="138112"/>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F27F3A-B3E9-41ED-AF8F-A365F10BB65F}" type="slidenum">
              <a:rPr lang="en-US" smtClean="0"/>
              <a:pPr/>
              <a:t>‹#›</a:t>
            </a:fld>
            <a:endParaRPr lang="en-US" dirty="0"/>
          </a:p>
        </p:txBody>
      </p:sp>
      <p:sp>
        <p:nvSpPr>
          <p:cNvPr id="8" name="Picture Placeholder 3"/>
          <p:cNvSpPr>
            <a:spLocks noGrp="1"/>
          </p:cNvSpPr>
          <p:nvPr>
            <p:ph type="pic" sz="quarter" idx="13" hasCustomPrompt="1"/>
          </p:nvPr>
        </p:nvSpPr>
        <p:spPr>
          <a:xfrm>
            <a:off x="838200" y="1228726"/>
            <a:ext cx="10515600" cy="5337924"/>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Large Image</a:t>
            </a:r>
          </a:p>
        </p:txBody>
      </p:sp>
      <p:sp>
        <p:nvSpPr>
          <p:cNvPr id="5" name="Title 1"/>
          <p:cNvSpPr>
            <a:spLocks noGrp="1"/>
          </p:cNvSpPr>
          <p:nvPr>
            <p:ph type="title"/>
          </p:nvPr>
        </p:nvSpPr>
        <p:spPr>
          <a:xfrm>
            <a:off x="838200" y="9843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7" name="TextBox 6"/>
          <p:cNvSpPr txBox="1"/>
          <p:nvPr userDrawn="1"/>
        </p:nvSpPr>
        <p:spPr>
          <a:xfrm>
            <a:off x="10803456" y="6553340"/>
            <a:ext cx="1288450" cy="307777"/>
          </a:xfrm>
          <a:prstGeom prst="rect">
            <a:avLst/>
          </a:prstGeom>
          <a:noFill/>
        </p:spPr>
        <p:txBody>
          <a:bodyPr wrap="square" rtlCol="0">
            <a:spAutoFit/>
          </a:bodyPr>
          <a:lstStyle/>
          <a:p>
            <a:pPr algn="ctr"/>
            <a:r>
              <a:rPr lang="en-US" sz="1400" i="1" dirty="0">
                <a:solidFill>
                  <a:schemeClr val="tx2"/>
                </a:solidFill>
                <a:latin typeface="Times New Roman"/>
                <a:cs typeface="Times New Roman"/>
              </a:rPr>
              <a:t>Transportation</a:t>
            </a:r>
          </a:p>
        </p:txBody>
      </p:sp>
    </p:spTree>
    <p:extLst>
      <p:ext uri="{BB962C8B-B14F-4D97-AF65-F5344CB8AC3E}">
        <p14:creationId xmlns:p14="http://schemas.microsoft.com/office/powerpoint/2010/main" val="41369519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Divider Slide - Logo, Bar, No Image">
    <p:spTree>
      <p:nvGrpSpPr>
        <p:cNvPr id="1" name=""/>
        <p:cNvGrpSpPr/>
        <p:nvPr/>
      </p:nvGrpSpPr>
      <p:grpSpPr>
        <a:xfrm>
          <a:off x="0" y="0"/>
          <a:ext cx="0" cy="0"/>
          <a:chOff x="0" y="0"/>
          <a:chExt cx="0" cy="0"/>
        </a:xfrm>
      </p:grpSpPr>
      <p:sp>
        <p:nvSpPr>
          <p:cNvPr id="11" name="Rectangle 10"/>
          <p:cNvSpPr/>
          <p:nvPr userDrawn="1"/>
        </p:nvSpPr>
        <p:spPr>
          <a:xfrm>
            <a:off x="0" y="659066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928412" y="5687777"/>
            <a:ext cx="1006412" cy="698380"/>
          </a:xfrm>
          <a:prstGeom prst="rect">
            <a:avLst/>
          </a:prstGeom>
        </p:spPr>
      </p:pic>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7" name="Rectangle 6"/>
          <p:cNvSpPr/>
          <p:nvPr userDrawn="1"/>
        </p:nvSpPr>
        <p:spPr>
          <a:xfrm>
            <a:off x="0" y="609998"/>
            <a:ext cx="12192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Title 1"/>
          <p:cNvSpPr>
            <a:spLocks noGrp="1"/>
          </p:cNvSpPr>
          <p:nvPr>
            <p:ph type="ctrTitle" hasCustomPrompt="1"/>
          </p:nvPr>
        </p:nvSpPr>
        <p:spPr>
          <a:xfrm>
            <a:off x="190501" y="609998"/>
            <a:ext cx="11811000" cy="894952"/>
          </a:xfrm>
        </p:spPr>
        <p:txBody>
          <a:bodyPr anchor="ctr">
            <a:normAutofit/>
          </a:bodyPr>
          <a:lstStyle>
            <a:lvl1pPr algn="l">
              <a:defRPr sz="2800" i="1" baseline="0">
                <a:solidFill>
                  <a:schemeClr val="bg1"/>
                </a:solidFill>
                <a:latin typeface="Times New Roman" panose="02020603050405020304" pitchFamily="18" charset="0"/>
                <a:cs typeface="Times New Roman" panose="02020603050405020304" pitchFamily="18" charset="0"/>
              </a:defRPr>
            </a:lvl1pPr>
          </a:lstStyle>
          <a:p>
            <a:r>
              <a:rPr lang="en-US" dirty="0"/>
              <a:t>Section Divider No Image</a:t>
            </a:r>
          </a:p>
        </p:txBody>
      </p:sp>
      <p:sp>
        <p:nvSpPr>
          <p:cNvPr id="8" name="TextBox 7"/>
          <p:cNvSpPr txBox="1"/>
          <p:nvPr userDrawn="1"/>
        </p:nvSpPr>
        <p:spPr>
          <a:xfrm>
            <a:off x="10803456" y="6553340"/>
            <a:ext cx="1288450" cy="307777"/>
          </a:xfrm>
          <a:prstGeom prst="rect">
            <a:avLst/>
          </a:prstGeom>
          <a:noFill/>
        </p:spPr>
        <p:txBody>
          <a:bodyPr wrap="square" rtlCol="0">
            <a:spAutoFit/>
          </a:bodyPr>
          <a:lstStyle/>
          <a:p>
            <a:pPr algn="ctr"/>
            <a:r>
              <a:rPr lang="en-US" sz="1400" i="1" dirty="0">
                <a:solidFill>
                  <a:schemeClr val="bg1"/>
                </a:solidFill>
                <a:latin typeface="Times New Roman"/>
                <a:cs typeface="Times New Roman"/>
              </a:rPr>
              <a:t>Transportation</a:t>
            </a:r>
          </a:p>
        </p:txBody>
      </p:sp>
    </p:spTree>
    <p:extLst>
      <p:ext uri="{BB962C8B-B14F-4D97-AF65-F5344CB8AC3E}">
        <p14:creationId xmlns:p14="http://schemas.microsoft.com/office/powerpoint/2010/main" val="23012000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Divider Slide - Logo, Bar, Image">
    <p:spTree>
      <p:nvGrpSpPr>
        <p:cNvPr id="1" name=""/>
        <p:cNvGrpSpPr/>
        <p:nvPr/>
      </p:nvGrpSpPr>
      <p:grpSpPr>
        <a:xfrm>
          <a:off x="0" y="0"/>
          <a:ext cx="0" cy="0"/>
          <a:chOff x="0" y="0"/>
          <a:chExt cx="0" cy="0"/>
        </a:xfrm>
      </p:grpSpPr>
      <p:sp>
        <p:nvSpPr>
          <p:cNvPr id="12" name="Rectangle 11"/>
          <p:cNvSpPr/>
          <p:nvPr userDrawn="1"/>
        </p:nvSpPr>
        <p:spPr>
          <a:xfrm>
            <a:off x="0" y="659066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928412" y="5687777"/>
            <a:ext cx="1006412" cy="698380"/>
          </a:xfrm>
          <a:prstGeom prst="rect">
            <a:avLst/>
          </a:prstGeom>
        </p:spPr>
      </p:pic>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7" name="Rectangle 6"/>
          <p:cNvSpPr/>
          <p:nvPr userDrawn="1"/>
        </p:nvSpPr>
        <p:spPr>
          <a:xfrm>
            <a:off x="0" y="609998"/>
            <a:ext cx="12192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Title 1"/>
          <p:cNvSpPr>
            <a:spLocks noGrp="1"/>
          </p:cNvSpPr>
          <p:nvPr>
            <p:ph type="ctrTitle" hasCustomPrompt="1"/>
          </p:nvPr>
        </p:nvSpPr>
        <p:spPr>
          <a:xfrm>
            <a:off x="190501" y="609998"/>
            <a:ext cx="11811000" cy="894952"/>
          </a:xfrm>
        </p:spPr>
        <p:txBody>
          <a:bodyPr anchor="ctr">
            <a:normAutofit/>
          </a:bodyPr>
          <a:lstStyle>
            <a:lvl1pPr algn="l">
              <a:defRPr sz="2800" i="1">
                <a:solidFill>
                  <a:schemeClr val="bg1"/>
                </a:solidFill>
                <a:latin typeface="Times New Roman" panose="02020603050405020304" pitchFamily="18" charset="0"/>
                <a:cs typeface="Times New Roman" panose="02020603050405020304" pitchFamily="18" charset="0"/>
              </a:defRPr>
            </a:lvl1pPr>
          </a:lstStyle>
          <a:p>
            <a:r>
              <a:rPr lang="en-US" dirty="0"/>
              <a:t>Section Divider Image</a:t>
            </a:r>
          </a:p>
        </p:txBody>
      </p:sp>
      <p:sp>
        <p:nvSpPr>
          <p:cNvPr id="11" name="Picture Placeholder 3"/>
          <p:cNvSpPr>
            <a:spLocks noGrp="1"/>
          </p:cNvSpPr>
          <p:nvPr>
            <p:ph type="pic" sz="quarter" idx="13"/>
          </p:nvPr>
        </p:nvSpPr>
        <p:spPr>
          <a:xfrm>
            <a:off x="0" y="1574011"/>
            <a:ext cx="12192000" cy="3829001"/>
          </a:xfrm>
          <a:effectLst>
            <a:outerShdw blurRad="50800" dist="38100" dir="2700000" algn="tl" rotWithShape="0">
              <a:prstClr val="black">
                <a:alpha val="40000"/>
              </a:prstClr>
            </a:outerShdw>
          </a:effectLst>
        </p:spPr>
        <p:txBody>
          <a:bodyPr/>
          <a:lstStyle>
            <a:lvl1pPr>
              <a:defRPr>
                <a:solidFill>
                  <a:srgbClr val="778591"/>
                </a:solidFill>
              </a:defRPr>
            </a:lvl1pPr>
          </a:lstStyle>
          <a:p>
            <a:endParaRPr lang="en-US"/>
          </a:p>
        </p:txBody>
      </p:sp>
      <p:sp>
        <p:nvSpPr>
          <p:cNvPr id="8" name="TextBox 7"/>
          <p:cNvSpPr txBox="1"/>
          <p:nvPr userDrawn="1"/>
        </p:nvSpPr>
        <p:spPr>
          <a:xfrm>
            <a:off x="10803456" y="6553340"/>
            <a:ext cx="1288450" cy="307777"/>
          </a:xfrm>
          <a:prstGeom prst="rect">
            <a:avLst/>
          </a:prstGeom>
          <a:noFill/>
        </p:spPr>
        <p:txBody>
          <a:bodyPr wrap="square" rtlCol="0">
            <a:spAutoFit/>
          </a:bodyPr>
          <a:lstStyle/>
          <a:p>
            <a:pPr algn="ctr"/>
            <a:r>
              <a:rPr lang="en-US" sz="1400" i="1" dirty="0">
                <a:solidFill>
                  <a:schemeClr val="bg1"/>
                </a:solidFill>
                <a:latin typeface="Times New Roman"/>
                <a:cs typeface="Times New Roman"/>
              </a:rPr>
              <a:t>Transportation</a:t>
            </a:r>
          </a:p>
        </p:txBody>
      </p:sp>
    </p:spTree>
    <p:extLst>
      <p:ext uri="{BB962C8B-B14F-4D97-AF65-F5344CB8AC3E}">
        <p14:creationId xmlns:p14="http://schemas.microsoft.com/office/powerpoint/2010/main" val="24085058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4" descr="NCDOT_PowerPoint_Template-02.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530562" y="3831921"/>
            <a:ext cx="11029261" cy="1219200"/>
          </a:xfrm>
        </p:spPr>
        <p:txBody>
          <a:bodyPr/>
          <a:lstStyle>
            <a:lvl1pPr algn="l">
              <a:defRPr baseline="0">
                <a:solidFill>
                  <a:schemeClr val="tx1">
                    <a:lumMod val="65000"/>
                    <a:lumOff val="35000"/>
                  </a:schemeClr>
                </a:solidFill>
              </a:defRPr>
            </a:lvl1pPr>
          </a:lstStyle>
          <a:p>
            <a:r>
              <a:rPr lang="en-US" dirty="0"/>
              <a:t>Click to edit presentation name</a:t>
            </a:r>
          </a:p>
        </p:txBody>
      </p:sp>
      <p:sp>
        <p:nvSpPr>
          <p:cNvPr id="3" name="Subtitle 2"/>
          <p:cNvSpPr>
            <a:spLocks noGrp="1"/>
          </p:cNvSpPr>
          <p:nvPr>
            <p:ph type="subTitle" idx="1" hasCustomPrompt="1"/>
          </p:nvPr>
        </p:nvSpPr>
        <p:spPr>
          <a:xfrm>
            <a:off x="530559" y="5105400"/>
            <a:ext cx="8534400" cy="660400"/>
          </a:xfrm>
        </p:spPr>
        <p:txBody>
          <a:bodyPr/>
          <a:lstStyle>
            <a:lvl1pPr marL="0" indent="0" algn="l">
              <a:buNone/>
              <a:defRPr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presenter name</a:t>
            </a:r>
          </a:p>
        </p:txBody>
      </p:sp>
      <p:sp>
        <p:nvSpPr>
          <p:cNvPr id="6" name="Text Placeholder 5"/>
          <p:cNvSpPr>
            <a:spLocks noGrp="1"/>
          </p:cNvSpPr>
          <p:nvPr>
            <p:ph type="body" sz="quarter" idx="10" hasCustomPrompt="1"/>
          </p:nvPr>
        </p:nvSpPr>
        <p:spPr>
          <a:xfrm>
            <a:off x="531285" y="5854700"/>
            <a:ext cx="8866716" cy="546100"/>
          </a:xfrm>
        </p:spPr>
        <p:txBody>
          <a:bodyPr/>
          <a:lstStyle>
            <a:lvl1pPr marL="0" indent="0">
              <a:buNone/>
              <a:defRPr/>
            </a:lvl1pPr>
          </a:lstStyle>
          <a:p>
            <a:pPr lvl="0"/>
            <a:r>
              <a:rPr lang="en-US" dirty="0"/>
              <a:t>Click to edit date</a:t>
            </a:r>
          </a:p>
        </p:txBody>
      </p:sp>
    </p:spTree>
    <p:extLst>
      <p:ext uri="{BB962C8B-B14F-4D97-AF65-F5344CB8AC3E}">
        <p14:creationId xmlns:p14="http://schemas.microsoft.com/office/powerpoint/2010/main" val="2047652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Text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latin typeface="Arial"/>
                <a:cs typeface="Arial"/>
              </a:defRPr>
            </a:lvl1pPr>
          </a:lstStyle>
          <a:p>
            <a:r>
              <a:rPr lang="en-US" dirty="0"/>
              <a:t>Click to edit Master title style</a:t>
            </a:r>
          </a:p>
        </p:txBody>
      </p:sp>
      <p:sp>
        <p:nvSpPr>
          <p:cNvPr id="5" name="Text Placeholder 4"/>
          <p:cNvSpPr>
            <a:spLocks noGrp="1"/>
          </p:cNvSpPr>
          <p:nvPr>
            <p:ph type="body" sz="quarter" idx="11"/>
          </p:nvPr>
        </p:nvSpPr>
        <p:spPr>
          <a:xfrm>
            <a:off x="609600" y="1733557"/>
            <a:ext cx="10972800" cy="45243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2" hasCustomPrompt="1"/>
          </p:nvPr>
        </p:nvSpPr>
        <p:spPr>
          <a:xfrm>
            <a:off x="6451601" y="88900"/>
            <a:ext cx="5130800" cy="273050"/>
          </a:xfrm>
        </p:spPr>
        <p:txBody>
          <a:bodyPr/>
          <a:lstStyle>
            <a:lvl1pPr marL="0" indent="0" algn="r">
              <a:buNone/>
              <a:defRPr sz="1400">
                <a:solidFill>
                  <a:schemeClr val="bg1"/>
                </a:solidFill>
              </a:defRPr>
            </a:lvl1pPr>
          </a:lstStyle>
          <a:p>
            <a:pPr lvl="0"/>
            <a:r>
              <a:rPr lang="en-US" dirty="0"/>
              <a:t>Click to edit presentation title</a:t>
            </a:r>
          </a:p>
        </p:txBody>
      </p:sp>
      <p:sp>
        <p:nvSpPr>
          <p:cNvPr id="6" name="Slide Number Placeholder 5"/>
          <p:cNvSpPr>
            <a:spLocks noGrp="1"/>
          </p:cNvSpPr>
          <p:nvPr>
            <p:ph type="sldNum" sz="quarter" idx="13"/>
          </p:nvPr>
        </p:nvSpPr>
        <p:spPr/>
        <p:txBody>
          <a:bodyPr/>
          <a:lstStyle>
            <a:lvl1pPr>
              <a:defRPr/>
            </a:lvl1pPr>
          </a:lstStyle>
          <a:p>
            <a:pPr>
              <a:defRPr/>
            </a:pPr>
            <a:fld id="{3C2E06F5-03C5-4BA5-AE80-2E98A827F366}" type="slidenum">
              <a:rPr lang="en-US" altLang="en-US">
                <a:solidFill>
                  <a:prstClr val="black">
                    <a:lumMod val="50000"/>
                    <a:lumOff val="50000"/>
                  </a:prstClr>
                </a:solidFill>
              </a:rPr>
              <a:pPr>
                <a:defRPr/>
              </a:pPr>
              <a:t>‹#›</a:t>
            </a:fld>
            <a:endParaRPr lang="en-US" altLang="en-US" dirty="0">
              <a:solidFill>
                <a:prstClr val="black">
                  <a:lumMod val="50000"/>
                  <a:lumOff val="50000"/>
                </a:prstClr>
              </a:solidFill>
            </a:endParaRPr>
          </a:p>
        </p:txBody>
      </p:sp>
    </p:spTree>
    <p:extLst>
      <p:ext uri="{BB962C8B-B14F-4D97-AF65-F5344CB8AC3E}">
        <p14:creationId xmlns:p14="http://schemas.microsoft.com/office/powerpoint/2010/main" val="18688456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Text &amp; Med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latin typeface="Arial"/>
                <a:cs typeface="Arial"/>
              </a:defRPr>
            </a:lvl1pPr>
          </a:lstStyle>
          <a:p>
            <a:r>
              <a:rPr lang="en-US" dirty="0"/>
              <a:t>Click to edit Master title style</a:t>
            </a:r>
          </a:p>
        </p:txBody>
      </p:sp>
      <p:sp>
        <p:nvSpPr>
          <p:cNvPr id="9" name="Text Placeholder 8"/>
          <p:cNvSpPr>
            <a:spLocks noGrp="1"/>
          </p:cNvSpPr>
          <p:nvPr>
            <p:ph type="body" sz="quarter" idx="12" hasCustomPrompt="1"/>
          </p:nvPr>
        </p:nvSpPr>
        <p:spPr>
          <a:xfrm>
            <a:off x="6451601" y="88900"/>
            <a:ext cx="5130800" cy="273050"/>
          </a:xfrm>
        </p:spPr>
        <p:txBody>
          <a:bodyPr/>
          <a:lstStyle>
            <a:lvl1pPr marL="0" indent="0" algn="r">
              <a:buNone/>
              <a:defRPr sz="1400">
                <a:solidFill>
                  <a:schemeClr val="bg1"/>
                </a:solidFill>
              </a:defRPr>
            </a:lvl1pPr>
          </a:lstStyle>
          <a:p>
            <a:pPr lvl="0"/>
            <a:r>
              <a:rPr lang="en-US" dirty="0"/>
              <a:t>Click to edit presentation title</a:t>
            </a:r>
          </a:p>
        </p:txBody>
      </p:sp>
      <p:sp>
        <p:nvSpPr>
          <p:cNvPr id="6" name="Content Placeholder 5"/>
          <p:cNvSpPr>
            <a:spLocks noGrp="1"/>
          </p:cNvSpPr>
          <p:nvPr>
            <p:ph sz="quarter" idx="13"/>
          </p:nvPr>
        </p:nvSpPr>
        <p:spPr>
          <a:xfrm>
            <a:off x="609600" y="1752600"/>
            <a:ext cx="10972800" cy="4514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4"/>
          </p:nvPr>
        </p:nvSpPr>
        <p:spPr/>
        <p:txBody>
          <a:bodyPr/>
          <a:lstStyle>
            <a:lvl1pPr>
              <a:defRPr/>
            </a:lvl1pPr>
          </a:lstStyle>
          <a:p>
            <a:pPr>
              <a:defRPr/>
            </a:pPr>
            <a:fld id="{B3DAFCE5-0C67-4A53-8F92-3CAC2938318C}" type="slidenum">
              <a:rPr lang="en-US" altLang="en-US">
                <a:solidFill>
                  <a:prstClr val="black">
                    <a:lumMod val="50000"/>
                    <a:lumOff val="50000"/>
                  </a:prstClr>
                </a:solidFill>
              </a:rPr>
              <a:pPr>
                <a:defRPr/>
              </a:pPr>
              <a:t>‹#›</a:t>
            </a:fld>
            <a:endParaRPr lang="en-US" altLang="en-US">
              <a:solidFill>
                <a:prstClr val="black">
                  <a:lumMod val="50000"/>
                  <a:lumOff val="50000"/>
                </a:prstClr>
              </a:solidFill>
            </a:endParaRPr>
          </a:p>
        </p:txBody>
      </p:sp>
    </p:spTree>
    <p:extLst>
      <p:ext uri="{BB962C8B-B14F-4D97-AF65-F5344CB8AC3E}">
        <p14:creationId xmlns:p14="http://schemas.microsoft.com/office/powerpoint/2010/main" val="2017268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 Title, Short Text, Logo, Bar">
    <p:spTree>
      <p:nvGrpSpPr>
        <p:cNvPr id="1" name=""/>
        <p:cNvGrpSpPr/>
        <p:nvPr/>
      </p:nvGrpSpPr>
      <p:grpSpPr>
        <a:xfrm>
          <a:off x="0" y="0"/>
          <a:ext cx="0" cy="0"/>
          <a:chOff x="0" y="0"/>
          <a:chExt cx="0" cy="0"/>
        </a:xfrm>
      </p:grpSpPr>
      <p:sp>
        <p:nvSpPr>
          <p:cNvPr id="7" name="Rectangle 6"/>
          <p:cNvSpPr/>
          <p:nvPr userDrawn="1"/>
        </p:nvSpPr>
        <p:spPr>
          <a:xfrm>
            <a:off x="0" y="659066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928412" y="5687777"/>
            <a:ext cx="1006412" cy="698380"/>
          </a:xfrm>
          <a:prstGeom prst="rect">
            <a:avLst/>
          </a:prstGeom>
        </p:spPr>
      </p:pic>
      <p:sp>
        <p:nvSpPr>
          <p:cNvPr id="2" name="Title 1"/>
          <p:cNvSpPr>
            <a:spLocks noGrp="1"/>
          </p:cNvSpPr>
          <p:nvPr>
            <p:ph type="title"/>
          </p:nvPr>
        </p:nvSpPr>
        <p:spPr>
          <a:xfrm>
            <a:off x="838200" y="9843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228734"/>
            <a:ext cx="10515600" cy="5019673"/>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8" name="TextBox 7"/>
          <p:cNvSpPr txBox="1"/>
          <p:nvPr userDrawn="1"/>
        </p:nvSpPr>
        <p:spPr>
          <a:xfrm>
            <a:off x="10803456" y="6553340"/>
            <a:ext cx="1288450" cy="307777"/>
          </a:xfrm>
          <a:prstGeom prst="rect">
            <a:avLst/>
          </a:prstGeom>
          <a:noFill/>
        </p:spPr>
        <p:txBody>
          <a:bodyPr wrap="square" rtlCol="0">
            <a:spAutoFit/>
          </a:bodyPr>
          <a:lstStyle/>
          <a:p>
            <a:pPr algn="ctr"/>
            <a:r>
              <a:rPr lang="en-US" sz="1400" i="1" dirty="0">
                <a:solidFill>
                  <a:schemeClr val="bg1"/>
                </a:solidFill>
                <a:latin typeface="Times New Roman"/>
                <a:cs typeface="Times New Roman"/>
              </a:rPr>
              <a:t>Transportation</a:t>
            </a:r>
          </a:p>
        </p:txBody>
      </p:sp>
    </p:spTree>
    <p:extLst>
      <p:ext uri="{BB962C8B-B14F-4D97-AF65-F5344CB8AC3E}">
        <p14:creationId xmlns:p14="http://schemas.microsoft.com/office/powerpoint/2010/main" val="25012620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9" name="Text Placeholder 8"/>
          <p:cNvSpPr>
            <a:spLocks noGrp="1"/>
          </p:cNvSpPr>
          <p:nvPr>
            <p:ph type="body" sz="quarter" idx="12" hasCustomPrompt="1"/>
          </p:nvPr>
        </p:nvSpPr>
        <p:spPr>
          <a:xfrm>
            <a:off x="6451601" y="88903"/>
            <a:ext cx="5130800" cy="263525"/>
          </a:xfrm>
        </p:spPr>
        <p:txBody>
          <a:bodyPr/>
          <a:lstStyle>
            <a:lvl1pPr marL="0" indent="0" algn="r">
              <a:buNone/>
              <a:defRPr sz="1400">
                <a:solidFill>
                  <a:schemeClr val="bg1"/>
                </a:solidFill>
              </a:defRPr>
            </a:lvl1pPr>
          </a:lstStyle>
          <a:p>
            <a:pPr lvl="0"/>
            <a:r>
              <a:rPr lang="en-US" dirty="0"/>
              <a:t>Click to edit presentation title</a:t>
            </a:r>
          </a:p>
        </p:txBody>
      </p:sp>
      <p:sp>
        <p:nvSpPr>
          <p:cNvPr id="3" name="Slide Number Placeholder 5"/>
          <p:cNvSpPr>
            <a:spLocks noGrp="1"/>
          </p:cNvSpPr>
          <p:nvPr>
            <p:ph type="sldNum" sz="quarter" idx="13"/>
          </p:nvPr>
        </p:nvSpPr>
        <p:spPr/>
        <p:txBody>
          <a:bodyPr/>
          <a:lstStyle>
            <a:lvl1pPr>
              <a:defRPr/>
            </a:lvl1pPr>
          </a:lstStyle>
          <a:p>
            <a:pPr>
              <a:defRPr/>
            </a:pPr>
            <a:fld id="{8E0C9224-0E86-4A9A-8DD9-792BBB0652B6}" type="slidenum">
              <a:rPr lang="en-US" altLang="en-US">
                <a:solidFill>
                  <a:prstClr val="black">
                    <a:lumMod val="50000"/>
                    <a:lumOff val="50000"/>
                  </a:prstClr>
                </a:solidFill>
              </a:rPr>
              <a:pPr>
                <a:defRPr/>
              </a:pPr>
              <a:t>‹#›</a:t>
            </a:fld>
            <a:endParaRPr lang="en-US" altLang="en-US">
              <a:solidFill>
                <a:prstClr val="black">
                  <a:lumMod val="50000"/>
                  <a:lumOff val="50000"/>
                </a:prstClr>
              </a:solidFill>
            </a:endParaRPr>
          </a:p>
        </p:txBody>
      </p:sp>
    </p:spTree>
    <p:extLst>
      <p:ext uri="{BB962C8B-B14F-4D97-AF65-F5344CB8AC3E}">
        <p14:creationId xmlns:p14="http://schemas.microsoft.com/office/powerpoint/2010/main" val="9095013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4" descr="NCDOT_PowerPoint_Template-02.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530561" y="3831921"/>
            <a:ext cx="11029261" cy="1219200"/>
          </a:xfrm>
        </p:spPr>
        <p:txBody>
          <a:bodyPr/>
          <a:lstStyle>
            <a:lvl1pPr algn="l">
              <a:defRPr baseline="0">
                <a:solidFill>
                  <a:schemeClr val="tx1">
                    <a:lumMod val="65000"/>
                    <a:lumOff val="35000"/>
                  </a:schemeClr>
                </a:solidFill>
              </a:defRPr>
            </a:lvl1pPr>
          </a:lstStyle>
          <a:p>
            <a:r>
              <a:rPr lang="en-US" dirty="0"/>
              <a:t>Click to edit presentation name</a:t>
            </a:r>
          </a:p>
        </p:txBody>
      </p:sp>
      <p:sp>
        <p:nvSpPr>
          <p:cNvPr id="3" name="Subtitle 2"/>
          <p:cNvSpPr>
            <a:spLocks noGrp="1"/>
          </p:cNvSpPr>
          <p:nvPr>
            <p:ph type="subTitle" idx="1" hasCustomPrompt="1"/>
          </p:nvPr>
        </p:nvSpPr>
        <p:spPr>
          <a:xfrm>
            <a:off x="530559" y="5105400"/>
            <a:ext cx="8534400" cy="660400"/>
          </a:xfrm>
        </p:spPr>
        <p:txBody>
          <a:bodyPr/>
          <a:lstStyle>
            <a:lvl1pPr marL="0" indent="0" algn="l">
              <a:buNone/>
              <a:defRPr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presenter name</a:t>
            </a:r>
          </a:p>
        </p:txBody>
      </p:sp>
      <p:sp>
        <p:nvSpPr>
          <p:cNvPr id="6" name="Text Placeholder 5"/>
          <p:cNvSpPr>
            <a:spLocks noGrp="1"/>
          </p:cNvSpPr>
          <p:nvPr>
            <p:ph type="body" sz="quarter" idx="10" hasCustomPrompt="1"/>
          </p:nvPr>
        </p:nvSpPr>
        <p:spPr>
          <a:xfrm>
            <a:off x="531285" y="5854700"/>
            <a:ext cx="8866716" cy="546100"/>
          </a:xfrm>
        </p:spPr>
        <p:txBody>
          <a:bodyPr/>
          <a:lstStyle>
            <a:lvl1pPr marL="0" indent="0">
              <a:buNone/>
              <a:defRPr/>
            </a:lvl1pPr>
          </a:lstStyle>
          <a:p>
            <a:pPr lvl="0"/>
            <a:r>
              <a:rPr lang="en-US" dirty="0"/>
              <a:t>Click to edit date</a:t>
            </a:r>
          </a:p>
        </p:txBody>
      </p:sp>
    </p:spTree>
    <p:extLst>
      <p:ext uri="{BB962C8B-B14F-4D97-AF65-F5344CB8AC3E}">
        <p14:creationId xmlns:p14="http://schemas.microsoft.com/office/powerpoint/2010/main" val="42772354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mp; Text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latin typeface="Arial"/>
                <a:cs typeface="Arial"/>
              </a:defRPr>
            </a:lvl1pPr>
          </a:lstStyle>
          <a:p>
            <a:r>
              <a:rPr lang="en-US" dirty="0"/>
              <a:t>Click to edit Master title style</a:t>
            </a:r>
          </a:p>
        </p:txBody>
      </p:sp>
      <p:sp>
        <p:nvSpPr>
          <p:cNvPr id="5" name="Text Placeholder 4"/>
          <p:cNvSpPr>
            <a:spLocks noGrp="1"/>
          </p:cNvSpPr>
          <p:nvPr>
            <p:ph type="body" sz="quarter" idx="11"/>
          </p:nvPr>
        </p:nvSpPr>
        <p:spPr>
          <a:xfrm>
            <a:off x="609600" y="1733557"/>
            <a:ext cx="10972800" cy="45243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2" hasCustomPrompt="1"/>
          </p:nvPr>
        </p:nvSpPr>
        <p:spPr>
          <a:xfrm>
            <a:off x="6451601" y="88900"/>
            <a:ext cx="5130800" cy="273050"/>
          </a:xfrm>
        </p:spPr>
        <p:txBody>
          <a:bodyPr/>
          <a:lstStyle>
            <a:lvl1pPr marL="0" indent="0" algn="r">
              <a:buNone/>
              <a:defRPr sz="1400">
                <a:solidFill>
                  <a:schemeClr val="bg1"/>
                </a:solidFill>
              </a:defRPr>
            </a:lvl1pPr>
          </a:lstStyle>
          <a:p>
            <a:pPr lvl="0"/>
            <a:r>
              <a:rPr lang="en-US" dirty="0"/>
              <a:t>Click to edit presentation title</a:t>
            </a:r>
          </a:p>
        </p:txBody>
      </p:sp>
      <p:sp>
        <p:nvSpPr>
          <p:cNvPr id="6" name="Slide Number Placeholder 5"/>
          <p:cNvSpPr>
            <a:spLocks noGrp="1"/>
          </p:cNvSpPr>
          <p:nvPr>
            <p:ph type="sldNum" sz="quarter" idx="13"/>
          </p:nvPr>
        </p:nvSpPr>
        <p:spPr/>
        <p:txBody>
          <a:bodyPr/>
          <a:lstStyle>
            <a:lvl1pPr>
              <a:defRPr/>
            </a:lvl1pPr>
          </a:lstStyle>
          <a:p>
            <a:pPr>
              <a:defRPr/>
            </a:pPr>
            <a:fld id="{3C2E06F5-03C5-4BA5-AE80-2E98A827F366}" type="slidenum">
              <a:rPr lang="en-US" altLang="en-US">
                <a:solidFill>
                  <a:prstClr val="black">
                    <a:lumMod val="50000"/>
                    <a:lumOff val="50000"/>
                  </a:prstClr>
                </a:solidFill>
              </a:rPr>
              <a:pPr>
                <a:defRPr/>
              </a:pPr>
              <a:t>‹#›</a:t>
            </a:fld>
            <a:endParaRPr lang="en-US" altLang="en-US" dirty="0">
              <a:solidFill>
                <a:prstClr val="black">
                  <a:lumMod val="50000"/>
                  <a:lumOff val="50000"/>
                </a:prstClr>
              </a:solidFill>
            </a:endParaRPr>
          </a:p>
        </p:txBody>
      </p:sp>
    </p:spTree>
    <p:extLst>
      <p:ext uri="{BB962C8B-B14F-4D97-AF65-F5344CB8AC3E}">
        <p14:creationId xmlns:p14="http://schemas.microsoft.com/office/powerpoint/2010/main" val="3987876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Text &amp; Med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latin typeface="Arial"/>
                <a:cs typeface="Arial"/>
              </a:defRPr>
            </a:lvl1pPr>
          </a:lstStyle>
          <a:p>
            <a:r>
              <a:rPr lang="en-US" dirty="0"/>
              <a:t>Click to edit Master title style</a:t>
            </a:r>
          </a:p>
        </p:txBody>
      </p:sp>
      <p:sp>
        <p:nvSpPr>
          <p:cNvPr id="9" name="Text Placeholder 8"/>
          <p:cNvSpPr>
            <a:spLocks noGrp="1"/>
          </p:cNvSpPr>
          <p:nvPr>
            <p:ph type="body" sz="quarter" idx="12" hasCustomPrompt="1"/>
          </p:nvPr>
        </p:nvSpPr>
        <p:spPr>
          <a:xfrm>
            <a:off x="6451601" y="88900"/>
            <a:ext cx="5130800" cy="273050"/>
          </a:xfrm>
        </p:spPr>
        <p:txBody>
          <a:bodyPr/>
          <a:lstStyle>
            <a:lvl1pPr marL="0" indent="0" algn="r">
              <a:buNone/>
              <a:defRPr sz="1400">
                <a:solidFill>
                  <a:schemeClr val="bg1"/>
                </a:solidFill>
              </a:defRPr>
            </a:lvl1pPr>
          </a:lstStyle>
          <a:p>
            <a:pPr lvl="0"/>
            <a:r>
              <a:rPr lang="en-US" dirty="0"/>
              <a:t>Click to edit presentation title</a:t>
            </a:r>
          </a:p>
        </p:txBody>
      </p:sp>
      <p:sp>
        <p:nvSpPr>
          <p:cNvPr id="6" name="Content Placeholder 5"/>
          <p:cNvSpPr>
            <a:spLocks noGrp="1"/>
          </p:cNvSpPr>
          <p:nvPr>
            <p:ph sz="quarter" idx="13"/>
          </p:nvPr>
        </p:nvSpPr>
        <p:spPr>
          <a:xfrm>
            <a:off x="609600" y="1752600"/>
            <a:ext cx="10972800" cy="4514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4"/>
          </p:nvPr>
        </p:nvSpPr>
        <p:spPr/>
        <p:txBody>
          <a:bodyPr/>
          <a:lstStyle>
            <a:lvl1pPr>
              <a:defRPr/>
            </a:lvl1pPr>
          </a:lstStyle>
          <a:p>
            <a:pPr>
              <a:defRPr/>
            </a:pPr>
            <a:fld id="{B3DAFCE5-0C67-4A53-8F92-3CAC2938318C}" type="slidenum">
              <a:rPr lang="en-US" altLang="en-US">
                <a:solidFill>
                  <a:prstClr val="black">
                    <a:lumMod val="50000"/>
                    <a:lumOff val="50000"/>
                  </a:prstClr>
                </a:solidFill>
              </a:rPr>
              <a:pPr>
                <a:defRPr/>
              </a:pPr>
              <a:t>‹#›</a:t>
            </a:fld>
            <a:endParaRPr lang="en-US" altLang="en-US">
              <a:solidFill>
                <a:prstClr val="black">
                  <a:lumMod val="50000"/>
                  <a:lumOff val="50000"/>
                </a:prstClr>
              </a:solidFill>
            </a:endParaRPr>
          </a:p>
        </p:txBody>
      </p:sp>
    </p:spTree>
    <p:extLst>
      <p:ext uri="{BB962C8B-B14F-4D97-AF65-F5344CB8AC3E}">
        <p14:creationId xmlns:p14="http://schemas.microsoft.com/office/powerpoint/2010/main" val="19434040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9" name="Text Placeholder 8"/>
          <p:cNvSpPr>
            <a:spLocks noGrp="1"/>
          </p:cNvSpPr>
          <p:nvPr>
            <p:ph type="body" sz="quarter" idx="12" hasCustomPrompt="1"/>
          </p:nvPr>
        </p:nvSpPr>
        <p:spPr>
          <a:xfrm>
            <a:off x="6451601" y="88903"/>
            <a:ext cx="5130800" cy="263525"/>
          </a:xfrm>
        </p:spPr>
        <p:txBody>
          <a:bodyPr/>
          <a:lstStyle>
            <a:lvl1pPr marL="0" indent="0" algn="r">
              <a:buNone/>
              <a:defRPr sz="1400">
                <a:solidFill>
                  <a:schemeClr val="bg1"/>
                </a:solidFill>
              </a:defRPr>
            </a:lvl1pPr>
          </a:lstStyle>
          <a:p>
            <a:pPr lvl="0"/>
            <a:r>
              <a:rPr lang="en-US" dirty="0"/>
              <a:t>Click to edit presentation title</a:t>
            </a:r>
          </a:p>
        </p:txBody>
      </p:sp>
      <p:sp>
        <p:nvSpPr>
          <p:cNvPr id="3" name="Slide Number Placeholder 5"/>
          <p:cNvSpPr>
            <a:spLocks noGrp="1"/>
          </p:cNvSpPr>
          <p:nvPr>
            <p:ph type="sldNum" sz="quarter" idx="13"/>
          </p:nvPr>
        </p:nvSpPr>
        <p:spPr/>
        <p:txBody>
          <a:bodyPr/>
          <a:lstStyle>
            <a:lvl1pPr>
              <a:defRPr/>
            </a:lvl1pPr>
          </a:lstStyle>
          <a:p>
            <a:pPr>
              <a:defRPr/>
            </a:pPr>
            <a:fld id="{8E0C9224-0E86-4A9A-8DD9-792BBB0652B6}" type="slidenum">
              <a:rPr lang="en-US" altLang="en-US">
                <a:solidFill>
                  <a:prstClr val="black">
                    <a:lumMod val="50000"/>
                    <a:lumOff val="50000"/>
                  </a:prstClr>
                </a:solidFill>
              </a:rPr>
              <a:pPr>
                <a:defRPr/>
              </a:pPr>
              <a:t>‹#›</a:t>
            </a:fld>
            <a:endParaRPr lang="en-US" altLang="en-US">
              <a:solidFill>
                <a:prstClr val="black">
                  <a:lumMod val="50000"/>
                  <a:lumOff val="50000"/>
                </a:prstClr>
              </a:solidFill>
            </a:endParaRPr>
          </a:p>
        </p:txBody>
      </p:sp>
    </p:spTree>
    <p:extLst>
      <p:ext uri="{BB962C8B-B14F-4D97-AF65-F5344CB8AC3E}">
        <p14:creationId xmlns:p14="http://schemas.microsoft.com/office/powerpoint/2010/main" val="36162310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4" descr="NCDOT_PowerPoint_Template-02.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530558" y="3831921"/>
            <a:ext cx="11029261" cy="1219200"/>
          </a:xfrm>
        </p:spPr>
        <p:txBody>
          <a:bodyPr/>
          <a:lstStyle>
            <a:lvl1pPr algn="l">
              <a:defRPr baseline="0">
                <a:solidFill>
                  <a:schemeClr val="tx1">
                    <a:lumMod val="65000"/>
                    <a:lumOff val="35000"/>
                  </a:schemeClr>
                </a:solidFill>
              </a:defRPr>
            </a:lvl1pPr>
          </a:lstStyle>
          <a:p>
            <a:r>
              <a:rPr lang="en-US" dirty="0"/>
              <a:t>Click to edit presentation name</a:t>
            </a:r>
          </a:p>
        </p:txBody>
      </p:sp>
      <p:sp>
        <p:nvSpPr>
          <p:cNvPr id="3" name="Subtitle 2"/>
          <p:cNvSpPr>
            <a:spLocks noGrp="1"/>
          </p:cNvSpPr>
          <p:nvPr>
            <p:ph type="subTitle" idx="1" hasCustomPrompt="1"/>
          </p:nvPr>
        </p:nvSpPr>
        <p:spPr>
          <a:xfrm>
            <a:off x="530559" y="5105400"/>
            <a:ext cx="8534400" cy="660400"/>
          </a:xfrm>
        </p:spPr>
        <p:txBody>
          <a:bodyPr/>
          <a:lstStyle>
            <a:lvl1pPr marL="0" indent="0" algn="l">
              <a:buNone/>
              <a:defRPr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presenter name</a:t>
            </a:r>
          </a:p>
        </p:txBody>
      </p:sp>
      <p:sp>
        <p:nvSpPr>
          <p:cNvPr id="6" name="Text Placeholder 5"/>
          <p:cNvSpPr>
            <a:spLocks noGrp="1"/>
          </p:cNvSpPr>
          <p:nvPr>
            <p:ph type="body" sz="quarter" idx="10" hasCustomPrompt="1"/>
          </p:nvPr>
        </p:nvSpPr>
        <p:spPr>
          <a:xfrm>
            <a:off x="531285" y="5854700"/>
            <a:ext cx="8866716" cy="546100"/>
          </a:xfrm>
        </p:spPr>
        <p:txBody>
          <a:bodyPr/>
          <a:lstStyle>
            <a:lvl1pPr marL="0" indent="0">
              <a:buNone/>
              <a:defRPr/>
            </a:lvl1pPr>
          </a:lstStyle>
          <a:p>
            <a:pPr lvl="0"/>
            <a:r>
              <a:rPr lang="en-US" dirty="0"/>
              <a:t>Click to edit date</a:t>
            </a:r>
          </a:p>
        </p:txBody>
      </p:sp>
    </p:spTree>
    <p:extLst>
      <p:ext uri="{BB962C8B-B14F-4D97-AF65-F5344CB8AC3E}">
        <p14:creationId xmlns:p14="http://schemas.microsoft.com/office/powerpoint/2010/main" val="19877762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mp; Text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latin typeface="Arial"/>
                <a:cs typeface="Arial"/>
              </a:defRPr>
            </a:lvl1pPr>
          </a:lstStyle>
          <a:p>
            <a:r>
              <a:rPr lang="en-US" dirty="0"/>
              <a:t>Click to edit Master title style</a:t>
            </a:r>
          </a:p>
        </p:txBody>
      </p:sp>
      <p:sp>
        <p:nvSpPr>
          <p:cNvPr id="5" name="Text Placeholder 4"/>
          <p:cNvSpPr>
            <a:spLocks noGrp="1"/>
          </p:cNvSpPr>
          <p:nvPr>
            <p:ph type="body" sz="quarter" idx="11"/>
          </p:nvPr>
        </p:nvSpPr>
        <p:spPr>
          <a:xfrm>
            <a:off x="609600" y="1733552"/>
            <a:ext cx="10972800" cy="45243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2" hasCustomPrompt="1"/>
          </p:nvPr>
        </p:nvSpPr>
        <p:spPr>
          <a:xfrm>
            <a:off x="6451601" y="88900"/>
            <a:ext cx="5130800" cy="273050"/>
          </a:xfrm>
        </p:spPr>
        <p:txBody>
          <a:bodyPr/>
          <a:lstStyle>
            <a:lvl1pPr marL="0" indent="0" algn="r">
              <a:buNone/>
              <a:defRPr sz="1400">
                <a:solidFill>
                  <a:schemeClr val="bg1"/>
                </a:solidFill>
              </a:defRPr>
            </a:lvl1pPr>
          </a:lstStyle>
          <a:p>
            <a:pPr lvl="0"/>
            <a:r>
              <a:rPr lang="en-US" dirty="0"/>
              <a:t>Click to edit presentation title</a:t>
            </a:r>
          </a:p>
        </p:txBody>
      </p:sp>
      <p:sp>
        <p:nvSpPr>
          <p:cNvPr id="6" name="Slide Number Placeholder 5"/>
          <p:cNvSpPr>
            <a:spLocks noGrp="1"/>
          </p:cNvSpPr>
          <p:nvPr>
            <p:ph type="sldNum" sz="quarter" idx="13"/>
          </p:nvPr>
        </p:nvSpPr>
        <p:spPr/>
        <p:txBody>
          <a:bodyPr/>
          <a:lstStyle>
            <a:lvl1pPr>
              <a:defRPr/>
            </a:lvl1pPr>
          </a:lstStyle>
          <a:p>
            <a:pPr>
              <a:defRPr/>
            </a:pPr>
            <a:fld id="{3C2E06F5-03C5-4BA5-AE80-2E98A827F366}" type="slidenum">
              <a:rPr lang="en-US" altLang="en-US">
                <a:solidFill>
                  <a:prstClr val="black">
                    <a:lumMod val="50000"/>
                    <a:lumOff val="50000"/>
                  </a:prstClr>
                </a:solidFill>
              </a:rPr>
              <a:pPr>
                <a:defRPr/>
              </a:pPr>
              <a:t>‹#›</a:t>
            </a:fld>
            <a:endParaRPr lang="en-US" altLang="en-US" dirty="0">
              <a:solidFill>
                <a:prstClr val="black">
                  <a:lumMod val="50000"/>
                  <a:lumOff val="50000"/>
                </a:prstClr>
              </a:solidFill>
            </a:endParaRPr>
          </a:p>
        </p:txBody>
      </p:sp>
    </p:spTree>
    <p:extLst>
      <p:ext uri="{BB962C8B-B14F-4D97-AF65-F5344CB8AC3E}">
        <p14:creationId xmlns:p14="http://schemas.microsoft.com/office/powerpoint/2010/main" val="14274523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Text &amp; Med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latin typeface="Arial"/>
                <a:cs typeface="Arial"/>
              </a:defRPr>
            </a:lvl1pPr>
          </a:lstStyle>
          <a:p>
            <a:r>
              <a:rPr lang="en-US" dirty="0"/>
              <a:t>Click to edit Master title style</a:t>
            </a:r>
          </a:p>
        </p:txBody>
      </p:sp>
      <p:sp>
        <p:nvSpPr>
          <p:cNvPr id="9" name="Text Placeholder 8"/>
          <p:cNvSpPr>
            <a:spLocks noGrp="1"/>
          </p:cNvSpPr>
          <p:nvPr>
            <p:ph type="body" sz="quarter" idx="12" hasCustomPrompt="1"/>
          </p:nvPr>
        </p:nvSpPr>
        <p:spPr>
          <a:xfrm>
            <a:off x="6451601" y="88900"/>
            <a:ext cx="5130800" cy="273050"/>
          </a:xfrm>
        </p:spPr>
        <p:txBody>
          <a:bodyPr/>
          <a:lstStyle>
            <a:lvl1pPr marL="0" indent="0" algn="r">
              <a:buNone/>
              <a:defRPr sz="1400">
                <a:solidFill>
                  <a:schemeClr val="bg1"/>
                </a:solidFill>
              </a:defRPr>
            </a:lvl1pPr>
          </a:lstStyle>
          <a:p>
            <a:pPr lvl="0"/>
            <a:r>
              <a:rPr lang="en-US" dirty="0"/>
              <a:t>Click to edit presentation title</a:t>
            </a:r>
          </a:p>
        </p:txBody>
      </p:sp>
      <p:sp>
        <p:nvSpPr>
          <p:cNvPr id="6" name="Content Placeholder 5"/>
          <p:cNvSpPr>
            <a:spLocks noGrp="1"/>
          </p:cNvSpPr>
          <p:nvPr>
            <p:ph sz="quarter" idx="13"/>
          </p:nvPr>
        </p:nvSpPr>
        <p:spPr>
          <a:xfrm>
            <a:off x="609600" y="1752600"/>
            <a:ext cx="10972800" cy="4514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4"/>
          </p:nvPr>
        </p:nvSpPr>
        <p:spPr/>
        <p:txBody>
          <a:bodyPr/>
          <a:lstStyle>
            <a:lvl1pPr>
              <a:defRPr/>
            </a:lvl1pPr>
          </a:lstStyle>
          <a:p>
            <a:pPr>
              <a:defRPr/>
            </a:pPr>
            <a:fld id="{B3DAFCE5-0C67-4A53-8F92-3CAC2938318C}" type="slidenum">
              <a:rPr lang="en-US" altLang="en-US">
                <a:solidFill>
                  <a:prstClr val="black">
                    <a:lumMod val="50000"/>
                    <a:lumOff val="50000"/>
                  </a:prstClr>
                </a:solidFill>
              </a:rPr>
              <a:pPr>
                <a:defRPr/>
              </a:pPr>
              <a:t>‹#›</a:t>
            </a:fld>
            <a:endParaRPr lang="en-US" altLang="en-US">
              <a:solidFill>
                <a:prstClr val="black">
                  <a:lumMod val="50000"/>
                  <a:lumOff val="50000"/>
                </a:prstClr>
              </a:solidFill>
            </a:endParaRPr>
          </a:p>
        </p:txBody>
      </p:sp>
    </p:spTree>
    <p:extLst>
      <p:ext uri="{BB962C8B-B14F-4D97-AF65-F5344CB8AC3E}">
        <p14:creationId xmlns:p14="http://schemas.microsoft.com/office/powerpoint/2010/main" val="21359500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9" name="Text Placeholder 8"/>
          <p:cNvSpPr>
            <a:spLocks noGrp="1"/>
          </p:cNvSpPr>
          <p:nvPr>
            <p:ph type="body" sz="quarter" idx="12" hasCustomPrompt="1"/>
          </p:nvPr>
        </p:nvSpPr>
        <p:spPr>
          <a:xfrm>
            <a:off x="6451601" y="88902"/>
            <a:ext cx="5130800" cy="263525"/>
          </a:xfrm>
        </p:spPr>
        <p:txBody>
          <a:bodyPr/>
          <a:lstStyle>
            <a:lvl1pPr marL="0" indent="0" algn="r">
              <a:buNone/>
              <a:defRPr sz="1400">
                <a:solidFill>
                  <a:schemeClr val="bg1"/>
                </a:solidFill>
              </a:defRPr>
            </a:lvl1pPr>
          </a:lstStyle>
          <a:p>
            <a:pPr lvl="0"/>
            <a:r>
              <a:rPr lang="en-US" dirty="0"/>
              <a:t>Click to edit presentation title</a:t>
            </a:r>
          </a:p>
        </p:txBody>
      </p:sp>
      <p:sp>
        <p:nvSpPr>
          <p:cNvPr id="3" name="Slide Number Placeholder 5"/>
          <p:cNvSpPr>
            <a:spLocks noGrp="1"/>
          </p:cNvSpPr>
          <p:nvPr>
            <p:ph type="sldNum" sz="quarter" idx="13"/>
          </p:nvPr>
        </p:nvSpPr>
        <p:spPr/>
        <p:txBody>
          <a:bodyPr/>
          <a:lstStyle>
            <a:lvl1pPr>
              <a:defRPr/>
            </a:lvl1pPr>
          </a:lstStyle>
          <a:p>
            <a:pPr>
              <a:defRPr/>
            </a:pPr>
            <a:fld id="{8E0C9224-0E86-4A9A-8DD9-792BBB0652B6}" type="slidenum">
              <a:rPr lang="en-US" altLang="en-US">
                <a:solidFill>
                  <a:prstClr val="black">
                    <a:lumMod val="50000"/>
                    <a:lumOff val="50000"/>
                  </a:prstClr>
                </a:solidFill>
              </a:rPr>
              <a:pPr>
                <a:defRPr/>
              </a:pPr>
              <a:t>‹#›</a:t>
            </a:fld>
            <a:endParaRPr lang="en-US" altLang="en-US">
              <a:solidFill>
                <a:prstClr val="black">
                  <a:lumMod val="50000"/>
                  <a:lumOff val="50000"/>
                </a:prstClr>
              </a:solidFill>
            </a:endParaRPr>
          </a:p>
        </p:txBody>
      </p:sp>
    </p:spTree>
    <p:extLst>
      <p:ext uri="{BB962C8B-B14F-4D97-AF65-F5344CB8AC3E}">
        <p14:creationId xmlns:p14="http://schemas.microsoft.com/office/powerpoint/2010/main" val="524484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Slide - Title, Long Text, Bar">
    <p:spTree>
      <p:nvGrpSpPr>
        <p:cNvPr id="1" name=""/>
        <p:cNvGrpSpPr/>
        <p:nvPr/>
      </p:nvGrpSpPr>
      <p:grpSpPr>
        <a:xfrm>
          <a:off x="0" y="0"/>
          <a:ext cx="0" cy="0"/>
          <a:chOff x="0" y="0"/>
          <a:chExt cx="0" cy="0"/>
        </a:xfrm>
      </p:grpSpPr>
      <p:sp>
        <p:nvSpPr>
          <p:cNvPr id="12" name="Rectangle 11"/>
          <p:cNvSpPr/>
          <p:nvPr userDrawn="1"/>
        </p:nvSpPr>
        <p:spPr>
          <a:xfrm>
            <a:off x="0" y="659066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3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228734"/>
            <a:ext cx="10515600" cy="5019673"/>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pPr lvl="0"/>
            <a:r>
              <a:rPr lang="en-US" dirty="0"/>
              <a:t>Text slide – long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7" name="TextBox 6"/>
          <p:cNvSpPr txBox="1"/>
          <p:nvPr userDrawn="1"/>
        </p:nvSpPr>
        <p:spPr>
          <a:xfrm>
            <a:off x="10803456" y="6553340"/>
            <a:ext cx="1288450" cy="307777"/>
          </a:xfrm>
          <a:prstGeom prst="rect">
            <a:avLst/>
          </a:prstGeom>
          <a:noFill/>
        </p:spPr>
        <p:txBody>
          <a:bodyPr wrap="square" rtlCol="0">
            <a:spAutoFit/>
          </a:bodyPr>
          <a:lstStyle/>
          <a:p>
            <a:pPr algn="ctr"/>
            <a:r>
              <a:rPr lang="en-US" sz="1400" i="1" dirty="0">
                <a:solidFill>
                  <a:schemeClr val="bg1"/>
                </a:solidFill>
                <a:latin typeface="Times New Roman"/>
                <a:cs typeface="Times New Roman"/>
              </a:rPr>
              <a:t>Transportation</a:t>
            </a:r>
          </a:p>
        </p:txBody>
      </p:sp>
    </p:spTree>
    <p:extLst>
      <p:ext uri="{BB962C8B-B14F-4D97-AF65-F5344CB8AC3E}">
        <p14:creationId xmlns:p14="http://schemas.microsoft.com/office/powerpoint/2010/main" val="3210942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Title, Small Chart, Logo, Bar">
    <p:spTree>
      <p:nvGrpSpPr>
        <p:cNvPr id="1" name=""/>
        <p:cNvGrpSpPr/>
        <p:nvPr/>
      </p:nvGrpSpPr>
      <p:grpSpPr>
        <a:xfrm>
          <a:off x="0" y="0"/>
          <a:ext cx="0" cy="0"/>
          <a:chOff x="0" y="0"/>
          <a:chExt cx="0" cy="0"/>
        </a:xfrm>
      </p:grpSpPr>
      <p:sp>
        <p:nvSpPr>
          <p:cNvPr id="11" name="Rectangle 10"/>
          <p:cNvSpPr/>
          <p:nvPr userDrawn="1"/>
        </p:nvSpPr>
        <p:spPr>
          <a:xfrm>
            <a:off x="0" y="659066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928412" y="5687777"/>
            <a:ext cx="1006412" cy="698380"/>
          </a:xfrm>
          <a:prstGeom prst="rect">
            <a:avLst/>
          </a:prstGeom>
        </p:spPr>
      </p:pic>
      <p:sp>
        <p:nvSpPr>
          <p:cNvPr id="2" name="Title 1"/>
          <p:cNvSpPr>
            <a:spLocks noGrp="1"/>
          </p:cNvSpPr>
          <p:nvPr>
            <p:ph type="title"/>
          </p:nvPr>
        </p:nvSpPr>
        <p:spPr>
          <a:xfrm>
            <a:off x="838200" y="9843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5" name="Chart Placeholder 4"/>
          <p:cNvSpPr>
            <a:spLocks noGrp="1"/>
          </p:cNvSpPr>
          <p:nvPr>
            <p:ph type="chart" sz="quarter" idx="13" hasCustomPrompt="1"/>
          </p:nvPr>
        </p:nvSpPr>
        <p:spPr>
          <a:xfrm>
            <a:off x="838200" y="1228727"/>
            <a:ext cx="10515600" cy="4174280"/>
          </a:xfrm>
        </p:spPr>
        <p:txBody>
          <a:bodyPr/>
          <a:lstStyle>
            <a:lvl1pPr>
              <a:defRPr>
                <a:solidFill>
                  <a:srgbClr val="778591"/>
                </a:solidFill>
              </a:defRPr>
            </a:lvl1pPr>
          </a:lstStyle>
          <a:p>
            <a:r>
              <a:rPr lang="en-US" dirty="0"/>
              <a:t>Small Chart</a:t>
            </a:r>
          </a:p>
        </p:txBody>
      </p:sp>
      <p:sp>
        <p:nvSpPr>
          <p:cNvPr id="7" name="TextBox 6"/>
          <p:cNvSpPr txBox="1"/>
          <p:nvPr userDrawn="1"/>
        </p:nvSpPr>
        <p:spPr>
          <a:xfrm>
            <a:off x="10803456" y="6553340"/>
            <a:ext cx="1288450" cy="307777"/>
          </a:xfrm>
          <a:prstGeom prst="rect">
            <a:avLst/>
          </a:prstGeom>
          <a:noFill/>
        </p:spPr>
        <p:txBody>
          <a:bodyPr wrap="square" rtlCol="0">
            <a:spAutoFit/>
          </a:bodyPr>
          <a:lstStyle/>
          <a:p>
            <a:pPr algn="ctr"/>
            <a:r>
              <a:rPr lang="en-US" sz="1400" i="1" dirty="0">
                <a:solidFill>
                  <a:schemeClr val="bg1"/>
                </a:solidFill>
                <a:latin typeface="Times New Roman"/>
                <a:cs typeface="Times New Roman"/>
              </a:rPr>
              <a:t>Transportation</a:t>
            </a:r>
          </a:p>
        </p:txBody>
      </p:sp>
    </p:spTree>
    <p:extLst>
      <p:ext uri="{BB962C8B-B14F-4D97-AF65-F5344CB8AC3E}">
        <p14:creationId xmlns:p14="http://schemas.microsoft.com/office/powerpoint/2010/main" val="3261564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Title, Large Chart, Bar">
    <p:spTree>
      <p:nvGrpSpPr>
        <p:cNvPr id="1" name=""/>
        <p:cNvGrpSpPr/>
        <p:nvPr/>
      </p:nvGrpSpPr>
      <p:grpSpPr>
        <a:xfrm>
          <a:off x="0" y="0"/>
          <a:ext cx="0" cy="0"/>
          <a:chOff x="0" y="0"/>
          <a:chExt cx="0" cy="0"/>
        </a:xfrm>
      </p:grpSpPr>
      <p:sp>
        <p:nvSpPr>
          <p:cNvPr id="11" name="Rectangle 10"/>
          <p:cNvSpPr/>
          <p:nvPr userDrawn="1"/>
        </p:nvSpPr>
        <p:spPr>
          <a:xfrm>
            <a:off x="0" y="659066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3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9" name="Chart Placeholder 4"/>
          <p:cNvSpPr>
            <a:spLocks noGrp="1"/>
          </p:cNvSpPr>
          <p:nvPr>
            <p:ph type="chart" sz="quarter" idx="13" hasCustomPrompt="1"/>
          </p:nvPr>
        </p:nvSpPr>
        <p:spPr>
          <a:xfrm>
            <a:off x="838200" y="1228731"/>
            <a:ext cx="10515600" cy="5172073"/>
          </a:xfrm>
        </p:spPr>
        <p:txBody>
          <a:bodyPr/>
          <a:lstStyle>
            <a:lvl1pPr>
              <a:defRPr>
                <a:solidFill>
                  <a:srgbClr val="778591"/>
                </a:solidFill>
              </a:defRPr>
            </a:lvl1pPr>
          </a:lstStyle>
          <a:p>
            <a:r>
              <a:rPr lang="en-US" dirty="0"/>
              <a:t>Large Chart</a:t>
            </a:r>
          </a:p>
        </p:txBody>
      </p:sp>
      <p:sp>
        <p:nvSpPr>
          <p:cNvPr id="7" name="TextBox 6"/>
          <p:cNvSpPr txBox="1"/>
          <p:nvPr userDrawn="1"/>
        </p:nvSpPr>
        <p:spPr>
          <a:xfrm>
            <a:off x="10803456" y="6553340"/>
            <a:ext cx="1288450" cy="307777"/>
          </a:xfrm>
          <a:prstGeom prst="rect">
            <a:avLst/>
          </a:prstGeom>
          <a:noFill/>
        </p:spPr>
        <p:txBody>
          <a:bodyPr wrap="square" rtlCol="0">
            <a:spAutoFit/>
          </a:bodyPr>
          <a:lstStyle/>
          <a:p>
            <a:pPr algn="ctr"/>
            <a:r>
              <a:rPr lang="en-US" sz="1400" i="1" dirty="0">
                <a:solidFill>
                  <a:schemeClr val="bg1"/>
                </a:solidFill>
                <a:latin typeface="Times New Roman"/>
                <a:cs typeface="Times New Roman"/>
              </a:rPr>
              <a:t>Transportation</a:t>
            </a:r>
          </a:p>
        </p:txBody>
      </p:sp>
    </p:spTree>
    <p:extLst>
      <p:ext uri="{BB962C8B-B14F-4D97-AF65-F5344CB8AC3E}">
        <p14:creationId xmlns:p14="http://schemas.microsoft.com/office/powerpoint/2010/main" val="3771267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Slide - Title, Small SmartArt, Logo, Bar">
    <p:spTree>
      <p:nvGrpSpPr>
        <p:cNvPr id="1" name=""/>
        <p:cNvGrpSpPr/>
        <p:nvPr/>
      </p:nvGrpSpPr>
      <p:grpSpPr>
        <a:xfrm>
          <a:off x="0" y="0"/>
          <a:ext cx="0" cy="0"/>
          <a:chOff x="0" y="0"/>
          <a:chExt cx="0" cy="0"/>
        </a:xfrm>
      </p:grpSpPr>
      <p:sp>
        <p:nvSpPr>
          <p:cNvPr id="8" name="SmartArt Placeholder 7"/>
          <p:cNvSpPr>
            <a:spLocks noGrp="1"/>
          </p:cNvSpPr>
          <p:nvPr>
            <p:ph type="dgm" sz="quarter" idx="15" hasCustomPrompt="1"/>
          </p:nvPr>
        </p:nvSpPr>
        <p:spPr>
          <a:xfrm>
            <a:off x="838200" y="1225560"/>
            <a:ext cx="10515600" cy="4189413"/>
          </a:xfrm>
        </p:spPr>
        <p:txBody>
          <a:bodyPr/>
          <a:lstStyle>
            <a:lvl1pPr>
              <a:defRPr>
                <a:solidFill>
                  <a:srgbClr val="728591"/>
                </a:solidFill>
              </a:defRPr>
            </a:lvl1pPr>
          </a:lstStyle>
          <a:p>
            <a:r>
              <a:rPr lang="en-US" dirty="0"/>
              <a:t>Small SmartArt Graphic</a:t>
            </a:r>
          </a:p>
        </p:txBody>
      </p:sp>
      <p:sp>
        <p:nvSpPr>
          <p:cNvPr id="11" name="Rectangle 10"/>
          <p:cNvSpPr/>
          <p:nvPr userDrawn="1"/>
        </p:nvSpPr>
        <p:spPr>
          <a:xfrm>
            <a:off x="0" y="659066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928412" y="5687777"/>
            <a:ext cx="1006412" cy="698380"/>
          </a:xfrm>
          <a:prstGeom prst="rect">
            <a:avLst/>
          </a:prstGeom>
        </p:spPr>
      </p:pic>
      <p:sp>
        <p:nvSpPr>
          <p:cNvPr id="2" name="Title 1"/>
          <p:cNvSpPr>
            <a:spLocks noGrp="1"/>
          </p:cNvSpPr>
          <p:nvPr>
            <p:ph type="title"/>
          </p:nvPr>
        </p:nvSpPr>
        <p:spPr>
          <a:xfrm>
            <a:off x="838200" y="9843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7" name="TextBox 6"/>
          <p:cNvSpPr txBox="1"/>
          <p:nvPr userDrawn="1"/>
        </p:nvSpPr>
        <p:spPr>
          <a:xfrm>
            <a:off x="10803456" y="6553340"/>
            <a:ext cx="1288450" cy="307777"/>
          </a:xfrm>
          <a:prstGeom prst="rect">
            <a:avLst/>
          </a:prstGeom>
          <a:noFill/>
        </p:spPr>
        <p:txBody>
          <a:bodyPr wrap="square" rtlCol="0">
            <a:spAutoFit/>
          </a:bodyPr>
          <a:lstStyle/>
          <a:p>
            <a:pPr algn="ctr"/>
            <a:r>
              <a:rPr lang="en-US" sz="1400" i="1" dirty="0">
                <a:solidFill>
                  <a:schemeClr val="bg1"/>
                </a:solidFill>
                <a:latin typeface="Times New Roman"/>
                <a:cs typeface="Times New Roman"/>
              </a:rPr>
              <a:t>Transportation</a:t>
            </a:r>
          </a:p>
        </p:txBody>
      </p:sp>
    </p:spTree>
    <p:extLst>
      <p:ext uri="{BB962C8B-B14F-4D97-AF65-F5344CB8AC3E}">
        <p14:creationId xmlns:p14="http://schemas.microsoft.com/office/powerpoint/2010/main" val="2663401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 Slide - Title, Large SmartArt, Bar">
    <p:spTree>
      <p:nvGrpSpPr>
        <p:cNvPr id="1" name=""/>
        <p:cNvGrpSpPr/>
        <p:nvPr/>
      </p:nvGrpSpPr>
      <p:grpSpPr>
        <a:xfrm>
          <a:off x="0" y="0"/>
          <a:ext cx="0" cy="0"/>
          <a:chOff x="0" y="0"/>
          <a:chExt cx="0" cy="0"/>
        </a:xfrm>
      </p:grpSpPr>
      <p:sp>
        <p:nvSpPr>
          <p:cNvPr id="7" name="SmartArt Placeholder 6"/>
          <p:cNvSpPr>
            <a:spLocks noGrp="1"/>
          </p:cNvSpPr>
          <p:nvPr>
            <p:ph type="dgm" sz="quarter" idx="15" hasCustomPrompt="1"/>
          </p:nvPr>
        </p:nvSpPr>
        <p:spPr>
          <a:xfrm>
            <a:off x="838200" y="1228730"/>
            <a:ext cx="10515600" cy="5172075"/>
          </a:xfrm>
        </p:spPr>
        <p:txBody>
          <a:bodyPr/>
          <a:lstStyle>
            <a:lvl1pPr>
              <a:defRPr>
                <a:solidFill>
                  <a:srgbClr val="728591"/>
                </a:solidFill>
              </a:defRPr>
            </a:lvl1pPr>
          </a:lstStyle>
          <a:p>
            <a:r>
              <a:rPr lang="en-US" dirty="0"/>
              <a:t>Large SmartArt Graphic</a:t>
            </a:r>
          </a:p>
        </p:txBody>
      </p:sp>
      <p:sp>
        <p:nvSpPr>
          <p:cNvPr id="11" name="Rectangle 10"/>
          <p:cNvSpPr/>
          <p:nvPr userDrawn="1"/>
        </p:nvSpPr>
        <p:spPr>
          <a:xfrm>
            <a:off x="0" y="659066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3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8" name="TextBox 7"/>
          <p:cNvSpPr txBox="1"/>
          <p:nvPr userDrawn="1"/>
        </p:nvSpPr>
        <p:spPr>
          <a:xfrm>
            <a:off x="10803456" y="6553340"/>
            <a:ext cx="1288450" cy="307777"/>
          </a:xfrm>
          <a:prstGeom prst="rect">
            <a:avLst/>
          </a:prstGeom>
          <a:noFill/>
        </p:spPr>
        <p:txBody>
          <a:bodyPr wrap="square" rtlCol="0">
            <a:spAutoFit/>
          </a:bodyPr>
          <a:lstStyle/>
          <a:p>
            <a:pPr algn="ctr"/>
            <a:r>
              <a:rPr lang="en-US" sz="1400" i="1" dirty="0">
                <a:solidFill>
                  <a:schemeClr val="bg1"/>
                </a:solidFill>
                <a:latin typeface="Times New Roman"/>
                <a:cs typeface="Times New Roman"/>
              </a:rPr>
              <a:t>Transportation</a:t>
            </a:r>
          </a:p>
        </p:txBody>
      </p:sp>
    </p:spTree>
    <p:extLst>
      <p:ext uri="{BB962C8B-B14F-4D97-AF65-F5344CB8AC3E}">
        <p14:creationId xmlns:p14="http://schemas.microsoft.com/office/powerpoint/2010/main" val="1641215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Slide - Small Image, Title, Bar, Logo">
    <p:spTree>
      <p:nvGrpSpPr>
        <p:cNvPr id="1" name=""/>
        <p:cNvGrpSpPr/>
        <p:nvPr/>
      </p:nvGrpSpPr>
      <p:grpSpPr>
        <a:xfrm>
          <a:off x="0" y="0"/>
          <a:ext cx="0" cy="0"/>
          <a:chOff x="0" y="0"/>
          <a:chExt cx="0" cy="0"/>
        </a:xfrm>
      </p:grpSpPr>
      <p:sp>
        <p:nvSpPr>
          <p:cNvPr id="7" name="Rectangle 6"/>
          <p:cNvSpPr/>
          <p:nvPr userDrawn="1"/>
        </p:nvSpPr>
        <p:spPr>
          <a:xfrm>
            <a:off x="0" y="659066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928412" y="5687777"/>
            <a:ext cx="1006412" cy="698380"/>
          </a:xfrm>
          <a:prstGeom prst="rect">
            <a:avLst/>
          </a:prstGeom>
        </p:spPr>
      </p:pic>
      <p:sp>
        <p:nvSpPr>
          <p:cNvPr id="2" name="Title 1"/>
          <p:cNvSpPr>
            <a:spLocks noGrp="1"/>
          </p:cNvSpPr>
          <p:nvPr>
            <p:ph type="title"/>
          </p:nvPr>
        </p:nvSpPr>
        <p:spPr>
          <a:xfrm>
            <a:off x="838200" y="9843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838200" y="1228727"/>
            <a:ext cx="10515600" cy="4174280"/>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sp>
        <p:nvSpPr>
          <p:cNvPr id="8" name="TextBox 7"/>
          <p:cNvSpPr txBox="1"/>
          <p:nvPr userDrawn="1"/>
        </p:nvSpPr>
        <p:spPr>
          <a:xfrm>
            <a:off x="10803456" y="6553340"/>
            <a:ext cx="1288450" cy="307777"/>
          </a:xfrm>
          <a:prstGeom prst="rect">
            <a:avLst/>
          </a:prstGeom>
          <a:noFill/>
        </p:spPr>
        <p:txBody>
          <a:bodyPr wrap="square" rtlCol="0">
            <a:spAutoFit/>
          </a:bodyPr>
          <a:lstStyle/>
          <a:p>
            <a:pPr algn="ctr"/>
            <a:r>
              <a:rPr lang="en-US" sz="1400" i="1" dirty="0">
                <a:solidFill>
                  <a:schemeClr val="bg1"/>
                </a:solidFill>
                <a:latin typeface="Times New Roman"/>
                <a:cs typeface="Times New Roman"/>
              </a:rPr>
              <a:t>Transportation</a:t>
            </a:r>
          </a:p>
        </p:txBody>
      </p:sp>
    </p:spTree>
    <p:extLst>
      <p:ext uri="{BB962C8B-B14F-4D97-AF65-F5344CB8AC3E}">
        <p14:creationId xmlns:p14="http://schemas.microsoft.com/office/powerpoint/2010/main" val="1498170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and Content Slide - Small Image, Text, Title, Bar, Logo">
    <p:spTree>
      <p:nvGrpSpPr>
        <p:cNvPr id="1" name=""/>
        <p:cNvGrpSpPr/>
        <p:nvPr/>
      </p:nvGrpSpPr>
      <p:grpSpPr>
        <a:xfrm>
          <a:off x="0" y="0"/>
          <a:ext cx="0" cy="0"/>
          <a:chOff x="0" y="0"/>
          <a:chExt cx="0" cy="0"/>
        </a:xfrm>
      </p:grpSpPr>
      <p:sp>
        <p:nvSpPr>
          <p:cNvPr id="7" name="Rectangle 6"/>
          <p:cNvSpPr/>
          <p:nvPr userDrawn="1"/>
        </p:nvSpPr>
        <p:spPr>
          <a:xfrm>
            <a:off x="0" y="659066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928412" y="5687777"/>
            <a:ext cx="1006412" cy="698380"/>
          </a:xfrm>
          <a:prstGeom prst="rect">
            <a:avLst/>
          </a:prstGeom>
        </p:spPr>
      </p:pic>
      <p:sp>
        <p:nvSpPr>
          <p:cNvPr id="2" name="Title 1"/>
          <p:cNvSpPr>
            <a:spLocks noGrp="1"/>
          </p:cNvSpPr>
          <p:nvPr>
            <p:ph type="title"/>
          </p:nvPr>
        </p:nvSpPr>
        <p:spPr>
          <a:xfrm>
            <a:off x="838200" y="9843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186523" y="1775339"/>
            <a:ext cx="5157834" cy="3130208"/>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sp>
        <p:nvSpPr>
          <p:cNvPr id="8" name="Content Placeholder 2"/>
          <p:cNvSpPr>
            <a:spLocks noGrp="1"/>
          </p:cNvSpPr>
          <p:nvPr>
            <p:ph idx="1" hasCustomPrompt="1"/>
          </p:nvPr>
        </p:nvSpPr>
        <p:spPr>
          <a:xfrm>
            <a:off x="5539666" y="1281613"/>
            <a:ext cx="6395158" cy="4201670"/>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10803456" y="6553340"/>
            <a:ext cx="1288450" cy="307777"/>
          </a:xfrm>
          <a:prstGeom prst="rect">
            <a:avLst/>
          </a:prstGeom>
          <a:noFill/>
        </p:spPr>
        <p:txBody>
          <a:bodyPr wrap="square" rtlCol="0">
            <a:spAutoFit/>
          </a:bodyPr>
          <a:lstStyle/>
          <a:p>
            <a:pPr algn="ctr"/>
            <a:r>
              <a:rPr lang="en-US" sz="1400" i="1" dirty="0">
                <a:solidFill>
                  <a:schemeClr val="bg1"/>
                </a:solidFill>
                <a:latin typeface="Times New Roman"/>
                <a:cs typeface="Times New Roman"/>
              </a:rPr>
              <a:t>Transportation</a:t>
            </a:r>
          </a:p>
        </p:txBody>
      </p:sp>
    </p:spTree>
    <p:extLst>
      <p:ext uri="{BB962C8B-B14F-4D97-AF65-F5344CB8AC3E}">
        <p14:creationId xmlns:p14="http://schemas.microsoft.com/office/powerpoint/2010/main" val="3182334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3.jpeg"/><Relationship Id="rId5" Type="http://schemas.openxmlformats.org/officeDocument/2006/relationships/theme" Target="../theme/theme2.xml"/><Relationship Id="rId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3.jpeg"/><Relationship Id="rId5" Type="http://schemas.openxmlformats.org/officeDocument/2006/relationships/theme" Target="../theme/theme3.xml"/><Relationship Id="rId4"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image" Target="../media/image3.jpeg"/><Relationship Id="rId5" Type="http://schemas.openxmlformats.org/officeDocument/2006/relationships/theme" Target="../theme/theme4.xml"/><Relationship Id="rId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6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6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6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F27F3A-B3E9-41ED-AF8F-A365F10BB65F}" type="slidenum">
              <a:rPr lang="en-US" smtClean="0"/>
              <a:t>‹#›</a:t>
            </a:fld>
            <a:endParaRPr lang="en-US"/>
          </a:p>
        </p:txBody>
      </p:sp>
    </p:spTree>
    <p:extLst>
      <p:ext uri="{BB962C8B-B14F-4D97-AF65-F5344CB8AC3E}">
        <p14:creationId xmlns:p14="http://schemas.microsoft.com/office/powerpoint/2010/main" val="45146069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80" r:id="rId3"/>
    <p:sldLayoutId id="2147483681" r:id="rId4"/>
    <p:sldLayoutId id="2147483682" r:id="rId5"/>
    <p:sldLayoutId id="2147483688" r:id="rId6"/>
    <p:sldLayoutId id="2147483689" r:id="rId7"/>
    <p:sldLayoutId id="2147483683" r:id="rId8"/>
    <p:sldLayoutId id="2147483695" r:id="rId9"/>
    <p:sldLayoutId id="2147483696" r:id="rId10"/>
    <p:sldLayoutId id="2147483684" r:id="rId11"/>
    <p:sldLayoutId id="2147483697" r:id="rId12"/>
    <p:sldLayoutId id="2147483698" r:id="rId13"/>
    <p:sldLayoutId id="2147483685" r:id="rId14"/>
    <p:sldLayoutId id="2147483686" r:id="rId15"/>
    <p:sldLayoutId id="2147483687"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NCDOT_PowerPoint_Template-01.jp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27" name="Title Placeholder 1"/>
          <p:cNvSpPr>
            <a:spLocks noGrp="1"/>
          </p:cNvSpPr>
          <p:nvPr>
            <p:ph type="title"/>
          </p:nvPr>
        </p:nvSpPr>
        <p:spPr bwMode="auto">
          <a:xfrm>
            <a:off x="609600" y="4699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609600" y="1795463"/>
            <a:ext cx="10972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p:cNvSpPr>
            <a:spLocks noGrp="1"/>
          </p:cNvSpPr>
          <p:nvPr>
            <p:ph type="sldNum" sz="quarter" idx="4"/>
          </p:nvPr>
        </p:nvSpPr>
        <p:spPr>
          <a:xfrm>
            <a:off x="8737600" y="635636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chemeClr val="tx1">
                    <a:lumMod val="50000"/>
                    <a:lumOff val="50000"/>
                  </a:schemeClr>
                </a:solidFill>
              </a:defRPr>
            </a:lvl1pPr>
          </a:lstStyle>
          <a:p>
            <a:pPr defTabSz="457200" fontAlgn="base">
              <a:spcBef>
                <a:spcPct val="0"/>
              </a:spcBef>
              <a:spcAft>
                <a:spcPct val="0"/>
              </a:spcAft>
              <a:defRPr/>
            </a:pPr>
            <a:fld id="{242A913A-3D76-A24F-93D7-30008D8DD2C5}" type="slidenum">
              <a:rPr lang="en-US" altLang="en-US">
                <a:solidFill>
                  <a:prstClr val="black">
                    <a:lumMod val="50000"/>
                    <a:lumOff val="50000"/>
                  </a:prstClr>
                </a:solidFill>
                <a:ea typeface="MS PGothic" pitchFamily="34" charset="-128"/>
              </a:rPr>
              <a:pPr defTabSz="457200" fontAlgn="base">
                <a:spcBef>
                  <a:spcPct val="0"/>
                </a:spcBef>
                <a:spcAft>
                  <a:spcPct val="0"/>
                </a:spcAft>
                <a:defRPr/>
              </a:pPr>
              <a:t>‹#›</a:t>
            </a:fld>
            <a:endParaRPr lang="en-US" altLang="en-US" dirty="0">
              <a:solidFill>
                <a:prstClr val="black">
                  <a:lumMod val="50000"/>
                  <a:lumOff val="50000"/>
                </a:prstClr>
              </a:solidFill>
              <a:ea typeface="MS PGothic" pitchFamily="34" charset="-128"/>
            </a:endParaRPr>
          </a:p>
        </p:txBody>
      </p:sp>
    </p:spTree>
    <p:extLst>
      <p:ext uri="{BB962C8B-B14F-4D97-AF65-F5344CB8AC3E}">
        <p14:creationId xmlns:p14="http://schemas.microsoft.com/office/powerpoint/2010/main" val="709407602"/>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Lst>
  <p:hf hdr="0" ftr="0" dt="0"/>
  <p:txStyles>
    <p:titleStyle>
      <a:lvl1pPr algn="ctr" defTabSz="457200" rtl="0" eaLnBrk="0" fontAlgn="base" hangingPunct="0">
        <a:spcBef>
          <a:spcPct val="0"/>
        </a:spcBef>
        <a:spcAft>
          <a:spcPct val="0"/>
        </a:spcAft>
        <a:defRPr sz="4400" kern="1200">
          <a:solidFill>
            <a:srgbClr val="595959"/>
          </a:solidFill>
          <a:latin typeface="Arial"/>
          <a:ea typeface="MS PGothic" pitchFamily="34" charset="-128"/>
          <a:cs typeface="Arial"/>
        </a:defRPr>
      </a:lvl1pPr>
      <a:lvl2pPr algn="ctr" defTabSz="457200" rtl="0" eaLnBrk="0" fontAlgn="base" hangingPunct="0">
        <a:spcBef>
          <a:spcPct val="0"/>
        </a:spcBef>
        <a:spcAft>
          <a:spcPct val="0"/>
        </a:spcAft>
        <a:defRPr sz="4400">
          <a:solidFill>
            <a:srgbClr val="595959"/>
          </a:solidFill>
          <a:latin typeface="Arial" charset="0"/>
          <a:ea typeface="MS PGothic" pitchFamily="34" charset="-128"/>
          <a:cs typeface="Arial" charset="0"/>
        </a:defRPr>
      </a:lvl2pPr>
      <a:lvl3pPr algn="ctr" defTabSz="457200" rtl="0" eaLnBrk="0" fontAlgn="base" hangingPunct="0">
        <a:spcBef>
          <a:spcPct val="0"/>
        </a:spcBef>
        <a:spcAft>
          <a:spcPct val="0"/>
        </a:spcAft>
        <a:defRPr sz="4400">
          <a:solidFill>
            <a:srgbClr val="595959"/>
          </a:solidFill>
          <a:latin typeface="Arial" charset="0"/>
          <a:ea typeface="MS PGothic" pitchFamily="34" charset="-128"/>
          <a:cs typeface="Arial" charset="0"/>
        </a:defRPr>
      </a:lvl3pPr>
      <a:lvl4pPr algn="ctr" defTabSz="457200" rtl="0" eaLnBrk="0" fontAlgn="base" hangingPunct="0">
        <a:spcBef>
          <a:spcPct val="0"/>
        </a:spcBef>
        <a:spcAft>
          <a:spcPct val="0"/>
        </a:spcAft>
        <a:defRPr sz="4400">
          <a:solidFill>
            <a:srgbClr val="595959"/>
          </a:solidFill>
          <a:latin typeface="Arial" charset="0"/>
          <a:ea typeface="MS PGothic" pitchFamily="34" charset="-128"/>
          <a:cs typeface="Arial" charset="0"/>
        </a:defRPr>
      </a:lvl4pPr>
      <a:lvl5pPr algn="ctr" defTabSz="457200" rtl="0" eaLnBrk="0" fontAlgn="base" hangingPunct="0">
        <a:spcBef>
          <a:spcPct val="0"/>
        </a:spcBef>
        <a:spcAft>
          <a:spcPct val="0"/>
        </a:spcAft>
        <a:defRPr sz="4400">
          <a:solidFill>
            <a:srgbClr val="595959"/>
          </a:solidFill>
          <a:latin typeface="Arial" charset="0"/>
          <a:ea typeface="MS PGothic" pitchFamily="34" charset="-128"/>
          <a:cs typeface="Arial" charset="0"/>
        </a:defRPr>
      </a:lvl5pPr>
      <a:lvl6pPr marL="457200" algn="ctr" defTabSz="457200" rtl="0" fontAlgn="base">
        <a:spcBef>
          <a:spcPct val="0"/>
        </a:spcBef>
        <a:spcAft>
          <a:spcPct val="0"/>
        </a:spcAft>
        <a:defRPr sz="4400">
          <a:solidFill>
            <a:schemeClr val="tx1"/>
          </a:solidFill>
          <a:latin typeface="Arial" charset="0"/>
          <a:ea typeface="ＭＳ Ｐゴシック" charset="0"/>
        </a:defRPr>
      </a:lvl6pPr>
      <a:lvl7pPr marL="914400" algn="ctr" defTabSz="457200" rtl="0" fontAlgn="base">
        <a:spcBef>
          <a:spcPct val="0"/>
        </a:spcBef>
        <a:spcAft>
          <a:spcPct val="0"/>
        </a:spcAft>
        <a:defRPr sz="4400">
          <a:solidFill>
            <a:schemeClr val="tx1"/>
          </a:solidFill>
          <a:latin typeface="Arial" charset="0"/>
          <a:ea typeface="ＭＳ Ｐゴシック" charset="0"/>
        </a:defRPr>
      </a:lvl7pPr>
      <a:lvl8pPr marL="1371600" algn="ctr" defTabSz="457200" rtl="0" fontAlgn="base">
        <a:spcBef>
          <a:spcPct val="0"/>
        </a:spcBef>
        <a:spcAft>
          <a:spcPct val="0"/>
        </a:spcAft>
        <a:defRPr sz="4400">
          <a:solidFill>
            <a:schemeClr val="tx1"/>
          </a:solidFill>
          <a:latin typeface="Arial" charset="0"/>
          <a:ea typeface="ＭＳ Ｐゴシック" charset="0"/>
        </a:defRPr>
      </a:lvl8pPr>
      <a:lvl9pPr marL="1828800" algn="ctr" defTabSz="457200" rtl="0" fontAlgn="base">
        <a:spcBef>
          <a:spcPct val="0"/>
        </a:spcBef>
        <a:spcAft>
          <a:spcPct val="0"/>
        </a:spcAft>
        <a:defRPr sz="4400">
          <a:solidFill>
            <a:schemeClr val="tx1"/>
          </a:solidFill>
          <a:latin typeface="Arial" charset="0"/>
          <a:ea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rgbClr val="595959"/>
          </a:solidFill>
          <a:latin typeface="Arial"/>
          <a:ea typeface="MS PGothic" pitchFamily="34" charset="-128"/>
          <a:cs typeface="Arial"/>
        </a:defRPr>
      </a:lvl1pPr>
      <a:lvl2pPr marL="742950" indent="-285750" algn="l" defTabSz="457200" rtl="0" eaLnBrk="0" fontAlgn="base" hangingPunct="0">
        <a:spcBef>
          <a:spcPct val="20000"/>
        </a:spcBef>
        <a:spcAft>
          <a:spcPct val="0"/>
        </a:spcAft>
        <a:buFont typeface="Arial" charset="0"/>
        <a:buChar char="–"/>
        <a:defRPr sz="2800" kern="1200">
          <a:solidFill>
            <a:srgbClr val="595959"/>
          </a:solidFill>
          <a:latin typeface="Arial"/>
          <a:ea typeface="MS PGothic" pitchFamily="34" charset="-128"/>
          <a:cs typeface="Arial"/>
        </a:defRPr>
      </a:lvl2pPr>
      <a:lvl3pPr marL="1143000" indent="-228600" algn="l" defTabSz="457200" rtl="0" eaLnBrk="0" fontAlgn="base" hangingPunct="0">
        <a:spcBef>
          <a:spcPct val="20000"/>
        </a:spcBef>
        <a:spcAft>
          <a:spcPct val="0"/>
        </a:spcAft>
        <a:buFont typeface="Arial" charset="0"/>
        <a:buChar char="•"/>
        <a:defRPr sz="2400" kern="1200">
          <a:solidFill>
            <a:srgbClr val="595959"/>
          </a:solidFill>
          <a:latin typeface="Arial"/>
          <a:ea typeface="MS PGothic" pitchFamily="34" charset="-128"/>
          <a:cs typeface="Arial"/>
        </a:defRPr>
      </a:lvl3pPr>
      <a:lvl4pPr marL="1600200" indent="-228600" algn="l" defTabSz="457200" rtl="0" eaLnBrk="0" fontAlgn="base" hangingPunct="0">
        <a:spcBef>
          <a:spcPct val="20000"/>
        </a:spcBef>
        <a:spcAft>
          <a:spcPct val="0"/>
        </a:spcAft>
        <a:buFont typeface="Arial" charset="0"/>
        <a:buChar char="–"/>
        <a:defRPr sz="2000" kern="1200">
          <a:solidFill>
            <a:srgbClr val="595959"/>
          </a:solidFill>
          <a:latin typeface="Arial"/>
          <a:ea typeface="MS PGothic" pitchFamily="34" charset="-128"/>
          <a:cs typeface="Arial"/>
        </a:defRPr>
      </a:lvl4pPr>
      <a:lvl5pPr marL="2057400" indent="-228600" algn="l" defTabSz="457200" rtl="0" eaLnBrk="0" fontAlgn="base" hangingPunct="0">
        <a:spcBef>
          <a:spcPct val="20000"/>
        </a:spcBef>
        <a:spcAft>
          <a:spcPct val="0"/>
        </a:spcAft>
        <a:buFont typeface="Arial" charset="0"/>
        <a:buChar char="»"/>
        <a:defRPr sz="2000" kern="1200">
          <a:solidFill>
            <a:srgbClr val="595959"/>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NCDOT_PowerPoint_Template-01.jp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27" name="Title Placeholder 1"/>
          <p:cNvSpPr>
            <a:spLocks noGrp="1"/>
          </p:cNvSpPr>
          <p:nvPr>
            <p:ph type="title"/>
          </p:nvPr>
        </p:nvSpPr>
        <p:spPr bwMode="auto">
          <a:xfrm>
            <a:off x="609600" y="4699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609600" y="1795463"/>
            <a:ext cx="10972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p:cNvSpPr>
            <a:spLocks noGrp="1"/>
          </p:cNvSpPr>
          <p:nvPr>
            <p:ph type="sldNum" sz="quarter" idx="4"/>
          </p:nvPr>
        </p:nvSpPr>
        <p:spPr>
          <a:xfrm>
            <a:off x="8737600" y="6356358"/>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chemeClr val="tx1">
                    <a:lumMod val="50000"/>
                    <a:lumOff val="50000"/>
                  </a:schemeClr>
                </a:solidFill>
              </a:defRPr>
            </a:lvl1pPr>
          </a:lstStyle>
          <a:p>
            <a:pPr defTabSz="457200" fontAlgn="base">
              <a:spcBef>
                <a:spcPct val="0"/>
              </a:spcBef>
              <a:spcAft>
                <a:spcPct val="0"/>
              </a:spcAft>
              <a:defRPr/>
            </a:pPr>
            <a:fld id="{242A913A-3D76-A24F-93D7-30008D8DD2C5}" type="slidenum">
              <a:rPr lang="en-US" altLang="en-US">
                <a:solidFill>
                  <a:prstClr val="black">
                    <a:lumMod val="50000"/>
                    <a:lumOff val="50000"/>
                  </a:prstClr>
                </a:solidFill>
                <a:ea typeface="MS PGothic" pitchFamily="34" charset="-128"/>
              </a:rPr>
              <a:pPr defTabSz="457200" fontAlgn="base">
                <a:spcBef>
                  <a:spcPct val="0"/>
                </a:spcBef>
                <a:spcAft>
                  <a:spcPct val="0"/>
                </a:spcAft>
                <a:defRPr/>
              </a:pPr>
              <a:t>‹#›</a:t>
            </a:fld>
            <a:endParaRPr lang="en-US" altLang="en-US" dirty="0">
              <a:solidFill>
                <a:prstClr val="black">
                  <a:lumMod val="50000"/>
                  <a:lumOff val="50000"/>
                </a:prstClr>
              </a:solidFill>
              <a:ea typeface="MS PGothic" pitchFamily="34" charset="-128"/>
            </a:endParaRPr>
          </a:p>
        </p:txBody>
      </p:sp>
    </p:spTree>
    <p:extLst>
      <p:ext uri="{BB962C8B-B14F-4D97-AF65-F5344CB8AC3E}">
        <p14:creationId xmlns:p14="http://schemas.microsoft.com/office/powerpoint/2010/main" val="37052415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Lst>
  <p:hf hdr="0" ftr="0" dt="0"/>
  <p:txStyles>
    <p:titleStyle>
      <a:lvl1pPr algn="ctr" defTabSz="457200" rtl="0" eaLnBrk="0" fontAlgn="base" hangingPunct="0">
        <a:spcBef>
          <a:spcPct val="0"/>
        </a:spcBef>
        <a:spcAft>
          <a:spcPct val="0"/>
        </a:spcAft>
        <a:defRPr sz="4400" kern="1200">
          <a:solidFill>
            <a:srgbClr val="595959"/>
          </a:solidFill>
          <a:latin typeface="Arial"/>
          <a:ea typeface="MS PGothic" pitchFamily="34" charset="-128"/>
          <a:cs typeface="Arial"/>
        </a:defRPr>
      </a:lvl1pPr>
      <a:lvl2pPr algn="ctr" defTabSz="457200" rtl="0" eaLnBrk="0" fontAlgn="base" hangingPunct="0">
        <a:spcBef>
          <a:spcPct val="0"/>
        </a:spcBef>
        <a:spcAft>
          <a:spcPct val="0"/>
        </a:spcAft>
        <a:defRPr sz="4400">
          <a:solidFill>
            <a:srgbClr val="595959"/>
          </a:solidFill>
          <a:latin typeface="Arial" charset="0"/>
          <a:ea typeface="MS PGothic" pitchFamily="34" charset="-128"/>
          <a:cs typeface="Arial" charset="0"/>
        </a:defRPr>
      </a:lvl2pPr>
      <a:lvl3pPr algn="ctr" defTabSz="457200" rtl="0" eaLnBrk="0" fontAlgn="base" hangingPunct="0">
        <a:spcBef>
          <a:spcPct val="0"/>
        </a:spcBef>
        <a:spcAft>
          <a:spcPct val="0"/>
        </a:spcAft>
        <a:defRPr sz="4400">
          <a:solidFill>
            <a:srgbClr val="595959"/>
          </a:solidFill>
          <a:latin typeface="Arial" charset="0"/>
          <a:ea typeface="MS PGothic" pitchFamily="34" charset="-128"/>
          <a:cs typeface="Arial" charset="0"/>
        </a:defRPr>
      </a:lvl3pPr>
      <a:lvl4pPr algn="ctr" defTabSz="457200" rtl="0" eaLnBrk="0" fontAlgn="base" hangingPunct="0">
        <a:spcBef>
          <a:spcPct val="0"/>
        </a:spcBef>
        <a:spcAft>
          <a:spcPct val="0"/>
        </a:spcAft>
        <a:defRPr sz="4400">
          <a:solidFill>
            <a:srgbClr val="595959"/>
          </a:solidFill>
          <a:latin typeface="Arial" charset="0"/>
          <a:ea typeface="MS PGothic" pitchFamily="34" charset="-128"/>
          <a:cs typeface="Arial" charset="0"/>
        </a:defRPr>
      </a:lvl4pPr>
      <a:lvl5pPr algn="ctr" defTabSz="457200" rtl="0" eaLnBrk="0" fontAlgn="base" hangingPunct="0">
        <a:spcBef>
          <a:spcPct val="0"/>
        </a:spcBef>
        <a:spcAft>
          <a:spcPct val="0"/>
        </a:spcAft>
        <a:defRPr sz="4400">
          <a:solidFill>
            <a:srgbClr val="595959"/>
          </a:solidFill>
          <a:latin typeface="Arial" charset="0"/>
          <a:ea typeface="MS PGothic" pitchFamily="34" charset="-128"/>
          <a:cs typeface="Arial" charset="0"/>
        </a:defRPr>
      </a:lvl5pPr>
      <a:lvl6pPr marL="457200" algn="ctr" defTabSz="457200" rtl="0" fontAlgn="base">
        <a:spcBef>
          <a:spcPct val="0"/>
        </a:spcBef>
        <a:spcAft>
          <a:spcPct val="0"/>
        </a:spcAft>
        <a:defRPr sz="4400">
          <a:solidFill>
            <a:schemeClr val="tx1"/>
          </a:solidFill>
          <a:latin typeface="Arial" charset="0"/>
          <a:ea typeface="ＭＳ Ｐゴシック" charset="0"/>
        </a:defRPr>
      </a:lvl6pPr>
      <a:lvl7pPr marL="914400" algn="ctr" defTabSz="457200" rtl="0" fontAlgn="base">
        <a:spcBef>
          <a:spcPct val="0"/>
        </a:spcBef>
        <a:spcAft>
          <a:spcPct val="0"/>
        </a:spcAft>
        <a:defRPr sz="4400">
          <a:solidFill>
            <a:schemeClr val="tx1"/>
          </a:solidFill>
          <a:latin typeface="Arial" charset="0"/>
          <a:ea typeface="ＭＳ Ｐゴシック" charset="0"/>
        </a:defRPr>
      </a:lvl7pPr>
      <a:lvl8pPr marL="1371600" algn="ctr" defTabSz="457200" rtl="0" fontAlgn="base">
        <a:spcBef>
          <a:spcPct val="0"/>
        </a:spcBef>
        <a:spcAft>
          <a:spcPct val="0"/>
        </a:spcAft>
        <a:defRPr sz="4400">
          <a:solidFill>
            <a:schemeClr val="tx1"/>
          </a:solidFill>
          <a:latin typeface="Arial" charset="0"/>
          <a:ea typeface="ＭＳ Ｐゴシック" charset="0"/>
        </a:defRPr>
      </a:lvl8pPr>
      <a:lvl9pPr marL="1828800" algn="ctr" defTabSz="457200" rtl="0" fontAlgn="base">
        <a:spcBef>
          <a:spcPct val="0"/>
        </a:spcBef>
        <a:spcAft>
          <a:spcPct val="0"/>
        </a:spcAft>
        <a:defRPr sz="4400">
          <a:solidFill>
            <a:schemeClr val="tx1"/>
          </a:solidFill>
          <a:latin typeface="Arial" charset="0"/>
          <a:ea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rgbClr val="595959"/>
          </a:solidFill>
          <a:latin typeface="Arial"/>
          <a:ea typeface="MS PGothic" pitchFamily="34" charset="-128"/>
          <a:cs typeface="Arial"/>
        </a:defRPr>
      </a:lvl1pPr>
      <a:lvl2pPr marL="742950" indent="-285750" algn="l" defTabSz="457200" rtl="0" eaLnBrk="0" fontAlgn="base" hangingPunct="0">
        <a:spcBef>
          <a:spcPct val="20000"/>
        </a:spcBef>
        <a:spcAft>
          <a:spcPct val="0"/>
        </a:spcAft>
        <a:buFont typeface="Arial" charset="0"/>
        <a:buChar char="–"/>
        <a:defRPr sz="2800" kern="1200">
          <a:solidFill>
            <a:srgbClr val="595959"/>
          </a:solidFill>
          <a:latin typeface="Arial"/>
          <a:ea typeface="MS PGothic" pitchFamily="34" charset="-128"/>
          <a:cs typeface="Arial"/>
        </a:defRPr>
      </a:lvl2pPr>
      <a:lvl3pPr marL="1143000" indent="-228600" algn="l" defTabSz="457200" rtl="0" eaLnBrk="0" fontAlgn="base" hangingPunct="0">
        <a:spcBef>
          <a:spcPct val="20000"/>
        </a:spcBef>
        <a:spcAft>
          <a:spcPct val="0"/>
        </a:spcAft>
        <a:buFont typeface="Arial" charset="0"/>
        <a:buChar char="•"/>
        <a:defRPr sz="2400" kern="1200">
          <a:solidFill>
            <a:srgbClr val="595959"/>
          </a:solidFill>
          <a:latin typeface="Arial"/>
          <a:ea typeface="MS PGothic" pitchFamily="34" charset="-128"/>
          <a:cs typeface="Arial"/>
        </a:defRPr>
      </a:lvl3pPr>
      <a:lvl4pPr marL="1600200" indent="-228600" algn="l" defTabSz="457200" rtl="0" eaLnBrk="0" fontAlgn="base" hangingPunct="0">
        <a:spcBef>
          <a:spcPct val="20000"/>
        </a:spcBef>
        <a:spcAft>
          <a:spcPct val="0"/>
        </a:spcAft>
        <a:buFont typeface="Arial" charset="0"/>
        <a:buChar char="–"/>
        <a:defRPr sz="2000" kern="1200">
          <a:solidFill>
            <a:srgbClr val="595959"/>
          </a:solidFill>
          <a:latin typeface="Arial"/>
          <a:ea typeface="MS PGothic" pitchFamily="34" charset="-128"/>
          <a:cs typeface="Arial"/>
        </a:defRPr>
      </a:lvl4pPr>
      <a:lvl5pPr marL="2057400" indent="-228600" algn="l" defTabSz="457200" rtl="0" eaLnBrk="0" fontAlgn="base" hangingPunct="0">
        <a:spcBef>
          <a:spcPct val="20000"/>
        </a:spcBef>
        <a:spcAft>
          <a:spcPct val="0"/>
        </a:spcAft>
        <a:buFont typeface="Arial" charset="0"/>
        <a:buChar char="»"/>
        <a:defRPr sz="2000" kern="1200">
          <a:solidFill>
            <a:srgbClr val="595959"/>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NCDOT_PowerPoint_Template-01.jp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27" name="Title Placeholder 1"/>
          <p:cNvSpPr>
            <a:spLocks noGrp="1"/>
          </p:cNvSpPr>
          <p:nvPr>
            <p:ph type="title"/>
          </p:nvPr>
        </p:nvSpPr>
        <p:spPr bwMode="auto">
          <a:xfrm>
            <a:off x="609600" y="4699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609600" y="1795463"/>
            <a:ext cx="10972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chemeClr val="tx1">
                    <a:lumMod val="50000"/>
                    <a:lumOff val="50000"/>
                  </a:schemeClr>
                </a:solidFill>
              </a:defRPr>
            </a:lvl1pPr>
          </a:lstStyle>
          <a:p>
            <a:pPr defTabSz="457200" fontAlgn="base">
              <a:spcBef>
                <a:spcPct val="0"/>
              </a:spcBef>
              <a:spcAft>
                <a:spcPct val="0"/>
              </a:spcAft>
              <a:defRPr/>
            </a:pPr>
            <a:fld id="{242A913A-3D76-A24F-93D7-30008D8DD2C5}" type="slidenum">
              <a:rPr lang="en-US" altLang="en-US">
                <a:solidFill>
                  <a:prstClr val="black">
                    <a:lumMod val="50000"/>
                    <a:lumOff val="50000"/>
                  </a:prstClr>
                </a:solidFill>
                <a:ea typeface="MS PGothic" pitchFamily="34" charset="-128"/>
              </a:rPr>
              <a:pPr defTabSz="457200" fontAlgn="base">
                <a:spcBef>
                  <a:spcPct val="0"/>
                </a:spcBef>
                <a:spcAft>
                  <a:spcPct val="0"/>
                </a:spcAft>
                <a:defRPr/>
              </a:pPr>
              <a:t>‹#›</a:t>
            </a:fld>
            <a:endParaRPr lang="en-US" altLang="en-US" dirty="0">
              <a:solidFill>
                <a:prstClr val="black">
                  <a:lumMod val="50000"/>
                  <a:lumOff val="50000"/>
                </a:prstClr>
              </a:solidFill>
              <a:ea typeface="MS PGothic" pitchFamily="34" charset="-128"/>
            </a:endParaRPr>
          </a:p>
        </p:txBody>
      </p:sp>
    </p:spTree>
    <p:extLst>
      <p:ext uri="{BB962C8B-B14F-4D97-AF65-F5344CB8AC3E}">
        <p14:creationId xmlns:p14="http://schemas.microsoft.com/office/powerpoint/2010/main" val="541876290"/>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Lst>
  <p:hf hdr="0" ftr="0" dt="0"/>
  <p:txStyles>
    <p:titleStyle>
      <a:lvl1pPr algn="ctr" defTabSz="457200" rtl="0" eaLnBrk="0" fontAlgn="base" hangingPunct="0">
        <a:spcBef>
          <a:spcPct val="0"/>
        </a:spcBef>
        <a:spcAft>
          <a:spcPct val="0"/>
        </a:spcAft>
        <a:defRPr sz="4400" kern="1200">
          <a:solidFill>
            <a:srgbClr val="595959"/>
          </a:solidFill>
          <a:latin typeface="Arial"/>
          <a:ea typeface="MS PGothic" pitchFamily="34" charset="-128"/>
          <a:cs typeface="Arial"/>
        </a:defRPr>
      </a:lvl1pPr>
      <a:lvl2pPr algn="ctr" defTabSz="457200" rtl="0" eaLnBrk="0" fontAlgn="base" hangingPunct="0">
        <a:spcBef>
          <a:spcPct val="0"/>
        </a:spcBef>
        <a:spcAft>
          <a:spcPct val="0"/>
        </a:spcAft>
        <a:defRPr sz="4400">
          <a:solidFill>
            <a:srgbClr val="595959"/>
          </a:solidFill>
          <a:latin typeface="Arial" charset="0"/>
          <a:ea typeface="MS PGothic" pitchFamily="34" charset="-128"/>
          <a:cs typeface="Arial" charset="0"/>
        </a:defRPr>
      </a:lvl2pPr>
      <a:lvl3pPr algn="ctr" defTabSz="457200" rtl="0" eaLnBrk="0" fontAlgn="base" hangingPunct="0">
        <a:spcBef>
          <a:spcPct val="0"/>
        </a:spcBef>
        <a:spcAft>
          <a:spcPct val="0"/>
        </a:spcAft>
        <a:defRPr sz="4400">
          <a:solidFill>
            <a:srgbClr val="595959"/>
          </a:solidFill>
          <a:latin typeface="Arial" charset="0"/>
          <a:ea typeface="MS PGothic" pitchFamily="34" charset="-128"/>
          <a:cs typeface="Arial" charset="0"/>
        </a:defRPr>
      </a:lvl3pPr>
      <a:lvl4pPr algn="ctr" defTabSz="457200" rtl="0" eaLnBrk="0" fontAlgn="base" hangingPunct="0">
        <a:spcBef>
          <a:spcPct val="0"/>
        </a:spcBef>
        <a:spcAft>
          <a:spcPct val="0"/>
        </a:spcAft>
        <a:defRPr sz="4400">
          <a:solidFill>
            <a:srgbClr val="595959"/>
          </a:solidFill>
          <a:latin typeface="Arial" charset="0"/>
          <a:ea typeface="MS PGothic" pitchFamily="34" charset="-128"/>
          <a:cs typeface="Arial" charset="0"/>
        </a:defRPr>
      </a:lvl4pPr>
      <a:lvl5pPr algn="ctr" defTabSz="457200" rtl="0" eaLnBrk="0" fontAlgn="base" hangingPunct="0">
        <a:spcBef>
          <a:spcPct val="0"/>
        </a:spcBef>
        <a:spcAft>
          <a:spcPct val="0"/>
        </a:spcAft>
        <a:defRPr sz="4400">
          <a:solidFill>
            <a:srgbClr val="595959"/>
          </a:solidFill>
          <a:latin typeface="Arial" charset="0"/>
          <a:ea typeface="MS PGothic" pitchFamily="34" charset="-128"/>
          <a:cs typeface="Arial" charset="0"/>
        </a:defRPr>
      </a:lvl5pPr>
      <a:lvl6pPr marL="457200" algn="ctr" defTabSz="457200" rtl="0" fontAlgn="base">
        <a:spcBef>
          <a:spcPct val="0"/>
        </a:spcBef>
        <a:spcAft>
          <a:spcPct val="0"/>
        </a:spcAft>
        <a:defRPr sz="4400">
          <a:solidFill>
            <a:schemeClr val="tx1"/>
          </a:solidFill>
          <a:latin typeface="Arial" charset="0"/>
          <a:ea typeface="ＭＳ Ｐゴシック" charset="0"/>
        </a:defRPr>
      </a:lvl6pPr>
      <a:lvl7pPr marL="914400" algn="ctr" defTabSz="457200" rtl="0" fontAlgn="base">
        <a:spcBef>
          <a:spcPct val="0"/>
        </a:spcBef>
        <a:spcAft>
          <a:spcPct val="0"/>
        </a:spcAft>
        <a:defRPr sz="4400">
          <a:solidFill>
            <a:schemeClr val="tx1"/>
          </a:solidFill>
          <a:latin typeface="Arial" charset="0"/>
          <a:ea typeface="ＭＳ Ｐゴシック" charset="0"/>
        </a:defRPr>
      </a:lvl7pPr>
      <a:lvl8pPr marL="1371600" algn="ctr" defTabSz="457200" rtl="0" fontAlgn="base">
        <a:spcBef>
          <a:spcPct val="0"/>
        </a:spcBef>
        <a:spcAft>
          <a:spcPct val="0"/>
        </a:spcAft>
        <a:defRPr sz="4400">
          <a:solidFill>
            <a:schemeClr val="tx1"/>
          </a:solidFill>
          <a:latin typeface="Arial" charset="0"/>
          <a:ea typeface="ＭＳ Ｐゴシック" charset="0"/>
        </a:defRPr>
      </a:lvl8pPr>
      <a:lvl9pPr marL="1828800" algn="ctr" defTabSz="457200" rtl="0" fontAlgn="base">
        <a:spcBef>
          <a:spcPct val="0"/>
        </a:spcBef>
        <a:spcAft>
          <a:spcPct val="0"/>
        </a:spcAft>
        <a:defRPr sz="4400">
          <a:solidFill>
            <a:schemeClr val="tx1"/>
          </a:solidFill>
          <a:latin typeface="Arial" charset="0"/>
          <a:ea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rgbClr val="595959"/>
          </a:solidFill>
          <a:latin typeface="Arial"/>
          <a:ea typeface="MS PGothic" pitchFamily="34" charset="-128"/>
          <a:cs typeface="Arial"/>
        </a:defRPr>
      </a:lvl1pPr>
      <a:lvl2pPr marL="742950" indent="-285750" algn="l" defTabSz="457200" rtl="0" eaLnBrk="0" fontAlgn="base" hangingPunct="0">
        <a:spcBef>
          <a:spcPct val="20000"/>
        </a:spcBef>
        <a:spcAft>
          <a:spcPct val="0"/>
        </a:spcAft>
        <a:buFont typeface="Arial" charset="0"/>
        <a:buChar char="–"/>
        <a:defRPr sz="2800" kern="1200">
          <a:solidFill>
            <a:srgbClr val="595959"/>
          </a:solidFill>
          <a:latin typeface="Arial"/>
          <a:ea typeface="MS PGothic" pitchFamily="34" charset="-128"/>
          <a:cs typeface="Arial"/>
        </a:defRPr>
      </a:lvl2pPr>
      <a:lvl3pPr marL="1143000" indent="-228600" algn="l" defTabSz="457200" rtl="0" eaLnBrk="0" fontAlgn="base" hangingPunct="0">
        <a:spcBef>
          <a:spcPct val="20000"/>
        </a:spcBef>
        <a:spcAft>
          <a:spcPct val="0"/>
        </a:spcAft>
        <a:buFont typeface="Arial" charset="0"/>
        <a:buChar char="•"/>
        <a:defRPr sz="2400" kern="1200">
          <a:solidFill>
            <a:srgbClr val="595959"/>
          </a:solidFill>
          <a:latin typeface="Arial"/>
          <a:ea typeface="MS PGothic" pitchFamily="34" charset="-128"/>
          <a:cs typeface="Arial"/>
        </a:defRPr>
      </a:lvl3pPr>
      <a:lvl4pPr marL="1600200" indent="-228600" algn="l" defTabSz="457200" rtl="0" eaLnBrk="0" fontAlgn="base" hangingPunct="0">
        <a:spcBef>
          <a:spcPct val="20000"/>
        </a:spcBef>
        <a:spcAft>
          <a:spcPct val="0"/>
        </a:spcAft>
        <a:buFont typeface="Arial" charset="0"/>
        <a:buChar char="–"/>
        <a:defRPr sz="2000" kern="1200">
          <a:solidFill>
            <a:srgbClr val="595959"/>
          </a:solidFill>
          <a:latin typeface="Arial"/>
          <a:ea typeface="MS PGothic" pitchFamily="34" charset="-128"/>
          <a:cs typeface="Arial"/>
        </a:defRPr>
      </a:lvl4pPr>
      <a:lvl5pPr marL="2057400" indent="-228600" algn="l" defTabSz="457200" rtl="0" eaLnBrk="0" fontAlgn="base" hangingPunct="0">
        <a:spcBef>
          <a:spcPct val="20000"/>
        </a:spcBef>
        <a:spcAft>
          <a:spcPct val="0"/>
        </a:spcAft>
        <a:buFont typeface="Arial" charset="0"/>
        <a:buChar char="»"/>
        <a:defRPr sz="2000" kern="1200">
          <a:solidFill>
            <a:srgbClr val="595959"/>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hyperlink" Target="https://connect.ncdot.gov/municipalities/Funding/Pages/default.aspx" TargetMode="External"/><Relationship Id="rId2" Type="http://schemas.openxmlformats.org/officeDocument/2006/relationships/notesSlide" Target="../notesSlides/notesSlide20.xml"/><Relationship Id="rId1" Type="http://schemas.openxmlformats.org/officeDocument/2006/relationships/slideLayout" Target="../slideLayouts/slideLayout23.xml"/><Relationship Id="rId4" Type="http://schemas.openxmlformats.org/officeDocument/2006/relationships/image" Target="../media/image6.tmp"/></Relationships>
</file>

<file path=ppt/slides/_rels/slide23.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21.xml"/><Relationship Id="rId1" Type="http://schemas.openxmlformats.org/officeDocument/2006/relationships/slideLayout" Target="../slideLayouts/slideLayout23.xml"/><Relationship Id="rId4" Type="http://schemas.openxmlformats.org/officeDocument/2006/relationships/image" Target="../media/image7.tmp"/></Relationships>
</file>

<file path=ppt/slides/_rels/slide24.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22.xml"/><Relationship Id="rId1" Type="http://schemas.openxmlformats.org/officeDocument/2006/relationships/slideLayout" Target="../slideLayouts/slideLayout23.xml"/><Relationship Id="rId4" Type="http://schemas.openxmlformats.org/officeDocument/2006/relationships/image" Target="../media/image8.tmp"/></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3" Type="http://schemas.openxmlformats.org/officeDocument/2006/relationships/hyperlink" Target="https://www.ebs.nc.gov/irj/portal" TargetMode="External"/><Relationship Id="rId2" Type="http://schemas.openxmlformats.org/officeDocument/2006/relationships/image" Target="../media/image10.tmp"/><Relationship Id="rId1" Type="http://schemas.openxmlformats.org/officeDocument/2006/relationships/slideLayout" Target="../slideLayouts/slideLayout23.xml"/><Relationship Id="rId4" Type="http://schemas.openxmlformats.org/officeDocument/2006/relationships/image" Target="../media/image11.tmp"/></Relationships>
</file>

<file path=ppt/slides/_rels/slide28.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3.xml"/><Relationship Id="rId5" Type="http://schemas.openxmlformats.org/officeDocument/2006/relationships/image" Target="../media/image18.tmp"/><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28.xml"/><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2.xml"/><Relationship Id="rId1" Type="http://schemas.openxmlformats.org/officeDocument/2006/relationships/themeOverride" Target="../theme/themeOverride1.xml"/><Relationship Id="rId4" Type="http://schemas.openxmlformats.org/officeDocument/2006/relationships/image" Target="../media/image22.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2.xml"/><Relationship Id="rId1" Type="http://schemas.openxmlformats.org/officeDocument/2006/relationships/themeOverride" Target="../theme/themeOverride2.xml"/><Relationship Id="rId5" Type="http://schemas.openxmlformats.org/officeDocument/2006/relationships/image" Target="../media/image24.png"/><Relationship Id="rId4" Type="http://schemas.openxmlformats.org/officeDocument/2006/relationships/image" Target="../media/image23.png"/></Relationships>
</file>

<file path=ppt/slides/_rels/slide39.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notesSlide" Target="../notesSlides/notesSlide34.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22.xml"/><Relationship Id="rId4" Type="http://schemas.openxmlformats.org/officeDocument/2006/relationships/image" Target="../media/image28.png"/></Relationships>
</file>

<file path=ppt/slides/_rels/slide42.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37.xml"/><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9.xml"/><Relationship Id="rId1" Type="http://schemas.openxmlformats.org/officeDocument/2006/relationships/slideLayout" Target="../slideLayouts/slideLayout22.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0.xml"/><Relationship Id="rId1" Type="http://schemas.openxmlformats.org/officeDocument/2006/relationships/slideLayout" Target="../slideLayouts/slideLayout22.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1.xml"/><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42.xml"/><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3.xml"/><Relationship Id="rId1" Type="http://schemas.openxmlformats.org/officeDocument/2006/relationships/slideLayout" Target="../slideLayouts/slideLayout22.xml"/></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5.xml"/><Relationship Id="rId1" Type="http://schemas.openxmlformats.org/officeDocument/2006/relationships/slideLayout" Target="../slideLayouts/slideLayout22.xml"/></Relationships>
</file>

<file path=ppt/slides/_rels/slide51.xml.rels><?xml version="1.0" encoding="UTF-8" standalone="yes"?>
<Relationships xmlns="http://schemas.openxmlformats.org/package/2006/relationships"><Relationship Id="rId3" Type="http://schemas.openxmlformats.org/officeDocument/2006/relationships/image" Target="../media/image36.tmp"/><Relationship Id="rId2" Type="http://schemas.openxmlformats.org/officeDocument/2006/relationships/notesSlide" Target="../notesSlides/notesSlide46.xml"/><Relationship Id="rId1" Type="http://schemas.openxmlformats.org/officeDocument/2006/relationships/slideLayout" Target="../slideLayouts/slideLayout22.xml"/><Relationship Id="rId4" Type="http://schemas.openxmlformats.org/officeDocument/2006/relationships/image" Target="../media/image37.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2.xml"/></Relationships>
</file>

<file path=ppt/slides/_rels/slide53.xml.rels><?xml version="1.0" encoding="UTF-8" standalone="yes"?>
<Relationships xmlns="http://schemas.openxmlformats.org/package/2006/relationships"><Relationship Id="rId3" Type="http://schemas.openxmlformats.org/officeDocument/2006/relationships/hyperlink" Target="mailto:mtmatthews@ncdot.gov" TargetMode="External"/><Relationship Id="rId2" Type="http://schemas.openxmlformats.org/officeDocument/2006/relationships/notesSlide" Target="../notesSlides/notesSlide48.xml"/><Relationship Id="rId1" Type="http://schemas.openxmlformats.org/officeDocument/2006/relationships/slideLayout" Target="../slideLayouts/slideLayout22.xml"/><Relationship Id="rId4" Type="http://schemas.openxmlformats.org/officeDocument/2006/relationships/hyperlink" Target="mailto:mrawley@ncdot.gov" TargetMode="Externa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hyperlink" Target="https://connect.ncdot.gov/municipalities/Funding/Pages/default.aspx" TargetMode="External"/><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hyperlink" Target="mailto:ksblackwood@ncdot.gov"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a:t>Federal-Aid Project Delivery:</a:t>
            </a:r>
            <a:br>
              <a:rPr lang="en-US" sz="3600" dirty="0"/>
            </a:br>
            <a:r>
              <a:rPr lang="en-US" sz="3000" dirty="0"/>
              <a:t>General Overview for Locally Administered Projects</a:t>
            </a:r>
          </a:p>
        </p:txBody>
      </p:sp>
      <p:sp>
        <p:nvSpPr>
          <p:cNvPr id="4" name="Text Placeholder 3"/>
          <p:cNvSpPr>
            <a:spLocks noGrp="1"/>
          </p:cNvSpPr>
          <p:nvPr>
            <p:ph type="body" sz="quarter" idx="10"/>
          </p:nvPr>
        </p:nvSpPr>
        <p:spPr/>
        <p:txBody>
          <a:bodyPr/>
          <a:lstStyle/>
          <a:p>
            <a:r>
              <a:rPr lang="en-US" sz="2800" dirty="0"/>
              <a:t>March 2022</a:t>
            </a:r>
          </a:p>
        </p:txBody>
      </p:sp>
    </p:spTree>
    <p:extLst>
      <p:ext uri="{BB962C8B-B14F-4D97-AF65-F5344CB8AC3E}">
        <p14:creationId xmlns:p14="http://schemas.microsoft.com/office/powerpoint/2010/main" val="1265699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chemeClr val="accent6"/>
                </a:solidFill>
                <a:effectLst>
                  <a:outerShdw blurRad="38100" dist="38100" dir="2700000" algn="tl">
                    <a:srgbClr val="000000">
                      <a:alpha val="43137"/>
                    </a:srgbClr>
                  </a:outerShdw>
                </a:effectLst>
              </a:rPr>
              <a:t>Funding Authorizations</a:t>
            </a:r>
          </a:p>
        </p:txBody>
      </p:sp>
      <p:sp>
        <p:nvSpPr>
          <p:cNvPr id="7" name="Text Placeholder 6"/>
          <p:cNvSpPr>
            <a:spLocks noGrp="1"/>
          </p:cNvSpPr>
          <p:nvPr>
            <p:ph type="body" sz="quarter" idx="12"/>
          </p:nvPr>
        </p:nvSpPr>
        <p:spPr/>
        <p:txBody>
          <a:bodyPr/>
          <a:lstStyle/>
          <a:p>
            <a:r>
              <a:rPr lang="en-US" dirty="0"/>
              <a:t>Federal-Aid Project Delivery</a:t>
            </a:r>
          </a:p>
        </p:txBody>
      </p:sp>
      <p:sp>
        <p:nvSpPr>
          <p:cNvPr id="8" name="Content Placeholder 7"/>
          <p:cNvSpPr>
            <a:spLocks noGrp="1"/>
          </p:cNvSpPr>
          <p:nvPr>
            <p:ph sz="quarter" idx="13"/>
          </p:nvPr>
        </p:nvSpPr>
        <p:spPr/>
        <p:txBody>
          <a:bodyPr/>
          <a:lstStyle/>
          <a:p>
            <a:pPr>
              <a:defRPr/>
            </a:pPr>
            <a:r>
              <a:rPr lang="en-US" dirty="0">
                <a:solidFill>
                  <a:srgbClr val="728591"/>
                </a:solidFill>
              </a:rPr>
              <a:t>Note deliverables (from the steps) that are needed prior to requesting funding authorization</a:t>
            </a:r>
          </a:p>
          <a:p>
            <a:pPr>
              <a:spcBef>
                <a:spcPts val="1800"/>
              </a:spcBef>
              <a:defRPr/>
            </a:pPr>
            <a:r>
              <a:rPr lang="en-US" dirty="0">
                <a:solidFill>
                  <a:srgbClr val="728591"/>
                </a:solidFill>
              </a:rPr>
              <a:t>Funding authorization starts the clock with FHWA</a:t>
            </a:r>
          </a:p>
          <a:p>
            <a:pPr>
              <a:spcBef>
                <a:spcPts val="1800"/>
              </a:spcBef>
              <a:defRPr/>
            </a:pPr>
            <a:r>
              <a:rPr lang="en-US" dirty="0">
                <a:solidFill>
                  <a:srgbClr val="728591"/>
                </a:solidFill>
              </a:rPr>
              <a:t>Funding authorization still requires reviews of proposed costs with NCDOT prior to LGA incurring costs</a:t>
            </a:r>
          </a:p>
          <a:p>
            <a:pPr>
              <a:spcBef>
                <a:spcPts val="1800"/>
              </a:spcBef>
              <a:defRPr/>
            </a:pPr>
            <a:r>
              <a:rPr lang="en-US" dirty="0">
                <a:solidFill>
                  <a:srgbClr val="728591"/>
                </a:solidFill>
              </a:rPr>
              <a:t>NCDOT will use your funding</a:t>
            </a:r>
          </a:p>
          <a:p>
            <a:endParaRPr lang="en-US" dirty="0"/>
          </a:p>
        </p:txBody>
      </p:sp>
      <p:sp>
        <p:nvSpPr>
          <p:cNvPr id="5" name="Slide Number Placeholder 4"/>
          <p:cNvSpPr>
            <a:spLocks noGrp="1"/>
          </p:cNvSpPr>
          <p:nvPr>
            <p:ph type="sldNum" sz="quarter" idx="14"/>
          </p:nvPr>
        </p:nvSpPr>
        <p:spPr/>
        <p:txBody>
          <a:bodyPr/>
          <a:lstStyle/>
          <a:p>
            <a:pPr>
              <a:defRPr/>
            </a:pPr>
            <a:fld id="{3C2E06F5-03C5-4BA5-AE80-2E98A827F366}" type="slidenum">
              <a:rPr lang="en-US" altLang="en-US" smtClean="0">
                <a:solidFill>
                  <a:prstClr val="black">
                    <a:lumMod val="50000"/>
                    <a:lumOff val="50000"/>
                  </a:prstClr>
                </a:solidFill>
              </a:rPr>
              <a:pPr>
                <a:defRPr/>
              </a:pPr>
              <a:t>10</a:t>
            </a:fld>
            <a:endParaRPr lang="en-US" altLang="en-US" dirty="0">
              <a:solidFill>
                <a:prstClr val="black">
                  <a:lumMod val="50000"/>
                  <a:lumOff val="50000"/>
                </a:prstClr>
              </a:solidFill>
            </a:endParaRPr>
          </a:p>
        </p:txBody>
      </p:sp>
    </p:spTree>
    <p:extLst>
      <p:ext uri="{BB962C8B-B14F-4D97-AF65-F5344CB8AC3E}">
        <p14:creationId xmlns:p14="http://schemas.microsoft.com/office/powerpoint/2010/main" val="3568516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chemeClr val="accent6"/>
                </a:solidFill>
                <a:effectLst>
                  <a:outerShdw blurRad="38100" dist="38100" dir="2700000" algn="tl">
                    <a:srgbClr val="000000">
                      <a:alpha val="43137"/>
                    </a:srgbClr>
                  </a:outerShdw>
                </a:effectLst>
              </a:rPr>
              <a:t>Professional Services</a:t>
            </a:r>
          </a:p>
        </p:txBody>
      </p:sp>
      <p:sp>
        <p:nvSpPr>
          <p:cNvPr id="7" name="Text Placeholder 6"/>
          <p:cNvSpPr>
            <a:spLocks noGrp="1"/>
          </p:cNvSpPr>
          <p:nvPr>
            <p:ph type="body" sz="quarter" idx="12"/>
          </p:nvPr>
        </p:nvSpPr>
        <p:spPr/>
        <p:txBody>
          <a:bodyPr/>
          <a:lstStyle/>
          <a:p>
            <a:r>
              <a:rPr lang="en-US" dirty="0"/>
              <a:t>Federal-Aid Project Delivery</a:t>
            </a:r>
          </a:p>
        </p:txBody>
      </p:sp>
      <p:sp>
        <p:nvSpPr>
          <p:cNvPr id="8" name="Content Placeholder 7"/>
          <p:cNvSpPr>
            <a:spLocks noGrp="1"/>
          </p:cNvSpPr>
          <p:nvPr>
            <p:ph sz="quarter" idx="13"/>
          </p:nvPr>
        </p:nvSpPr>
        <p:spPr/>
        <p:txBody>
          <a:bodyPr/>
          <a:lstStyle/>
          <a:p>
            <a:pPr marL="265176" indent="-265176">
              <a:buFont typeface="Wingdings 2"/>
              <a:buChar char=""/>
              <a:defRPr/>
            </a:pPr>
            <a:r>
              <a:rPr lang="en-US" sz="2400" dirty="0">
                <a:solidFill>
                  <a:srgbClr val="728591"/>
                </a:solidFill>
              </a:rPr>
              <a:t>LGA is responsible for soliciting and selecting consultants in accordance with federal regulations, state statutes, and NCDOT policy</a:t>
            </a:r>
          </a:p>
          <a:p>
            <a:pPr marL="0" indent="0">
              <a:buNone/>
              <a:defRPr/>
            </a:pPr>
            <a:endParaRPr lang="en-US" sz="2400" dirty="0">
              <a:solidFill>
                <a:srgbClr val="728591"/>
              </a:solidFill>
            </a:endParaRPr>
          </a:p>
          <a:p>
            <a:pPr marL="265176" indent="-265176">
              <a:buFont typeface="Wingdings 2"/>
              <a:buChar char=""/>
              <a:defRPr/>
            </a:pPr>
            <a:r>
              <a:rPr lang="en-US" sz="2400" dirty="0">
                <a:solidFill>
                  <a:srgbClr val="728591"/>
                </a:solidFill>
              </a:rPr>
              <a:t>NCDOT provides a standard template that can adapted for either Design or CEI work as needed</a:t>
            </a:r>
          </a:p>
          <a:p>
            <a:pPr marL="0" indent="0">
              <a:buNone/>
              <a:defRPr/>
            </a:pPr>
            <a:endParaRPr lang="en-US" sz="2400" dirty="0">
              <a:solidFill>
                <a:srgbClr val="728591"/>
              </a:solidFill>
            </a:endParaRPr>
          </a:p>
          <a:p>
            <a:pPr marL="265176" indent="-265176">
              <a:buFont typeface="Wingdings 2"/>
              <a:buChar char=""/>
              <a:defRPr/>
            </a:pPr>
            <a:r>
              <a:rPr lang="en-US" sz="2400" dirty="0">
                <a:solidFill>
                  <a:srgbClr val="728591"/>
                </a:solidFill>
              </a:rPr>
              <a:t>LGA must follow a qualifications-based selection process; NCDOT will review and concur with the selection of a consultant and the negotiated amount of the contract</a:t>
            </a:r>
          </a:p>
          <a:p>
            <a:pPr marL="265176" indent="-265176">
              <a:buFont typeface="Wingdings 2"/>
              <a:buChar char=""/>
              <a:defRPr/>
            </a:pPr>
            <a:endParaRPr lang="en-US" dirty="0"/>
          </a:p>
        </p:txBody>
      </p:sp>
      <p:sp>
        <p:nvSpPr>
          <p:cNvPr id="5" name="Slide Number Placeholder 4"/>
          <p:cNvSpPr>
            <a:spLocks noGrp="1"/>
          </p:cNvSpPr>
          <p:nvPr>
            <p:ph type="sldNum" sz="quarter" idx="14"/>
          </p:nvPr>
        </p:nvSpPr>
        <p:spPr/>
        <p:txBody>
          <a:bodyPr/>
          <a:lstStyle/>
          <a:p>
            <a:pPr>
              <a:defRPr/>
            </a:pPr>
            <a:fld id="{3C2E06F5-03C5-4BA5-AE80-2E98A827F366}" type="slidenum">
              <a:rPr lang="en-US" altLang="en-US" smtClean="0">
                <a:solidFill>
                  <a:prstClr val="black">
                    <a:lumMod val="50000"/>
                    <a:lumOff val="50000"/>
                  </a:prstClr>
                </a:solidFill>
              </a:rPr>
              <a:pPr>
                <a:defRPr/>
              </a:pPr>
              <a:t>11</a:t>
            </a:fld>
            <a:endParaRPr lang="en-US" altLang="en-US" dirty="0">
              <a:solidFill>
                <a:prstClr val="black">
                  <a:lumMod val="50000"/>
                  <a:lumOff val="50000"/>
                </a:prstClr>
              </a:solidFill>
            </a:endParaRPr>
          </a:p>
        </p:txBody>
      </p:sp>
    </p:spTree>
    <p:extLst>
      <p:ext uri="{BB962C8B-B14F-4D97-AF65-F5344CB8AC3E}">
        <p14:creationId xmlns:p14="http://schemas.microsoft.com/office/powerpoint/2010/main" val="872923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chemeClr val="accent6"/>
                </a:solidFill>
                <a:effectLst>
                  <a:outerShdw blurRad="38100" dist="38100" dir="2700000" algn="tl">
                    <a:srgbClr val="000000">
                      <a:alpha val="43137"/>
                    </a:srgbClr>
                  </a:outerShdw>
                </a:effectLst>
              </a:rPr>
              <a:t>Environmental Documentation</a:t>
            </a:r>
          </a:p>
        </p:txBody>
      </p:sp>
      <p:sp>
        <p:nvSpPr>
          <p:cNvPr id="7" name="Text Placeholder 6"/>
          <p:cNvSpPr>
            <a:spLocks noGrp="1"/>
          </p:cNvSpPr>
          <p:nvPr>
            <p:ph type="body" sz="quarter" idx="12"/>
          </p:nvPr>
        </p:nvSpPr>
        <p:spPr/>
        <p:txBody>
          <a:bodyPr/>
          <a:lstStyle/>
          <a:p>
            <a:r>
              <a:rPr lang="en-US" dirty="0"/>
              <a:t>Federal-Aid Project Delivery</a:t>
            </a:r>
          </a:p>
        </p:txBody>
      </p:sp>
      <p:sp>
        <p:nvSpPr>
          <p:cNvPr id="8" name="Content Placeholder 7"/>
          <p:cNvSpPr>
            <a:spLocks noGrp="1"/>
          </p:cNvSpPr>
          <p:nvPr>
            <p:ph sz="quarter" idx="13"/>
          </p:nvPr>
        </p:nvSpPr>
        <p:spPr/>
        <p:txBody>
          <a:bodyPr/>
          <a:lstStyle/>
          <a:p>
            <a:pPr marL="265176" indent="-265176">
              <a:spcAft>
                <a:spcPts val="1200"/>
              </a:spcAft>
              <a:buFont typeface="Wingdings 2"/>
              <a:buChar char=""/>
              <a:defRPr/>
            </a:pPr>
            <a:r>
              <a:rPr lang="en-US" dirty="0">
                <a:solidFill>
                  <a:srgbClr val="728591"/>
                </a:solidFill>
              </a:rPr>
              <a:t>Must be in conformance with NEPA – National Environmental Policy Act</a:t>
            </a:r>
          </a:p>
          <a:p>
            <a:pPr marL="265176" indent="-265176">
              <a:spcAft>
                <a:spcPts val="1200"/>
              </a:spcAft>
              <a:buFont typeface="Wingdings 2"/>
              <a:buChar char=""/>
              <a:defRPr/>
            </a:pPr>
            <a:r>
              <a:rPr lang="en-US" dirty="0">
                <a:solidFill>
                  <a:srgbClr val="728591"/>
                </a:solidFill>
              </a:rPr>
              <a:t>Must also comply with other Federal environmental laws</a:t>
            </a:r>
          </a:p>
          <a:p>
            <a:pPr marL="265176" indent="-265176">
              <a:buFont typeface="Wingdings 2"/>
              <a:buChar char=""/>
              <a:defRPr/>
            </a:pPr>
            <a:r>
              <a:rPr lang="en-US" dirty="0">
                <a:solidFill>
                  <a:srgbClr val="728591"/>
                </a:solidFill>
              </a:rPr>
              <a:t>Most projects qualify as a Categorical Exclusion (CE) Document</a:t>
            </a:r>
          </a:p>
          <a:p>
            <a:pPr marL="265176" indent="-265176">
              <a:buFont typeface="Wingdings 2"/>
              <a:buChar char=""/>
              <a:defRPr/>
            </a:pPr>
            <a:endParaRPr lang="en-US" dirty="0">
              <a:solidFill>
                <a:srgbClr val="728591"/>
              </a:solidFill>
            </a:endParaRPr>
          </a:p>
          <a:p>
            <a:pPr marL="0" indent="0" algn="ctr">
              <a:buNone/>
              <a:defRPr/>
            </a:pPr>
            <a:r>
              <a:rPr lang="en-US" sz="2800" i="1" dirty="0"/>
              <a:t>In order to authorize either ROW funds or Construction funds, we must have a completed environmental document.</a:t>
            </a:r>
          </a:p>
        </p:txBody>
      </p:sp>
      <p:sp>
        <p:nvSpPr>
          <p:cNvPr id="5" name="Slide Number Placeholder 4"/>
          <p:cNvSpPr>
            <a:spLocks noGrp="1"/>
          </p:cNvSpPr>
          <p:nvPr>
            <p:ph type="sldNum" sz="quarter" idx="14"/>
          </p:nvPr>
        </p:nvSpPr>
        <p:spPr/>
        <p:txBody>
          <a:bodyPr/>
          <a:lstStyle/>
          <a:p>
            <a:pPr>
              <a:defRPr/>
            </a:pPr>
            <a:fld id="{3C2E06F5-03C5-4BA5-AE80-2E98A827F366}" type="slidenum">
              <a:rPr lang="en-US" altLang="en-US" smtClean="0">
                <a:solidFill>
                  <a:prstClr val="black">
                    <a:lumMod val="50000"/>
                    <a:lumOff val="50000"/>
                  </a:prstClr>
                </a:solidFill>
              </a:rPr>
              <a:pPr>
                <a:defRPr/>
              </a:pPr>
              <a:t>12</a:t>
            </a:fld>
            <a:endParaRPr lang="en-US" altLang="en-US" dirty="0">
              <a:solidFill>
                <a:prstClr val="black">
                  <a:lumMod val="50000"/>
                  <a:lumOff val="50000"/>
                </a:prstClr>
              </a:solidFill>
            </a:endParaRPr>
          </a:p>
        </p:txBody>
      </p:sp>
    </p:spTree>
    <p:extLst>
      <p:ext uri="{BB962C8B-B14F-4D97-AF65-F5344CB8AC3E}">
        <p14:creationId xmlns:p14="http://schemas.microsoft.com/office/powerpoint/2010/main" val="2443393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chemeClr val="accent6"/>
                </a:solidFill>
                <a:effectLst>
                  <a:outerShdw blurRad="38100" dist="38100" dir="2700000" algn="tl">
                    <a:srgbClr val="000000">
                      <a:alpha val="43137"/>
                    </a:srgbClr>
                  </a:outerShdw>
                </a:effectLst>
              </a:rPr>
              <a:t>Design</a:t>
            </a:r>
          </a:p>
        </p:txBody>
      </p:sp>
      <p:sp>
        <p:nvSpPr>
          <p:cNvPr id="7" name="Text Placeholder 6"/>
          <p:cNvSpPr>
            <a:spLocks noGrp="1"/>
          </p:cNvSpPr>
          <p:nvPr>
            <p:ph type="body" sz="quarter" idx="12"/>
          </p:nvPr>
        </p:nvSpPr>
        <p:spPr/>
        <p:txBody>
          <a:bodyPr/>
          <a:lstStyle/>
          <a:p>
            <a:r>
              <a:rPr lang="en-US" dirty="0"/>
              <a:t>Federal-Aid Project Delivery</a:t>
            </a:r>
          </a:p>
        </p:txBody>
      </p:sp>
      <p:sp>
        <p:nvSpPr>
          <p:cNvPr id="8" name="Content Placeholder 7"/>
          <p:cNvSpPr>
            <a:spLocks noGrp="1"/>
          </p:cNvSpPr>
          <p:nvPr>
            <p:ph sz="quarter" idx="13"/>
          </p:nvPr>
        </p:nvSpPr>
        <p:spPr/>
        <p:txBody>
          <a:bodyPr/>
          <a:lstStyle/>
          <a:p>
            <a:pPr>
              <a:spcAft>
                <a:spcPts val="1200"/>
              </a:spcAft>
            </a:pPr>
            <a:r>
              <a:rPr lang="en-US" sz="2400" dirty="0">
                <a:solidFill>
                  <a:srgbClr val="728591"/>
                </a:solidFill>
              </a:rPr>
              <a:t>Follow NCDOT Design Standards for Roadways and Structures</a:t>
            </a:r>
          </a:p>
          <a:p>
            <a:pPr>
              <a:spcAft>
                <a:spcPts val="1200"/>
              </a:spcAft>
            </a:pPr>
            <a:r>
              <a:rPr lang="en-US" sz="2400" dirty="0">
                <a:solidFill>
                  <a:srgbClr val="728591"/>
                </a:solidFill>
              </a:rPr>
              <a:t>Use NCDOT details, for example wheelchair ramps, curb and gutter, etc.</a:t>
            </a:r>
          </a:p>
          <a:p>
            <a:pPr>
              <a:spcAft>
                <a:spcPts val="1200"/>
              </a:spcAft>
            </a:pPr>
            <a:r>
              <a:rPr lang="en-US" sz="2400" dirty="0">
                <a:solidFill>
                  <a:srgbClr val="728591"/>
                </a:solidFill>
              </a:rPr>
              <a:t>Work with Division on when plans should be submitted for review; complex projects may need an earlier review than simpler projects</a:t>
            </a:r>
          </a:p>
          <a:p>
            <a:pPr>
              <a:spcAft>
                <a:spcPts val="1200"/>
              </a:spcAft>
            </a:pPr>
            <a:r>
              <a:rPr lang="en-US" sz="2400" dirty="0">
                <a:solidFill>
                  <a:srgbClr val="728591"/>
                </a:solidFill>
              </a:rPr>
              <a:t>Review may occur solely at the Division or certain reviews may occur in Raleigh</a:t>
            </a:r>
          </a:p>
          <a:p>
            <a:pPr marL="265176" indent="-265176">
              <a:buFont typeface="Wingdings 2"/>
              <a:buChar char=""/>
              <a:defRPr/>
            </a:pPr>
            <a:endParaRPr lang="en-US" dirty="0">
              <a:solidFill>
                <a:srgbClr val="728591"/>
              </a:solidFill>
            </a:endParaRPr>
          </a:p>
        </p:txBody>
      </p:sp>
      <p:sp>
        <p:nvSpPr>
          <p:cNvPr id="5" name="Slide Number Placeholder 4"/>
          <p:cNvSpPr>
            <a:spLocks noGrp="1"/>
          </p:cNvSpPr>
          <p:nvPr>
            <p:ph type="sldNum" sz="quarter" idx="14"/>
          </p:nvPr>
        </p:nvSpPr>
        <p:spPr/>
        <p:txBody>
          <a:bodyPr/>
          <a:lstStyle/>
          <a:p>
            <a:pPr>
              <a:defRPr/>
            </a:pPr>
            <a:fld id="{3C2E06F5-03C5-4BA5-AE80-2E98A827F366}" type="slidenum">
              <a:rPr lang="en-US" altLang="en-US" smtClean="0">
                <a:solidFill>
                  <a:prstClr val="black">
                    <a:lumMod val="50000"/>
                    <a:lumOff val="50000"/>
                  </a:prstClr>
                </a:solidFill>
              </a:rPr>
              <a:pPr>
                <a:defRPr/>
              </a:pPr>
              <a:t>13</a:t>
            </a:fld>
            <a:endParaRPr lang="en-US" altLang="en-US" dirty="0">
              <a:solidFill>
                <a:prstClr val="black">
                  <a:lumMod val="50000"/>
                  <a:lumOff val="50000"/>
                </a:prstClr>
              </a:solidFill>
            </a:endParaRPr>
          </a:p>
        </p:txBody>
      </p:sp>
    </p:spTree>
    <p:extLst>
      <p:ext uri="{BB962C8B-B14F-4D97-AF65-F5344CB8AC3E}">
        <p14:creationId xmlns:p14="http://schemas.microsoft.com/office/powerpoint/2010/main" val="912287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chemeClr val="accent6"/>
                </a:solidFill>
                <a:effectLst>
                  <a:outerShdw blurRad="38100" dist="38100" dir="2700000" algn="tl">
                    <a:srgbClr val="000000">
                      <a:alpha val="43137"/>
                    </a:srgbClr>
                  </a:outerShdw>
                </a:effectLst>
              </a:rPr>
              <a:t>Right of Way</a:t>
            </a:r>
          </a:p>
        </p:txBody>
      </p:sp>
      <p:sp>
        <p:nvSpPr>
          <p:cNvPr id="7" name="Text Placeholder 6"/>
          <p:cNvSpPr>
            <a:spLocks noGrp="1"/>
          </p:cNvSpPr>
          <p:nvPr>
            <p:ph type="body" sz="quarter" idx="12"/>
          </p:nvPr>
        </p:nvSpPr>
        <p:spPr/>
        <p:txBody>
          <a:bodyPr/>
          <a:lstStyle/>
          <a:p>
            <a:r>
              <a:rPr lang="en-US" dirty="0"/>
              <a:t>Federal-Aid Project Delivery</a:t>
            </a:r>
          </a:p>
        </p:txBody>
      </p:sp>
      <p:sp>
        <p:nvSpPr>
          <p:cNvPr id="8" name="Content Placeholder 7"/>
          <p:cNvSpPr>
            <a:spLocks noGrp="1"/>
          </p:cNvSpPr>
          <p:nvPr>
            <p:ph sz="quarter" idx="13"/>
          </p:nvPr>
        </p:nvSpPr>
        <p:spPr>
          <a:xfrm>
            <a:off x="609600" y="1752600"/>
            <a:ext cx="10972800" cy="4755078"/>
          </a:xfrm>
        </p:spPr>
        <p:txBody>
          <a:bodyPr/>
          <a:lstStyle/>
          <a:p>
            <a:pPr>
              <a:spcBef>
                <a:spcPct val="50000"/>
              </a:spcBef>
            </a:pPr>
            <a:r>
              <a:rPr lang="en-US" sz="2400" dirty="0">
                <a:solidFill>
                  <a:srgbClr val="728591"/>
                </a:solidFill>
              </a:rPr>
              <a:t>Any kind of ROW, whether it’s acquisition in fee simple, or you’re entering into an easement (temporary or permanent), or an encroachment, must be properly documented and then certified</a:t>
            </a:r>
          </a:p>
          <a:p>
            <a:pPr>
              <a:spcBef>
                <a:spcPct val="50000"/>
              </a:spcBef>
              <a:defRPr/>
            </a:pPr>
            <a:r>
              <a:rPr lang="en-US" sz="2400" dirty="0">
                <a:solidFill>
                  <a:srgbClr val="728591"/>
                </a:solidFill>
              </a:rPr>
              <a:t>All acquisition must be in conformance with the “Uniform Act,” whether ROW Acquisition is being reimbursed with Federal funds or not</a:t>
            </a:r>
          </a:p>
          <a:p>
            <a:pPr>
              <a:spcBef>
                <a:spcPct val="50000"/>
              </a:spcBef>
              <a:defRPr/>
            </a:pPr>
            <a:r>
              <a:rPr lang="en-US" sz="2400" dirty="0">
                <a:solidFill>
                  <a:srgbClr val="728591"/>
                </a:solidFill>
              </a:rPr>
              <a:t>Appraisals must be reviewed by NCDOT, even if ROW is not an eligible expense; NCODT will provide a concurrence in “just compensation”</a:t>
            </a:r>
          </a:p>
          <a:p>
            <a:pPr marL="0" indent="0" algn="ctr">
              <a:spcBef>
                <a:spcPts val="1800"/>
              </a:spcBef>
              <a:buFont typeface="Arial" charset="0"/>
              <a:buNone/>
              <a:defRPr/>
            </a:pPr>
            <a:r>
              <a:rPr lang="en-US" sz="2400" i="1" dirty="0">
                <a:solidFill>
                  <a:schemeClr val="tx1"/>
                </a:solidFill>
              </a:rPr>
              <a:t>If ROW is an eligible phase, ROW Funding must be authorized prior to acquiring ROW</a:t>
            </a:r>
          </a:p>
          <a:p>
            <a:pPr marL="265176" indent="-265176">
              <a:buFont typeface="Wingdings 2"/>
              <a:buChar char=""/>
              <a:defRPr/>
            </a:pPr>
            <a:endParaRPr lang="en-US" dirty="0">
              <a:solidFill>
                <a:srgbClr val="728591"/>
              </a:solidFill>
            </a:endParaRPr>
          </a:p>
        </p:txBody>
      </p:sp>
      <p:sp>
        <p:nvSpPr>
          <p:cNvPr id="5" name="Slide Number Placeholder 4"/>
          <p:cNvSpPr>
            <a:spLocks noGrp="1"/>
          </p:cNvSpPr>
          <p:nvPr>
            <p:ph type="sldNum" sz="quarter" idx="14"/>
          </p:nvPr>
        </p:nvSpPr>
        <p:spPr/>
        <p:txBody>
          <a:bodyPr/>
          <a:lstStyle/>
          <a:p>
            <a:pPr>
              <a:defRPr/>
            </a:pPr>
            <a:fld id="{3C2E06F5-03C5-4BA5-AE80-2E98A827F366}" type="slidenum">
              <a:rPr lang="en-US" altLang="en-US" smtClean="0">
                <a:solidFill>
                  <a:prstClr val="black">
                    <a:lumMod val="50000"/>
                    <a:lumOff val="50000"/>
                  </a:prstClr>
                </a:solidFill>
              </a:rPr>
              <a:pPr>
                <a:defRPr/>
              </a:pPr>
              <a:t>14</a:t>
            </a:fld>
            <a:endParaRPr lang="en-US" altLang="en-US" dirty="0">
              <a:solidFill>
                <a:prstClr val="black">
                  <a:lumMod val="50000"/>
                  <a:lumOff val="50000"/>
                </a:prstClr>
              </a:solidFill>
            </a:endParaRPr>
          </a:p>
        </p:txBody>
      </p:sp>
    </p:spTree>
    <p:extLst>
      <p:ext uri="{BB962C8B-B14F-4D97-AF65-F5344CB8AC3E}">
        <p14:creationId xmlns:p14="http://schemas.microsoft.com/office/powerpoint/2010/main" val="1446051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chemeClr val="accent6"/>
                </a:solidFill>
                <a:effectLst>
                  <a:outerShdw blurRad="38100" dist="38100" dir="2700000" algn="tl">
                    <a:srgbClr val="000000">
                      <a:alpha val="43137"/>
                    </a:srgbClr>
                  </a:outerShdw>
                </a:effectLst>
              </a:rPr>
              <a:t>Utility Relocation</a:t>
            </a:r>
          </a:p>
        </p:txBody>
      </p:sp>
      <p:sp>
        <p:nvSpPr>
          <p:cNvPr id="7" name="Text Placeholder 6"/>
          <p:cNvSpPr>
            <a:spLocks noGrp="1"/>
          </p:cNvSpPr>
          <p:nvPr>
            <p:ph type="body" sz="quarter" idx="12"/>
          </p:nvPr>
        </p:nvSpPr>
        <p:spPr/>
        <p:txBody>
          <a:bodyPr/>
          <a:lstStyle/>
          <a:p>
            <a:r>
              <a:rPr lang="en-US" dirty="0"/>
              <a:t>Federal-Aid Project Delivery</a:t>
            </a:r>
          </a:p>
        </p:txBody>
      </p:sp>
      <p:sp>
        <p:nvSpPr>
          <p:cNvPr id="8" name="Content Placeholder 7"/>
          <p:cNvSpPr>
            <a:spLocks noGrp="1"/>
          </p:cNvSpPr>
          <p:nvPr>
            <p:ph sz="quarter" idx="13"/>
          </p:nvPr>
        </p:nvSpPr>
        <p:spPr>
          <a:xfrm>
            <a:off x="609600" y="1752600"/>
            <a:ext cx="10972800" cy="4755078"/>
          </a:xfrm>
        </p:spPr>
        <p:txBody>
          <a:bodyPr/>
          <a:lstStyle/>
          <a:p>
            <a:pPr>
              <a:spcBef>
                <a:spcPct val="50000"/>
              </a:spcBef>
            </a:pPr>
            <a:r>
              <a:rPr lang="en-US" sz="2400" dirty="0">
                <a:solidFill>
                  <a:srgbClr val="728591"/>
                </a:solidFill>
              </a:rPr>
              <a:t>All utilities should be cleared from the Project Area, prior to moving into construction</a:t>
            </a:r>
          </a:p>
          <a:p>
            <a:pPr>
              <a:spcBef>
                <a:spcPct val="50000"/>
              </a:spcBef>
            </a:pPr>
            <a:r>
              <a:rPr lang="en-US" sz="2400" dirty="0">
                <a:solidFill>
                  <a:srgbClr val="728591"/>
                </a:solidFill>
              </a:rPr>
              <a:t>Costs for third-party utility providers to relocate utilities must be reviewed by NCDOT before LGA enters into contract.</a:t>
            </a:r>
          </a:p>
          <a:p>
            <a:pPr>
              <a:spcBef>
                <a:spcPct val="50000"/>
              </a:spcBef>
            </a:pPr>
            <a:endParaRPr lang="en-US" sz="2400" dirty="0">
              <a:solidFill>
                <a:schemeClr val="tx1"/>
              </a:solidFill>
            </a:endParaRPr>
          </a:p>
          <a:p>
            <a:pPr marL="265176" indent="-265176">
              <a:buFont typeface="Wingdings 2"/>
              <a:buChar char=""/>
              <a:defRPr/>
            </a:pPr>
            <a:endParaRPr lang="en-US" dirty="0">
              <a:solidFill>
                <a:srgbClr val="728591"/>
              </a:solidFill>
            </a:endParaRPr>
          </a:p>
        </p:txBody>
      </p:sp>
      <p:sp>
        <p:nvSpPr>
          <p:cNvPr id="5" name="Slide Number Placeholder 4"/>
          <p:cNvSpPr>
            <a:spLocks noGrp="1"/>
          </p:cNvSpPr>
          <p:nvPr>
            <p:ph type="sldNum" sz="quarter" idx="14"/>
          </p:nvPr>
        </p:nvSpPr>
        <p:spPr/>
        <p:txBody>
          <a:bodyPr/>
          <a:lstStyle/>
          <a:p>
            <a:pPr>
              <a:defRPr/>
            </a:pPr>
            <a:fld id="{3C2E06F5-03C5-4BA5-AE80-2E98A827F366}" type="slidenum">
              <a:rPr lang="en-US" altLang="en-US" smtClean="0">
                <a:solidFill>
                  <a:prstClr val="black">
                    <a:lumMod val="50000"/>
                    <a:lumOff val="50000"/>
                  </a:prstClr>
                </a:solidFill>
              </a:rPr>
              <a:pPr>
                <a:defRPr/>
              </a:pPr>
              <a:t>15</a:t>
            </a:fld>
            <a:endParaRPr lang="en-US" altLang="en-US" dirty="0">
              <a:solidFill>
                <a:prstClr val="black">
                  <a:lumMod val="50000"/>
                  <a:lumOff val="50000"/>
                </a:prstClr>
              </a:solidFill>
            </a:endParaRPr>
          </a:p>
        </p:txBody>
      </p:sp>
    </p:spTree>
    <p:extLst>
      <p:ext uri="{BB962C8B-B14F-4D97-AF65-F5344CB8AC3E}">
        <p14:creationId xmlns:p14="http://schemas.microsoft.com/office/powerpoint/2010/main" val="2305343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chemeClr val="accent6"/>
                </a:solidFill>
                <a:effectLst>
                  <a:outerShdw blurRad="38100" dist="38100" dir="2700000" algn="tl">
                    <a:srgbClr val="000000">
                      <a:alpha val="43137"/>
                    </a:srgbClr>
                  </a:outerShdw>
                </a:effectLst>
              </a:rPr>
              <a:t>Right of Way / Utility / RR Certification</a:t>
            </a:r>
          </a:p>
        </p:txBody>
      </p:sp>
      <p:sp>
        <p:nvSpPr>
          <p:cNvPr id="7" name="Text Placeholder 6"/>
          <p:cNvSpPr>
            <a:spLocks noGrp="1"/>
          </p:cNvSpPr>
          <p:nvPr>
            <p:ph type="body" sz="quarter" idx="12"/>
          </p:nvPr>
        </p:nvSpPr>
        <p:spPr/>
        <p:txBody>
          <a:bodyPr/>
          <a:lstStyle/>
          <a:p>
            <a:r>
              <a:rPr lang="en-US" dirty="0"/>
              <a:t>Federal-Aid Project Delivery</a:t>
            </a:r>
          </a:p>
        </p:txBody>
      </p:sp>
      <p:sp>
        <p:nvSpPr>
          <p:cNvPr id="8" name="Content Placeholder 7"/>
          <p:cNvSpPr>
            <a:spLocks noGrp="1"/>
          </p:cNvSpPr>
          <p:nvPr>
            <p:ph sz="quarter" idx="13"/>
          </p:nvPr>
        </p:nvSpPr>
        <p:spPr>
          <a:xfrm>
            <a:off x="609600" y="1752600"/>
            <a:ext cx="10972800" cy="4755078"/>
          </a:xfrm>
        </p:spPr>
        <p:txBody>
          <a:bodyPr/>
          <a:lstStyle/>
          <a:p>
            <a:pPr>
              <a:spcBef>
                <a:spcPct val="50000"/>
              </a:spcBef>
            </a:pPr>
            <a:r>
              <a:rPr lang="en-US" altLang="en-US" sz="2400" dirty="0">
                <a:solidFill>
                  <a:srgbClr val="728591"/>
                </a:solidFill>
              </a:rPr>
              <a:t>Certification ensures that LGA has control of all ROW needed for project and the ROW is clear from all obstructions</a:t>
            </a:r>
          </a:p>
          <a:p>
            <a:pPr>
              <a:spcBef>
                <a:spcPct val="50000"/>
              </a:spcBef>
            </a:pPr>
            <a:r>
              <a:rPr lang="en-US" altLang="en-US" sz="2400" dirty="0">
                <a:solidFill>
                  <a:srgbClr val="728591"/>
                </a:solidFill>
              </a:rPr>
              <a:t>Either the LGA owns outright or has a lease, easement, or other legal document to control ROW</a:t>
            </a:r>
          </a:p>
          <a:p>
            <a:pPr>
              <a:spcBef>
                <a:spcPct val="50000"/>
              </a:spcBef>
            </a:pPr>
            <a:r>
              <a:rPr lang="en-US" altLang="en-US" sz="2400" dirty="0">
                <a:solidFill>
                  <a:srgbClr val="728591"/>
                </a:solidFill>
              </a:rPr>
              <a:t>Certification should also address any utility or railroad conflicts:</a:t>
            </a:r>
          </a:p>
          <a:p>
            <a:pPr lvl="1">
              <a:spcBef>
                <a:spcPct val="50000"/>
              </a:spcBef>
            </a:pPr>
            <a:r>
              <a:rPr lang="en-US" altLang="en-US" sz="2400" dirty="0">
                <a:solidFill>
                  <a:srgbClr val="728591"/>
                </a:solidFill>
              </a:rPr>
              <a:t>Utilities should be relocated out of the project area; or,</a:t>
            </a:r>
          </a:p>
          <a:p>
            <a:pPr lvl="1">
              <a:spcBef>
                <a:spcPct val="50000"/>
              </a:spcBef>
            </a:pPr>
            <a:r>
              <a:rPr lang="en-US" altLang="en-US" sz="2400" dirty="0">
                <a:solidFill>
                  <a:srgbClr val="728591"/>
                </a:solidFill>
              </a:rPr>
              <a:t>Utility relocation should be included in the construction contract; and,</a:t>
            </a:r>
          </a:p>
          <a:p>
            <a:pPr lvl="1">
              <a:spcBef>
                <a:spcPct val="50000"/>
              </a:spcBef>
            </a:pPr>
            <a:r>
              <a:rPr lang="en-US" altLang="en-US" sz="2400" dirty="0">
                <a:solidFill>
                  <a:srgbClr val="728591"/>
                </a:solidFill>
              </a:rPr>
              <a:t>Any RR conflicts must be documented with agreements/approval from RR to encroach on their property</a:t>
            </a:r>
          </a:p>
          <a:p>
            <a:pPr marL="265176" indent="-265176">
              <a:buFont typeface="Wingdings 2"/>
              <a:buChar char=""/>
              <a:defRPr/>
            </a:pPr>
            <a:endParaRPr lang="en-US" dirty="0">
              <a:solidFill>
                <a:srgbClr val="728591"/>
              </a:solidFill>
            </a:endParaRPr>
          </a:p>
        </p:txBody>
      </p:sp>
      <p:sp>
        <p:nvSpPr>
          <p:cNvPr id="5" name="Slide Number Placeholder 4"/>
          <p:cNvSpPr>
            <a:spLocks noGrp="1"/>
          </p:cNvSpPr>
          <p:nvPr>
            <p:ph type="sldNum" sz="quarter" idx="14"/>
          </p:nvPr>
        </p:nvSpPr>
        <p:spPr/>
        <p:txBody>
          <a:bodyPr/>
          <a:lstStyle/>
          <a:p>
            <a:pPr>
              <a:defRPr/>
            </a:pPr>
            <a:fld id="{3C2E06F5-03C5-4BA5-AE80-2E98A827F366}" type="slidenum">
              <a:rPr lang="en-US" altLang="en-US" smtClean="0">
                <a:solidFill>
                  <a:prstClr val="black">
                    <a:lumMod val="50000"/>
                    <a:lumOff val="50000"/>
                  </a:prstClr>
                </a:solidFill>
              </a:rPr>
              <a:pPr>
                <a:defRPr/>
              </a:pPr>
              <a:t>16</a:t>
            </a:fld>
            <a:endParaRPr lang="en-US" altLang="en-US" dirty="0">
              <a:solidFill>
                <a:prstClr val="black">
                  <a:lumMod val="50000"/>
                  <a:lumOff val="50000"/>
                </a:prstClr>
              </a:solidFill>
            </a:endParaRPr>
          </a:p>
        </p:txBody>
      </p:sp>
    </p:spTree>
    <p:extLst>
      <p:ext uri="{BB962C8B-B14F-4D97-AF65-F5344CB8AC3E}">
        <p14:creationId xmlns:p14="http://schemas.microsoft.com/office/powerpoint/2010/main" val="30909205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chemeClr val="accent6"/>
                </a:solidFill>
                <a:effectLst>
                  <a:outerShdw blurRad="38100" dist="38100" dir="2700000" algn="tl">
                    <a:srgbClr val="000000">
                      <a:alpha val="43137"/>
                    </a:srgbClr>
                  </a:outerShdw>
                </a:effectLst>
              </a:rPr>
              <a:t>Contract Proposal and Estimate</a:t>
            </a:r>
          </a:p>
        </p:txBody>
      </p:sp>
      <p:sp>
        <p:nvSpPr>
          <p:cNvPr id="7" name="Text Placeholder 6"/>
          <p:cNvSpPr>
            <a:spLocks noGrp="1"/>
          </p:cNvSpPr>
          <p:nvPr>
            <p:ph type="body" sz="quarter" idx="12"/>
          </p:nvPr>
        </p:nvSpPr>
        <p:spPr/>
        <p:txBody>
          <a:bodyPr/>
          <a:lstStyle/>
          <a:p>
            <a:r>
              <a:rPr lang="en-US" dirty="0"/>
              <a:t>Federal-Aid Project Delivery</a:t>
            </a:r>
          </a:p>
        </p:txBody>
      </p:sp>
      <p:sp>
        <p:nvSpPr>
          <p:cNvPr id="8" name="Content Placeholder 7"/>
          <p:cNvSpPr>
            <a:spLocks noGrp="1"/>
          </p:cNvSpPr>
          <p:nvPr>
            <p:ph sz="quarter" idx="13"/>
          </p:nvPr>
        </p:nvSpPr>
        <p:spPr>
          <a:xfrm>
            <a:off x="609600" y="1752600"/>
            <a:ext cx="10972800" cy="4755078"/>
          </a:xfrm>
        </p:spPr>
        <p:txBody>
          <a:bodyPr/>
          <a:lstStyle/>
          <a:p>
            <a:pPr>
              <a:spcBef>
                <a:spcPct val="50000"/>
              </a:spcBef>
            </a:pPr>
            <a:r>
              <a:rPr lang="en-US" altLang="en-US" sz="2400" dirty="0">
                <a:solidFill>
                  <a:srgbClr val="728591"/>
                </a:solidFill>
              </a:rPr>
              <a:t>Contract Proposal is prepared in accordance with the 2018 </a:t>
            </a:r>
            <a:r>
              <a:rPr lang="en-US" altLang="en-US" sz="2400" i="1" dirty="0">
                <a:solidFill>
                  <a:srgbClr val="728591"/>
                </a:solidFill>
              </a:rPr>
              <a:t>North Carolina Standard Specifications for Roads and Structures</a:t>
            </a:r>
            <a:endParaRPr lang="en-US" altLang="en-US" sz="2400" dirty="0">
              <a:solidFill>
                <a:srgbClr val="728591"/>
              </a:solidFill>
            </a:endParaRPr>
          </a:p>
          <a:p>
            <a:pPr>
              <a:spcBef>
                <a:spcPct val="50000"/>
              </a:spcBef>
            </a:pPr>
            <a:r>
              <a:rPr lang="en-US" altLang="en-US" sz="2400" dirty="0">
                <a:solidFill>
                  <a:srgbClr val="728591"/>
                </a:solidFill>
              </a:rPr>
              <a:t>Proposal will include federal provisions that will be part of the contract</a:t>
            </a:r>
          </a:p>
          <a:p>
            <a:pPr>
              <a:spcBef>
                <a:spcPct val="50000"/>
              </a:spcBef>
            </a:pPr>
            <a:r>
              <a:rPr lang="en-US" altLang="en-US" sz="2400" dirty="0">
                <a:solidFill>
                  <a:srgbClr val="728591"/>
                </a:solidFill>
              </a:rPr>
              <a:t>The engineer’s estimate is a line-item estimate that references the Spec Book or special provisions</a:t>
            </a:r>
          </a:p>
          <a:p>
            <a:pPr>
              <a:spcBef>
                <a:spcPct val="50000"/>
              </a:spcBef>
            </a:pPr>
            <a:r>
              <a:rPr lang="en-US" altLang="en-US" sz="2400" dirty="0">
                <a:solidFill>
                  <a:srgbClr val="728591"/>
                </a:solidFill>
              </a:rPr>
              <a:t>The engineer’s estimate is also used to set a goal for Disadvantaged Business Enterprise firms</a:t>
            </a:r>
          </a:p>
          <a:p>
            <a:pPr marL="265176" indent="-265176">
              <a:buFont typeface="Wingdings 2"/>
              <a:buChar char=""/>
              <a:defRPr/>
            </a:pPr>
            <a:endParaRPr lang="en-US" dirty="0">
              <a:solidFill>
                <a:srgbClr val="728591"/>
              </a:solidFill>
            </a:endParaRPr>
          </a:p>
        </p:txBody>
      </p:sp>
      <p:sp>
        <p:nvSpPr>
          <p:cNvPr id="5" name="Slide Number Placeholder 4"/>
          <p:cNvSpPr>
            <a:spLocks noGrp="1"/>
          </p:cNvSpPr>
          <p:nvPr>
            <p:ph type="sldNum" sz="quarter" idx="14"/>
          </p:nvPr>
        </p:nvSpPr>
        <p:spPr/>
        <p:txBody>
          <a:bodyPr/>
          <a:lstStyle/>
          <a:p>
            <a:pPr>
              <a:defRPr/>
            </a:pPr>
            <a:fld id="{3C2E06F5-03C5-4BA5-AE80-2E98A827F366}" type="slidenum">
              <a:rPr lang="en-US" altLang="en-US" smtClean="0">
                <a:solidFill>
                  <a:prstClr val="black">
                    <a:lumMod val="50000"/>
                    <a:lumOff val="50000"/>
                  </a:prstClr>
                </a:solidFill>
              </a:rPr>
              <a:pPr>
                <a:defRPr/>
              </a:pPr>
              <a:t>17</a:t>
            </a:fld>
            <a:endParaRPr lang="en-US" altLang="en-US" dirty="0">
              <a:solidFill>
                <a:prstClr val="black">
                  <a:lumMod val="50000"/>
                  <a:lumOff val="50000"/>
                </a:prstClr>
              </a:solidFill>
            </a:endParaRPr>
          </a:p>
        </p:txBody>
      </p:sp>
    </p:spTree>
    <p:extLst>
      <p:ext uri="{BB962C8B-B14F-4D97-AF65-F5344CB8AC3E}">
        <p14:creationId xmlns:p14="http://schemas.microsoft.com/office/powerpoint/2010/main" val="431487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chemeClr val="accent6"/>
                </a:solidFill>
                <a:effectLst>
                  <a:outerShdw blurRad="38100" dist="38100" dir="2700000" algn="tl">
                    <a:srgbClr val="000000">
                      <a:alpha val="43137"/>
                    </a:srgbClr>
                  </a:outerShdw>
                </a:effectLst>
              </a:rPr>
              <a:t>Construction Procurement</a:t>
            </a:r>
          </a:p>
        </p:txBody>
      </p:sp>
      <p:sp>
        <p:nvSpPr>
          <p:cNvPr id="7" name="Text Placeholder 6"/>
          <p:cNvSpPr>
            <a:spLocks noGrp="1"/>
          </p:cNvSpPr>
          <p:nvPr>
            <p:ph type="body" sz="quarter" idx="12"/>
          </p:nvPr>
        </p:nvSpPr>
        <p:spPr/>
        <p:txBody>
          <a:bodyPr/>
          <a:lstStyle/>
          <a:p>
            <a:r>
              <a:rPr lang="en-US" dirty="0"/>
              <a:t>Federal-Aid Project Delivery</a:t>
            </a:r>
          </a:p>
        </p:txBody>
      </p:sp>
      <p:sp>
        <p:nvSpPr>
          <p:cNvPr id="8" name="Content Placeholder 7"/>
          <p:cNvSpPr>
            <a:spLocks noGrp="1"/>
          </p:cNvSpPr>
          <p:nvPr>
            <p:ph sz="quarter" idx="13"/>
          </p:nvPr>
        </p:nvSpPr>
        <p:spPr>
          <a:xfrm>
            <a:off x="609600" y="1752600"/>
            <a:ext cx="10972800" cy="4755078"/>
          </a:xfrm>
        </p:spPr>
        <p:txBody>
          <a:bodyPr/>
          <a:lstStyle/>
          <a:p>
            <a:pPr marL="265176" indent="-265176">
              <a:lnSpc>
                <a:spcPct val="80000"/>
              </a:lnSpc>
              <a:buFont typeface="Wingdings 2"/>
              <a:buChar char=""/>
              <a:defRPr/>
            </a:pPr>
            <a:r>
              <a:rPr lang="en-US" sz="2400" dirty="0">
                <a:solidFill>
                  <a:srgbClr val="728591"/>
                </a:solidFill>
              </a:rPr>
              <a:t>Advertising and Letting a Construction Contract can only occur after Construction funds are authorized</a:t>
            </a:r>
          </a:p>
          <a:p>
            <a:pPr marL="0" indent="0">
              <a:lnSpc>
                <a:spcPct val="80000"/>
              </a:lnSpc>
              <a:buNone/>
              <a:defRPr/>
            </a:pPr>
            <a:endParaRPr lang="en-US" sz="2400" dirty="0">
              <a:solidFill>
                <a:srgbClr val="728591"/>
              </a:solidFill>
            </a:endParaRPr>
          </a:p>
          <a:p>
            <a:pPr marL="265176" indent="-265176">
              <a:lnSpc>
                <a:spcPct val="80000"/>
              </a:lnSpc>
              <a:buFont typeface="Wingdings 2"/>
              <a:buChar char=""/>
              <a:defRPr/>
            </a:pPr>
            <a:r>
              <a:rPr lang="en-US" sz="2400" dirty="0">
                <a:solidFill>
                  <a:srgbClr val="728591"/>
                </a:solidFill>
              </a:rPr>
              <a:t>NCDOT must review and concur in the LGA’s proposal to award a construction contract</a:t>
            </a:r>
          </a:p>
          <a:p>
            <a:pPr marL="265176" indent="-265176">
              <a:lnSpc>
                <a:spcPct val="80000"/>
              </a:lnSpc>
              <a:buFont typeface="Wingdings 2"/>
              <a:buChar char=""/>
              <a:defRPr/>
            </a:pPr>
            <a:endParaRPr lang="en-US" sz="2400" dirty="0">
              <a:solidFill>
                <a:srgbClr val="728591"/>
              </a:solidFill>
            </a:endParaRPr>
          </a:p>
          <a:p>
            <a:pPr marL="265176" indent="-265176">
              <a:lnSpc>
                <a:spcPct val="80000"/>
              </a:lnSpc>
              <a:buFont typeface="Wingdings 2"/>
              <a:buChar char=""/>
              <a:defRPr/>
            </a:pPr>
            <a:r>
              <a:rPr lang="en-US" sz="2400" dirty="0">
                <a:solidFill>
                  <a:srgbClr val="728591"/>
                </a:solidFill>
              </a:rPr>
              <a:t>We have template letters and forms to use when requesting concurrence</a:t>
            </a:r>
          </a:p>
          <a:p>
            <a:pPr marL="0" indent="0">
              <a:buNone/>
              <a:defRPr/>
            </a:pPr>
            <a:endParaRPr lang="en-US" dirty="0">
              <a:solidFill>
                <a:srgbClr val="728591"/>
              </a:solidFill>
            </a:endParaRPr>
          </a:p>
        </p:txBody>
      </p:sp>
      <p:sp>
        <p:nvSpPr>
          <p:cNvPr id="5" name="Slide Number Placeholder 4"/>
          <p:cNvSpPr>
            <a:spLocks noGrp="1"/>
          </p:cNvSpPr>
          <p:nvPr>
            <p:ph type="sldNum" sz="quarter" idx="14"/>
          </p:nvPr>
        </p:nvSpPr>
        <p:spPr/>
        <p:txBody>
          <a:bodyPr/>
          <a:lstStyle/>
          <a:p>
            <a:pPr>
              <a:defRPr/>
            </a:pPr>
            <a:fld id="{3C2E06F5-03C5-4BA5-AE80-2E98A827F366}" type="slidenum">
              <a:rPr lang="en-US" altLang="en-US" smtClean="0">
                <a:solidFill>
                  <a:prstClr val="black">
                    <a:lumMod val="50000"/>
                    <a:lumOff val="50000"/>
                  </a:prstClr>
                </a:solidFill>
              </a:rPr>
              <a:pPr>
                <a:defRPr/>
              </a:pPr>
              <a:t>18</a:t>
            </a:fld>
            <a:endParaRPr lang="en-US" altLang="en-US" dirty="0">
              <a:solidFill>
                <a:prstClr val="black">
                  <a:lumMod val="50000"/>
                  <a:lumOff val="50000"/>
                </a:prstClr>
              </a:solidFill>
            </a:endParaRPr>
          </a:p>
        </p:txBody>
      </p:sp>
    </p:spTree>
    <p:extLst>
      <p:ext uri="{BB962C8B-B14F-4D97-AF65-F5344CB8AC3E}">
        <p14:creationId xmlns:p14="http://schemas.microsoft.com/office/powerpoint/2010/main" val="18501146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chemeClr val="accent6"/>
                </a:solidFill>
                <a:effectLst>
                  <a:outerShdw blurRad="38100" dist="38100" dir="2700000" algn="tl">
                    <a:srgbClr val="000000">
                      <a:alpha val="43137"/>
                    </a:srgbClr>
                  </a:outerShdw>
                </a:effectLst>
              </a:rPr>
              <a:t>Construction</a:t>
            </a:r>
          </a:p>
        </p:txBody>
      </p:sp>
      <p:sp>
        <p:nvSpPr>
          <p:cNvPr id="7" name="Text Placeholder 6"/>
          <p:cNvSpPr>
            <a:spLocks noGrp="1"/>
          </p:cNvSpPr>
          <p:nvPr>
            <p:ph type="body" sz="quarter" idx="12"/>
          </p:nvPr>
        </p:nvSpPr>
        <p:spPr/>
        <p:txBody>
          <a:bodyPr/>
          <a:lstStyle/>
          <a:p>
            <a:r>
              <a:rPr lang="en-US" dirty="0"/>
              <a:t>Federal-Aid Project Delivery</a:t>
            </a:r>
          </a:p>
        </p:txBody>
      </p:sp>
      <p:sp>
        <p:nvSpPr>
          <p:cNvPr id="8" name="Content Placeholder 7"/>
          <p:cNvSpPr>
            <a:spLocks noGrp="1"/>
          </p:cNvSpPr>
          <p:nvPr>
            <p:ph sz="quarter" idx="13"/>
          </p:nvPr>
        </p:nvSpPr>
        <p:spPr>
          <a:xfrm>
            <a:off x="609600" y="1752600"/>
            <a:ext cx="10972800" cy="4755078"/>
          </a:xfrm>
        </p:spPr>
        <p:txBody>
          <a:bodyPr/>
          <a:lstStyle/>
          <a:p>
            <a:pPr marL="265176" indent="-265176">
              <a:buFont typeface="Wingdings 2"/>
              <a:buChar char=""/>
              <a:defRPr/>
            </a:pPr>
            <a:r>
              <a:rPr lang="en-US" sz="2400" dirty="0">
                <a:solidFill>
                  <a:srgbClr val="728591"/>
                </a:solidFill>
              </a:rPr>
              <a:t>Contract Administration and Construction Engineering &amp; Inspection (CEI) is accomplished by the LGA in accordance with the NCDOT Construction Manual</a:t>
            </a:r>
          </a:p>
          <a:p>
            <a:pPr marL="0" indent="0">
              <a:lnSpc>
                <a:spcPct val="80000"/>
              </a:lnSpc>
              <a:buNone/>
              <a:defRPr/>
            </a:pPr>
            <a:endParaRPr lang="en-US" sz="2400" dirty="0">
              <a:solidFill>
                <a:srgbClr val="728591"/>
              </a:solidFill>
            </a:endParaRPr>
          </a:p>
          <a:p>
            <a:pPr marL="265176" indent="-265176">
              <a:buFont typeface="Wingdings 2"/>
              <a:buChar char=""/>
              <a:defRPr/>
            </a:pPr>
            <a:r>
              <a:rPr lang="en-US" sz="2400" dirty="0">
                <a:solidFill>
                  <a:srgbClr val="728591"/>
                </a:solidFill>
              </a:rPr>
              <a:t>LGA should hire a professional engineering firm to provide these services – follow Professional Services guidance</a:t>
            </a:r>
          </a:p>
          <a:p>
            <a:pPr marL="265176" indent="-265176">
              <a:buFont typeface="Wingdings 2"/>
              <a:buChar char=""/>
              <a:defRPr/>
            </a:pPr>
            <a:endParaRPr lang="en-US" sz="2400" dirty="0">
              <a:solidFill>
                <a:srgbClr val="728591"/>
              </a:solidFill>
            </a:endParaRPr>
          </a:p>
          <a:p>
            <a:pPr marL="265176" indent="-265176">
              <a:buFont typeface="Wingdings 2"/>
              <a:buChar char=""/>
              <a:defRPr/>
            </a:pPr>
            <a:r>
              <a:rPr lang="en-US" sz="2400" dirty="0">
                <a:solidFill>
                  <a:srgbClr val="728591"/>
                </a:solidFill>
              </a:rPr>
              <a:t>NCDOT will provide oversight through the Division Office or the Resident Engineer’s Office</a:t>
            </a:r>
          </a:p>
          <a:p>
            <a:pPr marL="0" indent="0">
              <a:lnSpc>
                <a:spcPct val="80000"/>
              </a:lnSpc>
              <a:buNone/>
              <a:defRPr/>
            </a:pPr>
            <a:endParaRPr lang="en-US" sz="2400" dirty="0">
              <a:solidFill>
                <a:srgbClr val="728591"/>
              </a:solidFill>
            </a:endParaRPr>
          </a:p>
          <a:p>
            <a:pPr marL="265176" indent="-265176">
              <a:lnSpc>
                <a:spcPct val="80000"/>
              </a:lnSpc>
              <a:buFont typeface="Wingdings 2"/>
              <a:buChar char=""/>
              <a:defRPr/>
            </a:pPr>
            <a:r>
              <a:rPr lang="en-US" sz="2400" dirty="0">
                <a:solidFill>
                  <a:srgbClr val="728591"/>
                </a:solidFill>
              </a:rPr>
              <a:t>NCDOT must concur with the LGA’s acceptance of the project before final reimbursement can be made</a:t>
            </a:r>
          </a:p>
          <a:p>
            <a:pPr marL="0" indent="0">
              <a:buNone/>
              <a:defRPr/>
            </a:pPr>
            <a:endParaRPr lang="en-US" dirty="0">
              <a:solidFill>
                <a:srgbClr val="728591"/>
              </a:solidFill>
            </a:endParaRPr>
          </a:p>
        </p:txBody>
      </p:sp>
      <p:sp>
        <p:nvSpPr>
          <p:cNvPr id="5" name="Slide Number Placeholder 4"/>
          <p:cNvSpPr>
            <a:spLocks noGrp="1"/>
          </p:cNvSpPr>
          <p:nvPr>
            <p:ph type="sldNum" sz="quarter" idx="14"/>
          </p:nvPr>
        </p:nvSpPr>
        <p:spPr/>
        <p:txBody>
          <a:bodyPr/>
          <a:lstStyle/>
          <a:p>
            <a:pPr>
              <a:defRPr/>
            </a:pPr>
            <a:fld id="{3C2E06F5-03C5-4BA5-AE80-2E98A827F366}" type="slidenum">
              <a:rPr lang="en-US" altLang="en-US" smtClean="0">
                <a:solidFill>
                  <a:prstClr val="black">
                    <a:lumMod val="50000"/>
                    <a:lumOff val="50000"/>
                  </a:prstClr>
                </a:solidFill>
              </a:rPr>
              <a:pPr>
                <a:defRPr/>
              </a:pPr>
              <a:t>19</a:t>
            </a:fld>
            <a:endParaRPr lang="en-US" altLang="en-US" dirty="0">
              <a:solidFill>
                <a:prstClr val="black">
                  <a:lumMod val="50000"/>
                  <a:lumOff val="50000"/>
                </a:prstClr>
              </a:solidFill>
            </a:endParaRPr>
          </a:p>
        </p:txBody>
      </p:sp>
    </p:spTree>
    <p:extLst>
      <p:ext uri="{BB962C8B-B14F-4D97-AF65-F5344CB8AC3E}">
        <p14:creationId xmlns:p14="http://schemas.microsoft.com/office/powerpoint/2010/main" val="921073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chemeClr val="accent6"/>
                </a:solidFill>
                <a:effectLst>
                  <a:outerShdw blurRad="38100" dist="38100" dir="2700000" algn="tl">
                    <a:srgbClr val="000000">
                      <a:alpha val="43137"/>
                    </a:srgbClr>
                  </a:outerShdw>
                </a:effectLst>
              </a:rPr>
              <a:t>Locally Administered Projects Overview</a:t>
            </a:r>
          </a:p>
        </p:txBody>
      </p:sp>
      <p:sp>
        <p:nvSpPr>
          <p:cNvPr id="7" name="Text Placeholder 6"/>
          <p:cNvSpPr>
            <a:spLocks noGrp="1"/>
          </p:cNvSpPr>
          <p:nvPr>
            <p:ph type="body" sz="quarter" idx="12"/>
          </p:nvPr>
        </p:nvSpPr>
        <p:spPr/>
        <p:txBody>
          <a:bodyPr/>
          <a:lstStyle/>
          <a:p>
            <a:r>
              <a:rPr lang="en-US" dirty="0"/>
              <a:t>Federal-Aid Project Delivery</a:t>
            </a:r>
          </a:p>
        </p:txBody>
      </p:sp>
      <p:sp>
        <p:nvSpPr>
          <p:cNvPr id="8" name="Content Placeholder 7"/>
          <p:cNvSpPr>
            <a:spLocks noGrp="1"/>
          </p:cNvSpPr>
          <p:nvPr>
            <p:ph sz="quarter" idx="13"/>
          </p:nvPr>
        </p:nvSpPr>
        <p:spPr/>
        <p:txBody>
          <a:bodyPr/>
          <a:lstStyle/>
          <a:p>
            <a:pPr marL="0" indent="0" algn="ctr">
              <a:buNone/>
            </a:pPr>
            <a:r>
              <a:rPr lang="en-US" sz="4000" dirty="0"/>
              <a:t>What you will learn from this Presentation:</a:t>
            </a:r>
          </a:p>
          <a:p>
            <a:pPr marL="0" indent="0" algn="ctr">
              <a:buNone/>
            </a:pPr>
            <a:endParaRPr lang="en-US" dirty="0"/>
          </a:p>
          <a:p>
            <a:pPr>
              <a:spcAft>
                <a:spcPts val="1200"/>
              </a:spcAft>
            </a:pPr>
            <a:r>
              <a:rPr lang="en-US" sz="2800" dirty="0">
                <a:solidFill>
                  <a:srgbClr val="728591"/>
                </a:solidFill>
              </a:rPr>
              <a:t>Major Steps of administering a federal-aid project by a local government agency</a:t>
            </a:r>
          </a:p>
          <a:p>
            <a:pPr>
              <a:spcAft>
                <a:spcPts val="1200"/>
              </a:spcAft>
            </a:pPr>
            <a:r>
              <a:rPr lang="en-US" sz="2800" dirty="0">
                <a:solidFill>
                  <a:srgbClr val="728591"/>
                </a:solidFill>
              </a:rPr>
              <a:t>Resources available for local government agencies</a:t>
            </a:r>
          </a:p>
          <a:p>
            <a:pPr>
              <a:spcAft>
                <a:spcPts val="1200"/>
              </a:spcAft>
            </a:pPr>
            <a:r>
              <a:rPr lang="en-US" sz="2800" dirty="0">
                <a:solidFill>
                  <a:srgbClr val="728591"/>
                </a:solidFill>
              </a:rPr>
              <a:t>EBS Portal – managing your project online</a:t>
            </a:r>
          </a:p>
          <a:p>
            <a:endParaRPr lang="en-US" dirty="0"/>
          </a:p>
        </p:txBody>
      </p:sp>
      <p:sp>
        <p:nvSpPr>
          <p:cNvPr id="5" name="Slide Number Placeholder 4"/>
          <p:cNvSpPr>
            <a:spLocks noGrp="1"/>
          </p:cNvSpPr>
          <p:nvPr>
            <p:ph type="sldNum" sz="quarter" idx="14"/>
          </p:nvPr>
        </p:nvSpPr>
        <p:spPr/>
        <p:txBody>
          <a:bodyPr/>
          <a:lstStyle/>
          <a:p>
            <a:pPr>
              <a:defRPr/>
            </a:pPr>
            <a:fld id="{3C2E06F5-03C5-4BA5-AE80-2E98A827F366}" type="slidenum">
              <a:rPr lang="en-US" altLang="en-US" smtClean="0">
                <a:solidFill>
                  <a:prstClr val="black">
                    <a:lumMod val="50000"/>
                    <a:lumOff val="50000"/>
                  </a:prstClr>
                </a:solidFill>
              </a:rPr>
              <a:pPr>
                <a:defRPr/>
              </a:pPr>
              <a:t>2</a:t>
            </a:fld>
            <a:endParaRPr lang="en-US" altLang="en-US" dirty="0">
              <a:solidFill>
                <a:prstClr val="black">
                  <a:lumMod val="50000"/>
                  <a:lumOff val="50000"/>
                </a:prstClr>
              </a:solidFill>
            </a:endParaRPr>
          </a:p>
        </p:txBody>
      </p:sp>
    </p:spTree>
    <p:extLst>
      <p:ext uri="{BB962C8B-B14F-4D97-AF65-F5344CB8AC3E}">
        <p14:creationId xmlns:p14="http://schemas.microsoft.com/office/powerpoint/2010/main" val="26120154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chemeClr val="accent6"/>
                </a:solidFill>
                <a:effectLst>
                  <a:outerShdw blurRad="38100" dist="38100" dir="2700000" algn="tl">
                    <a:srgbClr val="000000">
                      <a:alpha val="43137"/>
                    </a:srgbClr>
                  </a:outerShdw>
                </a:effectLst>
              </a:rPr>
              <a:t>Reimbursement</a:t>
            </a:r>
          </a:p>
        </p:txBody>
      </p:sp>
      <p:sp>
        <p:nvSpPr>
          <p:cNvPr id="7" name="Text Placeholder 6"/>
          <p:cNvSpPr>
            <a:spLocks noGrp="1"/>
          </p:cNvSpPr>
          <p:nvPr>
            <p:ph type="body" sz="quarter" idx="12"/>
          </p:nvPr>
        </p:nvSpPr>
        <p:spPr/>
        <p:txBody>
          <a:bodyPr/>
          <a:lstStyle/>
          <a:p>
            <a:r>
              <a:rPr lang="en-US" dirty="0"/>
              <a:t>Federal-Aid Project Delivery</a:t>
            </a:r>
          </a:p>
        </p:txBody>
      </p:sp>
      <p:sp>
        <p:nvSpPr>
          <p:cNvPr id="8" name="Content Placeholder 7"/>
          <p:cNvSpPr>
            <a:spLocks noGrp="1"/>
          </p:cNvSpPr>
          <p:nvPr>
            <p:ph sz="quarter" idx="13"/>
          </p:nvPr>
        </p:nvSpPr>
        <p:spPr>
          <a:xfrm>
            <a:off x="609600" y="1752600"/>
            <a:ext cx="10972800" cy="4755078"/>
          </a:xfrm>
        </p:spPr>
        <p:txBody>
          <a:bodyPr/>
          <a:lstStyle/>
          <a:p>
            <a:pPr marL="265176" indent="-265176">
              <a:lnSpc>
                <a:spcPct val="80000"/>
              </a:lnSpc>
              <a:buFont typeface="Wingdings 2"/>
              <a:buChar char=""/>
              <a:defRPr/>
            </a:pPr>
            <a:r>
              <a:rPr lang="en-US" sz="2400" dirty="0">
                <a:solidFill>
                  <a:srgbClr val="728591"/>
                </a:solidFill>
              </a:rPr>
              <a:t>Can occur throughout the project as costs are incurred</a:t>
            </a:r>
          </a:p>
          <a:p>
            <a:pPr marL="265176" indent="-265176">
              <a:lnSpc>
                <a:spcPct val="80000"/>
              </a:lnSpc>
              <a:spcBef>
                <a:spcPts val="1800"/>
              </a:spcBef>
              <a:buFont typeface="Wingdings 2"/>
              <a:buChar char=""/>
              <a:defRPr/>
            </a:pPr>
            <a:r>
              <a:rPr lang="en-US" sz="2400" dirty="0">
                <a:solidFill>
                  <a:srgbClr val="728591"/>
                </a:solidFill>
              </a:rPr>
              <a:t>LGA pays full invoice; NCDOT reimburses 80% of eligible costs up to amount in agreement</a:t>
            </a:r>
          </a:p>
          <a:p>
            <a:pPr marL="265176" indent="-265176">
              <a:lnSpc>
                <a:spcPct val="114000"/>
              </a:lnSpc>
              <a:spcBef>
                <a:spcPts val="1800"/>
              </a:spcBef>
              <a:buFont typeface="Wingdings 2"/>
              <a:buChar char=""/>
              <a:defRPr/>
            </a:pPr>
            <a:r>
              <a:rPr lang="en-US" sz="2400" dirty="0">
                <a:solidFill>
                  <a:srgbClr val="728591"/>
                </a:solidFill>
              </a:rPr>
              <a:t>Final Reimbursement will not occur until project is complete, accepted by NCDOT, and all reporting and other requirements have been accomplished</a:t>
            </a:r>
          </a:p>
          <a:p>
            <a:pPr marL="0" indent="0">
              <a:buNone/>
              <a:defRPr/>
            </a:pPr>
            <a:endParaRPr lang="en-US" dirty="0">
              <a:solidFill>
                <a:srgbClr val="728591"/>
              </a:solidFill>
            </a:endParaRPr>
          </a:p>
        </p:txBody>
      </p:sp>
      <p:sp>
        <p:nvSpPr>
          <p:cNvPr id="5" name="Slide Number Placeholder 4"/>
          <p:cNvSpPr>
            <a:spLocks noGrp="1"/>
          </p:cNvSpPr>
          <p:nvPr>
            <p:ph type="sldNum" sz="quarter" idx="14"/>
          </p:nvPr>
        </p:nvSpPr>
        <p:spPr/>
        <p:txBody>
          <a:bodyPr/>
          <a:lstStyle/>
          <a:p>
            <a:pPr>
              <a:defRPr/>
            </a:pPr>
            <a:fld id="{3C2E06F5-03C5-4BA5-AE80-2E98A827F366}" type="slidenum">
              <a:rPr lang="en-US" altLang="en-US" smtClean="0">
                <a:solidFill>
                  <a:prstClr val="black">
                    <a:lumMod val="50000"/>
                    <a:lumOff val="50000"/>
                  </a:prstClr>
                </a:solidFill>
              </a:rPr>
              <a:pPr>
                <a:defRPr/>
              </a:pPr>
              <a:t>20</a:t>
            </a:fld>
            <a:endParaRPr lang="en-US" altLang="en-US" dirty="0">
              <a:solidFill>
                <a:prstClr val="black">
                  <a:lumMod val="50000"/>
                  <a:lumOff val="50000"/>
                </a:prstClr>
              </a:solidFill>
            </a:endParaRPr>
          </a:p>
        </p:txBody>
      </p:sp>
    </p:spTree>
    <p:extLst>
      <p:ext uri="{BB962C8B-B14F-4D97-AF65-F5344CB8AC3E}">
        <p14:creationId xmlns:p14="http://schemas.microsoft.com/office/powerpoint/2010/main" val="8192288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chemeClr val="accent6"/>
                </a:solidFill>
                <a:effectLst>
                  <a:outerShdw blurRad="38100" dist="38100" dir="2700000" algn="tl">
                    <a:srgbClr val="000000">
                      <a:alpha val="43137"/>
                    </a:srgbClr>
                  </a:outerShdw>
                </a:effectLst>
              </a:rPr>
              <a:t>Close-Out and Final Voucher Date</a:t>
            </a:r>
          </a:p>
        </p:txBody>
      </p:sp>
      <p:sp>
        <p:nvSpPr>
          <p:cNvPr id="7" name="Text Placeholder 6"/>
          <p:cNvSpPr>
            <a:spLocks noGrp="1"/>
          </p:cNvSpPr>
          <p:nvPr>
            <p:ph type="body" sz="quarter" idx="12"/>
          </p:nvPr>
        </p:nvSpPr>
        <p:spPr/>
        <p:txBody>
          <a:bodyPr/>
          <a:lstStyle/>
          <a:p>
            <a:r>
              <a:rPr lang="en-US" dirty="0"/>
              <a:t>Federal-Aid Project Delivery</a:t>
            </a:r>
          </a:p>
        </p:txBody>
      </p:sp>
      <p:sp>
        <p:nvSpPr>
          <p:cNvPr id="8" name="Content Placeholder 7"/>
          <p:cNvSpPr>
            <a:spLocks noGrp="1"/>
          </p:cNvSpPr>
          <p:nvPr>
            <p:ph sz="quarter" idx="13"/>
          </p:nvPr>
        </p:nvSpPr>
        <p:spPr>
          <a:xfrm>
            <a:off x="609600" y="1752600"/>
            <a:ext cx="10972800" cy="4755078"/>
          </a:xfrm>
        </p:spPr>
        <p:txBody>
          <a:bodyPr/>
          <a:lstStyle/>
          <a:p>
            <a:pPr marL="265176" indent="-265176">
              <a:lnSpc>
                <a:spcPct val="80000"/>
              </a:lnSpc>
              <a:spcAft>
                <a:spcPts val="1200"/>
              </a:spcAft>
              <a:buFont typeface="Wingdings 2"/>
              <a:buChar char=""/>
              <a:defRPr/>
            </a:pPr>
            <a:r>
              <a:rPr lang="en-US" sz="2400" dirty="0">
                <a:solidFill>
                  <a:srgbClr val="728591"/>
                </a:solidFill>
              </a:rPr>
              <a:t>Department will process several items related to closing out the LGA project:</a:t>
            </a:r>
          </a:p>
          <a:p>
            <a:pPr marL="739775" lvl="1" indent="-457200">
              <a:lnSpc>
                <a:spcPct val="80000"/>
              </a:lnSpc>
              <a:defRPr/>
            </a:pPr>
            <a:r>
              <a:rPr lang="en-US" sz="2400" dirty="0">
                <a:solidFill>
                  <a:srgbClr val="728591"/>
                </a:solidFill>
              </a:rPr>
              <a:t>Ensuring that LGA has all appropriate records</a:t>
            </a:r>
          </a:p>
          <a:p>
            <a:pPr marL="739775" lvl="1" indent="-457200">
              <a:lnSpc>
                <a:spcPct val="80000"/>
              </a:lnSpc>
              <a:spcBef>
                <a:spcPts val="600"/>
              </a:spcBef>
              <a:defRPr/>
            </a:pPr>
            <a:r>
              <a:rPr lang="en-US" sz="2400" dirty="0">
                <a:solidFill>
                  <a:srgbClr val="728591"/>
                </a:solidFill>
              </a:rPr>
              <a:t>Calculating any costs that the LGA owes the Department</a:t>
            </a:r>
          </a:p>
          <a:p>
            <a:pPr marL="739775" lvl="1" indent="-457200">
              <a:lnSpc>
                <a:spcPct val="80000"/>
              </a:lnSpc>
              <a:spcBef>
                <a:spcPts val="600"/>
              </a:spcBef>
              <a:defRPr/>
            </a:pPr>
            <a:r>
              <a:rPr lang="en-US" sz="2400" dirty="0">
                <a:solidFill>
                  <a:srgbClr val="728591"/>
                </a:solidFill>
              </a:rPr>
              <a:t>Certifying materials permanently incorporated in the Project</a:t>
            </a:r>
          </a:p>
          <a:p>
            <a:pPr marL="265176" indent="-265176">
              <a:lnSpc>
                <a:spcPct val="80000"/>
              </a:lnSpc>
              <a:buFont typeface="Wingdings 2"/>
              <a:buChar char=""/>
              <a:defRPr/>
            </a:pPr>
            <a:endParaRPr lang="en-US" sz="2400" dirty="0">
              <a:solidFill>
                <a:srgbClr val="728591"/>
              </a:solidFill>
            </a:endParaRPr>
          </a:p>
          <a:p>
            <a:pPr marL="265176" indent="-265176">
              <a:lnSpc>
                <a:spcPct val="80000"/>
              </a:lnSpc>
              <a:spcBef>
                <a:spcPts val="600"/>
              </a:spcBef>
              <a:spcAft>
                <a:spcPts val="1200"/>
              </a:spcAft>
              <a:buFont typeface="Wingdings 2"/>
              <a:buChar char=""/>
              <a:defRPr/>
            </a:pPr>
            <a:r>
              <a:rPr lang="en-US" sz="2400" dirty="0">
                <a:solidFill>
                  <a:srgbClr val="728591"/>
                </a:solidFill>
              </a:rPr>
              <a:t>Once these items are accomplished, NCDOT will request FHWA close the project and issue a Final Voucher Date</a:t>
            </a:r>
          </a:p>
          <a:p>
            <a:pPr marL="265176" indent="-265176">
              <a:lnSpc>
                <a:spcPct val="80000"/>
              </a:lnSpc>
              <a:buFont typeface="Wingdings 2"/>
              <a:buChar char=""/>
              <a:defRPr/>
            </a:pPr>
            <a:endParaRPr lang="en-US" sz="2400" dirty="0">
              <a:solidFill>
                <a:srgbClr val="728591"/>
              </a:solidFill>
            </a:endParaRPr>
          </a:p>
          <a:p>
            <a:pPr marL="265176" indent="-265176">
              <a:lnSpc>
                <a:spcPct val="80000"/>
              </a:lnSpc>
              <a:buFont typeface="Wingdings 2"/>
              <a:buChar char=""/>
              <a:defRPr/>
            </a:pPr>
            <a:r>
              <a:rPr lang="en-US" sz="2400" dirty="0">
                <a:solidFill>
                  <a:srgbClr val="728591"/>
                </a:solidFill>
              </a:rPr>
              <a:t>Final Voucher date will start retention of records period</a:t>
            </a:r>
          </a:p>
          <a:p>
            <a:pPr marL="0" indent="0">
              <a:buNone/>
              <a:defRPr/>
            </a:pPr>
            <a:endParaRPr lang="en-US" dirty="0">
              <a:solidFill>
                <a:schemeClr val="tx1">
                  <a:lumMod val="75000"/>
                  <a:lumOff val="25000"/>
                </a:schemeClr>
              </a:solidFill>
            </a:endParaRPr>
          </a:p>
        </p:txBody>
      </p:sp>
      <p:sp>
        <p:nvSpPr>
          <p:cNvPr id="5" name="Slide Number Placeholder 4"/>
          <p:cNvSpPr>
            <a:spLocks noGrp="1"/>
          </p:cNvSpPr>
          <p:nvPr>
            <p:ph type="sldNum" sz="quarter" idx="14"/>
          </p:nvPr>
        </p:nvSpPr>
        <p:spPr/>
        <p:txBody>
          <a:bodyPr/>
          <a:lstStyle/>
          <a:p>
            <a:pPr>
              <a:defRPr/>
            </a:pPr>
            <a:fld id="{3C2E06F5-03C5-4BA5-AE80-2E98A827F366}" type="slidenum">
              <a:rPr lang="en-US" altLang="en-US" smtClean="0">
                <a:solidFill>
                  <a:prstClr val="black">
                    <a:lumMod val="50000"/>
                    <a:lumOff val="50000"/>
                  </a:prstClr>
                </a:solidFill>
              </a:rPr>
              <a:pPr>
                <a:defRPr/>
              </a:pPr>
              <a:t>21</a:t>
            </a:fld>
            <a:endParaRPr lang="en-US" altLang="en-US" dirty="0">
              <a:solidFill>
                <a:prstClr val="black">
                  <a:lumMod val="50000"/>
                  <a:lumOff val="50000"/>
                </a:prstClr>
              </a:solidFill>
            </a:endParaRPr>
          </a:p>
        </p:txBody>
      </p:sp>
    </p:spTree>
    <p:extLst>
      <p:ext uri="{BB962C8B-B14F-4D97-AF65-F5344CB8AC3E}">
        <p14:creationId xmlns:p14="http://schemas.microsoft.com/office/powerpoint/2010/main" val="39496309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09600" y="469900"/>
            <a:ext cx="10972800" cy="848946"/>
          </a:xfrm>
        </p:spPr>
        <p:txBody>
          <a:bodyPr/>
          <a:lstStyle/>
          <a:p>
            <a:r>
              <a:rPr lang="en-US" dirty="0">
                <a:solidFill>
                  <a:schemeClr val="accent6"/>
                </a:solidFill>
                <a:effectLst>
                  <a:outerShdw blurRad="38100" dist="38100" dir="2700000" algn="tl">
                    <a:srgbClr val="000000">
                      <a:alpha val="43137"/>
                    </a:srgbClr>
                  </a:outerShdw>
                </a:effectLst>
              </a:rPr>
              <a:t>RESOURCES</a:t>
            </a:r>
          </a:p>
        </p:txBody>
      </p:sp>
      <p:sp>
        <p:nvSpPr>
          <p:cNvPr id="7" name="Text Placeholder 6"/>
          <p:cNvSpPr>
            <a:spLocks noGrp="1"/>
          </p:cNvSpPr>
          <p:nvPr>
            <p:ph type="body" sz="quarter" idx="12"/>
          </p:nvPr>
        </p:nvSpPr>
        <p:spPr/>
        <p:txBody>
          <a:bodyPr/>
          <a:lstStyle/>
          <a:p>
            <a:r>
              <a:rPr lang="en-US" dirty="0"/>
              <a:t>Federal-Aid Project Delivery</a:t>
            </a:r>
          </a:p>
        </p:txBody>
      </p:sp>
      <p:sp>
        <p:nvSpPr>
          <p:cNvPr id="8" name="Content Placeholder 7"/>
          <p:cNvSpPr>
            <a:spLocks noGrp="1"/>
          </p:cNvSpPr>
          <p:nvPr>
            <p:ph sz="quarter" idx="13"/>
          </p:nvPr>
        </p:nvSpPr>
        <p:spPr>
          <a:xfrm>
            <a:off x="571949" y="1260230"/>
            <a:ext cx="10972800" cy="4755078"/>
          </a:xfrm>
        </p:spPr>
        <p:txBody>
          <a:bodyPr/>
          <a:lstStyle/>
          <a:p>
            <a:pPr marL="0" indent="0">
              <a:buNone/>
              <a:defRPr/>
            </a:pPr>
            <a:r>
              <a:rPr lang="en-US" altLang="en-US" sz="2800" i="1" dirty="0">
                <a:solidFill>
                  <a:srgbClr val="FFFFCC"/>
                </a:solidFill>
                <a:hlinkClick r:id="rId3"/>
              </a:rPr>
              <a:t>https://connect.ncdot.gov/municipalities/Funding/Pages/default.aspx</a:t>
            </a:r>
            <a:endParaRPr lang="en-US" sz="2800" dirty="0">
              <a:solidFill>
                <a:schemeClr val="tx1">
                  <a:lumMod val="75000"/>
                  <a:lumOff val="25000"/>
                </a:schemeClr>
              </a:solidFill>
            </a:endParaRPr>
          </a:p>
        </p:txBody>
      </p:sp>
      <p:sp>
        <p:nvSpPr>
          <p:cNvPr id="5" name="Slide Number Placeholder 4"/>
          <p:cNvSpPr>
            <a:spLocks noGrp="1"/>
          </p:cNvSpPr>
          <p:nvPr>
            <p:ph type="sldNum" sz="quarter" idx="14"/>
          </p:nvPr>
        </p:nvSpPr>
        <p:spPr/>
        <p:txBody>
          <a:bodyPr/>
          <a:lstStyle/>
          <a:p>
            <a:pPr>
              <a:defRPr/>
            </a:pPr>
            <a:fld id="{3C2E06F5-03C5-4BA5-AE80-2E98A827F366}" type="slidenum">
              <a:rPr lang="en-US" altLang="en-US" smtClean="0">
                <a:solidFill>
                  <a:prstClr val="black">
                    <a:lumMod val="50000"/>
                    <a:lumOff val="50000"/>
                  </a:prstClr>
                </a:solidFill>
              </a:rPr>
              <a:pPr>
                <a:defRPr/>
              </a:pPr>
              <a:t>22</a:t>
            </a:fld>
            <a:endParaRPr lang="en-US" altLang="en-US" dirty="0">
              <a:solidFill>
                <a:prstClr val="black">
                  <a:lumMod val="50000"/>
                  <a:lumOff val="50000"/>
                </a:prstClr>
              </a:solidFill>
            </a:endParaRPr>
          </a:p>
        </p:txBody>
      </p:sp>
      <p:pic>
        <p:nvPicPr>
          <p:cNvPr id="3" name="Picture 2" descr="Graphical user interface, website&#10;&#10;Description automatically generated">
            <a:extLst>
              <a:ext uri="{FF2B5EF4-FFF2-40B4-BE49-F238E27FC236}">
                <a16:creationId xmlns:a16="http://schemas.microsoft.com/office/drawing/2014/main" id="{DD98850F-33F6-46CA-92AC-079463413A1A}"/>
              </a:ext>
            </a:extLst>
          </p:cNvPr>
          <p:cNvPicPr>
            <a:picLocks noChangeAspect="1"/>
          </p:cNvPicPr>
          <p:nvPr/>
        </p:nvPicPr>
        <p:blipFill rotWithShape="1">
          <a:blip r:embed="rId4">
            <a:extLst>
              <a:ext uri="{28A0092B-C50C-407E-A947-70E740481C1C}">
                <a14:useLocalDpi xmlns:a14="http://schemas.microsoft.com/office/drawing/2010/main" val="0"/>
              </a:ext>
            </a:extLst>
          </a:blip>
          <a:srcRect l="951" t="406" r="1173" b="32890"/>
          <a:stretch/>
        </p:blipFill>
        <p:spPr>
          <a:xfrm>
            <a:off x="1883335" y="2034354"/>
            <a:ext cx="8720802" cy="4576049"/>
          </a:xfrm>
          <a:prstGeom prst="rect">
            <a:avLst/>
          </a:prstGeom>
          <a:noFill/>
          <a:ln w="19050">
            <a:solidFill>
              <a:schemeClr val="accent1"/>
            </a:solidFill>
            <a:miter lim="800000"/>
            <a:headEnd/>
            <a:tailEnd/>
          </a:ln>
        </p:spPr>
      </p:pic>
    </p:spTree>
    <p:extLst>
      <p:ext uri="{BB962C8B-B14F-4D97-AF65-F5344CB8AC3E}">
        <p14:creationId xmlns:p14="http://schemas.microsoft.com/office/powerpoint/2010/main" val="36520452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09600" y="469900"/>
            <a:ext cx="10972800" cy="848946"/>
          </a:xfrm>
        </p:spPr>
        <p:txBody>
          <a:bodyPr/>
          <a:lstStyle/>
          <a:p>
            <a:r>
              <a:rPr lang="en-US" dirty="0">
                <a:solidFill>
                  <a:schemeClr val="accent6"/>
                </a:solidFill>
                <a:effectLst>
                  <a:outerShdw blurRad="38100" dist="38100" dir="2700000" algn="tl">
                    <a:srgbClr val="000000">
                      <a:alpha val="43137"/>
                    </a:srgbClr>
                  </a:outerShdw>
                </a:effectLst>
              </a:rPr>
              <a:t>RESOURCES</a:t>
            </a:r>
          </a:p>
        </p:txBody>
      </p:sp>
      <p:sp>
        <p:nvSpPr>
          <p:cNvPr id="7" name="Text Placeholder 6"/>
          <p:cNvSpPr>
            <a:spLocks noGrp="1"/>
          </p:cNvSpPr>
          <p:nvPr>
            <p:ph type="body" sz="quarter" idx="12"/>
          </p:nvPr>
        </p:nvSpPr>
        <p:spPr/>
        <p:txBody>
          <a:bodyPr/>
          <a:lstStyle/>
          <a:p>
            <a:r>
              <a:rPr lang="en-US" dirty="0"/>
              <a:t>Federal-Aid Project Delivery</a:t>
            </a:r>
          </a:p>
        </p:txBody>
      </p:sp>
      <p:sp>
        <p:nvSpPr>
          <p:cNvPr id="5" name="Slide Number Placeholder 4"/>
          <p:cNvSpPr>
            <a:spLocks noGrp="1"/>
          </p:cNvSpPr>
          <p:nvPr>
            <p:ph type="sldNum" sz="quarter" idx="14"/>
          </p:nvPr>
        </p:nvSpPr>
        <p:spPr/>
        <p:txBody>
          <a:bodyPr/>
          <a:lstStyle/>
          <a:p>
            <a:pPr>
              <a:defRPr/>
            </a:pPr>
            <a:fld id="{3C2E06F5-03C5-4BA5-AE80-2E98A827F366}" type="slidenum">
              <a:rPr lang="en-US" altLang="en-US" smtClean="0">
                <a:solidFill>
                  <a:prstClr val="black">
                    <a:lumMod val="50000"/>
                    <a:lumOff val="50000"/>
                  </a:prstClr>
                </a:solidFill>
              </a:rPr>
              <a:pPr>
                <a:defRPr/>
              </a:pPr>
              <a:t>23</a:t>
            </a:fld>
            <a:endParaRPr lang="en-US" altLang="en-US" dirty="0">
              <a:solidFill>
                <a:prstClr val="black">
                  <a:lumMod val="50000"/>
                  <a:lumOff val="50000"/>
                </a:prstClr>
              </a:solidFill>
            </a:endParaRPr>
          </a:p>
        </p:txBody>
      </p:sp>
      <p:grpSp>
        <p:nvGrpSpPr>
          <p:cNvPr id="8" name="Group 7">
            <a:extLst>
              <a:ext uri="{FF2B5EF4-FFF2-40B4-BE49-F238E27FC236}">
                <a16:creationId xmlns:a16="http://schemas.microsoft.com/office/drawing/2014/main" id="{EC6FB932-3BAC-42DA-B5F1-B9180E437AD9}"/>
              </a:ext>
            </a:extLst>
          </p:cNvPr>
          <p:cNvGrpSpPr/>
          <p:nvPr/>
        </p:nvGrpSpPr>
        <p:grpSpPr>
          <a:xfrm>
            <a:off x="1735599" y="1426796"/>
            <a:ext cx="8720802" cy="5294687"/>
            <a:chOff x="1735599" y="1426796"/>
            <a:chExt cx="8720802" cy="5294687"/>
          </a:xfrm>
        </p:grpSpPr>
        <p:pic>
          <p:nvPicPr>
            <p:cNvPr id="10" name="Picture 9" descr="Graphical user interface, website&#10;&#10;Description automatically generated">
              <a:extLst>
                <a:ext uri="{FF2B5EF4-FFF2-40B4-BE49-F238E27FC236}">
                  <a16:creationId xmlns:a16="http://schemas.microsoft.com/office/drawing/2014/main" id="{5A5FAEBD-0CFF-49D9-A7CE-A6D93A1887C4}"/>
                </a:ext>
              </a:extLst>
            </p:cNvPr>
            <p:cNvPicPr>
              <a:picLocks noChangeAspect="1"/>
            </p:cNvPicPr>
            <p:nvPr/>
          </p:nvPicPr>
          <p:blipFill rotWithShape="1">
            <a:blip r:embed="rId3">
              <a:extLst>
                <a:ext uri="{28A0092B-C50C-407E-A947-70E740481C1C}">
                  <a14:useLocalDpi xmlns:a14="http://schemas.microsoft.com/office/drawing/2010/main" val="0"/>
                </a:ext>
              </a:extLst>
            </a:blip>
            <a:srcRect l="951" t="405" r="1173" b="22415"/>
            <a:stretch/>
          </p:blipFill>
          <p:spPr>
            <a:xfrm>
              <a:off x="1735599" y="1426796"/>
              <a:ext cx="8720802" cy="5294687"/>
            </a:xfrm>
            <a:prstGeom prst="rect">
              <a:avLst/>
            </a:prstGeom>
            <a:noFill/>
            <a:ln w="19050">
              <a:solidFill>
                <a:schemeClr val="accent1"/>
              </a:solidFill>
              <a:miter lim="800000"/>
              <a:headEnd/>
              <a:tailEnd/>
            </a:ln>
          </p:spPr>
        </p:pic>
        <p:pic>
          <p:nvPicPr>
            <p:cNvPr id="3" name="Picture 2" descr="Graphical user interface&#10;&#10;Description automatically generated with medium confidence">
              <a:extLst>
                <a:ext uri="{FF2B5EF4-FFF2-40B4-BE49-F238E27FC236}">
                  <a16:creationId xmlns:a16="http://schemas.microsoft.com/office/drawing/2014/main" id="{1DD26A4E-D8F7-4338-8079-898FB983D913}"/>
                </a:ext>
              </a:extLst>
            </p:cNvPr>
            <p:cNvPicPr>
              <a:picLocks noChangeAspect="1"/>
            </p:cNvPicPr>
            <p:nvPr/>
          </p:nvPicPr>
          <p:blipFill rotWithShape="1">
            <a:blip r:embed="rId4">
              <a:extLst>
                <a:ext uri="{28A0092B-C50C-407E-A947-70E740481C1C}">
                  <a14:useLocalDpi xmlns:a14="http://schemas.microsoft.com/office/drawing/2010/main" val="0"/>
                </a:ext>
              </a:extLst>
            </a:blip>
            <a:srcRect l="179" t="2933" r="-179" b="19942"/>
            <a:stretch/>
          </p:blipFill>
          <p:spPr>
            <a:xfrm>
              <a:off x="1858603" y="4326817"/>
              <a:ext cx="5540561" cy="2394666"/>
            </a:xfrm>
            <a:prstGeom prst="rect">
              <a:avLst/>
            </a:prstGeom>
          </p:spPr>
        </p:pic>
      </p:grpSp>
    </p:spTree>
    <p:extLst>
      <p:ext uri="{BB962C8B-B14F-4D97-AF65-F5344CB8AC3E}">
        <p14:creationId xmlns:p14="http://schemas.microsoft.com/office/powerpoint/2010/main" val="6984286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1A58F3B2-6DCB-4051-B8E7-B8472961CCF6}"/>
              </a:ext>
            </a:extLst>
          </p:cNvPr>
          <p:cNvGrpSpPr/>
          <p:nvPr/>
        </p:nvGrpSpPr>
        <p:grpSpPr>
          <a:xfrm>
            <a:off x="5410918" y="1870721"/>
            <a:ext cx="6325945" cy="3840690"/>
            <a:chOff x="5343541" y="1381843"/>
            <a:chExt cx="6325945" cy="3840690"/>
          </a:xfrm>
        </p:grpSpPr>
        <p:pic>
          <p:nvPicPr>
            <p:cNvPr id="9" name="Picture 8" descr="Graphical user interface, website&#10;&#10;Description automatically generated">
              <a:extLst>
                <a:ext uri="{FF2B5EF4-FFF2-40B4-BE49-F238E27FC236}">
                  <a16:creationId xmlns:a16="http://schemas.microsoft.com/office/drawing/2014/main" id="{71B9B7FA-1F5C-4360-ADD8-EF87D97190DF}"/>
                </a:ext>
              </a:extLst>
            </p:cNvPr>
            <p:cNvPicPr>
              <a:picLocks noChangeAspect="1"/>
            </p:cNvPicPr>
            <p:nvPr/>
          </p:nvPicPr>
          <p:blipFill rotWithShape="1">
            <a:blip r:embed="rId3">
              <a:extLst>
                <a:ext uri="{28A0092B-C50C-407E-A947-70E740481C1C}">
                  <a14:useLocalDpi xmlns:a14="http://schemas.microsoft.com/office/drawing/2010/main" val="0"/>
                </a:ext>
              </a:extLst>
            </a:blip>
            <a:srcRect l="951" t="405" r="1173" b="22415"/>
            <a:stretch/>
          </p:blipFill>
          <p:spPr>
            <a:xfrm>
              <a:off x="5343541" y="1381843"/>
              <a:ext cx="6325945" cy="3840690"/>
            </a:xfrm>
            <a:prstGeom prst="rect">
              <a:avLst/>
            </a:prstGeom>
            <a:noFill/>
            <a:ln w="19050">
              <a:solidFill>
                <a:schemeClr val="accent1"/>
              </a:solidFill>
              <a:miter lim="800000"/>
              <a:headEnd/>
              <a:tailEnd/>
            </a:ln>
          </p:spPr>
        </p:pic>
        <p:pic>
          <p:nvPicPr>
            <p:cNvPr id="16" name="Picture 15" descr="A picture containing graphical user interface&#10;&#10;Description automatically generated">
              <a:extLst>
                <a:ext uri="{FF2B5EF4-FFF2-40B4-BE49-F238E27FC236}">
                  <a16:creationId xmlns:a16="http://schemas.microsoft.com/office/drawing/2014/main" id="{5F4F0DA1-EB8A-4BFE-AB69-8F9EE786C5B6}"/>
                </a:ext>
              </a:extLst>
            </p:cNvPr>
            <p:cNvPicPr>
              <a:picLocks noChangeAspect="1"/>
            </p:cNvPicPr>
            <p:nvPr/>
          </p:nvPicPr>
          <p:blipFill rotWithShape="1">
            <a:blip r:embed="rId4">
              <a:extLst>
                <a:ext uri="{28A0092B-C50C-407E-A947-70E740481C1C}">
                  <a14:useLocalDpi xmlns:a14="http://schemas.microsoft.com/office/drawing/2010/main" val="0"/>
                </a:ext>
              </a:extLst>
            </a:blip>
            <a:srcRect b="68922"/>
            <a:stretch/>
          </p:blipFill>
          <p:spPr>
            <a:xfrm>
              <a:off x="5409507" y="3429001"/>
              <a:ext cx="4008030" cy="1793532"/>
            </a:xfrm>
            <a:prstGeom prst="rect">
              <a:avLst/>
            </a:prstGeom>
          </p:spPr>
        </p:pic>
      </p:grpSp>
      <p:sp>
        <p:nvSpPr>
          <p:cNvPr id="6" name="Title 5"/>
          <p:cNvSpPr>
            <a:spLocks noGrp="1"/>
          </p:cNvSpPr>
          <p:nvPr>
            <p:ph type="title"/>
          </p:nvPr>
        </p:nvSpPr>
        <p:spPr>
          <a:xfrm>
            <a:off x="609600" y="469900"/>
            <a:ext cx="10972800" cy="848946"/>
          </a:xfrm>
        </p:spPr>
        <p:txBody>
          <a:bodyPr/>
          <a:lstStyle/>
          <a:p>
            <a:r>
              <a:rPr lang="en-US" dirty="0">
                <a:solidFill>
                  <a:schemeClr val="accent6"/>
                </a:solidFill>
                <a:effectLst>
                  <a:outerShdw blurRad="38100" dist="38100" dir="2700000" algn="tl">
                    <a:srgbClr val="000000">
                      <a:alpha val="43137"/>
                    </a:srgbClr>
                  </a:outerShdw>
                </a:effectLst>
              </a:rPr>
              <a:t>RESOURCES</a:t>
            </a:r>
          </a:p>
        </p:txBody>
      </p:sp>
      <p:sp>
        <p:nvSpPr>
          <p:cNvPr id="7" name="Text Placeholder 6"/>
          <p:cNvSpPr>
            <a:spLocks noGrp="1"/>
          </p:cNvSpPr>
          <p:nvPr>
            <p:ph type="body" sz="quarter" idx="12"/>
          </p:nvPr>
        </p:nvSpPr>
        <p:spPr/>
        <p:txBody>
          <a:bodyPr/>
          <a:lstStyle/>
          <a:p>
            <a:r>
              <a:rPr lang="en-US" dirty="0"/>
              <a:t>Federal-Aid Project Delivery</a:t>
            </a:r>
          </a:p>
        </p:txBody>
      </p:sp>
      <p:sp>
        <p:nvSpPr>
          <p:cNvPr id="5" name="Slide Number Placeholder 4"/>
          <p:cNvSpPr>
            <a:spLocks noGrp="1"/>
          </p:cNvSpPr>
          <p:nvPr>
            <p:ph type="sldNum" sz="quarter" idx="14"/>
          </p:nvPr>
        </p:nvSpPr>
        <p:spPr/>
        <p:txBody>
          <a:bodyPr/>
          <a:lstStyle/>
          <a:p>
            <a:pPr>
              <a:defRPr/>
            </a:pPr>
            <a:fld id="{3C2E06F5-03C5-4BA5-AE80-2E98A827F366}" type="slidenum">
              <a:rPr lang="en-US" altLang="en-US" smtClean="0">
                <a:solidFill>
                  <a:prstClr val="black">
                    <a:lumMod val="50000"/>
                    <a:lumOff val="50000"/>
                  </a:prstClr>
                </a:solidFill>
              </a:rPr>
              <a:pPr>
                <a:defRPr/>
              </a:pPr>
              <a:t>24</a:t>
            </a:fld>
            <a:endParaRPr lang="en-US" altLang="en-US" dirty="0">
              <a:solidFill>
                <a:prstClr val="black">
                  <a:lumMod val="50000"/>
                  <a:lumOff val="50000"/>
                </a:prstClr>
              </a:solidFill>
            </a:endParaRPr>
          </a:p>
        </p:txBody>
      </p:sp>
      <p:sp>
        <p:nvSpPr>
          <p:cNvPr id="20" name="Freeform: Shape 19">
            <a:extLst>
              <a:ext uri="{FF2B5EF4-FFF2-40B4-BE49-F238E27FC236}">
                <a16:creationId xmlns:a16="http://schemas.microsoft.com/office/drawing/2014/main" id="{DA486BB1-7E59-49EE-B6B3-A1A9F685D310}"/>
              </a:ext>
            </a:extLst>
          </p:cNvPr>
          <p:cNvSpPr/>
          <p:nvPr/>
        </p:nvSpPr>
        <p:spPr>
          <a:xfrm>
            <a:off x="4238783" y="1207037"/>
            <a:ext cx="1181761" cy="5421684"/>
          </a:xfrm>
          <a:custGeom>
            <a:avLst/>
            <a:gdLst>
              <a:gd name="connsiteX0" fmla="*/ 0 w 1445623"/>
              <a:gd name="connsiteY0" fmla="*/ 0 h 5521235"/>
              <a:gd name="connsiteX1" fmla="*/ 1445623 w 1445623"/>
              <a:gd name="connsiteY1" fmla="*/ 3492138 h 5521235"/>
              <a:gd name="connsiteX2" fmla="*/ 1428205 w 1445623"/>
              <a:gd name="connsiteY2" fmla="*/ 4493623 h 5521235"/>
              <a:gd name="connsiteX3" fmla="*/ 17417 w 1445623"/>
              <a:gd name="connsiteY3" fmla="*/ 5521235 h 5521235"/>
              <a:gd name="connsiteX4" fmla="*/ 8708 w 1445623"/>
              <a:gd name="connsiteY4" fmla="*/ 60960 h 5521235"/>
              <a:gd name="connsiteX5" fmla="*/ 17417 w 1445623"/>
              <a:gd name="connsiteY5" fmla="*/ 60960 h 5521235"/>
              <a:gd name="connsiteX0" fmla="*/ 0 w 1479339"/>
              <a:gd name="connsiteY0" fmla="*/ 0 h 5521235"/>
              <a:gd name="connsiteX1" fmla="*/ 1479339 w 1479339"/>
              <a:gd name="connsiteY1" fmla="*/ 2702867 h 5521235"/>
              <a:gd name="connsiteX2" fmla="*/ 1428205 w 1479339"/>
              <a:gd name="connsiteY2" fmla="*/ 4493623 h 5521235"/>
              <a:gd name="connsiteX3" fmla="*/ 17417 w 1479339"/>
              <a:gd name="connsiteY3" fmla="*/ 5521235 h 5521235"/>
              <a:gd name="connsiteX4" fmla="*/ 8708 w 1479339"/>
              <a:gd name="connsiteY4" fmla="*/ 60960 h 5521235"/>
              <a:gd name="connsiteX5" fmla="*/ 17417 w 1479339"/>
              <a:gd name="connsiteY5" fmla="*/ 60960 h 5521235"/>
              <a:gd name="connsiteX0" fmla="*/ 0 w 1468100"/>
              <a:gd name="connsiteY0" fmla="*/ 0 h 5521235"/>
              <a:gd name="connsiteX1" fmla="*/ 1468100 w 1468100"/>
              <a:gd name="connsiteY1" fmla="*/ 2702867 h 5521235"/>
              <a:gd name="connsiteX2" fmla="*/ 1428205 w 1468100"/>
              <a:gd name="connsiteY2" fmla="*/ 4493623 h 5521235"/>
              <a:gd name="connsiteX3" fmla="*/ 17417 w 1468100"/>
              <a:gd name="connsiteY3" fmla="*/ 5521235 h 5521235"/>
              <a:gd name="connsiteX4" fmla="*/ 8708 w 1468100"/>
              <a:gd name="connsiteY4" fmla="*/ 60960 h 5521235"/>
              <a:gd name="connsiteX5" fmla="*/ 17417 w 1468100"/>
              <a:gd name="connsiteY5" fmla="*/ 60960 h 5521235"/>
              <a:gd name="connsiteX0" fmla="*/ 0 w 1428205"/>
              <a:gd name="connsiteY0" fmla="*/ 0 h 5521235"/>
              <a:gd name="connsiteX1" fmla="*/ 1423146 w 1428205"/>
              <a:gd name="connsiteY1" fmla="*/ 2664366 h 5521235"/>
              <a:gd name="connsiteX2" fmla="*/ 1428205 w 1428205"/>
              <a:gd name="connsiteY2" fmla="*/ 4493623 h 5521235"/>
              <a:gd name="connsiteX3" fmla="*/ 17417 w 1428205"/>
              <a:gd name="connsiteY3" fmla="*/ 5521235 h 5521235"/>
              <a:gd name="connsiteX4" fmla="*/ 8708 w 1428205"/>
              <a:gd name="connsiteY4" fmla="*/ 60960 h 5521235"/>
              <a:gd name="connsiteX5" fmla="*/ 17417 w 1428205"/>
              <a:gd name="connsiteY5" fmla="*/ 60960 h 5521235"/>
              <a:gd name="connsiteX0" fmla="*/ 0 w 1439934"/>
              <a:gd name="connsiteY0" fmla="*/ 0 h 5521235"/>
              <a:gd name="connsiteX1" fmla="*/ 1423146 w 1439934"/>
              <a:gd name="connsiteY1" fmla="*/ 2664366 h 5521235"/>
              <a:gd name="connsiteX2" fmla="*/ 1439934 w 1439934"/>
              <a:gd name="connsiteY2" fmla="*/ 4581842 h 5521235"/>
              <a:gd name="connsiteX3" fmla="*/ 17417 w 1439934"/>
              <a:gd name="connsiteY3" fmla="*/ 5521235 h 5521235"/>
              <a:gd name="connsiteX4" fmla="*/ 8708 w 1439934"/>
              <a:gd name="connsiteY4" fmla="*/ 60960 h 5521235"/>
              <a:gd name="connsiteX5" fmla="*/ 17417 w 1439934"/>
              <a:gd name="connsiteY5" fmla="*/ 60960 h 5521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9934" h="5521235">
                <a:moveTo>
                  <a:pt x="0" y="0"/>
                </a:moveTo>
                <a:lnTo>
                  <a:pt x="1423146" y="2664366"/>
                </a:lnTo>
                <a:cubicBezTo>
                  <a:pt x="1424832" y="3274118"/>
                  <a:pt x="1438248" y="3972090"/>
                  <a:pt x="1439934" y="4581842"/>
                </a:cubicBezTo>
                <a:lnTo>
                  <a:pt x="17417" y="5521235"/>
                </a:lnTo>
                <a:lnTo>
                  <a:pt x="8708" y="60960"/>
                </a:lnTo>
                <a:lnTo>
                  <a:pt x="17417" y="60960"/>
                </a:lnTo>
              </a:path>
            </a:pathLst>
          </a:cu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7" name="Picture 16" descr="A picture containing graphical user interface&#10;&#10;Description automatically generated">
            <a:extLst>
              <a:ext uri="{FF2B5EF4-FFF2-40B4-BE49-F238E27FC236}">
                <a16:creationId xmlns:a16="http://schemas.microsoft.com/office/drawing/2014/main" id="{6E6E65CC-E01F-4492-B144-A7028E4122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227" y="1228668"/>
            <a:ext cx="3987221" cy="5408110"/>
          </a:xfrm>
          <a:prstGeom prst="rect">
            <a:avLst/>
          </a:prstGeom>
          <a:noFill/>
          <a:ln w="19050">
            <a:solidFill>
              <a:schemeClr val="accent1"/>
            </a:solidFill>
            <a:miter lim="800000"/>
            <a:headEnd/>
            <a:tailEnd/>
          </a:ln>
        </p:spPr>
      </p:pic>
    </p:spTree>
    <p:extLst>
      <p:ext uri="{BB962C8B-B14F-4D97-AF65-F5344CB8AC3E}">
        <p14:creationId xmlns:p14="http://schemas.microsoft.com/office/powerpoint/2010/main" val="1251899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solidFill>
                <a:effectLst>
                  <a:outerShdw blurRad="38100" dist="38100" dir="2700000" algn="tl">
                    <a:srgbClr val="000000">
                      <a:alpha val="43137"/>
                    </a:srgbClr>
                  </a:outerShdw>
                </a:effectLst>
              </a:rPr>
              <a:t>Local Project Management Tool</a:t>
            </a:r>
          </a:p>
        </p:txBody>
      </p:sp>
      <p:sp>
        <p:nvSpPr>
          <p:cNvPr id="3" name="Text Placeholder 2"/>
          <p:cNvSpPr>
            <a:spLocks noGrp="1"/>
          </p:cNvSpPr>
          <p:nvPr>
            <p:ph type="body" sz="quarter" idx="11"/>
          </p:nvPr>
        </p:nvSpPr>
        <p:spPr/>
        <p:txBody>
          <a:bodyPr/>
          <a:lstStyle/>
          <a:p>
            <a:pPr marL="0" indent="0">
              <a:spcAft>
                <a:spcPts val="1200"/>
              </a:spcAft>
              <a:buNone/>
            </a:pPr>
            <a:r>
              <a:rPr lang="en-US" sz="2800" dirty="0">
                <a:solidFill>
                  <a:srgbClr val="728591"/>
                </a:solidFill>
              </a:rPr>
              <a:t>The Project Management Tool on the EBS Portal will be used to:</a:t>
            </a:r>
          </a:p>
          <a:p>
            <a:r>
              <a:rPr lang="en-US" sz="2800" dirty="0">
                <a:solidFill>
                  <a:srgbClr val="728591"/>
                </a:solidFill>
              </a:rPr>
              <a:t>Request New Agreements and Supplemental Agreements</a:t>
            </a:r>
          </a:p>
          <a:p>
            <a:pPr>
              <a:spcBef>
                <a:spcPts val="1800"/>
              </a:spcBef>
            </a:pPr>
            <a:r>
              <a:rPr lang="en-US" sz="2800" dirty="0">
                <a:solidFill>
                  <a:srgbClr val="728591"/>
                </a:solidFill>
              </a:rPr>
              <a:t>Submit Documents for review by the Department</a:t>
            </a:r>
          </a:p>
          <a:p>
            <a:pPr>
              <a:spcBef>
                <a:spcPts val="1800"/>
              </a:spcBef>
            </a:pPr>
            <a:r>
              <a:rPr lang="en-US" sz="2800" dirty="0">
                <a:solidFill>
                  <a:srgbClr val="728591"/>
                </a:solidFill>
              </a:rPr>
              <a:t>Request Funding Authorizations for each phase of work</a:t>
            </a:r>
          </a:p>
          <a:p>
            <a:pPr>
              <a:spcBef>
                <a:spcPts val="1800"/>
              </a:spcBef>
            </a:pPr>
            <a:r>
              <a:rPr lang="en-US" sz="2800" dirty="0">
                <a:solidFill>
                  <a:srgbClr val="728591"/>
                </a:solidFill>
              </a:rPr>
              <a:t>Submit Reimbursement Requests for work performed</a:t>
            </a:r>
          </a:p>
          <a:p>
            <a:pPr marL="0" indent="0">
              <a:buNone/>
            </a:pPr>
            <a:endParaRPr lang="en-US" sz="2400" dirty="0"/>
          </a:p>
        </p:txBody>
      </p:sp>
      <p:sp>
        <p:nvSpPr>
          <p:cNvPr id="5" name="Slide Number Placeholder 4"/>
          <p:cNvSpPr>
            <a:spLocks noGrp="1"/>
          </p:cNvSpPr>
          <p:nvPr>
            <p:ph type="sldNum" sz="quarter" idx="13"/>
          </p:nvPr>
        </p:nvSpPr>
        <p:spPr/>
        <p:txBody>
          <a:bodyPr/>
          <a:lstStyle/>
          <a:p>
            <a:pPr>
              <a:defRPr/>
            </a:pPr>
            <a:fld id="{3C2E06F5-03C5-4BA5-AE80-2E98A827F366}" type="slidenum">
              <a:rPr lang="en-US" altLang="en-US" smtClean="0"/>
              <a:pPr>
                <a:defRPr/>
              </a:pPr>
              <a:t>25</a:t>
            </a:fld>
            <a:endParaRPr lang="en-US" altLang="en-US" dirty="0"/>
          </a:p>
        </p:txBody>
      </p:sp>
    </p:spTree>
    <p:extLst>
      <p:ext uri="{BB962C8B-B14F-4D97-AF65-F5344CB8AC3E}">
        <p14:creationId xmlns:p14="http://schemas.microsoft.com/office/powerpoint/2010/main" val="9677806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solidFill>
                <a:effectLst>
                  <a:outerShdw blurRad="38100" dist="38100" dir="2700000" algn="tl">
                    <a:srgbClr val="000000">
                      <a:alpha val="43137"/>
                    </a:srgbClr>
                  </a:outerShdw>
                </a:effectLst>
              </a:rPr>
              <a:t>LPMO Security Form</a:t>
            </a:r>
          </a:p>
        </p:txBody>
      </p:sp>
      <p:sp>
        <p:nvSpPr>
          <p:cNvPr id="3" name="Text Placeholder 2"/>
          <p:cNvSpPr>
            <a:spLocks noGrp="1"/>
          </p:cNvSpPr>
          <p:nvPr>
            <p:ph type="body" sz="quarter" idx="11"/>
          </p:nvPr>
        </p:nvSpPr>
        <p:spPr>
          <a:xfrm>
            <a:off x="609600" y="1733557"/>
            <a:ext cx="5733448" cy="4524375"/>
          </a:xfrm>
        </p:spPr>
        <p:txBody>
          <a:bodyPr/>
          <a:lstStyle/>
          <a:p>
            <a:r>
              <a:rPr lang="en-US" sz="2400" dirty="0">
                <a:solidFill>
                  <a:srgbClr val="728591"/>
                </a:solidFill>
              </a:rPr>
              <a:t>Must have a user id and password to access the EBS portal and Local Projects.</a:t>
            </a:r>
          </a:p>
          <a:p>
            <a:r>
              <a:rPr lang="en-US" sz="2400" dirty="0">
                <a:solidFill>
                  <a:srgbClr val="728591"/>
                </a:solidFill>
              </a:rPr>
              <a:t>Form is on the Connect website.</a:t>
            </a:r>
          </a:p>
          <a:p>
            <a:r>
              <a:rPr lang="en-US" sz="2400" dirty="0">
                <a:solidFill>
                  <a:srgbClr val="728591"/>
                </a:solidFill>
              </a:rPr>
              <a:t>If you already have access to EBS portal, then indicate that in Section 2 of the form.</a:t>
            </a:r>
          </a:p>
        </p:txBody>
      </p:sp>
      <p:sp>
        <p:nvSpPr>
          <p:cNvPr id="4" name="Text Placeholder 3"/>
          <p:cNvSpPr>
            <a:spLocks noGrp="1"/>
          </p:cNvSpPr>
          <p:nvPr>
            <p:ph type="body" sz="quarter" idx="12"/>
          </p:nvPr>
        </p:nvSpPr>
        <p:spPr/>
        <p:txBody>
          <a:bodyPr/>
          <a:lstStyle/>
          <a:p>
            <a:r>
              <a:rPr lang="en-US" dirty="0"/>
              <a:t>LPMO Security Form</a:t>
            </a:r>
          </a:p>
        </p:txBody>
      </p:sp>
      <p:sp>
        <p:nvSpPr>
          <p:cNvPr id="5" name="Slide Number Placeholder 4"/>
          <p:cNvSpPr>
            <a:spLocks noGrp="1"/>
          </p:cNvSpPr>
          <p:nvPr>
            <p:ph type="sldNum" sz="quarter" idx="13"/>
          </p:nvPr>
        </p:nvSpPr>
        <p:spPr/>
        <p:txBody>
          <a:bodyPr/>
          <a:lstStyle/>
          <a:p>
            <a:pPr>
              <a:defRPr/>
            </a:pPr>
            <a:fld id="{3C2E06F5-03C5-4BA5-AE80-2E98A827F366}" type="slidenum">
              <a:rPr lang="en-US" altLang="en-US" smtClean="0"/>
              <a:pPr>
                <a:defRPr/>
              </a:pPr>
              <a:t>26</a:t>
            </a:fld>
            <a:endParaRPr lang="en-US" altLang="en-US" dirty="0"/>
          </a:p>
        </p:txBody>
      </p:sp>
      <p:pic>
        <p:nvPicPr>
          <p:cNvPr id="8" name="Picture 7" descr="Graphical user interface, text, application, email&#10;&#10;Description automatically generated">
            <a:extLst>
              <a:ext uri="{FF2B5EF4-FFF2-40B4-BE49-F238E27FC236}">
                <a16:creationId xmlns:a16="http://schemas.microsoft.com/office/drawing/2014/main" id="{4B854C6E-74E3-4895-A070-12AE3AE0392D}"/>
              </a:ext>
            </a:extLst>
          </p:cNvPr>
          <p:cNvPicPr>
            <a:picLocks noChangeAspect="1"/>
          </p:cNvPicPr>
          <p:nvPr/>
        </p:nvPicPr>
        <p:blipFill rotWithShape="1">
          <a:blip r:embed="rId3">
            <a:extLst>
              <a:ext uri="{28A0092B-C50C-407E-A947-70E740481C1C}">
                <a14:useLocalDpi xmlns:a14="http://schemas.microsoft.com/office/drawing/2010/main" val="0"/>
              </a:ext>
            </a:extLst>
          </a:blip>
          <a:srcRect l="4142" r="2887" b="24567"/>
          <a:stretch/>
        </p:blipFill>
        <p:spPr>
          <a:xfrm>
            <a:off x="6756935" y="1420117"/>
            <a:ext cx="4908884" cy="5173188"/>
          </a:xfrm>
          <a:prstGeom prst="rect">
            <a:avLst/>
          </a:prstGeom>
          <a:noFill/>
          <a:ln w="19050">
            <a:solidFill>
              <a:schemeClr val="accent1"/>
            </a:solidFill>
            <a:miter lim="800000"/>
            <a:headEnd/>
            <a:tailEnd/>
          </a:ln>
        </p:spPr>
      </p:pic>
    </p:spTree>
    <p:extLst>
      <p:ext uri="{BB962C8B-B14F-4D97-AF65-F5344CB8AC3E}">
        <p14:creationId xmlns:p14="http://schemas.microsoft.com/office/powerpoint/2010/main" val="29139443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solidFill>
                <a:effectLst>
                  <a:outerShdw blurRad="38100" dist="38100" dir="2700000" algn="tl">
                    <a:srgbClr val="000000">
                      <a:alpha val="43137"/>
                    </a:srgbClr>
                  </a:outerShdw>
                </a:effectLst>
              </a:rPr>
              <a:t>Local Project Management Tool</a:t>
            </a:r>
          </a:p>
        </p:txBody>
      </p:sp>
      <p:pic>
        <p:nvPicPr>
          <p:cNvPr id="6" name="Content Placeholder 5" descr="NC EBS Portal - Windows Internet Explorer provided by N.C. Dept. of Transportation"/>
          <p:cNvPicPr>
            <a:picLocks noGrp="1" noChangeAspect="1"/>
          </p:cNvPicPr>
          <p:nvPr>
            <p:ph sz="quarter" idx="13"/>
          </p:nvPr>
        </p:nvPicPr>
        <p:blipFill rotWithShape="1">
          <a:blip r:embed="rId2" cstate="print">
            <a:extLst>
              <a:ext uri="{28A0092B-C50C-407E-A947-70E740481C1C}">
                <a14:useLocalDpi xmlns:a14="http://schemas.microsoft.com/office/drawing/2010/main" val="0"/>
              </a:ext>
            </a:extLst>
          </a:blip>
          <a:srcRect l="20573" t="19409" r="24698" b="41058"/>
          <a:stretch/>
        </p:blipFill>
        <p:spPr>
          <a:xfrm>
            <a:off x="2954248" y="2628900"/>
            <a:ext cx="6315740" cy="2787162"/>
          </a:xfrm>
        </p:spPr>
      </p:pic>
      <p:sp>
        <p:nvSpPr>
          <p:cNvPr id="5" name="Slide Number Placeholder 4"/>
          <p:cNvSpPr>
            <a:spLocks noGrp="1"/>
          </p:cNvSpPr>
          <p:nvPr>
            <p:ph type="sldNum" sz="quarter" idx="14"/>
          </p:nvPr>
        </p:nvSpPr>
        <p:spPr/>
        <p:txBody>
          <a:bodyPr/>
          <a:lstStyle/>
          <a:p>
            <a:pPr>
              <a:defRPr/>
            </a:pPr>
            <a:fld id="{B3DAFCE5-0C67-4A53-8F92-3CAC2938318C}" type="slidenum">
              <a:rPr lang="en-US" altLang="en-US" smtClean="0">
                <a:solidFill>
                  <a:prstClr val="black">
                    <a:lumMod val="50000"/>
                    <a:lumOff val="50000"/>
                  </a:prstClr>
                </a:solidFill>
              </a:rPr>
              <a:pPr>
                <a:defRPr/>
              </a:pPr>
              <a:t>27</a:t>
            </a:fld>
            <a:endParaRPr lang="en-US" altLang="en-US">
              <a:solidFill>
                <a:prstClr val="black">
                  <a:lumMod val="50000"/>
                  <a:lumOff val="50000"/>
                </a:prstClr>
              </a:solidFill>
            </a:endParaRPr>
          </a:p>
        </p:txBody>
      </p:sp>
      <p:sp>
        <p:nvSpPr>
          <p:cNvPr id="7" name="TextBox 6"/>
          <p:cNvSpPr txBox="1"/>
          <p:nvPr/>
        </p:nvSpPr>
        <p:spPr>
          <a:xfrm>
            <a:off x="3622429" y="2022231"/>
            <a:ext cx="4703884" cy="461665"/>
          </a:xfrm>
          <a:prstGeom prst="rect">
            <a:avLst/>
          </a:prstGeom>
          <a:noFill/>
        </p:spPr>
        <p:txBody>
          <a:bodyPr wrap="square" rtlCol="0">
            <a:spAutoFit/>
          </a:bodyPr>
          <a:lstStyle/>
          <a:p>
            <a:pPr algn="ctr"/>
            <a:r>
              <a:rPr lang="en-US" sz="2400" dirty="0">
                <a:hlinkClick r:id="rId3"/>
              </a:rPr>
              <a:t>https://www.ebs.nc.gov/irj/portal</a:t>
            </a:r>
            <a:r>
              <a:rPr lang="en-US" sz="2400" dirty="0"/>
              <a:t> </a:t>
            </a:r>
          </a:p>
        </p:txBody>
      </p:sp>
      <p:pic>
        <p:nvPicPr>
          <p:cNvPr id="8" name="Picture 7" descr="Graphical user interface, text, application&#10;&#10;Description automatically generated">
            <a:extLst>
              <a:ext uri="{FF2B5EF4-FFF2-40B4-BE49-F238E27FC236}">
                <a16:creationId xmlns:a16="http://schemas.microsoft.com/office/drawing/2014/main" id="{88C81E67-D004-429C-88AE-F5DFC6563F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1199" y="1869784"/>
            <a:ext cx="8068801" cy="4229690"/>
          </a:xfrm>
          <a:prstGeom prst="rect">
            <a:avLst/>
          </a:prstGeom>
        </p:spPr>
      </p:pic>
    </p:spTree>
    <p:extLst>
      <p:ext uri="{BB962C8B-B14F-4D97-AF65-F5344CB8AC3E}">
        <p14:creationId xmlns:p14="http://schemas.microsoft.com/office/powerpoint/2010/main" val="29822951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solidFill>
                <a:effectLst>
                  <a:outerShdw blurRad="38100" dist="38100" dir="2700000" algn="tl">
                    <a:srgbClr val="000000">
                      <a:alpha val="43137"/>
                    </a:srgbClr>
                  </a:outerShdw>
                </a:effectLst>
              </a:rPr>
              <a:t>Local Project Management Tool</a:t>
            </a:r>
          </a:p>
        </p:txBody>
      </p:sp>
      <p:sp>
        <p:nvSpPr>
          <p:cNvPr id="5" name="Slide Number Placeholder 4"/>
          <p:cNvSpPr>
            <a:spLocks noGrp="1"/>
          </p:cNvSpPr>
          <p:nvPr>
            <p:ph type="sldNum" sz="quarter" idx="14"/>
          </p:nvPr>
        </p:nvSpPr>
        <p:spPr/>
        <p:txBody>
          <a:bodyPr/>
          <a:lstStyle/>
          <a:p>
            <a:pPr>
              <a:defRPr/>
            </a:pPr>
            <a:fld id="{B3DAFCE5-0C67-4A53-8F92-3CAC2938318C}" type="slidenum">
              <a:rPr lang="en-US" altLang="en-US" smtClean="0">
                <a:solidFill>
                  <a:prstClr val="black">
                    <a:lumMod val="50000"/>
                    <a:lumOff val="50000"/>
                  </a:prstClr>
                </a:solidFill>
              </a:rPr>
              <a:pPr>
                <a:defRPr/>
              </a:pPr>
              <a:t>28</a:t>
            </a:fld>
            <a:endParaRPr lang="en-US" altLang="en-US">
              <a:solidFill>
                <a:prstClr val="black">
                  <a:lumMod val="50000"/>
                  <a:lumOff val="50000"/>
                </a:prstClr>
              </a:solidFill>
            </a:endParaRPr>
          </a:p>
        </p:txBody>
      </p:sp>
      <p:pic>
        <p:nvPicPr>
          <p:cNvPr id="6" name="Picture 5" descr="Graphical user interface, application&#10;&#10;Description automatically generated">
            <a:extLst>
              <a:ext uri="{FF2B5EF4-FFF2-40B4-BE49-F238E27FC236}">
                <a16:creationId xmlns:a16="http://schemas.microsoft.com/office/drawing/2014/main" id="{CEE1E588-8A29-41C5-89C6-BBB4D25FCD84}"/>
              </a:ext>
            </a:extLst>
          </p:cNvPr>
          <p:cNvPicPr>
            <a:picLocks noChangeAspect="1"/>
          </p:cNvPicPr>
          <p:nvPr/>
        </p:nvPicPr>
        <p:blipFill rotWithShape="1">
          <a:blip r:embed="rId2">
            <a:extLst>
              <a:ext uri="{28A0092B-C50C-407E-A947-70E740481C1C}">
                <a14:useLocalDpi xmlns:a14="http://schemas.microsoft.com/office/drawing/2010/main" val="0"/>
              </a:ext>
            </a:extLst>
          </a:blip>
          <a:srcRect t="10813"/>
          <a:stretch/>
        </p:blipFill>
        <p:spPr>
          <a:xfrm>
            <a:off x="3779465" y="2107932"/>
            <a:ext cx="5344271" cy="2897179"/>
          </a:xfrm>
          <a:prstGeom prst="rect">
            <a:avLst/>
          </a:prstGeom>
        </p:spPr>
      </p:pic>
    </p:spTree>
    <p:extLst>
      <p:ext uri="{BB962C8B-B14F-4D97-AF65-F5344CB8AC3E}">
        <p14:creationId xmlns:p14="http://schemas.microsoft.com/office/powerpoint/2010/main" val="8859913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solidFill>
                <a:effectLst>
                  <a:outerShdw blurRad="38100" dist="38100" dir="2700000" algn="tl">
                    <a:srgbClr val="000000">
                      <a:alpha val="43137"/>
                    </a:srgbClr>
                  </a:outerShdw>
                </a:effectLst>
              </a:rPr>
              <a:t>Application Process – Agreement Request</a:t>
            </a:r>
          </a:p>
        </p:txBody>
      </p:sp>
      <p:sp>
        <p:nvSpPr>
          <p:cNvPr id="5" name="Slide Number Placeholder 4"/>
          <p:cNvSpPr>
            <a:spLocks noGrp="1"/>
          </p:cNvSpPr>
          <p:nvPr>
            <p:ph type="sldNum" sz="quarter" idx="14"/>
          </p:nvPr>
        </p:nvSpPr>
        <p:spPr/>
        <p:txBody>
          <a:bodyPr/>
          <a:lstStyle/>
          <a:p>
            <a:pPr>
              <a:defRPr/>
            </a:pPr>
            <a:fld id="{B3DAFCE5-0C67-4A53-8F92-3CAC2938318C}" type="slidenum">
              <a:rPr lang="en-US" altLang="en-US" smtClean="0">
                <a:solidFill>
                  <a:prstClr val="black">
                    <a:lumMod val="50000"/>
                    <a:lumOff val="50000"/>
                  </a:prstClr>
                </a:solidFill>
              </a:rPr>
              <a:pPr>
                <a:defRPr/>
              </a:pPr>
              <a:t>29</a:t>
            </a:fld>
            <a:endParaRPr lang="en-US" altLang="en-US">
              <a:solidFill>
                <a:prstClr val="black">
                  <a:lumMod val="50000"/>
                  <a:lumOff val="50000"/>
                </a:prstClr>
              </a:solidFill>
            </a:endParaRPr>
          </a:p>
        </p:txBody>
      </p:sp>
      <p:grpSp>
        <p:nvGrpSpPr>
          <p:cNvPr id="6" name="Group 5">
            <a:extLst>
              <a:ext uri="{FF2B5EF4-FFF2-40B4-BE49-F238E27FC236}">
                <a16:creationId xmlns:a16="http://schemas.microsoft.com/office/drawing/2014/main" id="{17B3928B-E726-404C-A76F-108B9A2D9F76}"/>
              </a:ext>
            </a:extLst>
          </p:cNvPr>
          <p:cNvGrpSpPr/>
          <p:nvPr/>
        </p:nvGrpSpPr>
        <p:grpSpPr>
          <a:xfrm>
            <a:off x="2094940" y="1679121"/>
            <a:ext cx="8002120" cy="4332307"/>
            <a:chOff x="2094940" y="1679121"/>
            <a:chExt cx="8002120" cy="4332307"/>
          </a:xfrm>
        </p:grpSpPr>
        <p:pic>
          <p:nvPicPr>
            <p:cNvPr id="8" name="Picture 7" descr="Graphical user interface, text, application, email&#10;&#10;Description automatically generated">
              <a:extLst>
                <a:ext uri="{FF2B5EF4-FFF2-40B4-BE49-F238E27FC236}">
                  <a16:creationId xmlns:a16="http://schemas.microsoft.com/office/drawing/2014/main" id="{6E074C79-634F-481D-808C-6E11F88F40E2}"/>
                </a:ext>
              </a:extLst>
            </p:cNvPr>
            <p:cNvPicPr>
              <a:picLocks noChangeAspect="1"/>
            </p:cNvPicPr>
            <p:nvPr/>
          </p:nvPicPr>
          <p:blipFill rotWithShape="1">
            <a:blip r:embed="rId3">
              <a:extLst>
                <a:ext uri="{28A0092B-C50C-407E-A947-70E740481C1C}">
                  <a14:useLocalDpi xmlns:a14="http://schemas.microsoft.com/office/drawing/2010/main" val="0"/>
                </a:ext>
              </a:extLst>
            </a:blip>
            <a:srcRect t="8095" b="24733"/>
            <a:stretch/>
          </p:blipFill>
          <p:spPr>
            <a:xfrm>
              <a:off x="2094940" y="1679121"/>
              <a:ext cx="8002120" cy="4332307"/>
            </a:xfrm>
            <a:prstGeom prst="rect">
              <a:avLst/>
            </a:prstGeom>
            <a:noFill/>
            <a:ln w="19050">
              <a:solidFill>
                <a:schemeClr val="accent1"/>
              </a:solidFill>
              <a:miter lim="800000"/>
              <a:headEnd/>
              <a:tailEnd/>
            </a:ln>
          </p:spPr>
        </p:pic>
        <p:cxnSp>
          <p:nvCxnSpPr>
            <p:cNvPr id="9" name="Straight Arrow Connector 8"/>
            <p:cNvCxnSpPr/>
            <p:nvPr/>
          </p:nvCxnSpPr>
          <p:spPr>
            <a:xfrm flipH="1">
              <a:off x="5467350" y="3429000"/>
              <a:ext cx="1257300"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30862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4200" dirty="0">
                <a:solidFill>
                  <a:schemeClr val="accent6"/>
                </a:solidFill>
                <a:effectLst>
                  <a:outerShdw blurRad="38100" dist="38100" dir="2700000" algn="tl">
                    <a:srgbClr val="000000">
                      <a:alpha val="43137"/>
                    </a:srgbClr>
                  </a:outerShdw>
                </a:effectLst>
              </a:rPr>
              <a:t>Basic Requirements for Federal-aid Projects</a:t>
            </a:r>
          </a:p>
        </p:txBody>
      </p:sp>
      <p:sp>
        <p:nvSpPr>
          <p:cNvPr id="7" name="Text Placeholder 6"/>
          <p:cNvSpPr>
            <a:spLocks noGrp="1"/>
          </p:cNvSpPr>
          <p:nvPr>
            <p:ph type="body" sz="quarter" idx="12"/>
          </p:nvPr>
        </p:nvSpPr>
        <p:spPr/>
        <p:txBody>
          <a:bodyPr/>
          <a:lstStyle/>
          <a:p>
            <a:r>
              <a:rPr lang="en-US" dirty="0"/>
              <a:t>Federal-Aid Project Delivery</a:t>
            </a:r>
          </a:p>
        </p:txBody>
      </p:sp>
      <p:sp>
        <p:nvSpPr>
          <p:cNvPr id="8" name="Content Placeholder 7"/>
          <p:cNvSpPr>
            <a:spLocks noGrp="1"/>
          </p:cNvSpPr>
          <p:nvPr>
            <p:ph sz="quarter" idx="13"/>
          </p:nvPr>
        </p:nvSpPr>
        <p:spPr/>
        <p:txBody>
          <a:bodyPr/>
          <a:lstStyle/>
          <a:p>
            <a:pPr>
              <a:spcAft>
                <a:spcPts val="1200"/>
              </a:spcAft>
            </a:pPr>
            <a:r>
              <a:rPr lang="en-US" dirty="0">
                <a:solidFill>
                  <a:srgbClr val="728591"/>
                </a:solidFill>
              </a:rPr>
              <a:t>Federal-aid funding is cost-reimbursement</a:t>
            </a:r>
          </a:p>
          <a:p>
            <a:pPr>
              <a:spcAft>
                <a:spcPts val="1200"/>
              </a:spcAft>
            </a:pPr>
            <a:r>
              <a:rPr lang="en-US" dirty="0">
                <a:solidFill>
                  <a:srgbClr val="728591"/>
                </a:solidFill>
              </a:rPr>
              <a:t>Funding Authorization is required prior to each phase of work</a:t>
            </a:r>
          </a:p>
          <a:p>
            <a:pPr>
              <a:spcAft>
                <a:spcPts val="1200"/>
              </a:spcAft>
            </a:pPr>
            <a:r>
              <a:rPr lang="en-US" dirty="0">
                <a:solidFill>
                  <a:srgbClr val="728591"/>
                </a:solidFill>
              </a:rPr>
              <a:t>Local Government Agency (LGA) has the responsibility to deliver the project</a:t>
            </a:r>
          </a:p>
          <a:p>
            <a:pPr>
              <a:spcAft>
                <a:spcPts val="1200"/>
              </a:spcAft>
            </a:pPr>
            <a:r>
              <a:rPr lang="en-US" dirty="0">
                <a:solidFill>
                  <a:srgbClr val="728591"/>
                </a:solidFill>
              </a:rPr>
              <a:t>NCDOT has the responsibility to provide oversight to LGAs and ensure appropriate use of funds</a:t>
            </a:r>
          </a:p>
          <a:p>
            <a:endParaRPr lang="en-US" dirty="0"/>
          </a:p>
        </p:txBody>
      </p:sp>
      <p:sp>
        <p:nvSpPr>
          <p:cNvPr id="5" name="Slide Number Placeholder 4"/>
          <p:cNvSpPr>
            <a:spLocks noGrp="1"/>
          </p:cNvSpPr>
          <p:nvPr>
            <p:ph type="sldNum" sz="quarter" idx="14"/>
          </p:nvPr>
        </p:nvSpPr>
        <p:spPr/>
        <p:txBody>
          <a:bodyPr/>
          <a:lstStyle/>
          <a:p>
            <a:pPr>
              <a:defRPr/>
            </a:pPr>
            <a:fld id="{3C2E06F5-03C5-4BA5-AE80-2E98A827F366}" type="slidenum">
              <a:rPr lang="en-US" altLang="en-US" smtClean="0">
                <a:solidFill>
                  <a:prstClr val="black">
                    <a:lumMod val="50000"/>
                    <a:lumOff val="50000"/>
                  </a:prstClr>
                </a:solidFill>
              </a:rPr>
              <a:pPr>
                <a:defRPr/>
              </a:pPr>
              <a:t>3</a:t>
            </a:fld>
            <a:endParaRPr lang="en-US" altLang="en-US" dirty="0">
              <a:solidFill>
                <a:prstClr val="black">
                  <a:lumMod val="50000"/>
                  <a:lumOff val="50000"/>
                </a:prstClr>
              </a:solidFill>
            </a:endParaRPr>
          </a:p>
        </p:txBody>
      </p:sp>
    </p:spTree>
    <p:extLst>
      <p:ext uri="{BB962C8B-B14F-4D97-AF65-F5344CB8AC3E}">
        <p14:creationId xmlns:p14="http://schemas.microsoft.com/office/powerpoint/2010/main" val="16618416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solidFill>
                <a:effectLst>
                  <a:outerShdw blurRad="38100" dist="38100" dir="2700000" algn="tl">
                    <a:srgbClr val="000000">
                      <a:alpha val="43137"/>
                    </a:srgbClr>
                  </a:outerShdw>
                </a:effectLst>
              </a:rPr>
              <a:t>Application Process – Agreement Request</a:t>
            </a:r>
            <a:endParaRPr lang="en-US" dirty="0"/>
          </a:p>
        </p:txBody>
      </p:sp>
      <p:sp>
        <p:nvSpPr>
          <p:cNvPr id="5" name="Slide Number Placeholder 4"/>
          <p:cNvSpPr>
            <a:spLocks noGrp="1"/>
          </p:cNvSpPr>
          <p:nvPr>
            <p:ph type="sldNum" sz="quarter" idx="14"/>
          </p:nvPr>
        </p:nvSpPr>
        <p:spPr/>
        <p:txBody>
          <a:bodyPr/>
          <a:lstStyle/>
          <a:p>
            <a:pPr>
              <a:defRPr/>
            </a:pPr>
            <a:fld id="{B3DAFCE5-0C67-4A53-8F92-3CAC2938318C}" type="slidenum">
              <a:rPr lang="en-US" altLang="en-US" smtClean="0">
                <a:solidFill>
                  <a:prstClr val="black">
                    <a:lumMod val="50000"/>
                    <a:lumOff val="50000"/>
                  </a:prstClr>
                </a:solidFill>
              </a:rPr>
              <a:pPr>
                <a:defRPr/>
              </a:pPr>
              <a:t>30</a:t>
            </a:fld>
            <a:endParaRPr lang="en-US" altLang="en-US">
              <a:solidFill>
                <a:prstClr val="black">
                  <a:lumMod val="50000"/>
                  <a:lumOff val="50000"/>
                </a:prstClr>
              </a:solidFill>
            </a:endParaRPr>
          </a:p>
        </p:txBody>
      </p:sp>
      <p:pic>
        <p:nvPicPr>
          <p:cNvPr id="12" name="Picture 11">
            <a:extLst>
              <a:ext uri="{FF2B5EF4-FFF2-40B4-BE49-F238E27FC236}">
                <a16:creationId xmlns:a16="http://schemas.microsoft.com/office/drawing/2014/main" id="{782A93C6-3624-4BD5-828B-40D6DB21E075}"/>
              </a:ext>
            </a:extLst>
          </p:cNvPr>
          <p:cNvPicPr>
            <a:picLocks noChangeAspect="1"/>
          </p:cNvPicPr>
          <p:nvPr/>
        </p:nvPicPr>
        <p:blipFill>
          <a:blip r:embed="rId2"/>
          <a:stretch>
            <a:fillRect/>
          </a:stretch>
        </p:blipFill>
        <p:spPr>
          <a:xfrm>
            <a:off x="5758554" y="1851737"/>
            <a:ext cx="5876100" cy="4087497"/>
          </a:xfrm>
          <a:prstGeom prst="rect">
            <a:avLst/>
          </a:prstGeom>
          <a:noFill/>
          <a:ln w="19050">
            <a:solidFill>
              <a:schemeClr val="accent1"/>
            </a:solidFill>
            <a:miter lim="800000"/>
            <a:headEnd/>
            <a:tailEnd/>
          </a:ln>
        </p:spPr>
      </p:pic>
      <p:pic>
        <p:nvPicPr>
          <p:cNvPr id="14" name="Picture 13">
            <a:extLst>
              <a:ext uri="{FF2B5EF4-FFF2-40B4-BE49-F238E27FC236}">
                <a16:creationId xmlns:a16="http://schemas.microsoft.com/office/drawing/2014/main" id="{0EE38A8D-20E8-40A6-91B5-335842F3A458}"/>
              </a:ext>
            </a:extLst>
          </p:cNvPr>
          <p:cNvPicPr>
            <a:picLocks noChangeAspect="1"/>
          </p:cNvPicPr>
          <p:nvPr/>
        </p:nvPicPr>
        <p:blipFill>
          <a:blip r:embed="rId3"/>
          <a:stretch>
            <a:fillRect/>
          </a:stretch>
        </p:blipFill>
        <p:spPr>
          <a:xfrm>
            <a:off x="526689" y="1851739"/>
            <a:ext cx="5064455" cy="4087498"/>
          </a:xfrm>
          <a:prstGeom prst="rect">
            <a:avLst/>
          </a:prstGeom>
          <a:noFill/>
          <a:ln w="19050">
            <a:solidFill>
              <a:schemeClr val="accent1"/>
            </a:solidFill>
            <a:miter lim="800000"/>
            <a:headEnd/>
            <a:tailEnd/>
          </a:ln>
        </p:spPr>
      </p:pic>
      <p:sp>
        <p:nvSpPr>
          <p:cNvPr id="7" name="Oval 6"/>
          <p:cNvSpPr/>
          <p:nvPr/>
        </p:nvSpPr>
        <p:spPr>
          <a:xfrm>
            <a:off x="1520692" y="3519453"/>
            <a:ext cx="562707" cy="369277"/>
          </a:xfrm>
          <a:prstGeom prst="ellipse">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B435C06-3A39-4DC3-B46C-F0D673F9566A}"/>
              </a:ext>
            </a:extLst>
          </p:cNvPr>
          <p:cNvSpPr/>
          <p:nvPr/>
        </p:nvSpPr>
        <p:spPr>
          <a:xfrm>
            <a:off x="6689230" y="4063738"/>
            <a:ext cx="965607" cy="421166"/>
          </a:xfrm>
          <a:prstGeom prst="ellipse">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84113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4"/>
          </p:nvPr>
        </p:nvSpPr>
        <p:spPr/>
        <p:txBody>
          <a:bodyPr/>
          <a:lstStyle/>
          <a:p>
            <a:pPr>
              <a:defRPr/>
            </a:pPr>
            <a:fld id="{B3DAFCE5-0C67-4A53-8F92-3CAC2938318C}" type="slidenum">
              <a:rPr lang="en-US" altLang="en-US" smtClean="0">
                <a:solidFill>
                  <a:prstClr val="black">
                    <a:lumMod val="50000"/>
                    <a:lumOff val="50000"/>
                  </a:prstClr>
                </a:solidFill>
              </a:rPr>
              <a:pPr>
                <a:defRPr/>
              </a:pPr>
              <a:t>31</a:t>
            </a:fld>
            <a:endParaRPr lang="en-US" altLang="en-US">
              <a:solidFill>
                <a:prstClr val="black">
                  <a:lumMod val="50000"/>
                  <a:lumOff val="50000"/>
                </a:prstClr>
              </a:solidFill>
            </a:endParaRPr>
          </a:p>
        </p:txBody>
      </p:sp>
      <p:pic>
        <p:nvPicPr>
          <p:cNvPr id="4" name="Picture 3">
            <a:extLst>
              <a:ext uri="{FF2B5EF4-FFF2-40B4-BE49-F238E27FC236}">
                <a16:creationId xmlns:a16="http://schemas.microsoft.com/office/drawing/2014/main" id="{BBEB368A-9F0C-407A-AD34-71F04D131C6B}"/>
              </a:ext>
            </a:extLst>
          </p:cNvPr>
          <p:cNvPicPr>
            <a:picLocks noChangeAspect="1"/>
          </p:cNvPicPr>
          <p:nvPr/>
        </p:nvPicPr>
        <p:blipFill>
          <a:blip r:embed="rId3"/>
          <a:stretch>
            <a:fillRect/>
          </a:stretch>
        </p:blipFill>
        <p:spPr>
          <a:xfrm>
            <a:off x="375653" y="1612900"/>
            <a:ext cx="5776350" cy="4497978"/>
          </a:xfrm>
          <a:prstGeom prst="rect">
            <a:avLst/>
          </a:prstGeom>
          <a:noFill/>
          <a:ln w="19050">
            <a:solidFill>
              <a:schemeClr val="accent1"/>
            </a:solidFill>
            <a:miter lim="800000"/>
            <a:headEnd/>
            <a:tailEnd/>
          </a:ln>
        </p:spPr>
      </p:pic>
      <p:sp>
        <p:nvSpPr>
          <p:cNvPr id="13" name="Title 1">
            <a:extLst>
              <a:ext uri="{FF2B5EF4-FFF2-40B4-BE49-F238E27FC236}">
                <a16:creationId xmlns:a16="http://schemas.microsoft.com/office/drawing/2014/main" id="{D6004060-8394-4F14-B5E5-A5D0A741A507}"/>
              </a:ext>
            </a:extLst>
          </p:cNvPr>
          <p:cNvSpPr>
            <a:spLocks noGrp="1"/>
          </p:cNvSpPr>
          <p:nvPr>
            <p:ph type="title"/>
          </p:nvPr>
        </p:nvSpPr>
        <p:spPr>
          <a:xfrm>
            <a:off x="609600" y="469900"/>
            <a:ext cx="10972800" cy="1143000"/>
          </a:xfrm>
        </p:spPr>
        <p:txBody>
          <a:bodyPr/>
          <a:lstStyle/>
          <a:p>
            <a:r>
              <a:rPr lang="en-US" dirty="0">
                <a:solidFill>
                  <a:schemeClr val="accent6"/>
                </a:solidFill>
                <a:effectLst>
                  <a:outerShdw blurRad="38100" dist="38100" dir="2700000" algn="tl">
                    <a:srgbClr val="000000">
                      <a:alpha val="43137"/>
                    </a:srgbClr>
                  </a:outerShdw>
                </a:effectLst>
              </a:rPr>
              <a:t>Application Process – Agreement Request</a:t>
            </a:r>
            <a:endParaRPr lang="en-US" dirty="0"/>
          </a:p>
        </p:txBody>
      </p:sp>
      <p:pic>
        <p:nvPicPr>
          <p:cNvPr id="19" name="Picture 18">
            <a:extLst>
              <a:ext uri="{FF2B5EF4-FFF2-40B4-BE49-F238E27FC236}">
                <a16:creationId xmlns:a16="http://schemas.microsoft.com/office/drawing/2014/main" id="{F0A3E138-A0A6-4A25-8D39-C88E349F0C1C}"/>
              </a:ext>
            </a:extLst>
          </p:cNvPr>
          <p:cNvPicPr>
            <a:picLocks noChangeAspect="1"/>
          </p:cNvPicPr>
          <p:nvPr/>
        </p:nvPicPr>
        <p:blipFill>
          <a:blip r:embed="rId4"/>
          <a:stretch>
            <a:fillRect/>
          </a:stretch>
        </p:blipFill>
        <p:spPr>
          <a:xfrm>
            <a:off x="6352642" y="1612900"/>
            <a:ext cx="5592433" cy="4354763"/>
          </a:xfrm>
          <a:prstGeom prst="rect">
            <a:avLst/>
          </a:prstGeom>
          <a:noFill/>
          <a:ln w="19050">
            <a:solidFill>
              <a:schemeClr val="accent1"/>
            </a:solidFill>
            <a:miter lim="800000"/>
            <a:headEnd/>
            <a:tailEnd/>
          </a:ln>
        </p:spPr>
      </p:pic>
      <p:pic>
        <p:nvPicPr>
          <p:cNvPr id="17" name="Picture 16" descr="Graphical user interface, text, application&#10;&#10;Description automatically generated">
            <a:extLst>
              <a:ext uri="{FF2B5EF4-FFF2-40B4-BE49-F238E27FC236}">
                <a16:creationId xmlns:a16="http://schemas.microsoft.com/office/drawing/2014/main" id="{0A35E4F6-82FF-4344-A713-6CA01EC65F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98408" y="4341664"/>
            <a:ext cx="1595183" cy="2197256"/>
          </a:xfrm>
          <a:prstGeom prst="rect">
            <a:avLst/>
          </a:prstGeom>
          <a:noFill/>
          <a:ln w="19050">
            <a:solidFill>
              <a:schemeClr val="accent1"/>
            </a:solidFill>
            <a:miter lim="800000"/>
            <a:headEnd/>
            <a:tailEnd/>
          </a:ln>
        </p:spPr>
      </p:pic>
    </p:spTree>
    <p:extLst>
      <p:ext uri="{BB962C8B-B14F-4D97-AF65-F5344CB8AC3E}">
        <p14:creationId xmlns:p14="http://schemas.microsoft.com/office/powerpoint/2010/main" val="35870248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accent6"/>
                </a:solidFill>
                <a:effectLst>
                  <a:outerShdw blurRad="38100" dist="38100" dir="2700000" algn="tl">
                    <a:srgbClr val="000000">
                      <a:alpha val="43137"/>
                    </a:srgbClr>
                  </a:outerShdw>
                </a:effectLst>
              </a:rPr>
              <a:t>Actions for Application</a:t>
            </a:r>
          </a:p>
        </p:txBody>
      </p:sp>
      <p:sp>
        <p:nvSpPr>
          <p:cNvPr id="2" name="Text Placeholder 1"/>
          <p:cNvSpPr>
            <a:spLocks noGrp="1"/>
          </p:cNvSpPr>
          <p:nvPr>
            <p:ph type="body" sz="quarter" idx="11"/>
          </p:nvPr>
        </p:nvSpPr>
        <p:spPr>
          <a:xfrm>
            <a:off x="609600" y="1612901"/>
            <a:ext cx="10972800" cy="4883150"/>
          </a:xfrm>
        </p:spPr>
        <p:txBody>
          <a:bodyPr/>
          <a:lstStyle/>
          <a:p>
            <a:pPr marL="0" indent="0">
              <a:buNone/>
            </a:pPr>
            <a:r>
              <a:rPr lang="en-US" dirty="0">
                <a:solidFill>
                  <a:srgbClr val="728591"/>
                </a:solidFill>
              </a:rPr>
              <a:t>Your Application will be Returned, Rejected or Approved:</a:t>
            </a:r>
          </a:p>
          <a:p>
            <a:pPr marL="0" indent="0">
              <a:buNone/>
            </a:pPr>
            <a:endParaRPr lang="en-US" dirty="0">
              <a:solidFill>
                <a:srgbClr val="728591"/>
              </a:solidFill>
            </a:endParaRPr>
          </a:p>
          <a:p>
            <a:pPr marL="0" indent="0">
              <a:buNone/>
            </a:pPr>
            <a:r>
              <a:rPr lang="en-US" u="sng" dirty="0">
                <a:solidFill>
                  <a:schemeClr val="tx1"/>
                </a:solidFill>
              </a:rPr>
              <a:t>Returned</a:t>
            </a:r>
            <a:r>
              <a:rPr lang="en-US" dirty="0">
                <a:solidFill>
                  <a:schemeClr val="tx1"/>
                </a:solidFill>
              </a:rPr>
              <a:t>:</a:t>
            </a:r>
            <a:r>
              <a:rPr lang="en-US" dirty="0">
                <a:solidFill>
                  <a:srgbClr val="728591"/>
                </a:solidFill>
              </a:rPr>
              <a:t> If the application needs to be corrected, or needs 				 additional information</a:t>
            </a:r>
          </a:p>
          <a:p>
            <a:pPr marL="0" indent="0">
              <a:buNone/>
            </a:pPr>
            <a:r>
              <a:rPr lang="en-US" u="sng" dirty="0">
                <a:solidFill>
                  <a:schemeClr val="tx1"/>
                </a:solidFill>
              </a:rPr>
              <a:t>Rejected:</a:t>
            </a:r>
            <a:r>
              <a:rPr lang="en-US" dirty="0">
                <a:solidFill>
                  <a:srgbClr val="728591"/>
                </a:solidFill>
              </a:rPr>
              <a:t>  If the Project is not programmed in the STIP, you 				 can’t start agreement process.</a:t>
            </a:r>
          </a:p>
          <a:p>
            <a:pPr marL="0" indent="0">
              <a:buNone/>
            </a:pPr>
            <a:r>
              <a:rPr lang="en-US" u="sng" dirty="0">
                <a:solidFill>
                  <a:schemeClr val="tx1"/>
                </a:solidFill>
              </a:rPr>
              <a:t>Approved</a:t>
            </a:r>
            <a:r>
              <a:rPr lang="en-US" dirty="0">
                <a:solidFill>
                  <a:schemeClr val="tx1"/>
                </a:solidFill>
              </a:rPr>
              <a:t>:</a:t>
            </a:r>
            <a:r>
              <a:rPr lang="en-US" dirty="0">
                <a:solidFill>
                  <a:srgbClr val="728591"/>
                </a:solidFill>
              </a:rPr>
              <a:t>  An Agreement is started by the LPMO</a:t>
            </a:r>
          </a:p>
        </p:txBody>
      </p:sp>
      <p:sp>
        <p:nvSpPr>
          <p:cNvPr id="3" name="Slide Number Placeholder 2"/>
          <p:cNvSpPr>
            <a:spLocks noGrp="1"/>
          </p:cNvSpPr>
          <p:nvPr>
            <p:ph type="sldNum" sz="quarter" idx="13"/>
          </p:nvPr>
        </p:nvSpPr>
        <p:spPr/>
        <p:txBody>
          <a:bodyPr/>
          <a:lstStyle/>
          <a:p>
            <a:pPr>
              <a:defRPr/>
            </a:pPr>
            <a:fld id="{8E0C9224-0E86-4A9A-8DD9-792BBB0652B6}" type="slidenum">
              <a:rPr lang="en-US" altLang="en-US" smtClean="0"/>
              <a:pPr>
                <a:defRPr/>
              </a:pPr>
              <a:t>32</a:t>
            </a:fld>
            <a:endParaRPr lang="en-US" altLang="en-US"/>
          </a:p>
        </p:txBody>
      </p:sp>
    </p:spTree>
    <p:extLst>
      <p:ext uri="{BB962C8B-B14F-4D97-AF65-F5344CB8AC3E}">
        <p14:creationId xmlns:p14="http://schemas.microsoft.com/office/powerpoint/2010/main" val="36432261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accent6"/>
                </a:solidFill>
                <a:effectLst>
                  <a:outerShdw blurRad="38100" dist="38100" dir="2700000" algn="tl">
                    <a:srgbClr val="000000">
                      <a:alpha val="43137"/>
                    </a:srgbClr>
                  </a:outerShdw>
                </a:effectLst>
              </a:rPr>
              <a:t>View Agreement / Submit Documents</a:t>
            </a:r>
          </a:p>
        </p:txBody>
      </p:sp>
      <p:sp>
        <p:nvSpPr>
          <p:cNvPr id="3" name="Slide Number Placeholder 2"/>
          <p:cNvSpPr>
            <a:spLocks noGrp="1"/>
          </p:cNvSpPr>
          <p:nvPr>
            <p:ph type="sldNum" sz="quarter" idx="13"/>
          </p:nvPr>
        </p:nvSpPr>
        <p:spPr/>
        <p:txBody>
          <a:bodyPr/>
          <a:lstStyle/>
          <a:p>
            <a:pPr>
              <a:defRPr/>
            </a:pPr>
            <a:fld id="{8E0C9224-0E86-4A9A-8DD9-792BBB0652B6}" type="slidenum">
              <a:rPr lang="en-US" altLang="en-US" smtClean="0"/>
              <a:pPr>
                <a:defRPr/>
              </a:pPr>
              <a:t>33</a:t>
            </a:fld>
            <a:endParaRPr lang="en-US" altLang="en-US"/>
          </a:p>
        </p:txBody>
      </p:sp>
      <p:pic>
        <p:nvPicPr>
          <p:cNvPr id="9" name="Picture 8" descr="Graphical user interface, text, application, email&#10;&#10;Description automatically generated">
            <a:extLst>
              <a:ext uri="{FF2B5EF4-FFF2-40B4-BE49-F238E27FC236}">
                <a16:creationId xmlns:a16="http://schemas.microsoft.com/office/drawing/2014/main" id="{9723B90E-14ED-4188-9FA0-C6DD58974DDB}"/>
              </a:ext>
            </a:extLst>
          </p:cNvPr>
          <p:cNvPicPr>
            <a:picLocks noChangeAspect="1"/>
          </p:cNvPicPr>
          <p:nvPr/>
        </p:nvPicPr>
        <p:blipFill rotWithShape="1">
          <a:blip r:embed="rId3">
            <a:extLst>
              <a:ext uri="{28A0092B-C50C-407E-A947-70E740481C1C}">
                <a14:useLocalDpi xmlns:a14="http://schemas.microsoft.com/office/drawing/2010/main" val="0"/>
              </a:ext>
            </a:extLst>
          </a:blip>
          <a:srcRect t="8095" b="24733"/>
          <a:stretch/>
        </p:blipFill>
        <p:spPr>
          <a:xfrm>
            <a:off x="2094940" y="1679121"/>
            <a:ext cx="8002120" cy="4332307"/>
          </a:xfrm>
          <a:prstGeom prst="rect">
            <a:avLst/>
          </a:prstGeom>
          <a:noFill/>
          <a:ln w="19050">
            <a:solidFill>
              <a:schemeClr val="accent1"/>
            </a:solidFill>
            <a:miter lim="800000"/>
            <a:headEnd/>
            <a:tailEnd/>
          </a:ln>
        </p:spPr>
      </p:pic>
      <p:cxnSp>
        <p:nvCxnSpPr>
          <p:cNvPr id="10" name="Straight Arrow Connector 9">
            <a:extLst>
              <a:ext uri="{FF2B5EF4-FFF2-40B4-BE49-F238E27FC236}">
                <a16:creationId xmlns:a16="http://schemas.microsoft.com/office/drawing/2014/main" id="{28764F87-8D9A-42B3-A6FA-BE9345736B94}"/>
              </a:ext>
            </a:extLst>
          </p:cNvPr>
          <p:cNvCxnSpPr/>
          <p:nvPr/>
        </p:nvCxnSpPr>
        <p:spPr>
          <a:xfrm flipH="1">
            <a:off x="5822951" y="3873137"/>
            <a:ext cx="1257300"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93726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FFF4ED3-5F8D-4300-AF04-CD0C1C13C88C}"/>
              </a:ext>
            </a:extLst>
          </p:cNvPr>
          <p:cNvPicPr>
            <a:picLocks noChangeAspect="1"/>
          </p:cNvPicPr>
          <p:nvPr/>
        </p:nvPicPr>
        <p:blipFill rotWithShape="1">
          <a:blip r:embed="rId3"/>
          <a:srcRect b="9899"/>
          <a:stretch/>
        </p:blipFill>
        <p:spPr>
          <a:xfrm>
            <a:off x="1858328" y="1458697"/>
            <a:ext cx="8164036" cy="4567634"/>
          </a:xfrm>
          <a:prstGeom prst="rect">
            <a:avLst/>
          </a:prstGeom>
          <a:noFill/>
          <a:ln w="19050">
            <a:solidFill>
              <a:schemeClr val="accent1"/>
            </a:solidFill>
            <a:miter lim="800000"/>
            <a:headEnd/>
            <a:tailEnd/>
          </a:ln>
        </p:spPr>
      </p:pic>
      <p:sp>
        <p:nvSpPr>
          <p:cNvPr id="4" name="Title 3"/>
          <p:cNvSpPr>
            <a:spLocks noGrp="1"/>
          </p:cNvSpPr>
          <p:nvPr>
            <p:ph type="title"/>
          </p:nvPr>
        </p:nvSpPr>
        <p:spPr/>
        <p:txBody>
          <a:bodyPr/>
          <a:lstStyle/>
          <a:p>
            <a:r>
              <a:rPr lang="en-US" dirty="0">
                <a:solidFill>
                  <a:schemeClr val="accent6"/>
                </a:solidFill>
                <a:effectLst>
                  <a:outerShdw blurRad="38100" dist="38100" dir="2700000" algn="tl">
                    <a:srgbClr val="000000">
                      <a:alpha val="43137"/>
                    </a:srgbClr>
                  </a:outerShdw>
                </a:effectLst>
              </a:rPr>
              <a:t>View Agreement / Submit Documents</a:t>
            </a:r>
          </a:p>
        </p:txBody>
      </p:sp>
      <p:sp>
        <p:nvSpPr>
          <p:cNvPr id="3" name="Slide Number Placeholder 2"/>
          <p:cNvSpPr>
            <a:spLocks noGrp="1"/>
          </p:cNvSpPr>
          <p:nvPr>
            <p:ph type="sldNum" sz="quarter" idx="13"/>
          </p:nvPr>
        </p:nvSpPr>
        <p:spPr/>
        <p:txBody>
          <a:bodyPr/>
          <a:lstStyle/>
          <a:p>
            <a:pPr>
              <a:defRPr/>
            </a:pPr>
            <a:fld id="{8E0C9224-0E86-4A9A-8DD9-792BBB0652B6}" type="slidenum">
              <a:rPr lang="en-US" altLang="en-US" smtClean="0"/>
              <a:pPr>
                <a:defRPr/>
              </a:pPr>
              <a:t>34</a:t>
            </a:fld>
            <a:endParaRPr lang="en-US" altLang="en-US"/>
          </a:p>
        </p:txBody>
      </p:sp>
      <p:cxnSp>
        <p:nvCxnSpPr>
          <p:cNvPr id="8" name="Straight Arrow Connector 7"/>
          <p:cNvCxnSpPr/>
          <p:nvPr/>
        </p:nvCxnSpPr>
        <p:spPr>
          <a:xfrm flipH="1">
            <a:off x="4309738" y="4856786"/>
            <a:ext cx="1380394"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0" name="Oval 9"/>
          <p:cNvSpPr/>
          <p:nvPr/>
        </p:nvSpPr>
        <p:spPr>
          <a:xfrm>
            <a:off x="3215750" y="3794129"/>
            <a:ext cx="685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flipH="1">
            <a:off x="7220328" y="3063063"/>
            <a:ext cx="457200" cy="3810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228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30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4000"/>
                            </p:stCondLst>
                            <p:childTnLst>
                              <p:par>
                                <p:cTn id="11" presetID="22" presetClass="entr" presetSubtype="2" fill="hold" nodeType="afterEffect">
                                  <p:stCondLst>
                                    <p:cond delay="2000"/>
                                  </p:stCondLst>
                                  <p:childTnLst>
                                    <p:set>
                                      <p:cBhvr>
                                        <p:cTn id="12" dur="1" fill="hold">
                                          <p:stCondLst>
                                            <p:cond delay="0"/>
                                          </p:stCondLst>
                                        </p:cTn>
                                        <p:tgtEl>
                                          <p:spTgt spid="11"/>
                                        </p:tgtEl>
                                        <p:attrNameLst>
                                          <p:attrName>style.visibility</p:attrName>
                                        </p:attrNameLst>
                                      </p:cBhvr>
                                      <p:to>
                                        <p:strVal val="visible"/>
                                      </p:to>
                                    </p:set>
                                    <p:animEffect transition="in" filter="wipe(righ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4D6A603-D030-43F6-A612-8B140A4E3F47}"/>
              </a:ext>
            </a:extLst>
          </p:cNvPr>
          <p:cNvPicPr>
            <a:picLocks noChangeAspect="1"/>
          </p:cNvPicPr>
          <p:nvPr/>
        </p:nvPicPr>
        <p:blipFill rotWithShape="1">
          <a:blip r:embed="rId3"/>
          <a:srcRect b="9681"/>
          <a:stretch/>
        </p:blipFill>
        <p:spPr>
          <a:xfrm>
            <a:off x="1975894" y="1612901"/>
            <a:ext cx="8084327" cy="4544060"/>
          </a:xfrm>
          <a:prstGeom prst="rect">
            <a:avLst/>
          </a:prstGeom>
          <a:noFill/>
          <a:ln w="19050">
            <a:solidFill>
              <a:schemeClr val="accent1"/>
            </a:solidFill>
            <a:miter lim="800000"/>
            <a:headEnd/>
            <a:tailEnd/>
          </a:ln>
        </p:spPr>
      </p:pic>
      <p:sp>
        <p:nvSpPr>
          <p:cNvPr id="4" name="Title 3"/>
          <p:cNvSpPr>
            <a:spLocks noGrp="1"/>
          </p:cNvSpPr>
          <p:nvPr>
            <p:ph type="title"/>
          </p:nvPr>
        </p:nvSpPr>
        <p:spPr/>
        <p:txBody>
          <a:bodyPr/>
          <a:lstStyle/>
          <a:p>
            <a:r>
              <a:rPr lang="en-US" dirty="0">
                <a:solidFill>
                  <a:schemeClr val="accent6"/>
                </a:solidFill>
                <a:effectLst>
                  <a:outerShdw blurRad="38100" dist="38100" dir="2700000" algn="tl">
                    <a:srgbClr val="000000">
                      <a:alpha val="43137"/>
                    </a:srgbClr>
                  </a:outerShdw>
                </a:effectLst>
              </a:rPr>
              <a:t>View Agreement / Submit Documents</a:t>
            </a:r>
          </a:p>
        </p:txBody>
      </p:sp>
      <p:sp>
        <p:nvSpPr>
          <p:cNvPr id="3" name="Slide Number Placeholder 2"/>
          <p:cNvSpPr>
            <a:spLocks noGrp="1"/>
          </p:cNvSpPr>
          <p:nvPr>
            <p:ph type="sldNum" sz="quarter" idx="13"/>
          </p:nvPr>
        </p:nvSpPr>
        <p:spPr/>
        <p:txBody>
          <a:bodyPr/>
          <a:lstStyle/>
          <a:p>
            <a:pPr>
              <a:defRPr/>
            </a:pPr>
            <a:fld id="{8E0C9224-0E86-4A9A-8DD9-792BBB0652B6}" type="slidenum">
              <a:rPr lang="en-US" altLang="en-US" smtClean="0"/>
              <a:pPr>
                <a:defRPr/>
              </a:pPr>
              <a:t>35</a:t>
            </a:fld>
            <a:endParaRPr lang="en-US" altLang="en-US"/>
          </a:p>
        </p:txBody>
      </p:sp>
      <p:cxnSp>
        <p:nvCxnSpPr>
          <p:cNvPr id="13" name="Straight Arrow Connector 12"/>
          <p:cNvCxnSpPr>
            <a:cxnSpLocks/>
          </p:cNvCxnSpPr>
          <p:nvPr/>
        </p:nvCxnSpPr>
        <p:spPr>
          <a:xfrm>
            <a:off x="3997039" y="4362994"/>
            <a:ext cx="0" cy="63304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9579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accent6"/>
                </a:solidFill>
                <a:effectLst>
                  <a:outerShdw blurRad="38100" dist="38100" dir="2700000" algn="tl">
                    <a:srgbClr val="000000">
                      <a:alpha val="43137"/>
                    </a:srgbClr>
                  </a:outerShdw>
                </a:effectLst>
              </a:rPr>
              <a:t>View Agreement / Submit Documents</a:t>
            </a:r>
          </a:p>
        </p:txBody>
      </p:sp>
      <p:sp>
        <p:nvSpPr>
          <p:cNvPr id="3" name="Slide Number Placeholder 2"/>
          <p:cNvSpPr>
            <a:spLocks noGrp="1"/>
          </p:cNvSpPr>
          <p:nvPr>
            <p:ph type="sldNum" sz="quarter" idx="13"/>
          </p:nvPr>
        </p:nvSpPr>
        <p:spPr/>
        <p:txBody>
          <a:bodyPr/>
          <a:lstStyle/>
          <a:p>
            <a:pPr>
              <a:defRPr/>
            </a:pPr>
            <a:fld id="{8E0C9224-0E86-4A9A-8DD9-792BBB0652B6}" type="slidenum">
              <a:rPr lang="en-US" altLang="en-US" smtClean="0"/>
              <a:pPr>
                <a:defRPr/>
              </a:pPr>
              <a:t>36</a:t>
            </a:fld>
            <a:endParaRPr lang="en-US" altLang="en-US"/>
          </a:p>
        </p:txBody>
      </p:sp>
      <p:pic>
        <p:nvPicPr>
          <p:cNvPr id="7" name="Picture 6">
            <a:extLst>
              <a:ext uri="{FF2B5EF4-FFF2-40B4-BE49-F238E27FC236}">
                <a16:creationId xmlns:a16="http://schemas.microsoft.com/office/drawing/2014/main" id="{7232CCA7-CB52-45CE-8BFF-AAA171EE3331}"/>
              </a:ext>
            </a:extLst>
          </p:cNvPr>
          <p:cNvPicPr>
            <a:picLocks noChangeAspect="1"/>
          </p:cNvPicPr>
          <p:nvPr/>
        </p:nvPicPr>
        <p:blipFill rotWithShape="1">
          <a:blip r:embed="rId3"/>
          <a:srcRect b="5899"/>
          <a:stretch/>
        </p:blipFill>
        <p:spPr>
          <a:xfrm>
            <a:off x="1726475" y="1510464"/>
            <a:ext cx="8739049" cy="5061242"/>
          </a:xfrm>
          <a:prstGeom prst="rect">
            <a:avLst/>
          </a:prstGeom>
          <a:noFill/>
          <a:ln w="19050">
            <a:solidFill>
              <a:schemeClr val="accent1"/>
            </a:solidFill>
            <a:miter lim="800000"/>
            <a:headEnd/>
            <a:tailEnd/>
          </a:ln>
        </p:spPr>
      </p:pic>
    </p:spTree>
    <p:extLst>
      <p:ext uri="{BB962C8B-B14F-4D97-AF65-F5344CB8AC3E}">
        <p14:creationId xmlns:p14="http://schemas.microsoft.com/office/powerpoint/2010/main" val="376734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FFAFC9F-C7CC-48D7-B7E5-65D86E5E70FB}"/>
              </a:ext>
            </a:extLst>
          </p:cNvPr>
          <p:cNvPicPr>
            <a:picLocks noChangeAspect="1"/>
          </p:cNvPicPr>
          <p:nvPr/>
        </p:nvPicPr>
        <p:blipFill rotWithShape="1">
          <a:blip r:embed="rId4"/>
          <a:srcRect b="50252"/>
          <a:stretch/>
        </p:blipFill>
        <p:spPr>
          <a:xfrm>
            <a:off x="1461702" y="1612900"/>
            <a:ext cx="9268595" cy="4018548"/>
          </a:xfrm>
          <a:prstGeom prst="rect">
            <a:avLst/>
          </a:prstGeom>
          <a:noFill/>
          <a:ln w="19050">
            <a:solidFill>
              <a:schemeClr val="accent1"/>
            </a:solidFill>
            <a:miter lim="800000"/>
            <a:headEnd/>
            <a:tailEnd/>
          </a:ln>
        </p:spPr>
      </p:pic>
      <p:sp>
        <p:nvSpPr>
          <p:cNvPr id="4" name="Title 3"/>
          <p:cNvSpPr>
            <a:spLocks noGrp="1"/>
          </p:cNvSpPr>
          <p:nvPr>
            <p:ph type="title"/>
          </p:nvPr>
        </p:nvSpPr>
        <p:spPr/>
        <p:txBody>
          <a:bodyPr/>
          <a:lstStyle/>
          <a:p>
            <a:r>
              <a:rPr lang="en-US" dirty="0">
                <a:solidFill>
                  <a:schemeClr val="accent6"/>
                </a:solidFill>
                <a:effectLst>
                  <a:outerShdw blurRad="38100" dist="38100" dir="2700000" algn="tl">
                    <a:srgbClr val="000000">
                      <a:alpha val="43137"/>
                    </a:srgbClr>
                  </a:outerShdw>
                </a:effectLst>
              </a:rPr>
              <a:t>View Agreement / Submit Documents</a:t>
            </a:r>
          </a:p>
        </p:txBody>
      </p:sp>
      <p:sp>
        <p:nvSpPr>
          <p:cNvPr id="3" name="Slide Number Placeholder 2"/>
          <p:cNvSpPr>
            <a:spLocks noGrp="1"/>
          </p:cNvSpPr>
          <p:nvPr>
            <p:ph type="sldNum" sz="quarter" idx="13"/>
          </p:nvPr>
        </p:nvSpPr>
        <p:spPr/>
        <p:txBody>
          <a:bodyPr/>
          <a:lstStyle/>
          <a:p>
            <a:pPr>
              <a:defRPr/>
            </a:pPr>
            <a:fld id="{8E0C9224-0E86-4A9A-8DD9-792BBB0652B6}" type="slidenum">
              <a:rPr lang="en-US" altLang="en-US" smtClean="0"/>
              <a:pPr>
                <a:defRPr/>
              </a:pPr>
              <a:t>37</a:t>
            </a:fld>
            <a:endParaRPr lang="en-US" altLang="en-US"/>
          </a:p>
        </p:txBody>
      </p:sp>
      <p:sp>
        <p:nvSpPr>
          <p:cNvPr id="7" name="Oval 6"/>
          <p:cNvSpPr/>
          <p:nvPr/>
        </p:nvSpPr>
        <p:spPr>
          <a:xfrm>
            <a:off x="3643449" y="2691406"/>
            <a:ext cx="1135380" cy="25908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4863557"/>
      </p:ext>
    </p:extLst>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DEEC5C9-B0BD-403B-B615-F20D5D18949D}"/>
              </a:ext>
            </a:extLst>
          </p:cNvPr>
          <p:cNvPicPr>
            <a:picLocks noChangeAspect="1"/>
          </p:cNvPicPr>
          <p:nvPr/>
        </p:nvPicPr>
        <p:blipFill rotWithShape="1">
          <a:blip r:embed="rId4"/>
          <a:srcRect b="41333"/>
          <a:stretch/>
        </p:blipFill>
        <p:spPr>
          <a:xfrm>
            <a:off x="1517082" y="1612899"/>
            <a:ext cx="9466459" cy="4840151"/>
          </a:xfrm>
          <a:prstGeom prst="rect">
            <a:avLst/>
          </a:prstGeom>
          <a:noFill/>
          <a:ln w="19050">
            <a:solidFill>
              <a:schemeClr val="accent1"/>
            </a:solidFill>
            <a:miter lim="800000"/>
            <a:headEnd/>
            <a:tailEnd/>
          </a:ln>
        </p:spPr>
      </p:pic>
      <p:sp>
        <p:nvSpPr>
          <p:cNvPr id="4" name="Title 3"/>
          <p:cNvSpPr>
            <a:spLocks noGrp="1"/>
          </p:cNvSpPr>
          <p:nvPr>
            <p:ph type="title"/>
          </p:nvPr>
        </p:nvSpPr>
        <p:spPr/>
        <p:txBody>
          <a:bodyPr/>
          <a:lstStyle/>
          <a:p>
            <a:r>
              <a:rPr lang="en-US" dirty="0">
                <a:solidFill>
                  <a:schemeClr val="accent6"/>
                </a:solidFill>
                <a:effectLst>
                  <a:outerShdw blurRad="38100" dist="38100" dir="2700000" algn="tl">
                    <a:srgbClr val="000000">
                      <a:alpha val="43137"/>
                    </a:srgbClr>
                  </a:outerShdw>
                </a:effectLst>
              </a:rPr>
              <a:t>View Agreement / Submit Documents</a:t>
            </a:r>
          </a:p>
        </p:txBody>
      </p:sp>
      <p:sp>
        <p:nvSpPr>
          <p:cNvPr id="3" name="Slide Number Placeholder 2"/>
          <p:cNvSpPr>
            <a:spLocks noGrp="1"/>
          </p:cNvSpPr>
          <p:nvPr>
            <p:ph type="sldNum" sz="quarter" idx="13"/>
          </p:nvPr>
        </p:nvSpPr>
        <p:spPr/>
        <p:txBody>
          <a:bodyPr/>
          <a:lstStyle/>
          <a:p>
            <a:pPr>
              <a:defRPr/>
            </a:pPr>
            <a:fld id="{8E0C9224-0E86-4A9A-8DD9-792BBB0652B6}" type="slidenum">
              <a:rPr lang="en-US" altLang="en-US" smtClean="0"/>
              <a:pPr>
                <a:defRPr/>
              </a:pPr>
              <a:t>38</a:t>
            </a:fld>
            <a:endParaRPr lang="en-US" altLang="en-US"/>
          </a:p>
        </p:txBody>
      </p:sp>
      <p:pic>
        <p:nvPicPr>
          <p:cNvPr id="13" name="Picture 12">
            <a:extLst>
              <a:ext uri="{FF2B5EF4-FFF2-40B4-BE49-F238E27FC236}">
                <a16:creationId xmlns:a16="http://schemas.microsoft.com/office/drawing/2014/main" id="{4936DD41-452F-4B69-96D0-6BA9FB38380E}"/>
              </a:ext>
            </a:extLst>
          </p:cNvPr>
          <p:cNvPicPr>
            <a:picLocks noChangeAspect="1"/>
          </p:cNvPicPr>
          <p:nvPr/>
        </p:nvPicPr>
        <p:blipFill rotWithShape="1">
          <a:blip r:embed="rId5"/>
          <a:srcRect l="30634" t="25093" r="40592" b="57929"/>
          <a:stretch/>
        </p:blipFill>
        <p:spPr>
          <a:xfrm>
            <a:off x="4406537" y="3693532"/>
            <a:ext cx="2385717" cy="1226811"/>
          </a:xfrm>
          <a:prstGeom prst="rect">
            <a:avLst/>
          </a:prstGeom>
        </p:spPr>
      </p:pic>
      <p:sp>
        <p:nvSpPr>
          <p:cNvPr id="10" name="Oval 9"/>
          <p:cNvSpPr/>
          <p:nvPr/>
        </p:nvSpPr>
        <p:spPr>
          <a:xfrm flipV="1">
            <a:off x="4805910" y="5847439"/>
            <a:ext cx="732525" cy="403741"/>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Arrow Connector 8"/>
          <p:cNvCxnSpPr>
            <a:cxnSpLocks/>
          </p:cNvCxnSpPr>
          <p:nvPr/>
        </p:nvCxnSpPr>
        <p:spPr>
          <a:xfrm flipH="1" flipV="1">
            <a:off x="5433838" y="4248831"/>
            <a:ext cx="1196412" cy="88051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5" name="Oval 14">
            <a:extLst>
              <a:ext uri="{FF2B5EF4-FFF2-40B4-BE49-F238E27FC236}">
                <a16:creationId xmlns:a16="http://schemas.microsoft.com/office/drawing/2014/main" id="{2AB480C1-A416-40A3-AE4F-105E58C631C2}"/>
              </a:ext>
            </a:extLst>
          </p:cNvPr>
          <p:cNvSpPr/>
          <p:nvPr/>
        </p:nvSpPr>
        <p:spPr>
          <a:xfrm flipV="1">
            <a:off x="2885669" y="5268079"/>
            <a:ext cx="732525" cy="403741"/>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E8E0ED8-7DCF-4EAE-B6A5-B5197C81D827}"/>
              </a:ext>
            </a:extLst>
          </p:cNvPr>
          <p:cNvSpPr/>
          <p:nvPr/>
        </p:nvSpPr>
        <p:spPr>
          <a:xfrm flipV="1">
            <a:off x="6534561" y="5847439"/>
            <a:ext cx="732525" cy="403741"/>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7020905"/>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accent6"/>
                </a:solidFill>
                <a:effectLst>
                  <a:outerShdw blurRad="38100" dist="38100" dir="2700000" algn="tl">
                    <a:srgbClr val="000000">
                      <a:alpha val="43137"/>
                    </a:srgbClr>
                  </a:outerShdw>
                </a:effectLst>
              </a:rPr>
              <a:t>View Agreement / Submit Documents</a:t>
            </a:r>
          </a:p>
        </p:txBody>
      </p:sp>
      <p:sp>
        <p:nvSpPr>
          <p:cNvPr id="3" name="Slide Number Placeholder 2"/>
          <p:cNvSpPr>
            <a:spLocks noGrp="1"/>
          </p:cNvSpPr>
          <p:nvPr>
            <p:ph type="sldNum" sz="quarter" idx="13"/>
          </p:nvPr>
        </p:nvSpPr>
        <p:spPr/>
        <p:txBody>
          <a:bodyPr/>
          <a:lstStyle/>
          <a:p>
            <a:pPr>
              <a:defRPr/>
            </a:pPr>
            <a:fld id="{8E0C9224-0E86-4A9A-8DD9-792BBB0652B6}" type="slidenum">
              <a:rPr lang="en-US" altLang="en-US" smtClean="0"/>
              <a:pPr>
                <a:defRPr/>
              </a:pPr>
              <a:t>39</a:t>
            </a:fld>
            <a:endParaRPr lang="en-US" altLang="en-US"/>
          </a:p>
        </p:txBody>
      </p:sp>
      <p:pic>
        <p:nvPicPr>
          <p:cNvPr id="11" name="Picture 10" descr="Attachment -- Webpage Dialo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5553" y="2632171"/>
            <a:ext cx="8237934" cy="2636749"/>
          </a:xfrm>
          <a:prstGeom prst="rect">
            <a:avLst/>
          </a:prstGeom>
          <a:noFill/>
          <a:ln w="19050">
            <a:solidFill>
              <a:schemeClr val="accent1"/>
            </a:solidFill>
            <a:miter lim="800000"/>
            <a:headEnd/>
            <a:tailEnd/>
          </a:ln>
        </p:spPr>
      </p:pic>
      <p:sp>
        <p:nvSpPr>
          <p:cNvPr id="12" name="Oval 11"/>
          <p:cNvSpPr/>
          <p:nvPr/>
        </p:nvSpPr>
        <p:spPr>
          <a:xfrm>
            <a:off x="2568787" y="3754119"/>
            <a:ext cx="5410200" cy="1329267"/>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1143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endParaRPr lang="en-US"/>
          </a:p>
        </p:txBody>
      </p:sp>
      <p:sp>
        <p:nvSpPr>
          <p:cNvPr id="4" name="Content Placeholder 3"/>
          <p:cNvSpPr>
            <a:spLocks noGrp="1"/>
          </p:cNvSpPr>
          <p:nvPr>
            <p:ph sz="quarter" idx="13"/>
          </p:nvPr>
        </p:nvSpPr>
        <p:spPr/>
        <p:txBody>
          <a:bodyPr/>
          <a:lstStyle/>
          <a:p>
            <a:pPr marL="0" indent="0" algn="ctr">
              <a:buNone/>
            </a:pPr>
            <a:endParaRPr lang="en-US" sz="4400" dirty="0">
              <a:solidFill>
                <a:schemeClr val="accent6"/>
              </a:solidFill>
              <a:effectLst>
                <a:outerShdw blurRad="38100" dist="38100" dir="2700000" algn="tl">
                  <a:srgbClr val="000000">
                    <a:alpha val="43137"/>
                  </a:srgbClr>
                </a:outerShdw>
              </a:effectLst>
            </a:endParaRPr>
          </a:p>
          <a:p>
            <a:pPr marL="0" indent="0" algn="ctr">
              <a:buNone/>
            </a:pPr>
            <a:r>
              <a:rPr lang="en-US" sz="4400" dirty="0">
                <a:solidFill>
                  <a:schemeClr val="accent6"/>
                </a:solidFill>
                <a:effectLst>
                  <a:outerShdw blurRad="38100" dist="38100" dir="2700000" algn="tl">
                    <a:srgbClr val="000000">
                      <a:alpha val="43137"/>
                    </a:srgbClr>
                  </a:outerShdw>
                </a:effectLst>
              </a:rPr>
              <a:t>PROJECT DELIVERY – MAJOR STEPS</a:t>
            </a:r>
          </a:p>
        </p:txBody>
      </p:sp>
      <p:sp>
        <p:nvSpPr>
          <p:cNvPr id="5" name="Slide Number Placeholder 4"/>
          <p:cNvSpPr>
            <a:spLocks noGrp="1"/>
          </p:cNvSpPr>
          <p:nvPr>
            <p:ph type="sldNum" sz="quarter" idx="14"/>
          </p:nvPr>
        </p:nvSpPr>
        <p:spPr/>
        <p:txBody>
          <a:bodyPr/>
          <a:lstStyle/>
          <a:p>
            <a:pPr>
              <a:defRPr/>
            </a:pPr>
            <a:fld id="{B3DAFCE5-0C67-4A53-8F92-3CAC2938318C}" type="slidenum">
              <a:rPr lang="en-US" altLang="en-US" smtClean="0">
                <a:solidFill>
                  <a:prstClr val="black">
                    <a:lumMod val="50000"/>
                    <a:lumOff val="50000"/>
                  </a:prstClr>
                </a:solidFill>
              </a:rPr>
              <a:pPr>
                <a:defRPr/>
              </a:pPr>
              <a:t>4</a:t>
            </a:fld>
            <a:endParaRPr lang="en-US" altLang="en-US">
              <a:solidFill>
                <a:prstClr val="black">
                  <a:lumMod val="50000"/>
                  <a:lumOff val="50000"/>
                </a:prstClr>
              </a:solidFill>
            </a:endParaRPr>
          </a:p>
        </p:txBody>
      </p:sp>
    </p:spTree>
    <p:extLst>
      <p:ext uri="{BB962C8B-B14F-4D97-AF65-F5344CB8AC3E}">
        <p14:creationId xmlns:p14="http://schemas.microsoft.com/office/powerpoint/2010/main" val="10920394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EE12B5-4423-42B3-9094-E1F6E882F87A}"/>
              </a:ext>
            </a:extLst>
          </p:cNvPr>
          <p:cNvPicPr>
            <a:picLocks noChangeAspect="1"/>
          </p:cNvPicPr>
          <p:nvPr/>
        </p:nvPicPr>
        <p:blipFill rotWithShape="1">
          <a:blip r:embed="rId3"/>
          <a:srcRect b="41460"/>
          <a:stretch/>
        </p:blipFill>
        <p:spPr>
          <a:xfrm>
            <a:off x="1509407" y="1644604"/>
            <a:ext cx="9173185" cy="4680049"/>
          </a:xfrm>
          <a:prstGeom prst="rect">
            <a:avLst/>
          </a:prstGeom>
          <a:noFill/>
          <a:ln w="19050">
            <a:solidFill>
              <a:schemeClr val="accent1"/>
            </a:solidFill>
            <a:miter lim="800000"/>
            <a:headEnd/>
            <a:tailEnd/>
          </a:ln>
        </p:spPr>
      </p:pic>
      <p:sp>
        <p:nvSpPr>
          <p:cNvPr id="4" name="Title 3"/>
          <p:cNvSpPr>
            <a:spLocks noGrp="1"/>
          </p:cNvSpPr>
          <p:nvPr>
            <p:ph type="title"/>
          </p:nvPr>
        </p:nvSpPr>
        <p:spPr/>
        <p:txBody>
          <a:bodyPr/>
          <a:lstStyle/>
          <a:p>
            <a:r>
              <a:rPr lang="en-US" dirty="0">
                <a:solidFill>
                  <a:schemeClr val="accent6"/>
                </a:solidFill>
                <a:effectLst>
                  <a:outerShdw blurRad="38100" dist="38100" dir="2700000" algn="tl">
                    <a:srgbClr val="000000">
                      <a:alpha val="43137"/>
                    </a:srgbClr>
                  </a:outerShdw>
                </a:effectLst>
              </a:rPr>
              <a:t>View Agreement / Submit Documents</a:t>
            </a:r>
          </a:p>
        </p:txBody>
      </p:sp>
      <p:sp>
        <p:nvSpPr>
          <p:cNvPr id="3" name="Slide Number Placeholder 2"/>
          <p:cNvSpPr>
            <a:spLocks noGrp="1"/>
          </p:cNvSpPr>
          <p:nvPr>
            <p:ph type="sldNum" sz="quarter" idx="13"/>
          </p:nvPr>
        </p:nvSpPr>
        <p:spPr/>
        <p:txBody>
          <a:bodyPr/>
          <a:lstStyle/>
          <a:p>
            <a:pPr>
              <a:defRPr/>
            </a:pPr>
            <a:fld id="{8E0C9224-0E86-4A9A-8DD9-792BBB0652B6}" type="slidenum">
              <a:rPr lang="en-US" altLang="en-US" smtClean="0"/>
              <a:pPr>
                <a:defRPr/>
              </a:pPr>
              <a:t>40</a:t>
            </a:fld>
            <a:endParaRPr lang="en-US" altLang="en-US"/>
          </a:p>
        </p:txBody>
      </p:sp>
      <p:sp>
        <p:nvSpPr>
          <p:cNvPr id="9" name="Oval 8"/>
          <p:cNvSpPr/>
          <p:nvPr/>
        </p:nvSpPr>
        <p:spPr>
          <a:xfrm>
            <a:off x="3865638" y="2682240"/>
            <a:ext cx="810865" cy="339634"/>
          </a:xfrm>
          <a:prstGeom prst="ellipse">
            <a:avLst/>
          </a:prstGeom>
          <a:noFill/>
          <a:ln w="158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50532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solidFill>
                <a:effectLst>
                  <a:outerShdw blurRad="38100" dist="38100" dir="2700000" algn="tl">
                    <a:srgbClr val="000000">
                      <a:alpha val="43137"/>
                    </a:srgbClr>
                  </a:outerShdw>
                </a:effectLst>
              </a:rPr>
              <a:t>Documents you will Submit</a:t>
            </a:r>
          </a:p>
        </p:txBody>
      </p:sp>
      <p:sp>
        <p:nvSpPr>
          <p:cNvPr id="5" name="Slide Number Placeholder 4"/>
          <p:cNvSpPr>
            <a:spLocks noGrp="1"/>
          </p:cNvSpPr>
          <p:nvPr>
            <p:ph type="sldNum" sz="quarter" idx="13"/>
          </p:nvPr>
        </p:nvSpPr>
        <p:spPr/>
        <p:txBody>
          <a:bodyPr/>
          <a:lstStyle/>
          <a:p>
            <a:pPr>
              <a:defRPr/>
            </a:pPr>
            <a:fld id="{3C2E06F5-03C5-4BA5-AE80-2E98A827F366}" type="slidenum">
              <a:rPr lang="en-US" altLang="en-US" smtClean="0"/>
              <a:pPr>
                <a:defRPr/>
              </a:pPr>
              <a:t>41</a:t>
            </a:fld>
            <a:endParaRPr lang="en-US" altLang="en-US" dirty="0"/>
          </a:p>
        </p:txBody>
      </p:sp>
      <p:grpSp>
        <p:nvGrpSpPr>
          <p:cNvPr id="12" name="Group 11">
            <a:extLst>
              <a:ext uri="{FF2B5EF4-FFF2-40B4-BE49-F238E27FC236}">
                <a16:creationId xmlns:a16="http://schemas.microsoft.com/office/drawing/2014/main" id="{E603401F-FC0D-4E40-99DF-E15F7E93C4C0}"/>
              </a:ext>
            </a:extLst>
          </p:cNvPr>
          <p:cNvGrpSpPr/>
          <p:nvPr/>
        </p:nvGrpSpPr>
        <p:grpSpPr>
          <a:xfrm>
            <a:off x="436350" y="1327015"/>
            <a:ext cx="11398140" cy="4659899"/>
            <a:chOff x="436350" y="1327015"/>
            <a:chExt cx="11398140" cy="4659899"/>
          </a:xfrm>
        </p:grpSpPr>
        <p:pic>
          <p:nvPicPr>
            <p:cNvPr id="10" name="Picture 9">
              <a:extLst>
                <a:ext uri="{FF2B5EF4-FFF2-40B4-BE49-F238E27FC236}">
                  <a16:creationId xmlns:a16="http://schemas.microsoft.com/office/drawing/2014/main" id="{8DC05DDD-C42C-44EE-8BE2-78F52B331A81}"/>
                </a:ext>
              </a:extLst>
            </p:cNvPr>
            <p:cNvPicPr>
              <a:picLocks noChangeAspect="1"/>
            </p:cNvPicPr>
            <p:nvPr/>
          </p:nvPicPr>
          <p:blipFill rotWithShape="1">
            <a:blip r:embed="rId3"/>
            <a:srcRect l="29108" t="23039" r="29059" b="70172"/>
            <a:stretch/>
          </p:blipFill>
          <p:spPr>
            <a:xfrm>
              <a:off x="6135420" y="1720850"/>
              <a:ext cx="5699070" cy="560337"/>
            </a:xfrm>
            <a:prstGeom prst="rect">
              <a:avLst/>
            </a:prstGeom>
          </p:spPr>
        </p:pic>
        <p:pic>
          <p:nvPicPr>
            <p:cNvPr id="7" name="Picture 6">
              <a:extLst>
                <a:ext uri="{FF2B5EF4-FFF2-40B4-BE49-F238E27FC236}">
                  <a16:creationId xmlns:a16="http://schemas.microsoft.com/office/drawing/2014/main" id="{56425B3A-9A4C-4A90-92DE-6C2100557E79}"/>
                </a:ext>
              </a:extLst>
            </p:cNvPr>
            <p:cNvPicPr>
              <a:picLocks noChangeAspect="1"/>
            </p:cNvPicPr>
            <p:nvPr/>
          </p:nvPicPr>
          <p:blipFill rotWithShape="1">
            <a:blip r:embed="rId3"/>
            <a:srcRect l="29108" t="23037" r="29059" b="25273"/>
            <a:stretch/>
          </p:blipFill>
          <p:spPr>
            <a:xfrm>
              <a:off x="436350" y="1720850"/>
              <a:ext cx="5699070" cy="4266064"/>
            </a:xfrm>
            <a:prstGeom prst="rect">
              <a:avLst/>
            </a:prstGeom>
          </p:spPr>
        </p:pic>
        <p:pic>
          <p:nvPicPr>
            <p:cNvPr id="9" name="Picture 8">
              <a:extLst>
                <a:ext uri="{FF2B5EF4-FFF2-40B4-BE49-F238E27FC236}">
                  <a16:creationId xmlns:a16="http://schemas.microsoft.com/office/drawing/2014/main" id="{D0ECFB4D-ACCE-4CC1-B3AC-5726DC5F67A6}"/>
                </a:ext>
              </a:extLst>
            </p:cNvPr>
            <p:cNvPicPr>
              <a:picLocks noChangeAspect="1"/>
            </p:cNvPicPr>
            <p:nvPr/>
          </p:nvPicPr>
          <p:blipFill rotWithShape="1">
            <a:blip r:embed="rId4"/>
            <a:srcRect l="29140" t="45872" r="29112" b="5931"/>
            <a:stretch/>
          </p:blipFill>
          <p:spPr>
            <a:xfrm>
              <a:off x="6135420" y="2001018"/>
              <a:ext cx="5699070" cy="3985896"/>
            </a:xfrm>
            <a:prstGeom prst="rect">
              <a:avLst/>
            </a:prstGeom>
          </p:spPr>
        </p:pic>
        <p:pic>
          <p:nvPicPr>
            <p:cNvPr id="11" name="Picture 10">
              <a:extLst>
                <a:ext uri="{FF2B5EF4-FFF2-40B4-BE49-F238E27FC236}">
                  <a16:creationId xmlns:a16="http://schemas.microsoft.com/office/drawing/2014/main" id="{9C79C008-46BF-4770-B7C5-B7589BAD2DD1}"/>
                </a:ext>
              </a:extLst>
            </p:cNvPr>
            <p:cNvPicPr>
              <a:picLocks noChangeAspect="1"/>
            </p:cNvPicPr>
            <p:nvPr/>
          </p:nvPicPr>
          <p:blipFill rotWithShape="1">
            <a:blip r:embed="rId3"/>
            <a:srcRect l="29108" t="19814" r="29059" b="76722"/>
            <a:stretch/>
          </p:blipFill>
          <p:spPr>
            <a:xfrm>
              <a:off x="2678578" y="1327015"/>
              <a:ext cx="7851035" cy="393835"/>
            </a:xfrm>
            <a:prstGeom prst="rect">
              <a:avLst/>
            </a:prstGeom>
          </p:spPr>
        </p:pic>
      </p:grpSp>
    </p:spTree>
    <p:extLst>
      <p:ext uri="{BB962C8B-B14F-4D97-AF65-F5344CB8AC3E}">
        <p14:creationId xmlns:p14="http://schemas.microsoft.com/office/powerpoint/2010/main" val="36998960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100" y="412750"/>
            <a:ext cx="10972800" cy="1143000"/>
          </a:xfrm>
        </p:spPr>
        <p:txBody>
          <a:bodyPr/>
          <a:lstStyle/>
          <a:p>
            <a:r>
              <a:rPr lang="en-US" dirty="0">
                <a:solidFill>
                  <a:schemeClr val="accent6"/>
                </a:solidFill>
                <a:effectLst>
                  <a:outerShdw blurRad="38100" dist="38100" dir="2700000" algn="tl">
                    <a:srgbClr val="000000">
                      <a:alpha val="43137"/>
                    </a:srgbClr>
                  </a:outerShdw>
                </a:effectLst>
              </a:rPr>
              <a:t>Submit Change Request</a:t>
            </a:r>
          </a:p>
        </p:txBody>
      </p:sp>
      <p:sp>
        <p:nvSpPr>
          <p:cNvPr id="5" name="Slide Number Placeholder 4"/>
          <p:cNvSpPr>
            <a:spLocks noGrp="1"/>
          </p:cNvSpPr>
          <p:nvPr>
            <p:ph type="sldNum" sz="quarter" idx="13"/>
          </p:nvPr>
        </p:nvSpPr>
        <p:spPr/>
        <p:txBody>
          <a:bodyPr/>
          <a:lstStyle/>
          <a:p>
            <a:pPr>
              <a:defRPr/>
            </a:pPr>
            <a:fld id="{3C2E06F5-03C5-4BA5-AE80-2E98A827F366}" type="slidenum">
              <a:rPr lang="en-US" altLang="en-US" smtClean="0"/>
              <a:pPr>
                <a:defRPr/>
              </a:pPr>
              <a:t>42</a:t>
            </a:fld>
            <a:endParaRPr lang="en-US" altLang="en-US" dirty="0"/>
          </a:p>
        </p:txBody>
      </p:sp>
      <p:cxnSp>
        <p:nvCxnSpPr>
          <p:cNvPr id="11" name="Straight Arrow Connector 10"/>
          <p:cNvCxnSpPr/>
          <p:nvPr/>
        </p:nvCxnSpPr>
        <p:spPr>
          <a:xfrm flipH="1">
            <a:off x="3972169" y="4411785"/>
            <a:ext cx="1206500"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12" name="Picture 11" descr="Graphical user interface, text, application, email&#10;&#10;Description automatically generated">
            <a:extLst>
              <a:ext uri="{FF2B5EF4-FFF2-40B4-BE49-F238E27FC236}">
                <a16:creationId xmlns:a16="http://schemas.microsoft.com/office/drawing/2014/main" id="{AE5E3730-A92C-48C1-9AA8-D0F1C6FFCB62}"/>
              </a:ext>
            </a:extLst>
          </p:cNvPr>
          <p:cNvPicPr>
            <a:picLocks noChangeAspect="1"/>
          </p:cNvPicPr>
          <p:nvPr/>
        </p:nvPicPr>
        <p:blipFill rotWithShape="1">
          <a:blip r:embed="rId3">
            <a:extLst>
              <a:ext uri="{28A0092B-C50C-407E-A947-70E740481C1C}">
                <a14:useLocalDpi xmlns:a14="http://schemas.microsoft.com/office/drawing/2010/main" val="0"/>
              </a:ext>
            </a:extLst>
          </a:blip>
          <a:srcRect t="8095" b="24733"/>
          <a:stretch/>
        </p:blipFill>
        <p:spPr>
          <a:xfrm>
            <a:off x="2229923" y="1789900"/>
            <a:ext cx="8002120" cy="4332307"/>
          </a:xfrm>
          <a:prstGeom prst="rect">
            <a:avLst/>
          </a:prstGeom>
          <a:noFill/>
          <a:ln w="19050">
            <a:solidFill>
              <a:schemeClr val="accent1"/>
            </a:solidFill>
            <a:miter lim="800000"/>
            <a:headEnd/>
            <a:tailEnd/>
          </a:ln>
        </p:spPr>
      </p:pic>
      <p:cxnSp>
        <p:nvCxnSpPr>
          <p:cNvPr id="13" name="Straight Arrow Connector 12">
            <a:extLst>
              <a:ext uri="{FF2B5EF4-FFF2-40B4-BE49-F238E27FC236}">
                <a16:creationId xmlns:a16="http://schemas.microsoft.com/office/drawing/2014/main" id="{7F250563-3D98-4ABC-BBB5-DBAB413BFA18}"/>
              </a:ext>
            </a:extLst>
          </p:cNvPr>
          <p:cNvCxnSpPr/>
          <p:nvPr/>
        </p:nvCxnSpPr>
        <p:spPr>
          <a:xfrm flipH="1">
            <a:off x="5357043" y="4236464"/>
            <a:ext cx="1257300"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50778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 descr="Search: Change Request Form - [SAP] - Windows Internet Explorer provided by N.C. Dept. of Transportation"/>
          <p:cNvPicPr>
            <a:picLocks noChangeAspect="1"/>
          </p:cNvPicPr>
          <p:nvPr/>
        </p:nvPicPr>
        <p:blipFill rotWithShape="1">
          <a:blip r:embed="rId3">
            <a:extLst>
              <a:ext uri="{28A0092B-C50C-407E-A947-70E740481C1C}">
                <a14:useLocalDpi xmlns:a14="http://schemas.microsoft.com/office/drawing/2010/main" val="0"/>
              </a:ext>
            </a:extLst>
          </a:blip>
          <a:srcRect l="1227" t="3333" r="1611" b="46543"/>
          <a:stretch/>
        </p:blipFill>
        <p:spPr bwMode="auto">
          <a:xfrm>
            <a:off x="1045755" y="1612900"/>
            <a:ext cx="9918337" cy="4265386"/>
          </a:xfrm>
          <a:prstGeom prst="rect">
            <a:avLst/>
          </a:prstGeom>
          <a:noFill/>
          <a:ln w="1905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solidFill>
                  <a:schemeClr val="accent6"/>
                </a:solidFill>
                <a:effectLst>
                  <a:outerShdw blurRad="38100" dist="38100" dir="2700000" algn="tl">
                    <a:srgbClr val="000000">
                      <a:alpha val="43137"/>
                    </a:srgbClr>
                  </a:outerShdw>
                </a:effectLst>
              </a:rPr>
              <a:t>Submit Change Request</a:t>
            </a:r>
          </a:p>
        </p:txBody>
      </p:sp>
      <p:sp>
        <p:nvSpPr>
          <p:cNvPr id="5" name="Slide Number Placeholder 4"/>
          <p:cNvSpPr>
            <a:spLocks noGrp="1"/>
          </p:cNvSpPr>
          <p:nvPr>
            <p:ph type="sldNum" sz="quarter" idx="13"/>
          </p:nvPr>
        </p:nvSpPr>
        <p:spPr/>
        <p:txBody>
          <a:bodyPr/>
          <a:lstStyle/>
          <a:p>
            <a:pPr>
              <a:defRPr/>
            </a:pPr>
            <a:fld id="{3C2E06F5-03C5-4BA5-AE80-2E98A827F366}" type="slidenum">
              <a:rPr lang="en-US" altLang="en-US" smtClean="0"/>
              <a:pPr>
                <a:defRPr/>
              </a:pPr>
              <a:t>43</a:t>
            </a:fld>
            <a:endParaRPr lang="en-US" altLang="en-US" dirty="0"/>
          </a:p>
        </p:txBody>
      </p:sp>
      <p:cxnSp>
        <p:nvCxnSpPr>
          <p:cNvPr id="8" name="Straight Arrow Connector 7"/>
          <p:cNvCxnSpPr/>
          <p:nvPr/>
        </p:nvCxnSpPr>
        <p:spPr>
          <a:xfrm flipH="1">
            <a:off x="6880416" y="2998593"/>
            <a:ext cx="1151467" cy="25320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0" name="Oval 9"/>
          <p:cNvSpPr/>
          <p:nvPr/>
        </p:nvSpPr>
        <p:spPr>
          <a:xfrm>
            <a:off x="2480616" y="3834218"/>
            <a:ext cx="1055511" cy="46990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92367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 descr="Search: Change Request Form - [SAP] - Windows Internet Explorer provided by N.C. Dept. of Transportation"/>
          <p:cNvPicPr>
            <a:picLocks noChangeAspect="1"/>
          </p:cNvPicPr>
          <p:nvPr/>
        </p:nvPicPr>
        <p:blipFill rotWithShape="1">
          <a:blip r:embed="rId3">
            <a:extLst>
              <a:ext uri="{28A0092B-C50C-407E-A947-70E740481C1C}">
                <a14:useLocalDpi xmlns:a14="http://schemas.microsoft.com/office/drawing/2010/main" val="0"/>
              </a:ext>
            </a:extLst>
          </a:blip>
          <a:srcRect l="841" t="3086" r="938" b="45062"/>
          <a:stretch/>
        </p:blipFill>
        <p:spPr bwMode="auto">
          <a:xfrm>
            <a:off x="835299" y="1519416"/>
            <a:ext cx="9797867" cy="4789529"/>
          </a:xfrm>
          <a:prstGeom prst="rect">
            <a:avLst/>
          </a:prstGeom>
          <a:noFill/>
          <a:ln w="1905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solidFill>
                  <a:schemeClr val="accent6"/>
                </a:solidFill>
                <a:effectLst>
                  <a:outerShdw blurRad="38100" dist="38100" dir="2700000" algn="tl">
                    <a:srgbClr val="000000">
                      <a:alpha val="43137"/>
                    </a:srgbClr>
                  </a:outerShdw>
                </a:effectLst>
              </a:rPr>
              <a:t>Submit Change Request</a:t>
            </a:r>
          </a:p>
        </p:txBody>
      </p:sp>
      <p:sp>
        <p:nvSpPr>
          <p:cNvPr id="5" name="Slide Number Placeholder 4"/>
          <p:cNvSpPr>
            <a:spLocks noGrp="1"/>
          </p:cNvSpPr>
          <p:nvPr>
            <p:ph type="sldNum" sz="quarter" idx="13"/>
          </p:nvPr>
        </p:nvSpPr>
        <p:spPr/>
        <p:txBody>
          <a:bodyPr/>
          <a:lstStyle/>
          <a:p>
            <a:pPr>
              <a:defRPr/>
            </a:pPr>
            <a:fld id="{3C2E06F5-03C5-4BA5-AE80-2E98A827F366}" type="slidenum">
              <a:rPr lang="en-US" altLang="en-US" smtClean="0"/>
              <a:pPr>
                <a:defRPr/>
              </a:pPr>
              <a:t>44</a:t>
            </a:fld>
            <a:endParaRPr lang="en-US" altLang="en-US" dirty="0"/>
          </a:p>
        </p:txBody>
      </p:sp>
      <p:cxnSp>
        <p:nvCxnSpPr>
          <p:cNvPr id="9" name="Straight Arrow Connector 8"/>
          <p:cNvCxnSpPr/>
          <p:nvPr/>
        </p:nvCxnSpPr>
        <p:spPr>
          <a:xfrm>
            <a:off x="2718188" y="4211078"/>
            <a:ext cx="0" cy="77893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8068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3107CED-8FB2-4ACF-8A4F-D88EB2B545BF}"/>
              </a:ext>
            </a:extLst>
          </p:cNvPr>
          <p:cNvPicPr>
            <a:picLocks noChangeAspect="1"/>
          </p:cNvPicPr>
          <p:nvPr/>
        </p:nvPicPr>
        <p:blipFill rotWithShape="1">
          <a:blip r:embed="rId3"/>
          <a:srcRect b="21836"/>
          <a:stretch/>
        </p:blipFill>
        <p:spPr>
          <a:xfrm>
            <a:off x="2151017" y="1563169"/>
            <a:ext cx="7360118" cy="4787826"/>
          </a:xfrm>
          <a:prstGeom prst="rect">
            <a:avLst/>
          </a:prstGeom>
          <a:noFill/>
          <a:ln w="19050">
            <a:solidFill>
              <a:schemeClr val="accent1"/>
            </a:solidFill>
            <a:miter lim="800000"/>
            <a:headEnd/>
            <a:tailEnd/>
          </a:ln>
        </p:spPr>
      </p:pic>
      <p:sp>
        <p:nvSpPr>
          <p:cNvPr id="2" name="Title 1"/>
          <p:cNvSpPr>
            <a:spLocks noGrp="1"/>
          </p:cNvSpPr>
          <p:nvPr>
            <p:ph type="title"/>
          </p:nvPr>
        </p:nvSpPr>
        <p:spPr/>
        <p:txBody>
          <a:bodyPr/>
          <a:lstStyle/>
          <a:p>
            <a:r>
              <a:rPr lang="en-US" dirty="0">
                <a:solidFill>
                  <a:schemeClr val="accent6"/>
                </a:solidFill>
                <a:effectLst>
                  <a:outerShdw blurRad="38100" dist="38100" dir="2700000" algn="tl">
                    <a:srgbClr val="000000">
                      <a:alpha val="43137"/>
                    </a:srgbClr>
                  </a:outerShdw>
                </a:effectLst>
              </a:rPr>
              <a:t>Change Request Form</a:t>
            </a:r>
          </a:p>
        </p:txBody>
      </p:sp>
      <p:sp>
        <p:nvSpPr>
          <p:cNvPr id="5" name="Slide Number Placeholder 4"/>
          <p:cNvSpPr>
            <a:spLocks noGrp="1"/>
          </p:cNvSpPr>
          <p:nvPr>
            <p:ph type="sldNum" sz="quarter" idx="13"/>
          </p:nvPr>
        </p:nvSpPr>
        <p:spPr/>
        <p:txBody>
          <a:bodyPr/>
          <a:lstStyle/>
          <a:p>
            <a:pPr>
              <a:defRPr/>
            </a:pPr>
            <a:fld id="{3C2E06F5-03C5-4BA5-AE80-2E98A827F366}" type="slidenum">
              <a:rPr lang="en-US" altLang="en-US" smtClean="0"/>
              <a:pPr>
                <a:defRPr/>
              </a:pPr>
              <a:t>45</a:t>
            </a:fld>
            <a:endParaRPr lang="en-US" altLang="en-US" dirty="0"/>
          </a:p>
        </p:txBody>
      </p:sp>
      <p:cxnSp>
        <p:nvCxnSpPr>
          <p:cNvPr id="8" name="Straight Arrow Connector 7">
            <a:extLst>
              <a:ext uri="{FF2B5EF4-FFF2-40B4-BE49-F238E27FC236}">
                <a16:creationId xmlns:a16="http://schemas.microsoft.com/office/drawing/2014/main" id="{AE125CB8-0840-4287-B370-DBBB3AADE365}"/>
              </a:ext>
            </a:extLst>
          </p:cNvPr>
          <p:cNvCxnSpPr/>
          <p:nvPr/>
        </p:nvCxnSpPr>
        <p:spPr>
          <a:xfrm flipH="1">
            <a:off x="6794247" y="5774053"/>
            <a:ext cx="1151467" cy="25320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46708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9DD5E78-168D-41DC-B49A-7D253F3251F4}"/>
              </a:ext>
            </a:extLst>
          </p:cNvPr>
          <p:cNvPicPr>
            <a:picLocks noChangeAspect="1"/>
          </p:cNvPicPr>
          <p:nvPr/>
        </p:nvPicPr>
        <p:blipFill rotWithShape="1">
          <a:blip r:embed="rId3"/>
          <a:srcRect t="5207" b="17334"/>
          <a:stretch/>
        </p:blipFill>
        <p:spPr>
          <a:xfrm>
            <a:off x="2161518" y="1519917"/>
            <a:ext cx="7609499" cy="5137068"/>
          </a:xfrm>
          <a:prstGeom prst="rect">
            <a:avLst/>
          </a:prstGeom>
        </p:spPr>
      </p:pic>
      <p:sp>
        <p:nvSpPr>
          <p:cNvPr id="2" name="Title 1"/>
          <p:cNvSpPr>
            <a:spLocks noGrp="1"/>
          </p:cNvSpPr>
          <p:nvPr>
            <p:ph type="title"/>
          </p:nvPr>
        </p:nvSpPr>
        <p:spPr/>
        <p:txBody>
          <a:bodyPr/>
          <a:lstStyle/>
          <a:p>
            <a:r>
              <a:rPr lang="en-US" dirty="0">
                <a:solidFill>
                  <a:schemeClr val="accent6"/>
                </a:solidFill>
                <a:effectLst>
                  <a:outerShdw blurRad="38100" dist="38100" dir="2700000" algn="tl">
                    <a:srgbClr val="000000">
                      <a:alpha val="43137"/>
                    </a:srgbClr>
                  </a:outerShdw>
                </a:effectLst>
              </a:rPr>
              <a:t>Submit Change Request</a:t>
            </a:r>
          </a:p>
        </p:txBody>
      </p:sp>
      <p:sp>
        <p:nvSpPr>
          <p:cNvPr id="5" name="Slide Number Placeholder 4"/>
          <p:cNvSpPr>
            <a:spLocks noGrp="1"/>
          </p:cNvSpPr>
          <p:nvPr>
            <p:ph type="sldNum" sz="quarter" idx="13"/>
          </p:nvPr>
        </p:nvSpPr>
        <p:spPr/>
        <p:txBody>
          <a:bodyPr/>
          <a:lstStyle/>
          <a:p>
            <a:pPr>
              <a:defRPr/>
            </a:pPr>
            <a:fld id="{3C2E06F5-03C5-4BA5-AE80-2E98A827F366}" type="slidenum">
              <a:rPr lang="en-US" altLang="en-US" smtClean="0"/>
              <a:pPr>
                <a:defRPr/>
              </a:pPr>
              <a:t>46</a:t>
            </a:fld>
            <a:endParaRPr lang="en-US" altLang="en-US" dirty="0"/>
          </a:p>
        </p:txBody>
      </p:sp>
      <p:sp>
        <p:nvSpPr>
          <p:cNvPr id="7" name="Oval 6">
            <a:extLst>
              <a:ext uri="{FF2B5EF4-FFF2-40B4-BE49-F238E27FC236}">
                <a16:creationId xmlns:a16="http://schemas.microsoft.com/office/drawing/2014/main" id="{2A123ABD-30AD-4AC4-9784-F0BED5E0FDD8}"/>
              </a:ext>
            </a:extLst>
          </p:cNvPr>
          <p:cNvSpPr/>
          <p:nvPr/>
        </p:nvSpPr>
        <p:spPr>
          <a:xfrm>
            <a:off x="6766361" y="6207729"/>
            <a:ext cx="1055511" cy="365126"/>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95447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solidFill>
                <a:effectLst>
                  <a:outerShdw blurRad="38100" dist="38100" dir="2700000" algn="tl">
                    <a:srgbClr val="000000">
                      <a:alpha val="43137"/>
                    </a:srgbClr>
                  </a:outerShdw>
                </a:effectLst>
              </a:rPr>
              <a:t>Submit Reimbursement Request</a:t>
            </a:r>
          </a:p>
        </p:txBody>
      </p:sp>
      <p:sp>
        <p:nvSpPr>
          <p:cNvPr id="5" name="Slide Number Placeholder 4"/>
          <p:cNvSpPr>
            <a:spLocks noGrp="1"/>
          </p:cNvSpPr>
          <p:nvPr>
            <p:ph type="sldNum" sz="quarter" idx="13"/>
          </p:nvPr>
        </p:nvSpPr>
        <p:spPr/>
        <p:txBody>
          <a:bodyPr/>
          <a:lstStyle/>
          <a:p>
            <a:pPr>
              <a:defRPr/>
            </a:pPr>
            <a:fld id="{3C2E06F5-03C5-4BA5-AE80-2E98A827F366}" type="slidenum">
              <a:rPr lang="en-US" altLang="en-US" smtClean="0"/>
              <a:pPr>
                <a:defRPr/>
              </a:pPr>
              <a:t>47</a:t>
            </a:fld>
            <a:endParaRPr lang="en-US" altLang="en-US" dirty="0"/>
          </a:p>
        </p:txBody>
      </p:sp>
      <p:pic>
        <p:nvPicPr>
          <p:cNvPr id="9" name="Picture 8" descr="Graphical user interface, text, application, email&#10;&#10;Description automatically generated">
            <a:extLst>
              <a:ext uri="{FF2B5EF4-FFF2-40B4-BE49-F238E27FC236}">
                <a16:creationId xmlns:a16="http://schemas.microsoft.com/office/drawing/2014/main" id="{EE6E01E0-CAD6-46A8-9500-21848A70E3F3}"/>
              </a:ext>
            </a:extLst>
          </p:cNvPr>
          <p:cNvPicPr>
            <a:picLocks noChangeAspect="1"/>
          </p:cNvPicPr>
          <p:nvPr/>
        </p:nvPicPr>
        <p:blipFill rotWithShape="1">
          <a:blip r:embed="rId3">
            <a:extLst>
              <a:ext uri="{28A0092B-C50C-407E-A947-70E740481C1C}">
                <a14:useLocalDpi xmlns:a14="http://schemas.microsoft.com/office/drawing/2010/main" val="0"/>
              </a:ext>
            </a:extLst>
          </a:blip>
          <a:srcRect t="8095" b="24733"/>
          <a:stretch/>
        </p:blipFill>
        <p:spPr>
          <a:xfrm>
            <a:off x="2229923" y="1789900"/>
            <a:ext cx="8002120" cy="4332307"/>
          </a:xfrm>
          <a:prstGeom prst="rect">
            <a:avLst/>
          </a:prstGeom>
          <a:noFill/>
          <a:ln w="19050">
            <a:solidFill>
              <a:schemeClr val="accent1"/>
            </a:solidFill>
            <a:miter lim="800000"/>
            <a:headEnd/>
            <a:tailEnd/>
          </a:ln>
        </p:spPr>
      </p:pic>
      <p:cxnSp>
        <p:nvCxnSpPr>
          <p:cNvPr id="10" name="Straight Arrow Connector 9">
            <a:extLst>
              <a:ext uri="{FF2B5EF4-FFF2-40B4-BE49-F238E27FC236}">
                <a16:creationId xmlns:a16="http://schemas.microsoft.com/office/drawing/2014/main" id="{3B798646-4136-4758-939E-755CB1A4521C}"/>
              </a:ext>
            </a:extLst>
          </p:cNvPr>
          <p:cNvCxnSpPr/>
          <p:nvPr/>
        </p:nvCxnSpPr>
        <p:spPr>
          <a:xfrm flipH="1">
            <a:off x="5592174" y="4523847"/>
            <a:ext cx="1257300"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57145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6C807F1-298E-49E5-9742-63C8ABF09717}"/>
              </a:ext>
            </a:extLst>
          </p:cNvPr>
          <p:cNvPicPr>
            <a:picLocks noChangeAspect="1"/>
          </p:cNvPicPr>
          <p:nvPr/>
        </p:nvPicPr>
        <p:blipFill rotWithShape="1">
          <a:blip r:embed="rId3"/>
          <a:srcRect b="48169"/>
          <a:stretch/>
        </p:blipFill>
        <p:spPr>
          <a:xfrm>
            <a:off x="1395164" y="1612900"/>
            <a:ext cx="9009175" cy="4069602"/>
          </a:xfrm>
          <a:prstGeom prst="rect">
            <a:avLst/>
          </a:prstGeom>
          <a:noFill/>
          <a:ln w="19050">
            <a:solidFill>
              <a:schemeClr val="accent1"/>
            </a:solidFill>
            <a:miter lim="800000"/>
            <a:headEnd/>
            <a:tailEnd/>
          </a:ln>
        </p:spPr>
      </p:pic>
      <p:sp>
        <p:nvSpPr>
          <p:cNvPr id="2" name="Title 1"/>
          <p:cNvSpPr>
            <a:spLocks noGrp="1"/>
          </p:cNvSpPr>
          <p:nvPr>
            <p:ph type="title"/>
          </p:nvPr>
        </p:nvSpPr>
        <p:spPr/>
        <p:txBody>
          <a:bodyPr/>
          <a:lstStyle/>
          <a:p>
            <a:r>
              <a:rPr lang="en-US" dirty="0">
                <a:solidFill>
                  <a:schemeClr val="accent6"/>
                </a:solidFill>
                <a:effectLst>
                  <a:outerShdw blurRad="38100" dist="38100" dir="2700000" algn="tl">
                    <a:srgbClr val="000000">
                      <a:alpha val="43137"/>
                    </a:srgbClr>
                  </a:outerShdw>
                </a:effectLst>
              </a:rPr>
              <a:t>Submit Reimbursement Request</a:t>
            </a:r>
          </a:p>
        </p:txBody>
      </p:sp>
      <p:sp>
        <p:nvSpPr>
          <p:cNvPr id="5" name="Slide Number Placeholder 4"/>
          <p:cNvSpPr>
            <a:spLocks noGrp="1"/>
          </p:cNvSpPr>
          <p:nvPr>
            <p:ph type="sldNum" sz="quarter" idx="13"/>
          </p:nvPr>
        </p:nvSpPr>
        <p:spPr/>
        <p:txBody>
          <a:bodyPr/>
          <a:lstStyle/>
          <a:p>
            <a:pPr>
              <a:defRPr/>
            </a:pPr>
            <a:fld id="{3C2E06F5-03C5-4BA5-AE80-2E98A827F366}" type="slidenum">
              <a:rPr lang="en-US" altLang="en-US" smtClean="0"/>
              <a:pPr>
                <a:defRPr/>
              </a:pPr>
              <a:t>48</a:t>
            </a:fld>
            <a:endParaRPr lang="en-US" altLang="en-US" dirty="0"/>
          </a:p>
        </p:txBody>
      </p:sp>
      <p:cxnSp>
        <p:nvCxnSpPr>
          <p:cNvPr id="10" name="Straight Arrow Connector 9"/>
          <p:cNvCxnSpPr/>
          <p:nvPr/>
        </p:nvCxnSpPr>
        <p:spPr>
          <a:xfrm flipH="1">
            <a:off x="6113510" y="2765697"/>
            <a:ext cx="855133" cy="49106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1" name="Oval 10"/>
          <p:cNvSpPr/>
          <p:nvPr/>
        </p:nvSpPr>
        <p:spPr>
          <a:xfrm>
            <a:off x="2547695" y="3619017"/>
            <a:ext cx="702733" cy="468923"/>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94467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solidFill>
                <a:effectLst>
                  <a:outerShdw blurRad="38100" dist="38100" dir="2700000" algn="tl">
                    <a:srgbClr val="000000">
                      <a:alpha val="43137"/>
                    </a:srgbClr>
                  </a:outerShdw>
                </a:effectLst>
              </a:rPr>
              <a:t>Submit Reimbursement Request</a:t>
            </a:r>
          </a:p>
        </p:txBody>
      </p:sp>
      <p:sp>
        <p:nvSpPr>
          <p:cNvPr id="5" name="Slide Number Placeholder 4"/>
          <p:cNvSpPr>
            <a:spLocks noGrp="1"/>
          </p:cNvSpPr>
          <p:nvPr>
            <p:ph type="sldNum" sz="quarter" idx="13"/>
          </p:nvPr>
        </p:nvSpPr>
        <p:spPr/>
        <p:txBody>
          <a:bodyPr/>
          <a:lstStyle/>
          <a:p>
            <a:pPr>
              <a:defRPr/>
            </a:pPr>
            <a:fld id="{3C2E06F5-03C5-4BA5-AE80-2E98A827F366}" type="slidenum">
              <a:rPr lang="en-US" altLang="en-US" smtClean="0"/>
              <a:pPr>
                <a:defRPr/>
              </a:pPr>
              <a:t>49</a:t>
            </a:fld>
            <a:endParaRPr lang="en-US" altLang="en-US" dirty="0"/>
          </a:p>
        </p:txBody>
      </p:sp>
      <p:pic>
        <p:nvPicPr>
          <p:cNvPr id="6" name="Picture 5">
            <a:extLst>
              <a:ext uri="{FF2B5EF4-FFF2-40B4-BE49-F238E27FC236}">
                <a16:creationId xmlns:a16="http://schemas.microsoft.com/office/drawing/2014/main" id="{32C3E399-3F1A-4249-B8B0-B9001A435309}"/>
              </a:ext>
            </a:extLst>
          </p:cNvPr>
          <p:cNvPicPr>
            <a:picLocks noChangeAspect="1"/>
          </p:cNvPicPr>
          <p:nvPr/>
        </p:nvPicPr>
        <p:blipFill rotWithShape="1">
          <a:blip r:embed="rId3"/>
          <a:srcRect b="28047"/>
          <a:stretch/>
        </p:blipFill>
        <p:spPr>
          <a:xfrm>
            <a:off x="1904309" y="1389246"/>
            <a:ext cx="8383381" cy="5257138"/>
          </a:xfrm>
          <a:prstGeom prst="rect">
            <a:avLst/>
          </a:prstGeom>
          <a:noFill/>
          <a:ln w="19050">
            <a:solidFill>
              <a:schemeClr val="accent1"/>
            </a:solidFill>
            <a:miter lim="800000"/>
            <a:headEnd/>
            <a:tailEnd/>
          </a:ln>
        </p:spPr>
      </p:pic>
    </p:spTree>
    <p:extLst>
      <p:ext uri="{BB962C8B-B14F-4D97-AF65-F5344CB8AC3E}">
        <p14:creationId xmlns:p14="http://schemas.microsoft.com/office/powerpoint/2010/main" val="3392327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SmartArt Placeholder 7"/>
          <p:cNvGraphicFramePr>
            <a:graphicFrameLocks/>
          </p:cNvGraphicFramePr>
          <p:nvPr>
            <p:extLst>
              <p:ext uri="{D42A27DB-BD31-4B8C-83A1-F6EECF244321}">
                <p14:modId xmlns:p14="http://schemas.microsoft.com/office/powerpoint/2010/main" val="2638117402"/>
              </p:ext>
            </p:extLst>
          </p:nvPr>
        </p:nvGraphicFramePr>
        <p:xfrm>
          <a:off x="838200" y="1228730"/>
          <a:ext cx="10515600" cy="5172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6270" y="2904683"/>
            <a:ext cx="4981575" cy="87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5"/>
          <p:cNvSpPr>
            <a:spLocks noGrp="1"/>
          </p:cNvSpPr>
          <p:nvPr>
            <p:ph type="title"/>
          </p:nvPr>
        </p:nvSpPr>
        <p:spPr/>
        <p:txBody>
          <a:bodyPr/>
          <a:lstStyle/>
          <a:p>
            <a:r>
              <a:rPr lang="en-US" dirty="0">
                <a:solidFill>
                  <a:schemeClr val="accent6"/>
                </a:solidFill>
                <a:effectLst>
                  <a:outerShdw blurRad="38100" dist="38100" dir="2700000" algn="tl">
                    <a:srgbClr val="000000">
                      <a:alpha val="43137"/>
                    </a:srgbClr>
                  </a:outerShdw>
                </a:effectLst>
              </a:rPr>
              <a:t>Pre-Construction “Mountain”</a:t>
            </a:r>
          </a:p>
        </p:txBody>
      </p:sp>
      <p:sp>
        <p:nvSpPr>
          <p:cNvPr id="7" name="Text Placeholder 6"/>
          <p:cNvSpPr>
            <a:spLocks noGrp="1"/>
          </p:cNvSpPr>
          <p:nvPr>
            <p:ph type="body" sz="quarter" idx="12"/>
          </p:nvPr>
        </p:nvSpPr>
        <p:spPr/>
        <p:txBody>
          <a:bodyPr/>
          <a:lstStyle/>
          <a:p>
            <a:r>
              <a:rPr lang="en-US" dirty="0"/>
              <a:t>Federal-Aid Project Delivery</a:t>
            </a:r>
          </a:p>
        </p:txBody>
      </p:sp>
      <p:sp>
        <p:nvSpPr>
          <p:cNvPr id="5" name="Slide Number Placeholder 4"/>
          <p:cNvSpPr>
            <a:spLocks noGrp="1"/>
          </p:cNvSpPr>
          <p:nvPr>
            <p:ph type="sldNum" sz="quarter" idx="14"/>
          </p:nvPr>
        </p:nvSpPr>
        <p:spPr/>
        <p:txBody>
          <a:bodyPr/>
          <a:lstStyle/>
          <a:p>
            <a:pPr>
              <a:defRPr/>
            </a:pPr>
            <a:fld id="{3C2E06F5-03C5-4BA5-AE80-2E98A827F366}" type="slidenum">
              <a:rPr lang="en-US" altLang="en-US" smtClean="0">
                <a:solidFill>
                  <a:prstClr val="black">
                    <a:lumMod val="50000"/>
                    <a:lumOff val="50000"/>
                  </a:prstClr>
                </a:solidFill>
              </a:rPr>
              <a:pPr>
                <a:defRPr/>
              </a:pPr>
              <a:t>5</a:t>
            </a:fld>
            <a:endParaRPr lang="en-US" altLang="en-US" dirty="0">
              <a:solidFill>
                <a:prstClr val="black">
                  <a:lumMod val="50000"/>
                  <a:lumOff val="50000"/>
                </a:prstClr>
              </a:solidFill>
            </a:endParaRPr>
          </a:p>
        </p:txBody>
      </p:sp>
      <p:sp>
        <p:nvSpPr>
          <p:cNvPr id="10" name="TextBox 9"/>
          <p:cNvSpPr txBox="1"/>
          <p:nvPr/>
        </p:nvSpPr>
        <p:spPr>
          <a:xfrm>
            <a:off x="842302" y="3171175"/>
            <a:ext cx="4334005" cy="338554"/>
          </a:xfrm>
          <a:prstGeom prst="rect">
            <a:avLst/>
          </a:prstGeom>
          <a:noFill/>
        </p:spPr>
        <p:txBody>
          <a:bodyPr wrap="square" rtlCol="0">
            <a:spAutoFit/>
          </a:bodyPr>
          <a:lstStyle/>
          <a:p>
            <a:r>
              <a:rPr lang="en-US" sz="1600" b="1" dirty="0">
                <a:solidFill>
                  <a:schemeClr val="tx1">
                    <a:lumMod val="75000"/>
                    <a:lumOff val="25000"/>
                  </a:schemeClr>
                </a:solidFill>
                <a:effectLst>
                  <a:outerShdw blurRad="38100" dist="38100" dir="2700000" algn="tl">
                    <a:srgbClr val="000000">
                      <a:alpha val="43137"/>
                    </a:srgbClr>
                  </a:outerShdw>
                </a:effectLst>
                <a:latin typeface="Arial"/>
              </a:rPr>
              <a:t>Right of Way (ROW) Authorization</a:t>
            </a:r>
          </a:p>
        </p:txBody>
      </p:sp>
      <p:sp>
        <p:nvSpPr>
          <p:cNvPr id="13" name="Right Arrow 12"/>
          <p:cNvSpPr/>
          <p:nvPr/>
        </p:nvSpPr>
        <p:spPr>
          <a:xfrm>
            <a:off x="736270" y="4690754"/>
            <a:ext cx="4963072" cy="836477"/>
          </a:xfrm>
          <a:prstGeom prst="rightArrow">
            <a:avLst/>
          </a:prstGeom>
          <a:noFill/>
          <a:ln w="12700" cap="flat" cmpd="sng" algn="ctr">
            <a:solidFill>
              <a:schemeClr val="tx1">
                <a:lumMod val="50000"/>
                <a:lumOff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4" name="TextBox 13"/>
          <p:cNvSpPr txBox="1"/>
          <p:nvPr/>
        </p:nvSpPr>
        <p:spPr>
          <a:xfrm>
            <a:off x="819397" y="4971951"/>
            <a:ext cx="4416487" cy="338554"/>
          </a:xfrm>
          <a:prstGeom prst="rect">
            <a:avLst/>
          </a:prstGeom>
          <a:noFill/>
        </p:spPr>
        <p:txBody>
          <a:bodyPr wrap="square" rtlCol="0">
            <a:spAutoFit/>
          </a:bodyPr>
          <a:lstStyle/>
          <a:p>
            <a:r>
              <a:rPr lang="en-US" sz="1600" b="1" dirty="0">
                <a:solidFill>
                  <a:schemeClr val="tx1">
                    <a:lumMod val="75000"/>
                    <a:lumOff val="25000"/>
                  </a:schemeClr>
                </a:solidFill>
                <a:effectLst>
                  <a:outerShdw blurRad="38100" dist="38100" dir="2700000" algn="tl">
                    <a:srgbClr val="000000">
                      <a:alpha val="43137"/>
                    </a:srgbClr>
                  </a:outerShdw>
                </a:effectLst>
                <a:latin typeface="Arial"/>
              </a:rPr>
              <a:t>Preliminary Engineering (PE) Authorization</a:t>
            </a:r>
          </a:p>
        </p:txBody>
      </p:sp>
    </p:spTree>
    <p:extLst>
      <p:ext uri="{BB962C8B-B14F-4D97-AF65-F5344CB8AC3E}">
        <p14:creationId xmlns:p14="http://schemas.microsoft.com/office/powerpoint/2010/main" val="21448119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solidFill>
                <a:effectLst>
                  <a:outerShdw blurRad="38100" dist="38100" dir="2700000" algn="tl">
                    <a:srgbClr val="000000">
                      <a:alpha val="43137"/>
                    </a:srgbClr>
                  </a:outerShdw>
                </a:effectLst>
              </a:rPr>
              <a:t>Submit Reimbursement Request</a:t>
            </a:r>
          </a:p>
        </p:txBody>
      </p:sp>
      <p:sp>
        <p:nvSpPr>
          <p:cNvPr id="5" name="Slide Number Placeholder 4"/>
          <p:cNvSpPr>
            <a:spLocks noGrp="1"/>
          </p:cNvSpPr>
          <p:nvPr>
            <p:ph type="sldNum" sz="quarter" idx="13"/>
          </p:nvPr>
        </p:nvSpPr>
        <p:spPr/>
        <p:txBody>
          <a:bodyPr/>
          <a:lstStyle/>
          <a:p>
            <a:pPr>
              <a:defRPr/>
            </a:pPr>
            <a:fld id="{3C2E06F5-03C5-4BA5-AE80-2E98A827F366}" type="slidenum">
              <a:rPr lang="en-US" altLang="en-US" smtClean="0"/>
              <a:pPr>
                <a:defRPr/>
              </a:pPr>
              <a:t>50</a:t>
            </a:fld>
            <a:endParaRPr lang="en-US" altLang="en-US" dirty="0"/>
          </a:p>
        </p:txBody>
      </p:sp>
      <p:pic>
        <p:nvPicPr>
          <p:cNvPr id="7" name="Picture 6">
            <a:extLst>
              <a:ext uri="{FF2B5EF4-FFF2-40B4-BE49-F238E27FC236}">
                <a16:creationId xmlns:a16="http://schemas.microsoft.com/office/drawing/2014/main" id="{16A31574-4C07-4F27-A33C-A835256FFF12}"/>
              </a:ext>
            </a:extLst>
          </p:cNvPr>
          <p:cNvPicPr>
            <a:picLocks noChangeAspect="1"/>
          </p:cNvPicPr>
          <p:nvPr/>
        </p:nvPicPr>
        <p:blipFill rotWithShape="1">
          <a:blip r:embed="rId3"/>
          <a:srcRect t="46316" b="13544"/>
          <a:stretch/>
        </p:blipFill>
        <p:spPr>
          <a:xfrm>
            <a:off x="1477668" y="2069431"/>
            <a:ext cx="9657365" cy="3378467"/>
          </a:xfrm>
          <a:prstGeom prst="rect">
            <a:avLst/>
          </a:prstGeom>
          <a:noFill/>
          <a:ln w="19050">
            <a:solidFill>
              <a:schemeClr val="accent1"/>
            </a:solidFill>
            <a:miter lim="800000"/>
            <a:headEnd/>
            <a:tailEnd/>
          </a:ln>
        </p:spPr>
      </p:pic>
      <p:sp>
        <p:nvSpPr>
          <p:cNvPr id="8" name="Oval 7">
            <a:extLst>
              <a:ext uri="{FF2B5EF4-FFF2-40B4-BE49-F238E27FC236}">
                <a16:creationId xmlns:a16="http://schemas.microsoft.com/office/drawing/2014/main" id="{443B979C-BE6E-4FEE-86A5-88F7CEC537E7}"/>
              </a:ext>
            </a:extLst>
          </p:cNvPr>
          <p:cNvSpPr/>
          <p:nvPr/>
        </p:nvSpPr>
        <p:spPr>
          <a:xfrm>
            <a:off x="8034867" y="2499217"/>
            <a:ext cx="702733" cy="601034"/>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C56BD491-DB98-4905-A516-D6319C70639F}"/>
              </a:ext>
            </a:extLst>
          </p:cNvPr>
          <p:cNvSpPr/>
          <p:nvPr/>
        </p:nvSpPr>
        <p:spPr>
          <a:xfrm>
            <a:off x="7578997" y="4624250"/>
            <a:ext cx="702733" cy="404949"/>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53380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solidFill>
                <a:effectLst>
                  <a:outerShdw blurRad="38100" dist="38100" dir="2700000" algn="tl">
                    <a:srgbClr val="000000">
                      <a:alpha val="43137"/>
                    </a:srgbClr>
                  </a:outerShdw>
                </a:effectLst>
              </a:rPr>
              <a:t>Submit Reimbursement Request</a:t>
            </a:r>
          </a:p>
        </p:txBody>
      </p:sp>
      <p:sp>
        <p:nvSpPr>
          <p:cNvPr id="5" name="Slide Number Placeholder 4"/>
          <p:cNvSpPr>
            <a:spLocks noGrp="1"/>
          </p:cNvSpPr>
          <p:nvPr>
            <p:ph type="sldNum" sz="quarter" idx="13"/>
          </p:nvPr>
        </p:nvSpPr>
        <p:spPr/>
        <p:txBody>
          <a:bodyPr/>
          <a:lstStyle/>
          <a:p>
            <a:pPr>
              <a:defRPr/>
            </a:pPr>
            <a:fld id="{3C2E06F5-03C5-4BA5-AE80-2E98A827F366}" type="slidenum">
              <a:rPr lang="en-US" altLang="en-US" smtClean="0"/>
              <a:pPr>
                <a:defRPr/>
              </a:pPr>
              <a:t>51</a:t>
            </a:fld>
            <a:endParaRPr lang="en-US" altLang="en-US" dirty="0"/>
          </a:p>
        </p:txBody>
      </p:sp>
      <p:pic>
        <p:nvPicPr>
          <p:cNvPr id="3" name="Picture 2" descr="Agreement: 2000004473, Riverwalk Phase II Greenway - [SAP] - Windows Internet Explorer provided by N.C. Dept. of Transportation"/>
          <p:cNvPicPr>
            <a:picLocks noChangeAspect="1"/>
          </p:cNvPicPr>
          <p:nvPr/>
        </p:nvPicPr>
        <p:blipFill rotWithShape="1">
          <a:blip r:embed="rId3">
            <a:extLst>
              <a:ext uri="{28A0092B-C50C-407E-A947-70E740481C1C}">
                <a14:useLocalDpi xmlns:a14="http://schemas.microsoft.com/office/drawing/2010/main" val="0"/>
              </a:ext>
            </a:extLst>
          </a:blip>
          <a:srcRect l="14562" t="43846" b="37949"/>
          <a:stretch/>
        </p:blipFill>
        <p:spPr>
          <a:xfrm>
            <a:off x="2347546" y="1494691"/>
            <a:ext cx="7298925" cy="1248509"/>
          </a:xfrm>
          <a:prstGeom prst="rect">
            <a:avLst/>
          </a:prstGeom>
        </p:spPr>
      </p:pic>
      <p:pic>
        <p:nvPicPr>
          <p:cNvPr id="8" name="Picture 7">
            <a:extLst>
              <a:ext uri="{FF2B5EF4-FFF2-40B4-BE49-F238E27FC236}">
                <a16:creationId xmlns:a16="http://schemas.microsoft.com/office/drawing/2014/main" id="{AA141CDA-63E3-495A-B7FC-AF9CD051FD44}"/>
              </a:ext>
            </a:extLst>
          </p:cNvPr>
          <p:cNvPicPr>
            <a:picLocks noChangeAspect="1"/>
          </p:cNvPicPr>
          <p:nvPr/>
        </p:nvPicPr>
        <p:blipFill rotWithShape="1">
          <a:blip r:embed="rId4"/>
          <a:srcRect b="53574"/>
          <a:stretch/>
        </p:blipFill>
        <p:spPr>
          <a:xfrm>
            <a:off x="2161518" y="3082121"/>
            <a:ext cx="7868964" cy="3183925"/>
          </a:xfrm>
          <a:prstGeom prst="rect">
            <a:avLst/>
          </a:prstGeom>
        </p:spPr>
      </p:pic>
    </p:spTree>
    <p:extLst>
      <p:ext uri="{BB962C8B-B14F-4D97-AF65-F5344CB8AC3E}">
        <p14:creationId xmlns:p14="http://schemas.microsoft.com/office/powerpoint/2010/main" val="5513174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solidFill>
                <a:effectLst>
                  <a:outerShdw blurRad="38100" dist="38100" dir="2700000" algn="tl">
                    <a:srgbClr val="000000">
                      <a:alpha val="43137"/>
                    </a:srgbClr>
                  </a:outerShdw>
                </a:effectLst>
              </a:rPr>
              <a:t>Helpful Hints for Using EBS Portal</a:t>
            </a:r>
          </a:p>
        </p:txBody>
      </p:sp>
      <p:sp>
        <p:nvSpPr>
          <p:cNvPr id="5" name="Slide Number Placeholder 4"/>
          <p:cNvSpPr>
            <a:spLocks noGrp="1"/>
          </p:cNvSpPr>
          <p:nvPr>
            <p:ph type="sldNum" sz="quarter" idx="13"/>
          </p:nvPr>
        </p:nvSpPr>
        <p:spPr/>
        <p:txBody>
          <a:bodyPr/>
          <a:lstStyle/>
          <a:p>
            <a:pPr>
              <a:defRPr/>
            </a:pPr>
            <a:fld id="{3C2E06F5-03C5-4BA5-AE80-2E98A827F366}" type="slidenum">
              <a:rPr lang="en-US" altLang="en-US" smtClean="0"/>
              <a:pPr>
                <a:defRPr/>
              </a:pPr>
              <a:t>52</a:t>
            </a:fld>
            <a:endParaRPr lang="en-US" altLang="en-US" dirty="0"/>
          </a:p>
        </p:txBody>
      </p:sp>
      <p:sp>
        <p:nvSpPr>
          <p:cNvPr id="6" name="TextBox 5"/>
          <p:cNvSpPr txBox="1"/>
          <p:nvPr/>
        </p:nvSpPr>
        <p:spPr>
          <a:xfrm>
            <a:off x="1011115" y="1679331"/>
            <a:ext cx="10155116" cy="4524315"/>
          </a:xfrm>
          <a:prstGeom prst="rect">
            <a:avLst/>
          </a:prstGeom>
          <a:noFill/>
        </p:spPr>
        <p:txBody>
          <a:bodyPr wrap="square" rtlCol="0">
            <a:spAutoFit/>
          </a:bodyPr>
          <a:lstStyle/>
          <a:p>
            <a:pPr marL="342900" indent="-342900" defTabSz="457200" eaLnBrk="0" fontAlgn="base" hangingPunct="0">
              <a:spcAft>
                <a:spcPct val="0"/>
              </a:spcAft>
              <a:buFont typeface="Arial" charset="0"/>
              <a:buChar char="•"/>
            </a:pPr>
            <a:r>
              <a:rPr lang="en-US" sz="2400" dirty="0">
                <a:solidFill>
                  <a:srgbClr val="728591"/>
                </a:solidFill>
                <a:latin typeface="Arial"/>
                <a:ea typeface="MS PGothic" pitchFamily="34" charset="-128"/>
                <a:cs typeface="Arial"/>
              </a:rPr>
              <a:t>Use browsers other than Internet Explorer (e.g. Edge or Chrome)</a:t>
            </a:r>
          </a:p>
          <a:p>
            <a:pPr marL="342900" indent="-342900" defTabSz="457200" eaLnBrk="0" fontAlgn="base" hangingPunct="0">
              <a:spcAft>
                <a:spcPct val="0"/>
              </a:spcAft>
              <a:buFont typeface="Arial" charset="0"/>
              <a:buChar char="•"/>
            </a:pPr>
            <a:endParaRPr lang="en-US" sz="2400" dirty="0">
              <a:solidFill>
                <a:srgbClr val="728591"/>
              </a:solidFill>
              <a:latin typeface="Arial"/>
              <a:ea typeface="MS PGothic" pitchFamily="34" charset="-128"/>
              <a:cs typeface="Arial"/>
            </a:endParaRPr>
          </a:p>
          <a:p>
            <a:pPr marL="342900" indent="-342900" defTabSz="457200" eaLnBrk="0" fontAlgn="base" hangingPunct="0">
              <a:spcAft>
                <a:spcPct val="0"/>
              </a:spcAft>
              <a:buFont typeface="Arial" charset="0"/>
              <a:buChar char="•"/>
            </a:pPr>
            <a:r>
              <a:rPr lang="en-US" sz="2400" dirty="0">
                <a:solidFill>
                  <a:srgbClr val="728591"/>
                </a:solidFill>
                <a:latin typeface="Arial"/>
                <a:ea typeface="MS PGothic" pitchFamily="34" charset="-128"/>
                <a:cs typeface="Arial"/>
              </a:rPr>
              <a:t>If you forget your password, notify the SAP Help Desk – link is on EBS login page.</a:t>
            </a:r>
          </a:p>
          <a:p>
            <a:pPr defTabSz="457200" eaLnBrk="0" fontAlgn="base" hangingPunct="0">
              <a:spcAft>
                <a:spcPct val="0"/>
              </a:spcAft>
            </a:pPr>
            <a:endParaRPr lang="en-US" sz="2400" dirty="0">
              <a:solidFill>
                <a:srgbClr val="728591"/>
              </a:solidFill>
              <a:latin typeface="Arial"/>
              <a:ea typeface="MS PGothic" pitchFamily="34" charset="-128"/>
              <a:cs typeface="Arial"/>
            </a:endParaRPr>
          </a:p>
          <a:p>
            <a:pPr marL="342900" indent="-342900" defTabSz="457200" eaLnBrk="0" fontAlgn="base" hangingPunct="0">
              <a:spcAft>
                <a:spcPct val="0"/>
              </a:spcAft>
              <a:buFont typeface="Arial" charset="0"/>
              <a:buChar char="•"/>
            </a:pPr>
            <a:r>
              <a:rPr lang="en-US" sz="2400" dirty="0">
                <a:solidFill>
                  <a:srgbClr val="728591"/>
                </a:solidFill>
                <a:latin typeface="Arial"/>
                <a:ea typeface="MS PGothic" pitchFamily="34" charset="-128"/>
                <a:cs typeface="Arial"/>
              </a:rPr>
              <a:t>System times out quickly – plan your work accordingly</a:t>
            </a:r>
          </a:p>
          <a:p>
            <a:pPr defTabSz="457200" eaLnBrk="0" fontAlgn="base" hangingPunct="0">
              <a:spcAft>
                <a:spcPct val="0"/>
              </a:spcAft>
            </a:pPr>
            <a:endParaRPr lang="en-US" sz="2400" dirty="0">
              <a:solidFill>
                <a:srgbClr val="728591"/>
              </a:solidFill>
              <a:latin typeface="Arial"/>
              <a:ea typeface="MS PGothic" pitchFamily="34" charset="-128"/>
              <a:cs typeface="Arial"/>
            </a:endParaRPr>
          </a:p>
          <a:p>
            <a:pPr marL="342900" indent="-342900" defTabSz="457200" eaLnBrk="0" fontAlgn="base" hangingPunct="0">
              <a:spcAft>
                <a:spcPct val="0"/>
              </a:spcAft>
              <a:buFont typeface="Arial" charset="0"/>
              <a:buChar char="•"/>
            </a:pPr>
            <a:r>
              <a:rPr lang="en-US" sz="2400" dirty="0">
                <a:solidFill>
                  <a:srgbClr val="728591"/>
                </a:solidFill>
                <a:latin typeface="Arial"/>
                <a:ea typeface="MS PGothic" pitchFamily="34" charset="-128"/>
                <a:cs typeface="Arial"/>
              </a:rPr>
              <a:t>Check your SPAM or JUNK Folder for system e-mails</a:t>
            </a:r>
          </a:p>
          <a:p>
            <a:pPr defTabSz="457200" eaLnBrk="0" fontAlgn="base" hangingPunct="0">
              <a:spcAft>
                <a:spcPct val="0"/>
              </a:spcAft>
            </a:pPr>
            <a:endParaRPr lang="en-US" sz="2400" dirty="0">
              <a:solidFill>
                <a:srgbClr val="728591"/>
              </a:solidFill>
              <a:latin typeface="Arial"/>
              <a:ea typeface="MS PGothic" pitchFamily="34" charset="-128"/>
              <a:cs typeface="Arial"/>
            </a:endParaRPr>
          </a:p>
          <a:p>
            <a:pPr marL="342900" indent="-342900" defTabSz="457200" eaLnBrk="0" fontAlgn="base" hangingPunct="0">
              <a:spcAft>
                <a:spcPct val="0"/>
              </a:spcAft>
              <a:buFont typeface="Arial" charset="0"/>
              <a:buChar char="•"/>
            </a:pPr>
            <a:r>
              <a:rPr lang="en-US" sz="2400" dirty="0">
                <a:solidFill>
                  <a:srgbClr val="728591"/>
                </a:solidFill>
                <a:latin typeface="Arial"/>
                <a:ea typeface="MS PGothic" pitchFamily="34" charset="-128"/>
                <a:cs typeface="Arial"/>
              </a:rPr>
              <a:t>All notification e-mails should include TIP number</a:t>
            </a:r>
          </a:p>
          <a:p>
            <a:pPr defTabSz="457200" eaLnBrk="0" fontAlgn="base" hangingPunct="0">
              <a:spcAft>
                <a:spcPct val="0"/>
              </a:spcAft>
            </a:pPr>
            <a:endParaRPr lang="en-US" sz="2400" dirty="0">
              <a:solidFill>
                <a:srgbClr val="728591"/>
              </a:solidFill>
              <a:latin typeface="Arial"/>
              <a:ea typeface="MS PGothic" pitchFamily="34" charset="-128"/>
              <a:cs typeface="Arial"/>
            </a:endParaRPr>
          </a:p>
          <a:p>
            <a:pPr marL="342900" indent="-342900" defTabSz="457200" eaLnBrk="0" fontAlgn="base" hangingPunct="0">
              <a:spcAft>
                <a:spcPct val="0"/>
              </a:spcAft>
              <a:buFont typeface="Arial" charset="0"/>
              <a:buChar char="•"/>
            </a:pPr>
            <a:r>
              <a:rPr lang="en-US" sz="2400" dirty="0">
                <a:solidFill>
                  <a:srgbClr val="728591"/>
                </a:solidFill>
                <a:latin typeface="Arial"/>
                <a:ea typeface="MS PGothic" pitchFamily="34" charset="-128"/>
                <a:cs typeface="Arial"/>
              </a:rPr>
              <a:t>Use the “wrench” symbol to personalize each section for viewing</a:t>
            </a:r>
          </a:p>
        </p:txBody>
      </p:sp>
    </p:spTree>
    <p:extLst>
      <p:ext uri="{BB962C8B-B14F-4D97-AF65-F5344CB8AC3E}">
        <p14:creationId xmlns:p14="http://schemas.microsoft.com/office/powerpoint/2010/main" val="15706290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058" y="2326416"/>
            <a:ext cx="10972800" cy="1143000"/>
          </a:xfrm>
        </p:spPr>
        <p:txBody>
          <a:bodyPr/>
          <a:lstStyle/>
          <a:p>
            <a:pPr>
              <a:spcAft>
                <a:spcPts val="600"/>
              </a:spcAft>
            </a:pPr>
            <a:r>
              <a:rPr lang="en-US" sz="5400" dirty="0">
                <a:solidFill>
                  <a:schemeClr val="accent6"/>
                </a:solidFill>
                <a:effectLst>
                  <a:outerShdw blurRad="38100" dist="38100" dir="2700000" algn="tl">
                    <a:srgbClr val="000000">
                      <a:alpha val="43137"/>
                    </a:srgbClr>
                  </a:outerShdw>
                </a:effectLst>
              </a:rPr>
              <a:t>Thank you!</a:t>
            </a:r>
            <a:br>
              <a:rPr lang="en-US" sz="5400" dirty="0">
                <a:solidFill>
                  <a:schemeClr val="accent6"/>
                </a:solidFill>
                <a:effectLst>
                  <a:outerShdw blurRad="38100" dist="38100" dir="2700000" algn="tl">
                    <a:srgbClr val="000000">
                      <a:alpha val="43137"/>
                    </a:srgbClr>
                  </a:outerShdw>
                </a:effectLst>
              </a:rPr>
            </a:br>
            <a:br>
              <a:rPr lang="en-US" dirty="0">
                <a:solidFill>
                  <a:schemeClr val="accent6"/>
                </a:solidFill>
                <a:effectLst>
                  <a:outerShdw blurRad="38100" dist="38100" dir="2700000" algn="tl">
                    <a:srgbClr val="000000">
                      <a:alpha val="43137"/>
                    </a:srgbClr>
                  </a:outerShdw>
                </a:effectLst>
              </a:rPr>
            </a:br>
            <a:r>
              <a:rPr lang="en-US" sz="3200" dirty="0">
                <a:solidFill>
                  <a:srgbClr val="728591"/>
                </a:solidFill>
              </a:rPr>
              <a:t>Local Programs Management Office</a:t>
            </a:r>
            <a:br>
              <a:rPr lang="en-US" sz="3200" dirty="0">
                <a:solidFill>
                  <a:srgbClr val="728591"/>
                </a:solidFill>
              </a:rPr>
            </a:br>
            <a:r>
              <a:rPr lang="en-US" sz="3200" dirty="0">
                <a:solidFill>
                  <a:srgbClr val="728591"/>
                </a:solidFill>
              </a:rPr>
              <a:t>NCDOT – Transportation Program Management</a:t>
            </a:r>
            <a:br>
              <a:rPr lang="en-US" sz="3200" dirty="0">
                <a:solidFill>
                  <a:srgbClr val="728591"/>
                </a:solidFill>
              </a:rPr>
            </a:br>
            <a:br>
              <a:rPr lang="en-US" sz="3200" dirty="0">
                <a:solidFill>
                  <a:srgbClr val="728591"/>
                </a:solidFill>
              </a:rPr>
            </a:br>
            <a:br>
              <a:rPr lang="en-US" sz="3200" dirty="0">
                <a:solidFill>
                  <a:srgbClr val="728591"/>
                </a:solidFill>
              </a:rPr>
            </a:br>
            <a:br>
              <a:rPr lang="en-US" sz="3600" dirty="0">
                <a:solidFill>
                  <a:srgbClr val="728591"/>
                </a:solidFill>
              </a:rPr>
            </a:br>
            <a:endParaRPr lang="en-US" sz="3600" dirty="0">
              <a:solidFill>
                <a:schemeClr val="accent6"/>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3"/>
          </p:nvPr>
        </p:nvSpPr>
        <p:spPr/>
        <p:txBody>
          <a:bodyPr/>
          <a:lstStyle/>
          <a:p>
            <a:pPr>
              <a:defRPr/>
            </a:pPr>
            <a:fld id="{3C2E06F5-03C5-4BA5-AE80-2E98A827F366}" type="slidenum">
              <a:rPr lang="en-US" altLang="en-US" smtClean="0"/>
              <a:pPr>
                <a:defRPr/>
              </a:pPr>
              <a:t>53</a:t>
            </a:fld>
            <a:endParaRPr lang="en-US" altLang="en-US" dirty="0"/>
          </a:p>
        </p:txBody>
      </p:sp>
      <p:sp>
        <p:nvSpPr>
          <p:cNvPr id="6" name="TextBox 5">
            <a:extLst>
              <a:ext uri="{FF2B5EF4-FFF2-40B4-BE49-F238E27FC236}">
                <a16:creationId xmlns:a16="http://schemas.microsoft.com/office/drawing/2014/main" id="{00A245A6-A101-410B-ADA4-04DF572748B9}"/>
              </a:ext>
            </a:extLst>
          </p:cNvPr>
          <p:cNvSpPr txBox="1"/>
          <p:nvPr/>
        </p:nvSpPr>
        <p:spPr>
          <a:xfrm>
            <a:off x="1724297" y="3640183"/>
            <a:ext cx="4023360" cy="1384995"/>
          </a:xfrm>
          <a:prstGeom prst="rect">
            <a:avLst/>
          </a:prstGeom>
          <a:noFill/>
        </p:spPr>
        <p:txBody>
          <a:bodyPr wrap="square" rtlCol="0">
            <a:spAutoFit/>
          </a:bodyPr>
          <a:lstStyle/>
          <a:p>
            <a:r>
              <a:rPr lang="en-US" sz="2800" dirty="0">
                <a:solidFill>
                  <a:srgbClr val="728591"/>
                </a:solidFill>
              </a:rPr>
              <a:t>Marta Matthews		</a:t>
            </a:r>
          </a:p>
          <a:p>
            <a:r>
              <a:rPr lang="en-US" sz="2800" dirty="0">
                <a:solidFill>
                  <a:srgbClr val="728591"/>
                </a:solidFill>
              </a:rPr>
              <a:t>919-707-6626</a:t>
            </a:r>
            <a:br>
              <a:rPr lang="en-US" sz="2800" dirty="0">
                <a:solidFill>
                  <a:srgbClr val="728591"/>
                </a:solidFill>
              </a:rPr>
            </a:br>
            <a:r>
              <a:rPr lang="en-US" sz="2800" dirty="0">
                <a:solidFill>
                  <a:srgbClr val="728591"/>
                </a:solidFill>
                <a:hlinkClick r:id="rId3"/>
              </a:rPr>
              <a:t>mtmatthews@ncdot.gov</a:t>
            </a:r>
            <a:endParaRPr lang="en-US" sz="2800" dirty="0"/>
          </a:p>
        </p:txBody>
      </p:sp>
      <p:sp>
        <p:nvSpPr>
          <p:cNvPr id="7" name="TextBox 6">
            <a:extLst>
              <a:ext uri="{FF2B5EF4-FFF2-40B4-BE49-F238E27FC236}">
                <a16:creationId xmlns:a16="http://schemas.microsoft.com/office/drawing/2014/main" id="{40E442E8-C0EE-4D8D-AD8B-EE696016965F}"/>
              </a:ext>
            </a:extLst>
          </p:cNvPr>
          <p:cNvSpPr txBox="1"/>
          <p:nvPr/>
        </p:nvSpPr>
        <p:spPr>
          <a:xfrm>
            <a:off x="6270172" y="3631474"/>
            <a:ext cx="4833257" cy="1384995"/>
          </a:xfrm>
          <a:prstGeom prst="rect">
            <a:avLst/>
          </a:prstGeom>
          <a:noFill/>
        </p:spPr>
        <p:txBody>
          <a:bodyPr wrap="square" rtlCol="0">
            <a:spAutoFit/>
          </a:bodyPr>
          <a:lstStyle/>
          <a:p>
            <a:r>
              <a:rPr lang="en-US" sz="2800" dirty="0">
                <a:solidFill>
                  <a:srgbClr val="728591"/>
                </a:solidFill>
              </a:rPr>
              <a:t>Madeline</a:t>
            </a:r>
            <a:r>
              <a:rPr lang="en-US" sz="2800" dirty="0"/>
              <a:t> </a:t>
            </a:r>
            <a:r>
              <a:rPr lang="en-US" sz="2800" dirty="0">
                <a:solidFill>
                  <a:srgbClr val="728591"/>
                </a:solidFill>
              </a:rPr>
              <a:t>Rawley</a:t>
            </a:r>
          </a:p>
          <a:p>
            <a:r>
              <a:rPr lang="en-US" sz="2800" dirty="0">
                <a:solidFill>
                  <a:srgbClr val="728591"/>
                </a:solidFill>
              </a:rPr>
              <a:t>919-707-6630</a:t>
            </a:r>
          </a:p>
          <a:p>
            <a:r>
              <a:rPr lang="en-US" sz="2800" dirty="0">
                <a:hlinkClick r:id="rId4"/>
              </a:rPr>
              <a:t>mrawley@ncdot.gov</a:t>
            </a:r>
            <a:endParaRPr lang="en-US" sz="2800" dirty="0"/>
          </a:p>
        </p:txBody>
      </p:sp>
    </p:spTree>
    <p:extLst>
      <p:ext uri="{BB962C8B-B14F-4D97-AF65-F5344CB8AC3E}">
        <p14:creationId xmlns:p14="http://schemas.microsoft.com/office/powerpoint/2010/main" val="1027617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SmartArt Placeholder 7"/>
          <p:cNvGraphicFramePr>
            <a:graphicFrameLocks/>
          </p:cNvGraphicFramePr>
          <p:nvPr>
            <p:extLst>
              <p:ext uri="{D42A27DB-BD31-4B8C-83A1-F6EECF244321}">
                <p14:modId xmlns:p14="http://schemas.microsoft.com/office/powerpoint/2010/main" val="268933373"/>
              </p:ext>
            </p:extLst>
          </p:nvPr>
        </p:nvGraphicFramePr>
        <p:xfrm>
          <a:off x="842302" y="1190182"/>
          <a:ext cx="10515600" cy="5172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5"/>
          <p:cNvSpPr>
            <a:spLocks noGrp="1"/>
          </p:cNvSpPr>
          <p:nvPr>
            <p:ph type="title"/>
          </p:nvPr>
        </p:nvSpPr>
        <p:spPr/>
        <p:txBody>
          <a:bodyPr/>
          <a:lstStyle/>
          <a:p>
            <a:r>
              <a:rPr lang="en-US" dirty="0">
                <a:solidFill>
                  <a:schemeClr val="accent6"/>
                </a:solidFill>
                <a:effectLst>
                  <a:outerShdw blurRad="38100" dist="38100" dir="2700000" algn="tl">
                    <a:srgbClr val="000000">
                      <a:alpha val="43137"/>
                    </a:srgbClr>
                  </a:outerShdw>
                </a:effectLst>
              </a:rPr>
              <a:t>Construction “Mountain”</a:t>
            </a:r>
          </a:p>
        </p:txBody>
      </p:sp>
      <p:sp>
        <p:nvSpPr>
          <p:cNvPr id="7" name="Text Placeholder 6"/>
          <p:cNvSpPr>
            <a:spLocks noGrp="1"/>
          </p:cNvSpPr>
          <p:nvPr>
            <p:ph type="body" sz="quarter" idx="12"/>
          </p:nvPr>
        </p:nvSpPr>
        <p:spPr/>
        <p:txBody>
          <a:bodyPr/>
          <a:lstStyle/>
          <a:p>
            <a:r>
              <a:rPr lang="en-US" dirty="0"/>
              <a:t>Federal-Aid Project Delivery</a:t>
            </a:r>
          </a:p>
        </p:txBody>
      </p:sp>
      <p:sp>
        <p:nvSpPr>
          <p:cNvPr id="5" name="Slide Number Placeholder 4"/>
          <p:cNvSpPr>
            <a:spLocks noGrp="1"/>
          </p:cNvSpPr>
          <p:nvPr>
            <p:ph type="sldNum" sz="quarter" idx="14"/>
          </p:nvPr>
        </p:nvSpPr>
        <p:spPr/>
        <p:txBody>
          <a:bodyPr/>
          <a:lstStyle/>
          <a:p>
            <a:pPr>
              <a:defRPr/>
            </a:pPr>
            <a:fld id="{3C2E06F5-03C5-4BA5-AE80-2E98A827F366}" type="slidenum">
              <a:rPr lang="en-US" altLang="en-US" smtClean="0">
                <a:solidFill>
                  <a:prstClr val="black">
                    <a:lumMod val="50000"/>
                    <a:lumOff val="50000"/>
                  </a:prstClr>
                </a:solidFill>
              </a:rPr>
              <a:pPr>
                <a:defRPr/>
              </a:pPr>
              <a:t>6</a:t>
            </a:fld>
            <a:endParaRPr lang="en-US" altLang="en-US" dirty="0">
              <a:solidFill>
                <a:prstClr val="black">
                  <a:lumMod val="50000"/>
                  <a:lumOff val="50000"/>
                </a:prstClr>
              </a:solidFill>
            </a:endParaRPr>
          </a:p>
        </p:txBody>
      </p:sp>
      <p:sp>
        <p:nvSpPr>
          <p:cNvPr id="13" name="Right Arrow 12"/>
          <p:cNvSpPr/>
          <p:nvPr/>
        </p:nvSpPr>
        <p:spPr>
          <a:xfrm>
            <a:off x="736270" y="5684890"/>
            <a:ext cx="4963072" cy="836477"/>
          </a:xfrm>
          <a:prstGeom prst="rightArrow">
            <a:avLst/>
          </a:prstGeom>
          <a:noFill/>
          <a:ln w="12700" cap="flat" cmpd="sng" algn="ctr">
            <a:solidFill>
              <a:schemeClr val="tx1">
                <a:lumMod val="50000"/>
                <a:lumOff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4" name="TextBox 13"/>
          <p:cNvSpPr txBox="1"/>
          <p:nvPr/>
        </p:nvSpPr>
        <p:spPr>
          <a:xfrm>
            <a:off x="819397" y="5933852"/>
            <a:ext cx="4416487" cy="338554"/>
          </a:xfrm>
          <a:prstGeom prst="rect">
            <a:avLst/>
          </a:prstGeom>
          <a:noFill/>
        </p:spPr>
        <p:txBody>
          <a:bodyPr wrap="square" rtlCol="0">
            <a:spAutoFit/>
          </a:bodyPr>
          <a:lstStyle/>
          <a:p>
            <a:r>
              <a:rPr lang="en-US" sz="1600" b="1" dirty="0">
                <a:solidFill>
                  <a:schemeClr val="tx1">
                    <a:lumMod val="75000"/>
                    <a:lumOff val="25000"/>
                  </a:schemeClr>
                </a:solidFill>
                <a:effectLst>
                  <a:outerShdw blurRad="38100" dist="38100" dir="2700000" algn="tl">
                    <a:srgbClr val="000000">
                      <a:alpha val="43137"/>
                    </a:srgbClr>
                  </a:outerShdw>
                </a:effectLst>
                <a:latin typeface="Arial"/>
              </a:rPr>
              <a:t>Construction (CON) Authorization</a:t>
            </a:r>
          </a:p>
        </p:txBody>
      </p:sp>
    </p:spTree>
    <p:extLst>
      <p:ext uri="{BB962C8B-B14F-4D97-AF65-F5344CB8AC3E}">
        <p14:creationId xmlns:p14="http://schemas.microsoft.com/office/powerpoint/2010/main" val="321567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chemeClr val="accent6"/>
                </a:solidFill>
                <a:effectLst>
                  <a:outerShdw blurRad="38100" dist="38100" dir="2700000" algn="tl">
                    <a:srgbClr val="000000">
                      <a:alpha val="43137"/>
                    </a:srgbClr>
                  </a:outerShdw>
                </a:effectLst>
              </a:rPr>
              <a:t>Agreement</a:t>
            </a:r>
          </a:p>
        </p:txBody>
      </p:sp>
      <p:sp>
        <p:nvSpPr>
          <p:cNvPr id="7" name="Text Placeholder 6"/>
          <p:cNvSpPr>
            <a:spLocks noGrp="1"/>
          </p:cNvSpPr>
          <p:nvPr>
            <p:ph type="body" sz="quarter" idx="12"/>
          </p:nvPr>
        </p:nvSpPr>
        <p:spPr/>
        <p:txBody>
          <a:bodyPr/>
          <a:lstStyle/>
          <a:p>
            <a:r>
              <a:rPr lang="en-US" dirty="0"/>
              <a:t>Federal-Aid Project Delivery</a:t>
            </a:r>
          </a:p>
        </p:txBody>
      </p:sp>
      <p:sp>
        <p:nvSpPr>
          <p:cNvPr id="8" name="Content Placeholder 7"/>
          <p:cNvSpPr>
            <a:spLocks noGrp="1"/>
          </p:cNvSpPr>
          <p:nvPr>
            <p:ph sz="quarter" idx="13"/>
          </p:nvPr>
        </p:nvSpPr>
        <p:spPr>
          <a:xfrm>
            <a:off x="609600" y="1752599"/>
            <a:ext cx="10972800" cy="4674577"/>
          </a:xfrm>
        </p:spPr>
        <p:txBody>
          <a:bodyPr/>
          <a:lstStyle/>
          <a:p>
            <a:r>
              <a:rPr lang="en-US" altLang="en-US" sz="2800" dirty="0">
                <a:solidFill>
                  <a:srgbClr val="728591"/>
                </a:solidFill>
              </a:rPr>
              <a:t>Requested by the LGA through the EBS Portal</a:t>
            </a:r>
          </a:p>
          <a:p>
            <a:r>
              <a:rPr lang="en-US" altLang="en-US" sz="2800" dirty="0">
                <a:solidFill>
                  <a:srgbClr val="728591"/>
                </a:solidFill>
              </a:rPr>
              <a:t>Executed between NCDOT and the Local Governmental Agency</a:t>
            </a:r>
          </a:p>
          <a:p>
            <a:pPr>
              <a:spcBef>
                <a:spcPct val="50000"/>
              </a:spcBef>
            </a:pPr>
            <a:r>
              <a:rPr lang="en-US" altLang="en-US" sz="2800" dirty="0">
                <a:solidFill>
                  <a:srgbClr val="728591"/>
                </a:solidFill>
              </a:rPr>
              <a:t>Includes provisions that LGA must comply with in order to receive reimbursement</a:t>
            </a:r>
          </a:p>
          <a:p>
            <a:pPr>
              <a:spcBef>
                <a:spcPct val="50000"/>
              </a:spcBef>
            </a:pPr>
            <a:r>
              <a:rPr lang="en-US" altLang="en-US" sz="2800" dirty="0">
                <a:solidFill>
                  <a:srgbClr val="728591"/>
                </a:solidFill>
              </a:rPr>
              <a:t>Includes funding, time frames, scope of work, and responsibilities</a:t>
            </a:r>
          </a:p>
          <a:p>
            <a:pPr algn="ctr">
              <a:spcBef>
                <a:spcPts val="1800"/>
              </a:spcBef>
              <a:buNone/>
            </a:pPr>
            <a:r>
              <a:rPr lang="en-US" altLang="en-US" sz="3000" b="1" i="1" dirty="0">
                <a:solidFill>
                  <a:schemeClr val="tx1"/>
                </a:solidFill>
              </a:rPr>
              <a:t>Funding Authorizations cannot occur until a fully executed agreement is in place</a:t>
            </a:r>
            <a:r>
              <a:rPr lang="en-US" altLang="en-US" i="1" dirty="0">
                <a:solidFill>
                  <a:schemeClr val="tx1"/>
                </a:solidFill>
              </a:rPr>
              <a:t>.</a:t>
            </a:r>
          </a:p>
          <a:p>
            <a:endParaRPr lang="en-US" dirty="0"/>
          </a:p>
        </p:txBody>
      </p:sp>
      <p:sp>
        <p:nvSpPr>
          <p:cNvPr id="5" name="Slide Number Placeholder 4"/>
          <p:cNvSpPr>
            <a:spLocks noGrp="1"/>
          </p:cNvSpPr>
          <p:nvPr>
            <p:ph type="sldNum" sz="quarter" idx="14"/>
          </p:nvPr>
        </p:nvSpPr>
        <p:spPr/>
        <p:txBody>
          <a:bodyPr/>
          <a:lstStyle/>
          <a:p>
            <a:pPr>
              <a:defRPr/>
            </a:pPr>
            <a:fld id="{3C2E06F5-03C5-4BA5-AE80-2E98A827F366}" type="slidenum">
              <a:rPr lang="en-US" altLang="en-US" smtClean="0">
                <a:solidFill>
                  <a:prstClr val="black">
                    <a:lumMod val="50000"/>
                    <a:lumOff val="50000"/>
                  </a:prstClr>
                </a:solidFill>
              </a:rPr>
              <a:pPr>
                <a:defRPr/>
              </a:pPr>
              <a:t>7</a:t>
            </a:fld>
            <a:endParaRPr lang="en-US" altLang="en-US" dirty="0">
              <a:solidFill>
                <a:prstClr val="black">
                  <a:lumMod val="50000"/>
                  <a:lumOff val="50000"/>
                </a:prstClr>
              </a:solidFill>
            </a:endParaRPr>
          </a:p>
        </p:txBody>
      </p:sp>
    </p:spTree>
    <p:extLst>
      <p:ext uri="{BB962C8B-B14F-4D97-AF65-F5344CB8AC3E}">
        <p14:creationId xmlns:p14="http://schemas.microsoft.com/office/powerpoint/2010/main" val="1775680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DFD1A-C9CB-4B26-B12B-7C0F2C050C15}"/>
              </a:ext>
            </a:extLst>
          </p:cNvPr>
          <p:cNvSpPr>
            <a:spLocks noGrp="1"/>
          </p:cNvSpPr>
          <p:nvPr>
            <p:ph type="title"/>
          </p:nvPr>
        </p:nvSpPr>
        <p:spPr/>
        <p:txBody>
          <a:bodyPr/>
          <a:lstStyle/>
          <a:p>
            <a:r>
              <a:rPr lang="en-US" dirty="0">
                <a:solidFill>
                  <a:schemeClr val="accent6"/>
                </a:solidFill>
                <a:effectLst>
                  <a:outerShdw blurRad="38100" dist="38100" dir="2700000" algn="tl">
                    <a:srgbClr val="000000">
                      <a:alpha val="43137"/>
                    </a:srgbClr>
                  </a:outerShdw>
                </a:effectLst>
              </a:rPr>
              <a:t>Agreement</a:t>
            </a:r>
            <a:endParaRPr lang="en-US" dirty="0"/>
          </a:p>
        </p:txBody>
      </p:sp>
      <p:sp>
        <p:nvSpPr>
          <p:cNvPr id="3" name="Text Placeholder 2">
            <a:extLst>
              <a:ext uri="{FF2B5EF4-FFF2-40B4-BE49-F238E27FC236}">
                <a16:creationId xmlns:a16="http://schemas.microsoft.com/office/drawing/2014/main" id="{47B3BF6A-F31C-4FC4-8D77-A51D1AFAE0A0}"/>
              </a:ext>
            </a:extLst>
          </p:cNvPr>
          <p:cNvSpPr>
            <a:spLocks noGrp="1"/>
          </p:cNvSpPr>
          <p:nvPr>
            <p:ph type="body" sz="quarter" idx="11"/>
          </p:nvPr>
        </p:nvSpPr>
        <p:spPr>
          <a:xfrm>
            <a:off x="438150" y="1733557"/>
            <a:ext cx="11391900" cy="4524375"/>
          </a:xfrm>
        </p:spPr>
        <p:txBody>
          <a:bodyPr/>
          <a:lstStyle/>
          <a:p>
            <a:pPr marL="0" indent="0">
              <a:buNone/>
            </a:pPr>
            <a:r>
              <a:rPr lang="en-US" dirty="0">
                <a:solidFill>
                  <a:srgbClr val="728591"/>
                </a:solidFill>
              </a:rPr>
              <a:t>Federal Funding Accountability and Transparency Act (FFATA)</a:t>
            </a:r>
          </a:p>
          <a:p>
            <a:pPr lvl="1">
              <a:spcBef>
                <a:spcPts val="1200"/>
              </a:spcBef>
            </a:pPr>
            <a:r>
              <a:rPr lang="en-US" sz="1800" u="sng" dirty="0">
                <a:solidFill>
                  <a:srgbClr val="728591"/>
                </a:solidFill>
              </a:rPr>
              <a:t>FFATA Subrecipient Form </a:t>
            </a:r>
            <a:r>
              <a:rPr lang="en-US" sz="1800" dirty="0">
                <a:solidFill>
                  <a:srgbClr val="728591"/>
                </a:solidFill>
              </a:rPr>
              <a:t>– is required to be completed once each state fiscal year or each time contact or officer information changes, until the project is completed</a:t>
            </a:r>
          </a:p>
          <a:p>
            <a:pPr lvl="1">
              <a:spcBef>
                <a:spcPts val="1200"/>
              </a:spcBef>
            </a:pPr>
            <a:r>
              <a:rPr lang="en-US" sz="1800" dirty="0">
                <a:solidFill>
                  <a:srgbClr val="728591"/>
                </a:solidFill>
              </a:rPr>
              <a:t>The NCDOT requires that Subrecipient data be provided by each Local Agency Subrecipient working on federally funded projects of $30,000 or greater.  </a:t>
            </a:r>
          </a:p>
          <a:p>
            <a:pPr lvl="1">
              <a:spcBef>
                <a:spcPts val="1200"/>
              </a:spcBef>
            </a:pPr>
            <a:r>
              <a:rPr lang="en-US" sz="1800" dirty="0">
                <a:solidFill>
                  <a:srgbClr val="728591"/>
                </a:solidFill>
              </a:rPr>
              <a:t>It is only required for Subrecipients that use Federal funds for locally administered Transportation and Infrastructure projects.  </a:t>
            </a:r>
          </a:p>
          <a:p>
            <a:pPr lvl="1">
              <a:spcBef>
                <a:spcPts val="1200"/>
              </a:spcBef>
            </a:pPr>
            <a:r>
              <a:rPr lang="en-US" sz="1800" dirty="0">
                <a:solidFill>
                  <a:srgbClr val="728591"/>
                </a:solidFill>
              </a:rPr>
              <a:t>The form can be found in the  Forms &amp; Templates column at </a:t>
            </a:r>
            <a:r>
              <a:rPr lang="en-US" sz="1800" u="sng" dirty="0">
                <a:solidFill>
                  <a:srgbClr val="0070C0"/>
                </a:solidFill>
                <a:hlinkClick r:id="rId3"/>
              </a:rPr>
              <a:t>https://connect.ncdot.gov/municipalities/Funding/Pages/default.aspx</a:t>
            </a:r>
            <a:endParaRPr lang="en-US" sz="1800" u="sng" dirty="0">
              <a:solidFill>
                <a:srgbClr val="0070C0"/>
              </a:solidFill>
            </a:endParaRPr>
          </a:p>
          <a:p>
            <a:pPr lvl="1">
              <a:spcBef>
                <a:spcPts val="1200"/>
              </a:spcBef>
            </a:pPr>
            <a:r>
              <a:rPr lang="en-US" sz="1800" dirty="0">
                <a:solidFill>
                  <a:srgbClr val="728591"/>
                </a:solidFill>
              </a:rPr>
              <a:t>Form needs to be submitted to the NCDOT Fiscal Management Division, Kelly Blackwood</a:t>
            </a:r>
            <a:r>
              <a:rPr lang="en-US" sz="1800" dirty="0">
                <a:effectLst/>
                <a:latin typeface="Arial" panose="020B0604020202020204" pitchFamily="34" charset="0"/>
                <a:ea typeface="Times New Roman" panose="02020603050405020304" pitchFamily="18" charset="0"/>
              </a:rPr>
              <a:t> (</a:t>
            </a:r>
            <a:r>
              <a:rPr lang="en-US" sz="1800" u="sng" dirty="0">
                <a:solidFill>
                  <a:srgbClr val="0000FF"/>
                </a:solidFill>
                <a:effectLst/>
                <a:latin typeface="Arial" panose="020B0604020202020204" pitchFamily="34" charset="0"/>
                <a:ea typeface="Times New Roman" panose="02020603050405020304" pitchFamily="18" charset="0"/>
                <a:hlinkClick r:id="rId4"/>
              </a:rPr>
              <a:t>ffata@ncdot.gov</a:t>
            </a:r>
            <a:r>
              <a:rPr lang="en-US" sz="1800" dirty="0">
                <a:effectLst/>
                <a:latin typeface="Arial" panose="020B0604020202020204" pitchFamily="34" charset="0"/>
                <a:ea typeface="Times New Roman" panose="02020603050405020304" pitchFamily="18" charset="0"/>
              </a:rPr>
              <a:t>)</a:t>
            </a:r>
            <a:r>
              <a:rPr lang="en-US" sz="1800" dirty="0">
                <a:solidFill>
                  <a:srgbClr val="728591"/>
                </a:solidFill>
              </a:rPr>
              <a:t>. </a:t>
            </a:r>
          </a:p>
        </p:txBody>
      </p:sp>
      <p:sp>
        <p:nvSpPr>
          <p:cNvPr id="4" name="Text Placeholder 3">
            <a:extLst>
              <a:ext uri="{FF2B5EF4-FFF2-40B4-BE49-F238E27FC236}">
                <a16:creationId xmlns:a16="http://schemas.microsoft.com/office/drawing/2014/main" id="{C43728E3-529E-40B2-AD7A-780764758F77}"/>
              </a:ext>
            </a:extLst>
          </p:cNvPr>
          <p:cNvSpPr>
            <a:spLocks noGrp="1"/>
          </p:cNvSpPr>
          <p:nvPr>
            <p:ph type="body" sz="quarter" idx="12"/>
          </p:nvPr>
        </p:nvSpPr>
        <p:spPr/>
        <p:txBody>
          <a:bodyPr/>
          <a:lstStyle/>
          <a:p>
            <a:r>
              <a:rPr lang="en-US" dirty="0"/>
              <a:t>Federal-Aid Project Delivery</a:t>
            </a:r>
          </a:p>
          <a:p>
            <a:endParaRPr lang="en-US" dirty="0"/>
          </a:p>
        </p:txBody>
      </p:sp>
      <p:sp>
        <p:nvSpPr>
          <p:cNvPr id="5" name="Slide Number Placeholder 4">
            <a:extLst>
              <a:ext uri="{FF2B5EF4-FFF2-40B4-BE49-F238E27FC236}">
                <a16:creationId xmlns:a16="http://schemas.microsoft.com/office/drawing/2014/main" id="{EC4A6EB5-BCAA-466F-800E-FD94BD2D1AA6}"/>
              </a:ext>
            </a:extLst>
          </p:cNvPr>
          <p:cNvSpPr>
            <a:spLocks noGrp="1"/>
          </p:cNvSpPr>
          <p:nvPr>
            <p:ph type="sldNum" sz="quarter" idx="13"/>
          </p:nvPr>
        </p:nvSpPr>
        <p:spPr/>
        <p:txBody>
          <a:bodyPr/>
          <a:lstStyle/>
          <a:p>
            <a:pPr>
              <a:defRPr/>
            </a:pPr>
            <a:fld id="{3C2E06F5-03C5-4BA5-AE80-2E98A827F366}" type="slidenum">
              <a:rPr lang="en-US" altLang="en-US" smtClean="0">
                <a:solidFill>
                  <a:prstClr val="black">
                    <a:lumMod val="50000"/>
                    <a:lumOff val="50000"/>
                  </a:prstClr>
                </a:solidFill>
              </a:rPr>
              <a:pPr>
                <a:defRPr/>
              </a:pPr>
              <a:t>8</a:t>
            </a:fld>
            <a:endParaRPr lang="en-US" altLang="en-US" dirty="0">
              <a:solidFill>
                <a:prstClr val="black">
                  <a:lumMod val="50000"/>
                  <a:lumOff val="50000"/>
                </a:prstClr>
              </a:solidFill>
            </a:endParaRPr>
          </a:p>
        </p:txBody>
      </p:sp>
    </p:spTree>
    <p:extLst>
      <p:ext uri="{BB962C8B-B14F-4D97-AF65-F5344CB8AC3E}">
        <p14:creationId xmlns:p14="http://schemas.microsoft.com/office/powerpoint/2010/main" val="2708944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chemeClr val="accent6"/>
                </a:solidFill>
                <a:effectLst>
                  <a:outerShdw blurRad="38100" dist="38100" dir="2700000" algn="tl">
                    <a:srgbClr val="000000">
                      <a:alpha val="43137"/>
                    </a:srgbClr>
                  </a:outerShdw>
                </a:effectLst>
              </a:rPr>
              <a:t>Funding Authorizations</a:t>
            </a:r>
          </a:p>
        </p:txBody>
      </p:sp>
      <p:sp>
        <p:nvSpPr>
          <p:cNvPr id="7" name="Text Placeholder 6"/>
          <p:cNvSpPr>
            <a:spLocks noGrp="1"/>
          </p:cNvSpPr>
          <p:nvPr>
            <p:ph type="body" sz="quarter" idx="12"/>
          </p:nvPr>
        </p:nvSpPr>
        <p:spPr/>
        <p:txBody>
          <a:bodyPr/>
          <a:lstStyle/>
          <a:p>
            <a:r>
              <a:rPr lang="en-US" dirty="0"/>
              <a:t>Federal-Aid Project Delivery</a:t>
            </a:r>
          </a:p>
        </p:txBody>
      </p:sp>
      <p:sp>
        <p:nvSpPr>
          <p:cNvPr id="8" name="Content Placeholder 7"/>
          <p:cNvSpPr>
            <a:spLocks noGrp="1"/>
          </p:cNvSpPr>
          <p:nvPr>
            <p:ph sz="quarter" idx="13"/>
          </p:nvPr>
        </p:nvSpPr>
        <p:spPr/>
        <p:txBody>
          <a:bodyPr/>
          <a:lstStyle/>
          <a:p>
            <a:pPr marL="0" indent="0">
              <a:buNone/>
            </a:pPr>
            <a:r>
              <a:rPr lang="en-US" dirty="0">
                <a:solidFill>
                  <a:srgbClr val="728591"/>
                </a:solidFill>
              </a:rPr>
              <a:t>For every phase that is eligible for reimbursement, the LGA must request funding authorization through the EBS</a:t>
            </a:r>
          </a:p>
          <a:p>
            <a:pPr marL="731520" lvl="1">
              <a:spcBef>
                <a:spcPts val="1200"/>
              </a:spcBef>
            </a:pPr>
            <a:r>
              <a:rPr lang="en-US" sz="2000" dirty="0"/>
              <a:t>PE: Preliminary Engineering – pays for professional engineering services, and other pre-construction activities</a:t>
            </a:r>
          </a:p>
          <a:p>
            <a:pPr lvl="1">
              <a:spcBef>
                <a:spcPts val="1200"/>
              </a:spcBef>
            </a:pPr>
            <a:r>
              <a:rPr lang="en-US" sz="2000" dirty="0"/>
              <a:t>ROW: Right of Way and Utility Relocation – pays for costs of acquiring ROW, relocating utilities, appraisals and other ROW associated costs</a:t>
            </a:r>
          </a:p>
          <a:p>
            <a:pPr lvl="1">
              <a:spcBef>
                <a:spcPts val="1200"/>
              </a:spcBef>
              <a:spcAft>
                <a:spcPts val="0"/>
              </a:spcAft>
            </a:pPr>
            <a:r>
              <a:rPr lang="en-US" sz="2000" dirty="0"/>
              <a:t>CON: Construction – pays for the construction contract, construction engineering and inspection (CEI), and contract administration.</a:t>
            </a:r>
          </a:p>
          <a:p>
            <a:endParaRPr lang="en-US" dirty="0"/>
          </a:p>
        </p:txBody>
      </p:sp>
      <p:sp>
        <p:nvSpPr>
          <p:cNvPr id="5" name="Slide Number Placeholder 4"/>
          <p:cNvSpPr>
            <a:spLocks noGrp="1"/>
          </p:cNvSpPr>
          <p:nvPr>
            <p:ph type="sldNum" sz="quarter" idx="14"/>
          </p:nvPr>
        </p:nvSpPr>
        <p:spPr/>
        <p:txBody>
          <a:bodyPr/>
          <a:lstStyle/>
          <a:p>
            <a:pPr>
              <a:defRPr/>
            </a:pPr>
            <a:fld id="{3C2E06F5-03C5-4BA5-AE80-2E98A827F366}" type="slidenum">
              <a:rPr lang="en-US" altLang="en-US" smtClean="0">
                <a:solidFill>
                  <a:prstClr val="black">
                    <a:lumMod val="50000"/>
                    <a:lumOff val="50000"/>
                  </a:prstClr>
                </a:solidFill>
              </a:rPr>
              <a:pPr>
                <a:defRPr/>
              </a:pPr>
              <a:t>9</a:t>
            </a:fld>
            <a:endParaRPr lang="en-US" altLang="en-US" dirty="0">
              <a:solidFill>
                <a:prstClr val="black">
                  <a:lumMod val="50000"/>
                  <a:lumOff val="50000"/>
                </a:prstClr>
              </a:solidFill>
            </a:endParaRPr>
          </a:p>
        </p:txBody>
      </p:sp>
    </p:spTree>
    <p:extLst>
      <p:ext uri="{BB962C8B-B14F-4D97-AF65-F5344CB8AC3E}">
        <p14:creationId xmlns:p14="http://schemas.microsoft.com/office/powerpoint/2010/main" val="2970483373"/>
      </p:ext>
    </p:extLst>
  </p:cSld>
  <p:clrMapOvr>
    <a:masterClrMapping/>
  </p:clrMapOvr>
</p:sld>
</file>

<file path=ppt/theme/theme1.xml><?xml version="1.0" encoding="utf-8"?>
<a:theme xmlns:a="http://schemas.openxmlformats.org/drawingml/2006/main" name="2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7ef604a7-ebc4-47af-96e9-7f1ad444f50a" ContentTypeId="0x0101009148F5A04DDD49CBA7127AADA5FB792B00AADE34325A8B49CDA8BB4DB53328F214" PreviousValue="fals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16f00c2e-ac5c-418b-9f13-a0771dbd417d">INSIDE-161-14</_dlc_DocId>
    <_dlc_DocIdUrl xmlns="16f00c2e-ac5c-418b-9f13-a0771dbd417d">
      <Url>https://connect.ncdot.gov/Business/_layouts/15/DocIdRedir.aspx?ID=INSIDE-161-14</Url>
      <Description>INSIDE-161-14</Description>
    </_dlc_DocIdUrl>
    <URL xmlns="http://schemas.microsoft.com/sharepoint/v3">
      <Url xsi:nil="true"/>
      <Description xsi:nil="true"/>
    </URL>
    <PublishingExpirationDate xmlns="http://schemas.microsoft.com/sharepoint/v3" xsi:nil="true"/>
    <PublishingStartDate xmlns="http://schemas.microsoft.com/sharepoint/v3" xsi:nil="true"/>
    <wic_System_Copyright xmlns="http://schemas.microsoft.com/sharepoint/v3/fields" xsi:nil="true"/>
    <ImageCreateDate xmlns="238369F3-F44B-41AE-AE53-1E39470DE805" xsi:nil="true"/>
  </documentManagement>
</p:properties>
</file>

<file path=customXml/item4.xml><?xml version="1.0" encoding="utf-8"?>
<?mso-contentType ?>
<spe:Receivers xmlns:spe="http://schemas.microsoft.com/sharepoint/events"/>
</file>

<file path=customXml/item5.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A92DA9A2F03FB84FB21E78BDFE1F766B" ma:contentTypeVersion="3" ma:contentTypeDescription="Upload an image." ma:contentTypeScope="" ma:versionID="122acd8b0776a66cc4f4cdaf578a12be">
  <xsd:schema xmlns:xsd="http://www.w3.org/2001/XMLSchema" xmlns:xs="http://www.w3.org/2001/XMLSchema" xmlns:p="http://schemas.microsoft.com/office/2006/metadata/properties" xmlns:ns1="http://schemas.microsoft.com/sharepoint/v3" xmlns:ns2="238369F3-F44B-41AE-AE53-1E39470DE805" xmlns:ns3="http://schemas.microsoft.com/sharepoint/v3/fields" xmlns:ns4="16f00c2e-ac5c-418b-9f13-a0771dbd417d" targetNamespace="http://schemas.microsoft.com/office/2006/metadata/properties" ma:root="true" ma:fieldsID="80c321fb6bbbbca17a2b59e7be9b0e78" ns1:_="" ns2:_="" ns3:_="" ns4:_="">
    <xsd:import namespace="http://schemas.microsoft.com/sharepoint/v3"/>
    <xsd:import namespace="238369F3-F44B-41AE-AE53-1E39470DE805"/>
    <xsd:import namespace="http://schemas.microsoft.com/sharepoint/v3/fields"/>
    <xsd:import namespace="16f00c2e-ac5c-418b-9f13-a0771dbd417d"/>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_dlc_DocId" minOccurs="0"/>
                <xsd:element ref="ns4:_dlc_DocIdUrl" minOccurs="0"/>
                <xsd:element ref="ns4:_dlc_DocIdPersistId" minOccurs="0"/>
                <xsd:element ref="ns1:UR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element name="URL" ma:index="32" nillable="true" ma:displayName="URL" ma:internalName="URL">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8369F3-F44B-41AE-AE53-1E39470DE805"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f00c2e-ac5c-418b-9f13-a0771dbd417d" elementFormDefault="qualified">
    <xsd:import namespace="http://schemas.microsoft.com/office/2006/documentManagement/types"/>
    <xsd:import namespace="http://schemas.microsoft.com/office/infopath/2007/PartnerControls"/>
    <xsd:element name="_dlc_DocId" ma:index="29" nillable="true" ma:displayName="Document ID Value" ma:description="The value of the document ID assigned to this item." ma:internalName="_dlc_DocId" ma:readOnly="true">
      <xsd:simpleType>
        <xsd:restriction base="dms:Text"/>
      </xsd:simpleType>
    </xsd:element>
    <xsd:element name="_dlc_DocIdUrl" ma:index="3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3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33EE75C-D261-45DF-8F92-C846F3D6FCA9}"/>
</file>

<file path=customXml/itemProps2.xml><?xml version="1.0" encoding="utf-8"?>
<ds:datastoreItem xmlns:ds="http://schemas.openxmlformats.org/officeDocument/2006/customXml" ds:itemID="{BEEE3AEF-D9DF-4C27-B6DC-98366F12954F}"/>
</file>

<file path=customXml/itemProps3.xml><?xml version="1.0" encoding="utf-8"?>
<ds:datastoreItem xmlns:ds="http://schemas.openxmlformats.org/officeDocument/2006/customXml" ds:itemID="{1B8A4428-1ABD-4418-8F1F-6E481E7C4A24}"/>
</file>

<file path=customXml/itemProps4.xml><?xml version="1.0" encoding="utf-8"?>
<ds:datastoreItem xmlns:ds="http://schemas.openxmlformats.org/officeDocument/2006/customXml" ds:itemID="{9A81118D-1FCE-4A3E-B3D1-8E7594816F12}"/>
</file>

<file path=customXml/itemProps5.xml><?xml version="1.0" encoding="utf-8"?>
<ds:datastoreItem xmlns:ds="http://schemas.openxmlformats.org/officeDocument/2006/customXml" ds:itemID="{D85D2D53-01E1-4EA4-A642-B7EF7D021268}"/>
</file>

<file path=docProps/app.xml><?xml version="1.0" encoding="utf-8"?>
<Properties xmlns="http://schemas.openxmlformats.org/officeDocument/2006/extended-properties" xmlns:vt="http://schemas.openxmlformats.org/officeDocument/2006/docPropsVTypes">
  <Template/>
  <TotalTime>2530</TotalTime>
  <Words>3574</Words>
  <Application>Microsoft Office PowerPoint</Application>
  <PresentationFormat>Widescreen</PresentationFormat>
  <Paragraphs>369</Paragraphs>
  <Slides>53</Slides>
  <Notes>48</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53</vt:i4>
      </vt:variant>
    </vt:vector>
  </HeadingPairs>
  <TitlesOfParts>
    <vt:vector size="61" baseType="lpstr">
      <vt:lpstr>Arial</vt:lpstr>
      <vt:lpstr>Calibri</vt:lpstr>
      <vt:lpstr>Times New Roman</vt:lpstr>
      <vt:lpstr>Wingdings 2</vt:lpstr>
      <vt:lpstr>2_Office Theme</vt:lpstr>
      <vt:lpstr>Office Theme</vt:lpstr>
      <vt:lpstr>1_Office Theme</vt:lpstr>
      <vt:lpstr>3_Office Theme</vt:lpstr>
      <vt:lpstr>Federal-Aid Project Delivery: General Overview for Locally Administered Projects</vt:lpstr>
      <vt:lpstr>Locally Administered Projects Overview</vt:lpstr>
      <vt:lpstr>Basic Requirements for Federal-aid Projects</vt:lpstr>
      <vt:lpstr>PowerPoint Presentation</vt:lpstr>
      <vt:lpstr>Pre-Construction “Mountain”</vt:lpstr>
      <vt:lpstr>Construction “Mountain”</vt:lpstr>
      <vt:lpstr>Agreement</vt:lpstr>
      <vt:lpstr>Agreement</vt:lpstr>
      <vt:lpstr>Funding Authorizations</vt:lpstr>
      <vt:lpstr>Funding Authorizations</vt:lpstr>
      <vt:lpstr>Professional Services</vt:lpstr>
      <vt:lpstr>Environmental Documentation</vt:lpstr>
      <vt:lpstr>Design</vt:lpstr>
      <vt:lpstr>Right of Way</vt:lpstr>
      <vt:lpstr>Utility Relocation</vt:lpstr>
      <vt:lpstr>Right of Way / Utility / RR Certification</vt:lpstr>
      <vt:lpstr>Contract Proposal and Estimate</vt:lpstr>
      <vt:lpstr>Construction Procurement</vt:lpstr>
      <vt:lpstr>Construction</vt:lpstr>
      <vt:lpstr>Reimbursement</vt:lpstr>
      <vt:lpstr>Close-Out and Final Voucher Date</vt:lpstr>
      <vt:lpstr>RESOURCES</vt:lpstr>
      <vt:lpstr>RESOURCES</vt:lpstr>
      <vt:lpstr>RESOURCES</vt:lpstr>
      <vt:lpstr>Local Project Management Tool</vt:lpstr>
      <vt:lpstr>LPMO Security Form</vt:lpstr>
      <vt:lpstr>Local Project Management Tool</vt:lpstr>
      <vt:lpstr>Local Project Management Tool</vt:lpstr>
      <vt:lpstr>Application Process – Agreement Request</vt:lpstr>
      <vt:lpstr>Application Process – Agreement Request</vt:lpstr>
      <vt:lpstr>Application Process – Agreement Request</vt:lpstr>
      <vt:lpstr>Actions for Application</vt:lpstr>
      <vt:lpstr>View Agreement / Submit Documents</vt:lpstr>
      <vt:lpstr>View Agreement / Submit Documents</vt:lpstr>
      <vt:lpstr>View Agreement / Submit Documents</vt:lpstr>
      <vt:lpstr>View Agreement / Submit Documents</vt:lpstr>
      <vt:lpstr>View Agreement / Submit Documents</vt:lpstr>
      <vt:lpstr>View Agreement / Submit Documents</vt:lpstr>
      <vt:lpstr>View Agreement / Submit Documents</vt:lpstr>
      <vt:lpstr>View Agreement / Submit Documents</vt:lpstr>
      <vt:lpstr>Documents you will Submit</vt:lpstr>
      <vt:lpstr>Submit Change Request</vt:lpstr>
      <vt:lpstr>Submit Change Request</vt:lpstr>
      <vt:lpstr>Submit Change Request</vt:lpstr>
      <vt:lpstr>Change Request Form</vt:lpstr>
      <vt:lpstr>Submit Change Request</vt:lpstr>
      <vt:lpstr>Submit Reimbursement Request</vt:lpstr>
      <vt:lpstr>Submit Reimbursement Request</vt:lpstr>
      <vt:lpstr>Submit Reimbursement Request</vt:lpstr>
      <vt:lpstr>Submit Reimbursement Request</vt:lpstr>
      <vt:lpstr>Submit Reimbursement Request</vt:lpstr>
      <vt:lpstr>Helpful Hints for Using EBS Portal</vt:lpstr>
      <vt:lpstr>Thank you!  Local Programs Management Office NCDOT – Transportation Program Management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 Transportation PowerPoint Template 16x9</dc:title>
  <dc:creator>Taryn Dietrich</dc:creator>
  <cp:keywords/>
  <dc:description/>
  <cp:lastModifiedBy>Matthews, Marta T</cp:lastModifiedBy>
  <cp:revision>105</cp:revision>
  <cp:lastPrinted>2021-11-16T14:30:34Z</cp:lastPrinted>
  <dcterms:created xsi:type="dcterms:W3CDTF">2015-06-24T15:01:50Z</dcterms:created>
  <dcterms:modified xsi:type="dcterms:W3CDTF">2022-09-12T21:38:53Z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usiness Content Type">
    <vt:lpwstr>51;#Presentations|42a9a3f5-86e7-4c9d-84c8-583bc2621149</vt:lpwstr>
  </property>
  <property fmtid="{D5CDD505-2E9C-101B-9397-08002B2CF9AE}" pid="3" name="_dlc_DocIdItemGuid">
    <vt:lpwstr>c49abcc0-cda4-4ed2-8a3b-95267aa13e27</vt:lpwstr>
  </property>
  <property fmtid="{D5CDD505-2E9C-101B-9397-08002B2CF9AE}" pid="4" name="Data Security Classification">
    <vt:lpwstr>48;#Unrestricted|636b637e-5f92-4725-a3a5-7ffa269098d1</vt:lpwstr>
  </property>
  <property fmtid="{D5CDD505-2E9C-101B-9397-08002B2CF9AE}" pid="5" name="ContentTypeId">
    <vt:lpwstr>0x0101009148F5A04DDD49CBA7127AADA5FB792B00AADE34325A8B49CDA8BB4DB53328F21400A92DA9A2F03FB84FB21E78BDFE1F766B</vt:lpwstr>
  </property>
  <property fmtid="{D5CDD505-2E9C-101B-9397-08002B2CF9AE}" pid="6" name="Data_x0020_Security_x0020_Classification">
    <vt:lpwstr>48;#Unrestricted|636b637e-5f92-4725-a3a5-7ffa269098d1</vt:lpwstr>
  </property>
  <property fmtid="{D5CDD505-2E9C-101B-9397-08002B2CF9AE}" pid="7" name="Order">
    <vt:r8>400</vt:r8>
  </property>
</Properties>
</file>