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61" r:id="rId7"/>
    <p:sldId id="266" r:id="rId8"/>
    <p:sldId id="382" r:id="rId9"/>
    <p:sldId id="280" r:id="rId10"/>
    <p:sldId id="273" r:id="rId11"/>
    <p:sldId id="306" r:id="rId12"/>
    <p:sldId id="371" r:id="rId13"/>
    <p:sldId id="383" r:id="rId14"/>
    <p:sldId id="384" r:id="rId15"/>
    <p:sldId id="318" r:id="rId16"/>
    <p:sldId id="319" r:id="rId17"/>
    <p:sldId id="320" r:id="rId18"/>
    <p:sldId id="289" r:id="rId19"/>
    <p:sldId id="283" r:id="rId20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e-Young, Nastasha B" initials="ENB" lastIdx="24" clrIdx="0">
    <p:extLst>
      <p:ext uri="{19B8F6BF-5375-455C-9EA6-DF929625EA0E}">
        <p15:presenceInfo xmlns:p15="http://schemas.microsoft.com/office/powerpoint/2012/main" userId="Earle-Young, Nastasha B" providerId="None"/>
      </p:ext>
    </p:extLst>
  </p:cmAuthor>
  <p:cmAuthor id="2" name="Jones, Phyllis Denise" initials="JPD" lastIdx="4" clrIdx="1">
    <p:extLst>
      <p:ext uri="{19B8F6BF-5375-455C-9EA6-DF929625EA0E}">
        <p15:presenceInfo xmlns:p15="http://schemas.microsoft.com/office/powerpoint/2012/main" userId="Jones, Phyllis Denise" providerId="None"/>
      </p:ext>
    </p:extLst>
  </p:cmAuthor>
  <p:cmAuthor id="3" name="Bray, Tyler D" initials="BTD" lastIdx="5" clrIdx="2">
    <p:extLst>
      <p:ext uri="{19B8F6BF-5375-455C-9EA6-DF929625EA0E}">
        <p15:presenceInfo xmlns:p15="http://schemas.microsoft.com/office/powerpoint/2012/main" userId="S::Tyler.Bray@atkinsglobal.com::f4543a7a-3165-463a-aeda-920c54364dbc" providerId="AD"/>
      </p:ext>
    </p:extLst>
  </p:cmAuthor>
  <p:cmAuthor id="4" name="King, Kusondra B" initials="KKB" lastIdx="5" clrIdx="3">
    <p:extLst>
      <p:ext uri="{19B8F6BF-5375-455C-9EA6-DF929625EA0E}">
        <p15:presenceInfo xmlns:p15="http://schemas.microsoft.com/office/powerpoint/2012/main" userId="S::kbking1@ncdot.gov::df931678-3843-4f33-ad4d-317d36313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6196" autoAdjust="0"/>
  </p:normalViewPr>
  <p:slideViewPr>
    <p:cSldViewPr snapToGrid="0" snapToObjects="1">
      <p:cViewPr varScale="1">
        <p:scale>
          <a:sx n="68" d="100"/>
          <a:sy n="68" d="100"/>
        </p:scale>
        <p:origin x="918" y="60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23" Type="http://schemas.openxmlformats.org/officeDocument/2006/relationships/commentAuthors" Target="commentAuthors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esktop\NCDOT\STC%20Bundle%202\STC-Corridor-U-Master-Plan-_Data_6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esktop\NCDOT\STC%20Bundle%202\STC-Corridor-U-Master-Plan-_Data_6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'Monroe to Wilmington'!$I$3:$I$10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'Monroe to Wilmington'!$J$3:$J$10</c:f>
              <c:numCache>
                <c:formatCode>General</c:formatCode>
                <c:ptCount val="8"/>
                <c:pt idx="0">
                  <c:v>203</c:v>
                </c:pt>
                <c:pt idx="1">
                  <c:v>206</c:v>
                </c:pt>
                <c:pt idx="2">
                  <c:v>102</c:v>
                </c:pt>
                <c:pt idx="3">
                  <c:v>33</c:v>
                </c:pt>
                <c:pt idx="4">
                  <c:v>274</c:v>
                </c:pt>
                <c:pt idx="5">
                  <c:v>2</c:v>
                </c:pt>
                <c:pt idx="6">
                  <c:v>49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F-467B-B79D-996F910B89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498767536"/>
        <c:axId val="562815824"/>
      </c:barChart>
      <c:catAx>
        <c:axId val="49876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62815824"/>
        <c:crosses val="autoZero"/>
        <c:auto val="1"/>
        <c:lblAlgn val="ctr"/>
        <c:lblOffset val="100"/>
        <c:noMultiLvlLbl val="0"/>
      </c:catAx>
      <c:valAx>
        <c:axId val="56281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876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8-4E11-87C4-B3F2B9C3E4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8-4E11-87C4-B3F2B9C3E4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68-4E11-87C4-B3F2B9C3E4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68-4E11-87C4-B3F2B9C3E4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68-4E11-87C4-B3F2B9C3E4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68-4E11-87C4-B3F2B9C3E47D}"/>
              </c:ext>
            </c:extLst>
          </c:dPt>
          <c:dLbls>
            <c:dLbl>
              <c:idx val="2"/>
              <c:layout>
                <c:manualLayout>
                  <c:x val="-1.9349845201238391E-2"/>
                  <c:y val="0.131964809384164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68-4E11-87C4-B3F2B9C3E47D}"/>
                </c:ext>
              </c:extLst>
            </c:dLbl>
            <c:dLbl>
              <c:idx val="3"/>
              <c:layout>
                <c:manualLayout>
                  <c:x val="-0.10319917440660474"/>
                  <c:y val="1.1730205278592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68-4E11-87C4-B3F2B9C3E47D}"/>
                </c:ext>
              </c:extLst>
            </c:dLbl>
            <c:dLbl>
              <c:idx val="4"/>
              <c:layout>
                <c:manualLayout>
                  <c:x val="-9.8039215686274508E-2"/>
                  <c:y val="-5.57184750733138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8-4E11-87C4-B3F2B9C3E47D}"/>
                </c:ext>
              </c:extLst>
            </c:dLbl>
            <c:dLbl>
              <c:idx val="5"/>
              <c:layout>
                <c:manualLayout>
                  <c:x val="-5.1599587203302374E-3"/>
                  <c:y val="-0.167155425219941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68-4E11-87C4-B3F2B9C3E4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'Monroe to Wilmington'!$N$3:$N$8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'Monroe to Wilmington'!$O$3:$O$8</c:f>
              <c:numCache>
                <c:formatCode>General</c:formatCode>
                <c:ptCount val="6"/>
                <c:pt idx="0">
                  <c:v>267</c:v>
                </c:pt>
                <c:pt idx="1">
                  <c:v>81</c:v>
                </c:pt>
                <c:pt idx="2">
                  <c:v>2</c:v>
                </c:pt>
                <c:pt idx="3">
                  <c:v>10</c:v>
                </c:pt>
                <c:pt idx="4">
                  <c:v>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68-4E11-87C4-B3F2B9C3E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inventory data was collected along the US 74 corridor using NCDOT GIS layers and shapefiles. </a:t>
            </a:r>
            <a:br>
              <a:rPr lang="en-US" dirty="0"/>
            </a:br>
            <a:r>
              <a:rPr lang="en-US" dirty="0"/>
              <a:t>-highway corridor divided into logical breaks based on travel lanes, functional class, and access control</a:t>
            </a:r>
          </a:p>
          <a:p>
            <a:r>
              <a:rPr lang="en-US" dirty="0"/>
              <a:t>	-US 74 corridor has full &amp; partial access control in different sections</a:t>
            </a:r>
          </a:p>
          <a:p>
            <a:r>
              <a:rPr lang="en-US" dirty="0"/>
              <a:t>	-Has interstate, freeway, &amp; principal arterial classification in different sections</a:t>
            </a:r>
            <a:br>
              <a:rPr lang="en-US" dirty="0"/>
            </a:br>
            <a:r>
              <a:rPr lang="en-US" dirty="0"/>
              <a:t>-at-grade railroad crossing inventory includes at-grade crossings of cross streets immediately adjacent to the main corridor</a:t>
            </a:r>
          </a:p>
          <a:p>
            <a:r>
              <a:rPr lang="en-US" dirty="0"/>
              <a:t>-the larger rail network includes 1158 miles of active track and 27 rail facilities across all Corridor US 74 counties</a:t>
            </a:r>
          </a:p>
          <a:p>
            <a:endParaRPr lang="en-US" dirty="0"/>
          </a:p>
          <a:p>
            <a:r>
              <a:rPr lang="en-US" dirty="0"/>
              <a:t>-structurally deficient = bridge is in relatively poor condition or has insufficient load carrying capacity</a:t>
            </a:r>
          </a:p>
          <a:p>
            <a:r>
              <a:rPr lang="en-US" dirty="0"/>
              <a:t>-functionally obsolete = bridge is narrow, has inadequate clearances or other geometric issues, and can no longer service today’s traffic</a:t>
            </a:r>
          </a:p>
          <a:p>
            <a:r>
              <a:rPr lang="en-US" dirty="0"/>
              <a:t>-bridge must be 10 years and a highway bridge and cannot be classified as both categories</a:t>
            </a:r>
          </a:p>
          <a:p>
            <a:r>
              <a:rPr lang="en-US" dirty="0"/>
              <a:t>RPOs – Isothermal RPO, Rocky River RPO, Lumber River RPO, Mid-Carolina RPO, Cape Fear RPO</a:t>
            </a:r>
          </a:p>
          <a:p>
            <a:endParaRPr lang="en-US" dirty="0"/>
          </a:p>
          <a:p>
            <a:r>
              <a:rPr lang="en-US" dirty="0"/>
              <a:t>MPOs – Gaston-Cleveland-Lincoln MPO, Charlotte Regional TPO, Wilmington 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-70 current STIP projects</a:t>
            </a:r>
          </a:p>
          <a:p>
            <a:r>
              <a:rPr lang="en-US" dirty="0"/>
              <a:t>-6 identified FS (within 10 years)</a:t>
            </a:r>
          </a:p>
          <a:p>
            <a:r>
              <a:rPr lang="en-US" dirty="0"/>
              <a:t>-37 identified forecasts (within 5 years)</a:t>
            </a:r>
          </a:p>
          <a:p>
            <a:endParaRPr lang="en-US" dirty="0"/>
          </a:p>
          <a:p>
            <a:r>
              <a:rPr lang="en-US" dirty="0"/>
              <a:t>-CTPs – Polk Co, Rutherford Co, GCL MPO, CRTPO, Anson Co, Richmond Co, Scotland Co, Robeson Co, Columbus Co, Brunswick Co, WMPO</a:t>
            </a:r>
          </a:p>
          <a:p>
            <a:r>
              <a:rPr lang="en-US" dirty="0"/>
              <a:t>-MTPs – GCL MPO, CRTPO, WMPO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42 percent of those who viewed the survey ended up responding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91% agree at a minimum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9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Bypasses that once complete and open to traffic where the corridor could be moved in the future would be: Shelby bypass, Wadesboro bypass, and Delco bypass.</a:t>
            </a:r>
          </a:p>
          <a:p>
            <a:r>
              <a:rPr lang="en-US" dirty="0"/>
              <a:t>The recommended vision moves the corridor to follow I-485 from US 74 on the northwest side of Charlotte to US 74 on the southeast side of Charlotte.  It will also follow the Monroe Expressway.  </a:t>
            </a:r>
          </a:p>
          <a:p>
            <a:r>
              <a:rPr lang="en-US" dirty="0"/>
              <a:t>The recommended vision moves the corridor to follow I-140 from US 74 to I-40 on the northern side of Wilmington.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freeway vision and the suggested movement to different facilities of the corridor increases the average travel speed in 2040 by 21mph.  </a:t>
            </a:r>
          </a:p>
          <a:p>
            <a:endParaRPr lang="en-US" dirty="0"/>
          </a:p>
          <a:p>
            <a:r>
              <a:rPr lang="en-US" dirty="0"/>
              <a:t>The recommended vision would add 210 miles of freeway and increase the VMT to 14.9 million in 2040.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.bray@atkinsglobal.com" TargetMode="External"/><Relationship Id="rId2" Type="http://schemas.openxmlformats.org/officeDocument/2006/relationships/hyperlink" Target="mailto:nbearle-young@ncdo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Pages/STC-Master-Plans-Bundle-2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STC%20Documents/US%2074%20public%20survey%20resul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3" y="3986674"/>
            <a:ext cx="10753529" cy="1219200"/>
          </a:xfrm>
        </p:spPr>
        <p:txBody>
          <a:bodyPr/>
          <a:lstStyle/>
          <a:p>
            <a:r>
              <a:rPr lang="en-US" sz="3600" dirty="0"/>
              <a:t>Strategic Transportation Corridors </a:t>
            </a:r>
            <a:br>
              <a:rPr lang="en-US" sz="3600"/>
            </a:br>
            <a:r>
              <a:rPr lang="en-US" sz="3600"/>
              <a:t>Corridor </a:t>
            </a:r>
            <a:r>
              <a:rPr lang="en-US" sz="3600" dirty="0"/>
              <a:t>U: U.S. 74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491155"/>
            <a:ext cx="9508866" cy="660400"/>
          </a:xfrm>
        </p:spPr>
        <p:txBody>
          <a:bodyPr/>
          <a:lstStyle/>
          <a:p>
            <a:r>
              <a:rPr lang="en-US" sz="2400" dirty="0"/>
              <a:t>Nastasha Earle-Young, NCDOT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629244"/>
            <a:ext cx="8645048" cy="5461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C559-EBDD-4896-80CA-FC5740F8A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D453BC-DF88-4FB3-B758-51B79C954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9675" y="88900"/>
            <a:ext cx="5003800" cy="273050"/>
          </a:xfrm>
        </p:spPr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14AE3D-1C25-436E-8775-FCBC3DFE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319765"/>
          </a:xfrm>
        </p:spPr>
        <p:txBody>
          <a:bodyPr/>
          <a:lstStyle/>
          <a:p>
            <a:r>
              <a:rPr lang="en-US" dirty="0"/>
              <a:t>Recommended 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91B00-8741-4F65-B182-84F02EA6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917802"/>
            <a:ext cx="9705975" cy="5762625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CA9B2C7-2494-498F-98F6-EE64C876D1D3}"/>
              </a:ext>
            </a:extLst>
          </p:cNvPr>
          <p:cNvSpPr txBox="1">
            <a:spLocks/>
          </p:cNvSpPr>
          <p:nvPr/>
        </p:nvSpPr>
        <p:spPr bwMode="auto">
          <a:xfrm>
            <a:off x="348343" y="3886200"/>
            <a:ext cx="4136571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Freeway: I-26 in Polk County to    US 117 in New Hanover County</a:t>
            </a:r>
          </a:p>
        </p:txBody>
      </p:sp>
    </p:spTree>
    <p:extLst>
      <p:ext uri="{BB962C8B-B14F-4D97-AF65-F5344CB8AC3E}">
        <p14:creationId xmlns:p14="http://schemas.microsoft.com/office/powerpoint/2010/main" val="389990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AB0640-FAD9-41D9-BFDA-24D6F658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3" y="1654727"/>
            <a:ext cx="6481372" cy="394413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BBFF35-164D-4A23-AA93-40AE0EA11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832" y="1654726"/>
            <a:ext cx="4990353" cy="3985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FA889-B4F7-4C3D-8540-E355B28E54E8}"/>
              </a:ext>
            </a:extLst>
          </p:cNvPr>
          <p:cNvSpPr txBox="1"/>
          <p:nvPr/>
        </p:nvSpPr>
        <p:spPr>
          <a:xfrm>
            <a:off x="594360" y="5892582"/>
            <a:ext cx="1020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Increases the average corridor travel speed by 21mph</a:t>
            </a:r>
          </a:p>
        </p:txBody>
      </p:sp>
    </p:spTree>
    <p:extLst>
      <p:ext uri="{BB962C8B-B14F-4D97-AF65-F5344CB8AC3E}">
        <p14:creationId xmlns:p14="http://schemas.microsoft.com/office/powerpoint/2010/main" val="310901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for Further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Marshville Bypass</a:t>
            </a:r>
          </a:p>
          <a:p>
            <a:r>
              <a:rPr lang="en-US" dirty="0"/>
              <a:t>Wadesboro Bypass</a:t>
            </a:r>
          </a:p>
          <a:p>
            <a:r>
              <a:rPr lang="en-US" dirty="0"/>
              <a:t>Military Connections</a:t>
            </a:r>
          </a:p>
          <a:p>
            <a:r>
              <a:rPr lang="en-US" dirty="0"/>
              <a:t>Transit connections</a:t>
            </a:r>
          </a:p>
          <a:p>
            <a:r>
              <a:rPr lang="en-US" dirty="0"/>
              <a:t>Resiliency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81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139745-14BA-4E56-A596-583E74C0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942516"/>
            <a:ext cx="9705975" cy="57626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2FAE-2E8A-4C8C-9F59-8D29B26E20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i="1" dirty="0"/>
              <a:t>Corridor U</a:t>
            </a:r>
          </a:p>
          <a:p>
            <a:pPr marL="0" indent="0" algn="ctr">
              <a:buNone/>
            </a:pPr>
            <a:r>
              <a:rPr lang="en-US" sz="8800" i="1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8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Nastasha Earle-Young, NCDOT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nbearle-young@ncdot.gov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919-707-0931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Tyler Bray, Atkins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3"/>
              </a:rPr>
              <a:t>tyler.bray@atkinsglobal.com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919-431-5274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6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20E968-CB72-4101-A25D-A212C404F7DD}"/>
              </a:ext>
            </a:extLst>
          </p:cNvPr>
          <p:cNvSpPr txBox="1">
            <a:spLocks/>
          </p:cNvSpPr>
          <p:nvPr/>
        </p:nvSpPr>
        <p:spPr bwMode="auto">
          <a:xfrm>
            <a:off x="594360" y="1285011"/>
            <a:ext cx="1104519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Collection Review</a:t>
            </a:r>
          </a:p>
          <a:p>
            <a:r>
              <a:rPr lang="en-US" sz="2800" dirty="0"/>
              <a:t>Corridor Analysis Review</a:t>
            </a:r>
          </a:p>
          <a:p>
            <a:r>
              <a:rPr lang="en-US" sz="2800" dirty="0"/>
              <a:t>Preliminary Corridor Vision</a:t>
            </a:r>
          </a:p>
          <a:p>
            <a:r>
              <a:rPr lang="en-US" sz="2800" dirty="0"/>
              <a:t>Stakeholder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57C38B-9ADB-40EE-BC43-3CCD901C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78934"/>
              </p:ext>
            </p:extLst>
          </p:nvPr>
        </p:nvGraphicFramePr>
        <p:xfrm>
          <a:off x="1191802" y="1253447"/>
          <a:ext cx="9524144" cy="48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72">
                  <a:extLst>
                    <a:ext uri="{9D8B030D-6E8A-4147-A177-3AD203B41FA5}">
                      <a16:colId xmlns:a16="http://schemas.microsoft.com/office/drawing/2014/main" val="2168571109"/>
                    </a:ext>
                  </a:extLst>
                </a:gridCol>
                <a:gridCol w="4762072">
                  <a:extLst>
                    <a:ext uri="{9D8B030D-6E8A-4147-A177-3AD203B41FA5}">
                      <a16:colId xmlns:a16="http://schemas.microsoft.com/office/drawing/2014/main" val="1764296177"/>
                    </a:ext>
                  </a:extLst>
                </a:gridCol>
              </a:tblGrid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Start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5316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0723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2647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Fall/Winter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046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027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Public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04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2838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Draft 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Early 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3170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July- 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63921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State Resource Agencies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45919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Final Vision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Winter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Inventory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Highway assets inventory</a:t>
            </a:r>
          </a:p>
          <a:p>
            <a:pPr lvl="1"/>
            <a:r>
              <a:rPr lang="en-US" sz="2400" dirty="0"/>
              <a:t>Approximately 284 miles along highway corridor</a:t>
            </a:r>
          </a:p>
          <a:p>
            <a:pPr lvl="1"/>
            <a:r>
              <a:rPr lang="en-US" sz="2400" dirty="0"/>
              <a:t>Federally designated truck route along entire corridor</a:t>
            </a:r>
          </a:p>
          <a:p>
            <a:r>
              <a:rPr lang="en-US" dirty="0"/>
              <a:t>Bridges inventory</a:t>
            </a:r>
          </a:p>
          <a:p>
            <a:pPr lvl="1"/>
            <a:r>
              <a:rPr lang="en-US" sz="2400" dirty="0"/>
              <a:t>304 bridges along highway corridor</a:t>
            </a:r>
          </a:p>
          <a:p>
            <a:pPr lvl="1"/>
            <a:r>
              <a:rPr lang="en-US" sz="2400" dirty="0"/>
              <a:t>6 structurally deficient; 91 functionally obsolete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All documents are available: </a:t>
            </a:r>
          </a:p>
          <a:p>
            <a:pPr lvl="1"/>
            <a:r>
              <a:rPr lang="en-US" sz="1600" dirty="0">
                <a:hlinkClick r:id="rId3"/>
              </a:rPr>
              <a:t>https://connect.ncdot.gov/projects/planning/Pages/STC-Master-Plans-Bundle-2.aspx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807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03" y="469900"/>
            <a:ext cx="11629505" cy="1143000"/>
          </a:xfrm>
        </p:spPr>
        <p:txBody>
          <a:bodyPr/>
          <a:lstStyle/>
          <a:p>
            <a:r>
              <a:rPr lang="en-US" dirty="0"/>
              <a:t>Transportation Plan Recommendations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Compiled transportation plans and recommended projects along the corridor from:</a:t>
            </a:r>
          </a:p>
          <a:p>
            <a:pPr lvl="1"/>
            <a:r>
              <a:rPr lang="en-US" sz="2400" dirty="0"/>
              <a:t>Statewide Transportation Improvement Program (STIP): 70 projects</a:t>
            </a:r>
          </a:p>
          <a:p>
            <a:pPr lvl="1"/>
            <a:r>
              <a:rPr lang="en-US" sz="2400" dirty="0"/>
              <a:t>Comprehensive Transportation Plans (CTPs): 11 CTPs</a:t>
            </a:r>
          </a:p>
          <a:p>
            <a:pPr lvl="1"/>
            <a:r>
              <a:rPr lang="en-US" sz="2400" dirty="0"/>
              <a:t>Metropolitan Transportation Plans (MTPs): 3 MTPs</a:t>
            </a:r>
          </a:p>
          <a:p>
            <a:pPr lvl="1"/>
            <a:r>
              <a:rPr lang="en-US" sz="2400" dirty="0"/>
              <a:t>Feasibility Studies (FS): 6 within past 10 years</a:t>
            </a:r>
          </a:p>
          <a:p>
            <a:pPr lvl="1"/>
            <a:r>
              <a:rPr lang="en-US" sz="2400" dirty="0"/>
              <a:t>Traffic Forecasts (TF): 37 within past 10 years</a:t>
            </a:r>
          </a:p>
          <a:p>
            <a:r>
              <a:rPr lang="en-US" sz="2800" dirty="0"/>
              <a:t>Most of corridor recommended to be classified as freeway</a:t>
            </a:r>
          </a:p>
          <a:p>
            <a:pPr lvl="1"/>
            <a:r>
              <a:rPr lang="en-US" sz="2400" dirty="0"/>
              <a:t>Some segments in developed/urban areas recommended to be classified as boulevard (with current or planned bypass)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274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FA1A-226F-4321-B8F9-FBA49281C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12" y="448785"/>
            <a:ext cx="9731976" cy="61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9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Survey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7F831-2ABD-0243-BE3E-D1D13E9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49695"/>
              </p:ext>
            </p:extLst>
          </p:nvPr>
        </p:nvGraphicFramePr>
        <p:xfrm>
          <a:off x="739739" y="3365201"/>
          <a:ext cx="9533468" cy="13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67">
                  <a:extLst>
                    <a:ext uri="{9D8B030D-6E8A-4147-A177-3AD203B41FA5}">
                      <a16:colId xmlns:a16="http://schemas.microsoft.com/office/drawing/2014/main" val="3878459984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50858658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87605443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1783050302"/>
                    </a:ext>
                  </a:extLst>
                </a:gridCol>
              </a:tblGrid>
              <a:tr h="1306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Views</a:t>
                      </a:r>
                    </a:p>
                    <a:p>
                      <a:pPr algn="ctr"/>
                      <a:r>
                        <a:rPr lang="en-US" sz="3200" dirty="0"/>
                        <a:t>1,524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Participants</a:t>
                      </a:r>
                    </a:p>
                    <a:p>
                      <a:pPr algn="ctr"/>
                      <a:r>
                        <a:rPr lang="en-US" sz="3200" dirty="0"/>
                        <a:t>638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Responses</a:t>
                      </a:r>
                    </a:p>
                    <a:p>
                      <a:pPr algn="ctr"/>
                      <a:r>
                        <a:rPr lang="en-US" sz="3200" dirty="0"/>
                        <a:t>8,260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  <a:p>
                      <a:pPr algn="ctr"/>
                      <a:r>
                        <a:rPr lang="en-US" sz="3200" dirty="0"/>
                        <a:t>155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806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04231B-01A7-41D0-B2FA-853284F6D1F8}"/>
              </a:ext>
            </a:extLst>
          </p:cNvPr>
          <p:cNvSpPr txBox="1"/>
          <p:nvPr/>
        </p:nvSpPr>
        <p:spPr>
          <a:xfrm>
            <a:off x="739739" y="1910993"/>
            <a:ext cx="890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Survey Dates: April 6, 2020 to June 6,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Advertised via email, website, and newsletters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EC32-AEE9-4565-B244-A24DCDAD6705}"/>
              </a:ext>
            </a:extLst>
          </p:cNvPr>
          <p:cNvSpPr txBox="1"/>
          <p:nvPr/>
        </p:nvSpPr>
        <p:spPr>
          <a:xfrm>
            <a:off x="739739" y="5270643"/>
            <a:ext cx="919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Survey Results available: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https://connect.ncdot.gov/projects/planning/STC%20Documents/US%2074%20public%20survey%20results.pdf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07753"/>
          </a:xfrm>
        </p:spPr>
        <p:txBody>
          <a:bodyPr/>
          <a:lstStyle/>
          <a:p>
            <a:r>
              <a:rPr lang="en-US" dirty="0"/>
              <a:t>U.S. 74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DA5AC02-7A89-4DE3-94FB-FE1FE6AF8A4F}"/>
              </a:ext>
            </a:extLst>
          </p:cNvPr>
          <p:cNvGraphicFramePr>
            <a:graphicFrameLocks/>
          </p:cNvGraphicFramePr>
          <p:nvPr/>
        </p:nvGraphicFramePr>
        <p:xfrm>
          <a:off x="396240" y="1885406"/>
          <a:ext cx="11094720" cy="45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EFD876-2C34-4E7C-8BDA-B8BFEB5E58DE}"/>
              </a:ext>
            </a:extLst>
          </p:cNvPr>
          <p:cNvSpPr txBox="1"/>
          <p:nvPr/>
        </p:nvSpPr>
        <p:spPr>
          <a:xfrm>
            <a:off x="594360" y="1177653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Monroe to Wilmington, what changes would you like to see on U.S. 74 in the next 20 years?</a:t>
            </a:r>
          </a:p>
        </p:txBody>
      </p:sp>
    </p:spTree>
    <p:extLst>
      <p:ext uri="{BB962C8B-B14F-4D97-AF65-F5344CB8AC3E}">
        <p14:creationId xmlns:p14="http://schemas.microsoft.com/office/powerpoint/2010/main" val="29670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71797"/>
          </a:xfrm>
        </p:spPr>
        <p:txBody>
          <a:bodyPr/>
          <a:lstStyle/>
          <a:p>
            <a:r>
              <a:rPr lang="en-US" dirty="0"/>
              <a:t>U.S. 74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E85A4-C4D3-419F-92E6-195C58C19931}"/>
              </a:ext>
            </a:extLst>
          </p:cNvPr>
          <p:cNvSpPr txBox="1"/>
          <p:nvPr/>
        </p:nvSpPr>
        <p:spPr>
          <a:xfrm>
            <a:off x="8392220" y="6174284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380 respondents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EF5D403-AA70-4EC4-9196-0A96C27E05F5}"/>
              </a:ext>
            </a:extLst>
          </p:cNvPr>
          <p:cNvGraphicFramePr>
            <a:graphicFrameLocks/>
          </p:cNvGraphicFramePr>
          <p:nvPr/>
        </p:nvGraphicFramePr>
        <p:xfrm>
          <a:off x="1005840" y="2057400"/>
          <a:ext cx="984504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7435FD5-64C0-4CAC-8CF8-2F1758C633A9}"/>
              </a:ext>
            </a:extLst>
          </p:cNvPr>
          <p:cNvSpPr txBox="1"/>
          <p:nvPr/>
        </p:nvSpPr>
        <p:spPr>
          <a:xfrm>
            <a:off x="594360" y="1177653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Monroe to Wilmington, do you support the preliminary vision of a freeway (access only at interchanges/ramps, speed limit 55 mph or greater, no traffic signals)?</a:t>
            </a:r>
          </a:p>
        </p:txBody>
      </p:sp>
    </p:spTree>
    <p:extLst>
      <p:ext uri="{BB962C8B-B14F-4D97-AF65-F5344CB8AC3E}">
        <p14:creationId xmlns:p14="http://schemas.microsoft.com/office/powerpoint/2010/main" val="3098872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Filter_x0020_By xmlns="ec0862cc-ff52-4520-96e8-d2ffc2afb1d0" xsi:nil="true"/>
    <Order0 xmlns="ec0862cc-ff52-4520-96e8-d2ffc2afb1d0" xsi:nil="true"/>
    <URL xmlns="http://schemas.microsoft.com/sharepoint/v3">
      <Url xsi:nil="true"/>
      <Description xsi:nil="true"/>
    </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F49600C24204999E77EAE9D0B17ED" ma:contentTypeVersion="10" ma:contentTypeDescription="Create a new document." ma:contentTypeScope="" ma:versionID="1b8040a3d5592d27690d263229092019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ec0862cc-ff52-4520-96e8-d2ffc2afb1d0" targetNamespace="http://schemas.microsoft.com/office/2006/metadata/properties" ma:root="true" ma:fieldsID="5895c1cff57c68a49439abf5db4524ae" ns1:_="" ns2:_="" ns3:_="">
    <xsd:import namespace="http://schemas.microsoft.com/sharepoint/v3"/>
    <xsd:import namespace="16f00c2e-ac5c-418b-9f13-a0771dbd417d"/>
    <xsd:import namespace="ec0862cc-ff52-4520-96e8-d2ffc2afb1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Filter_x0020_By" minOccurs="0"/>
                <xsd:element ref="ns3:Order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62cc-ff52-4520-96e8-d2ffc2afb1d0" elementFormDefault="qualified">
    <xsd:import namespace="http://schemas.microsoft.com/office/2006/documentManagement/types"/>
    <xsd:import namespace="http://schemas.microsoft.com/office/infopath/2007/PartnerControls"/>
    <xsd:element name="Filter_x0020_By" ma:index="12" nillable="true" ma:displayName="Filter By" ma:internalName="Filter_x0020_By">
      <xsd:simpleType>
        <xsd:restriction base="dms:Text">
          <xsd:maxLength value="255"/>
        </xsd:restriction>
      </xsd:simpleType>
    </xsd:element>
    <xsd:element name="Order0" ma:index="13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D5A9F6D-6F1D-4F11-889A-EC0C3D3065E9}"/>
</file>

<file path=customXml/itemProps2.xml><?xml version="1.0" encoding="utf-8"?>
<ds:datastoreItem xmlns:ds="http://schemas.openxmlformats.org/officeDocument/2006/customXml" ds:itemID="{09343C24-1E44-400E-B907-38B1CAF5C7A7}"/>
</file>

<file path=customXml/itemProps3.xml><?xml version="1.0" encoding="utf-8"?>
<ds:datastoreItem xmlns:ds="http://schemas.openxmlformats.org/officeDocument/2006/customXml" ds:itemID="{049D7261-F066-4658-8933-15520A0D1F64}"/>
</file>

<file path=customXml/itemProps4.xml><?xml version="1.0" encoding="utf-8"?>
<ds:datastoreItem xmlns:ds="http://schemas.openxmlformats.org/officeDocument/2006/customXml" ds:itemID="{5CD8900B-CA41-4D2D-910B-55A835CBE7CF}"/>
</file>

<file path=customXml/itemProps5.xml><?xml version="1.0" encoding="utf-8"?>
<ds:datastoreItem xmlns:ds="http://schemas.openxmlformats.org/officeDocument/2006/customXml" ds:itemID="{DD96B522-6D6C-41D0-99ED-BDB1B197DAE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 (6)</Template>
  <TotalTime>1446</TotalTime>
  <Words>989</Words>
  <Application>Microsoft Office PowerPoint</Application>
  <PresentationFormat>Custom</PresentationFormat>
  <Paragraphs>153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Strategic Transportation Corridors  Corridor U: U.S. 74  </vt:lpstr>
      <vt:lpstr>Agenda</vt:lpstr>
      <vt:lpstr>Timeline</vt:lpstr>
      <vt:lpstr>Facilities Inventory</vt:lpstr>
      <vt:lpstr>Transportation Plan Recommendations</vt:lpstr>
      <vt:lpstr>PowerPoint Presentation</vt:lpstr>
      <vt:lpstr>Public Survey</vt:lpstr>
      <vt:lpstr>U.S. 74 – Public Survey Results</vt:lpstr>
      <vt:lpstr>U.S. 74 – Public Survey Results</vt:lpstr>
      <vt:lpstr>Recommended Vision</vt:lpstr>
      <vt:lpstr>Mobility Analysis</vt:lpstr>
      <vt:lpstr>Identified for Further Study</vt:lpstr>
      <vt:lpstr>PowerPoint Presentation</vt:lpstr>
      <vt:lpstr>Contact Information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Bray, Tyler D</dc:creator>
  <cp:keywords>PowerPoint, template, presentation, 16x9, television</cp:keywords>
  <dc:description/>
  <cp:lastModifiedBy>Earle-Young, Nastasha B</cp:lastModifiedBy>
  <cp:revision>78</cp:revision>
  <dcterms:created xsi:type="dcterms:W3CDTF">2020-02-27T13:47:04Z</dcterms:created>
  <dcterms:modified xsi:type="dcterms:W3CDTF">2020-09-08T11:18:32Z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0x0101004E6F49600C24204999E77EAE9D0B17ED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5700</vt:r8>
  </property>
</Properties>
</file>