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5"/>
    <p:sldMasterId id="2147483699" r:id="rId6"/>
  </p:sldMasterIdLst>
  <p:notesMasterIdLst>
    <p:notesMasterId r:id="rId37"/>
  </p:notesMasterIdLst>
  <p:handoutMasterIdLst>
    <p:handoutMasterId r:id="rId38"/>
  </p:handoutMasterIdLst>
  <p:sldIdLst>
    <p:sldId id="324" r:id="rId7"/>
    <p:sldId id="312" r:id="rId8"/>
    <p:sldId id="313" r:id="rId9"/>
    <p:sldId id="360" r:id="rId10"/>
    <p:sldId id="315" r:id="rId11"/>
    <p:sldId id="316" r:id="rId12"/>
    <p:sldId id="329" r:id="rId13"/>
    <p:sldId id="328" r:id="rId14"/>
    <p:sldId id="317" r:id="rId15"/>
    <p:sldId id="325" r:id="rId16"/>
    <p:sldId id="361" r:id="rId17"/>
    <p:sldId id="367" r:id="rId18"/>
    <p:sldId id="322" r:id="rId19"/>
    <p:sldId id="349" r:id="rId20"/>
    <p:sldId id="369" r:id="rId21"/>
    <p:sldId id="368" r:id="rId22"/>
    <p:sldId id="348" r:id="rId23"/>
    <p:sldId id="344" r:id="rId24"/>
    <p:sldId id="334" r:id="rId25"/>
    <p:sldId id="362" r:id="rId26"/>
    <p:sldId id="337" r:id="rId27"/>
    <p:sldId id="366" r:id="rId28"/>
    <p:sldId id="363" r:id="rId29"/>
    <p:sldId id="364" r:id="rId30"/>
    <p:sldId id="365" r:id="rId31"/>
    <p:sldId id="341" r:id="rId32"/>
    <p:sldId id="336" r:id="rId33"/>
    <p:sldId id="338" r:id="rId34"/>
    <p:sldId id="335" r:id="rId35"/>
    <p:sldId id="319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FREEDM" initials="J" lastIdx="1" clrIdx="0">
    <p:extLst>
      <p:ext uri="{19B8F6BF-5375-455C-9EA6-DF929625EA0E}">
        <p15:presenceInfo xmlns:p15="http://schemas.microsoft.com/office/powerpoint/2012/main" userId="S-1-5-21-2670277017-1606584948-3883025002-424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2343" autoAdjust="0"/>
  </p:normalViewPr>
  <p:slideViewPr>
    <p:cSldViewPr snapToGrid="0">
      <p:cViewPr varScale="1">
        <p:scale>
          <a:sx n="112" d="100"/>
          <a:sy n="112" d="100"/>
        </p:scale>
        <p:origin x="1254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ustomXml" Target="../customXml/item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34D641-08C5-4CE1-A2AB-3A75C461315B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245F40-B7C6-4DFB-939D-80200B58E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1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this slide intended for FY23?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168959" y="4045049"/>
            <a:ext cx="3458765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82742" y="1896631"/>
            <a:ext cx="3868376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5" y="1360900"/>
            <a:ext cx="479636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56538" y="1290869"/>
            <a:ext cx="373188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8243" y="1290987"/>
            <a:ext cx="501609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276734" y="1311318"/>
            <a:ext cx="373188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5" y="1311318"/>
            <a:ext cx="501609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337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2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639F-D16B-40D0-AF78-3ED196D3B7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2"/>
            <a:ext cx="3962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2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95B4-5E22-4185-AA2D-F3424C637E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0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9E8D-053C-441A-8A85-2F37610EE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9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1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1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D5FB-2E52-4EAC-98F1-E6102BD0B7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35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ACEE-911B-465F-8517-F747B68E8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6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069D-BAC9-4244-86AE-AFA2EBBE1F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14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A4DB-4D55-4D81-9B7A-DB39BD00D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54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E305-344B-4153-AC0A-E4408B1880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5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6948-1FE3-4897-8B5D-1D0CBE2C2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21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ABBA-B152-469F-B208-226D1455B9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93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C7FA-34F9-4EE5-A9E7-38E5448F36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39892" y="1775339"/>
            <a:ext cx="3868376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54749" y="1281613"/>
            <a:ext cx="479636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0" r:id="rId3"/>
    <p:sldLayoutId id="2147483681" r:id="rId4"/>
    <p:sldLayoutId id="2147483682" r:id="rId5"/>
    <p:sldLayoutId id="2147483688" r:id="rId6"/>
    <p:sldLayoutId id="2147483689" r:id="rId7"/>
    <p:sldLayoutId id="2147483683" r:id="rId8"/>
    <p:sldLayoutId id="2147483695" r:id="rId9"/>
    <p:sldLayoutId id="2147483696" r:id="rId10"/>
    <p:sldLayoutId id="2147483684" r:id="rId11"/>
    <p:sldLayoutId id="2147483697" r:id="rId12"/>
    <p:sldLayoutId id="2147483698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5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2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0198" y="6356352"/>
            <a:ext cx="1530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E5D15F64-74FF-43F4-A344-EE56EFCE6D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2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EF7D53D-272A-624E-BE3D-99D13E2B4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7" y="6350789"/>
            <a:ext cx="902251" cy="3657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385754" y="40359"/>
            <a:ext cx="67000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457200" eaLnBrk="1" hangingPunct="1"/>
            <a:r>
              <a:rPr lang="en-US" sz="180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Institute for Transportation Research and Education</a:t>
            </a:r>
          </a:p>
        </p:txBody>
      </p:sp>
    </p:spTree>
    <p:extLst>
      <p:ext uri="{BB962C8B-B14F-4D97-AF65-F5344CB8AC3E}">
        <p14:creationId xmlns:p14="http://schemas.microsoft.com/office/powerpoint/2010/main" val="50091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3864">
          <p15:clr>
            <a:srgbClr val="F26B43"/>
          </p15:clr>
        </p15:guide>
        <p15:guide id="4" orient="horz" pos="552">
          <p15:clr>
            <a:srgbClr val="F26B43"/>
          </p15:clr>
        </p15:guide>
        <p15:guide id="5" pos="5664">
          <p15:clr>
            <a:srgbClr val="F26B43"/>
          </p15:clr>
        </p15:guide>
        <p15:guide id="6" pos="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onnect.ncdot.gov/business/Transit/Pages/Transit-Reports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scott@ncsu.ed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jfreedman@ncsu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t.ncsu.edu/belltow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3"/>
          <a:stretch/>
        </p:blipFill>
        <p:spPr bwMode="auto">
          <a:xfrm>
            <a:off x="-3470" y="4318003"/>
            <a:ext cx="9147470" cy="190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tat.ncsu.edu/belltow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-597" r="-71" b="56310"/>
          <a:stretch/>
        </p:blipFill>
        <p:spPr bwMode="auto">
          <a:xfrm>
            <a:off x="0" y="459657"/>
            <a:ext cx="9147470" cy="190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470" y="522379"/>
            <a:ext cx="9144000" cy="5702060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7535" y="2607036"/>
            <a:ext cx="7772400" cy="1470025"/>
          </a:xfrm>
        </p:spPr>
        <p:txBody>
          <a:bodyPr/>
          <a:lstStyle/>
          <a:p>
            <a:r>
              <a:rPr lang="en-US" dirty="0"/>
              <a:t>CT </a:t>
            </a:r>
            <a:r>
              <a:rPr lang="en-US" dirty="0" smtClean="0"/>
              <a:t>FY24 </a:t>
            </a:r>
            <a:r>
              <a:rPr lang="en-US" dirty="0"/>
              <a:t>Operating Statistics Report Updates</a:t>
            </a:r>
            <a:br>
              <a:rPr lang="en-US" dirty="0"/>
            </a:br>
            <a:r>
              <a:rPr lang="en-US" dirty="0"/>
              <a:t>July </a:t>
            </a: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7" y="4428460"/>
            <a:ext cx="682942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7" y="2059066"/>
            <a:ext cx="6029993" cy="1484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" y="546432"/>
            <a:ext cx="8936966" cy="713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Overview – Operating Modes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6846" y="2614867"/>
            <a:ext cx="2665563" cy="9575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the route types if check “MB DO” OR “MB PT” mode</a:t>
            </a:r>
          </a:p>
        </p:txBody>
      </p:sp>
      <p:cxnSp>
        <p:nvCxnSpPr>
          <p:cNvPr id="22" name="Straight Arrow Connector 21"/>
          <p:cNvCxnSpPr>
            <a:cxnSpLocks/>
            <a:stCxn id="11" idx="1"/>
          </p:cNvCxnSpPr>
          <p:nvPr/>
        </p:nvCxnSpPr>
        <p:spPr>
          <a:xfrm flipH="1" flipV="1">
            <a:off x="5845323" y="2801534"/>
            <a:ext cx="471523" cy="29209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11" idx="1"/>
          </p:cNvCxnSpPr>
          <p:nvPr/>
        </p:nvCxnSpPr>
        <p:spPr>
          <a:xfrm flipH="1" flipV="1">
            <a:off x="5768411" y="2947583"/>
            <a:ext cx="548435" cy="14605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717" y="4064385"/>
            <a:ext cx="191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Microtransit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717" y="1658956"/>
            <a:ext cx="1910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Fixed Route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1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" y="546432"/>
            <a:ext cx="8936966" cy="713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Overview – </a:t>
            </a:r>
            <a:r>
              <a:rPr lang="en-US" sz="4000" dirty="0" smtClean="0"/>
              <a:t>NEW Sections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11" y="2144948"/>
            <a:ext cx="7814752" cy="90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011" y="1768984"/>
            <a:ext cx="781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 the base fares for each mode operated.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4925757"/>
            <a:ext cx="6829425" cy="6286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4623" y="4544572"/>
            <a:ext cx="781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 the minimum advanced reservation time in hours and why.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518453"/>
            <a:ext cx="9005977" cy="6116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Weekday, Saturday, &amp; Sunday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" y="1769468"/>
            <a:ext cx="8972154" cy="41100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6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518453"/>
            <a:ext cx="9005977" cy="6116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Finance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7" y="1730637"/>
            <a:ext cx="8827669" cy="44736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6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6" y="546433"/>
            <a:ext cx="8885207" cy="6095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i="1" dirty="0" smtClean="0"/>
              <a:t>Financial Information: Changes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9238"/>
            <a:ext cx="8210551" cy="1405057"/>
          </a:xfrm>
        </p:spPr>
        <p:txBody>
          <a:bodyPr/>
          <a:lstStyle/>
          <a:p>
            <a:r>
              <a:rPr lang="en-US" sz="2000" dirty="0" smtClean="0"/>
              <a:t>Brokered Medicaid Revenue</a:t>
            </a:r>
          </a:p>
          <a:p>
            <a:pPr lvl="1"/>
            <a:r>
              <a:rPr lang="en-US" sz="2000" dirty="0" smtClean="0"/>
              <a:t>Trying to capture the impact brokered trips have on your service and Medicaid/Contract </a:t>
            </a:r>
            <a:r>
              <a:rPr lang="en-US" sz="2000" dirty="0" err="1" smtClean="0"/>
              <a:t>revenu</a:t>
            </a:r>
            <a:endParaRPr lang="en-US" sz="2000" dirty="0" smtClean="0"/>
          </a:p>
          <a:p>
            <a:pPr lvl="2"/>
            <a:endParaRPr lang="en-US" sz="1400" dirty="0" smtClean="0"/>
          </a:p>
          <a:p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6" y="3100466"/>
            <a:ext cx="8558736" cy="27220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8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1" y="529180"/>
            <a:ext cx="8962845" cy="738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Allocating Finances to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084"/>
            <a:ext cx="8229600" cy="5072332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longer allowed to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proportionalize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u="sng" dirty="0"/>
              <a:t>ALL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finances based on percentage of service hours by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</a:t>
            </a: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NTD strongly encourages assigning direct costs whenever possible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</a:t>
            </a:r>
          </a:p>
          <a:p>
            <a:pPr lvl="2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Vehicles dedicated to a mode should be able to report direct costs</a:t>
            </a:r>
          </a:p>
          <a:p>
            <a:pPr lvl="3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Fuel</a:t>
            </a:r>
          </a:p>
          <a:p>
            <a:pPr lvl="3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Maintenance</a:t>
            </a:r>
          </a:p>
          <a:p>
            <a:pPr lvl="3"/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 Insurance Premiums</a:t>
            </a:r>
          </a:p>
          <a:p>
            <a:pPr lvl="2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Fares</a:t>
            </a:r>
          </a:p>
          <a:p>
            <a:pPr lvl="2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Directly Generated Funds/Medicaid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Revenue</a:t>
            </a:r>
          </a:p>
          <a:p>
            <a:pPr lvl="2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Costs that cannot be directly associated with mode may be allocated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Allocate fuel and maintenance by percent miles within each mode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Allocate driver salaries by percent service hours within each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</a:t>
            </a:r>
          </a:p>
          <a:p>
            <a:pPr lvl="1"/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allocate finances to modes using a single percent split for all line items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6"/>
            <a:ext cx="8229600" cy="728660"/>
          </a:xfrm>
        </p:spPr>
        <p:txBody>
          <a:bodyPr/>
          <a:lstStyle/>
          <a:p>
            <a:r>
              <a:rPr lang="en-US" dirty="0"/>
              <a:t>Reporting ROAP Revenues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NOT report total disbursement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unexpended funds used in the following fiscal year should be reported at that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report revenues received for expenses incurred in the current fiscal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6"/>
            <a:ext cx="8229600" cy="728660"/>
          </a:xfrm>
        </p:spPr>
        <p:txBody>
          <a:bodyPr/>
          <a:lstStyle/>
          <a:p>
            <a:r>
              <a:rPr lang="en-US" dirty="0"/>
              <a:t>Typical Federal/State/Local splits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5311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Admin: 80/5/15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Capital: 80/10/10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Operating: 50/0/50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5339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Capital: 80/10/10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5307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Capital: 80/0/20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 Capital: 90/0/10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Operating: 50/0/50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6"/>
            <a:ext cx="8229600" cy="728660"/>
          </a:xfrm>
        </p:spPr>
        <p:txBody>
          <a:bodyPr/>
          <a:lstStyle/>
          <a:p>
            <a:r>
              <a:rPr lang="en-US" dirty="0"/>
              <a:t>5311 Federal/State/Local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Grant revenues show federal + state allocation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85%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calculate splits, follow these steps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5311 grant = $100,000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5311 allocation = $100,000 / 0.85 = $117,647.06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5311 federal share = $117,647.06 * 0.8 = $94,117.65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5311 state share = $117,647.06 * 0.05 = $5,882.35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5311 local share = $117,647.06 * 0.15 = $17,647.06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389"/>
            <a:ext cx="8229600" cy="3551476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Choose whether maintenance is performed In-House, Contracted, or Both</a:t>
            </a:r>
          </a:p>
          <a:p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 1 if maintenance facility is owned or leased by you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Otherwise, enter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county department and use a county garage for maintenance, choose </a:t>
            </a:r>
            <a:r>
              <a:rPr lang="en-US" sz="2000" b="1" dirty="0"/>
              <a:t>In-House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enter </a:t>
            </a:r>
            <a:r>
              <a:rPr lang="en-US" sz="2000" b="1" dirty="0"/>
              <a:t>1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# Owned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45" y="2871538"/>
            <a:ext cx="8293514" cy="9865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1" y="509417"/>
            <a:ext cx="8997351" cy="66267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Annual Statistics: Maintenance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7034" y="555060"/>
            <a:ext cx="8773063" cy="5836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Webinar Overview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57864"/>
            <a:ext cx="8229600" cy="46683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Deadlines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to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Accounting Methods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NTD Reporting Requirements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Preview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FY25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C605-4958-CF43-AA48-80339EFDB0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1" y="529180"/>
            <a:ext cx="8962845" cy="738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Safety &amp; Security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91166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form in FY23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Previously collected in the NTD Supplemental Survey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tabs in FY24 to collect safety and security information for NTD’s S&amp;S-60 form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there were no assaults, physical or non-physical, please enter a ‘0’ in the first cell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1" y="529180"/>
            <a:ext cx="8962845" cy="738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Major Safety &amp; Security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13" y="1356385"/>
            <a:ext cx="8229600" cy="491166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reportable event that meets </a:t>
            </a:r>
            <a:r>
              <a:rPr lang="en-US" sz="2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NTD reporting thresholds in the next slide and: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Occurs at a transit revenue facility, maintenance facility, or rail yard;</a:t>
            </a:r>
          </a:p>
          <a:p>
            <a:pPr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Occurs on transit right-of-way or infrastructure (the underlying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framewok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or structures that support a public transportation system);</a:t>
            </a:r>
          </a:p>
          <a:p>
            <a:pPr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Occurs during a transit-related maintenance activity; or</a:t>
            </a:r>
          </a:p>
          <a:p>
            <a:pPr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Involves a transit revenue vehicle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1" y="529180"/>
            <a:ext cx="8962845" cy="738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Major Safety &amp; Security Event Thresholds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911665"/>
          </a:xfrm>
        </p:spPr>
        <p:txBody>
          <a:bodyPr/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NTD Events: any event involving the operation of a transit system if, as a result, one or more of the following occurs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individual dies either at the time of the event or within 30 days of the event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injury requiring immediate medical attention away from the scene for one or more persons 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collision, personal casualty, or fire causes property damage in excess of $25,000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Collisions involving transit vehicles that require towing away from the scene for a transit roadway vehicle or other non-transit roadway vehicle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evacuation due to life safety reasons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NTD Fatalities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transit-caused fatality within 30 days of the a transit event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NTD Injuries</a:t>
            </a:r>
          </a:p>
          <a:p>
            <a:pPr lvl="1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damage or harm to persons as a result of an event that requires immediate medical attention away from the scene (should be total persons transported for immediate medical attention).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1" y="529180"/>
            <a:ext cx="8962845" cy="738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Physical Assaults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62" y="2267651"/>
            <a:ext cx="8497101" cy="30891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88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1" y="529180"/>
            <a:ext cx="8962845" cy="738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Non-Physical Assaults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5" y="2266882"/>
            <a:ext cx="8539176" cy="3090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90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1" y="529180"/>
            <a:ext cx="8962845" cy="738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Other Safety &amp; Security Data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72" y="3146988"/>
            <a:ext cx="8729529" cy="15871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87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1" y="529180"/>
            <a:ext cx="8962845" cy="73890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Important!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084"/>
            <a:ext cx="8229600" cy="507233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Enter data into colored cells only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u="sng" dirty="0"/>
              <a:t>ALL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Expenses and Revenues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Revenues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u="sng" dirty="0"/>
              <a:t>DO NOT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to equal expenses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Contract Revenue in Other Directly Generated Funds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Unless revenues cover full cost of service (admin + operating + capital)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 Spent on Operations moved to Admin/Operating column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3" y="546432"/>
            <a:ext cx="8850702" cy="730277"/>
          </a:xfrm>
        </p:spPr>
        <p:txBody>
          <a:bodyPr/>
          <a:lstStyle/>
          <a:p>
            <a:r>
              <a:rPr lang="en-US" dirty="0"/>
              <a:t>NTD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611"/>
            <a:ext cx="8229600" cy="489117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Reports due to NTD by October 31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ITRE/PTD validate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OpStats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after submission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NTD runs analysis comparing current fiscal year to previous fiscal year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current fiscal year values greater than ±10% NTD requires explanation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</a:t>
            </a:r>
          </a:p>
          <a:p>
            <a:pPr lvl="3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Added/removed service</a:t>
            </a:r>
          </a:p>
          <a:p>
            <a:pPr lvl="3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Gained/lost sponsoring agency/funding</a:t>
            </a:r>
          </a:p>
          <a:p>
            <a:pPr lvl="3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fuel/maintenance costs</a:t>
            </a:r>
          </a:p>
          <a:p>
            <a:pPr lvl="3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in driver salaries</a:t>
            </a:r>
          </a:p>
          <a:p>
            <a:pPr lvl="3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etc...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3" y="546432"/>
            <a:ext cx="8850702" cy="730277"/>
          </a:xfrm>
        </p:spPr>
        <p:txBody>
          <a:bodyPr/>
          <a:lstStyle/>
          <a:p>
            <a:r>
              <a:rPr lang="en-US" dirty="0"/>
              <a:t>Changes to Service/Financial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1189"/>
            <a:ext cx="8229600" cy="387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causes for changes to service or financial data on Annual Statistics tab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33"/>
          <a:stretch/>
        </p:blipFill>
        <p:spPr>
          <a:xfrm>
            <a:off x="132023" y="3503292"/>
            <a:ext cx="8862701" cy="7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51" y="2059860"/>
            <a:ext cx="6345471" cy="46616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3" y="546432"/>
            <a:ext cx="8859328" cy="669893"/>
          </a:xfrm>
        </p:spPr>
        <p:txBody>
          <a:bodyPr/>
          <a:lstStyle/>
          <a:p>
            <a:r>
              <a:rPr lang="en-US" dirty="0" smtClean="0"/>
              <a:t>FY25 </a:t>
            </a:r>
            <a:r>
              <a:rPr lang="en-US" dirty="0" err="1"/>
              <a:t>OpStats</a:t>
            </a:r>
            <a:r>
              <a:rPr lang="en-US" dirty="0"/>
              <a:t>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 will be available 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</a:t>
            </a:r>
          </a:p>
          <a:p>
            <a:pPr marL="0" indent="0" algn="ctr">
              <a:buNone/>
            </a:pPr>
            <a:r>
              <a:rPr lang="en-US" sz="1800" dirty="0">
                <a:hlinkClick r:id="rId4"/>
              </a:rPr>
              <a:t>https://connect.ncdot.gov/business/Transit/Pages/Transit-Reports.aspx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76" y="546433"/>
            <a:ext cx="8859328" cy="6095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i="1" dirty="0" smtClean="0"/>
              <a:t>Why?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623"/>
            <a:ext cx="8229600" cy="4771535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/>
              <a:t>Federal</a:t>
            </a:r>
          </a:p>
          <a:p>
            <a:pPr marL="40005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public transit systems are required to report all service and financial data</a:t>
            </a:r>
          </a:p>
          <a:p>
            <a:pPr marL="400050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used to inform federal funding formulas that determine funding back to the states and transit systems, i.e. 5307, 5311, …</a:t>
            </a:r>
          </a:p>
          <a:p>
            <a:pPr marL="0" indent="0">
              <a:buNone/>
            </a:pPr>
            <a:r>
              <a:rPr lang="en-US" sz="2000" b="1" i="1" u="sng" dirty="0" smtClean="0"/>
              <a:t>State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Compare reporting statistics from year-to-year and create transit system, peer group, and statewide profiles</a:t>
            </a: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Benefits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Flyer created to show why transit is important in your service area</a:t>
            </a:r>
          </a:p>
          <a:p>
            <a:pPr marL="0" indent="0">
              <a:buNone/>
            </a:pPr>
            <a:r>
              <a:rPr lang="en-US" sz="2000" b="1" i="1" u="sng" dirty="0" smtClean="0"/>
              <a:t>You</a:t>
            </a:r>
            <a:r>
              <a:rPr lang="en-US" sz="2000" b="1" i="1" u="sng" dirty="0"/>
              <a:t>!</a:t>
            </a:r>
          </a:p>
          <a:p>
            <a:pPr marL="40005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Easy way for you to compare your service &amp; financial data year-to-year</a:t>
            </a:r>
          </a:p>
          <a:p>
            <a:pPr marL="400050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Helps to understand if things changed, then investigate why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s://cf1-codefear.netdna-ssl.com/wp-content/content/2013/07/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8" y="1004863"/>
            <a:ext cx="392906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1AB4C0-3A48-4581-B0B6-82EB2E602BA8}"/>
              </a:ext>
            </a:extLst>
          </p:cNvPr>
          <p:cNvGrpSpPr/>
          <p:nvPr/>
        </p:nvGrpSpPr>
        <p:grpSpPr>
          <a:xfrm>
            <a:off x="2607468" y="5145251"/>
            <a:ext cx="3923136" cy="1415772"/>
            <a:chOff x="1937733" y="5208268"/>
            <a:chExt cx="3923136" cy="14157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B36A16-72DC-4465-8CF7-4F1ADCF50D1D}"/>
                </a:ext>
              </a:extLst>
            </p:cNvPr>
            <p:cNvSpPr txBox="1"/>
            <p:nvPr/>
          </p:nvSpPr>
          <p:spPr>
            <a:xfrm>
              <a:off x="1937733" y="5208268"/>
              <a:ext cx="182437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Contact </a:t>
              </a:r>
            </a:p>
            <a:p>
              <a:r>
                <a:rPr lang="en-US" dirty="0"/>
                <a:t>Jeremy Scott</a:t>
              </a:r>
            </a:p>
            <a:p>
              <a:r>
                <a:rPr lang="en-US" dirty="0">
                  <a:hlinkClick r:id="rId3"/>
                </a:rPr>
                <a:t>jscott@ncsu.edu</a:t>
              </a:r>
              <a:endParaRPr lang="en-US" dirty="0"/>
            </a:p>
            <a:p>
              <a:r>
                <a:rPr lang="en-US" dirty="0"/>
                <a:t>919.515.8624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55D1B1-FA67-456D-A706-206D9A28725B}"/>
                </a:ext>
              </a:extLst>
            </p:cNvPr>
            <p:cNvSpPr txBox="1"/>
            <p:nvPr/>
          </p:nvSpPr>
          <p:spPr>
            <a:xfrm>
              <a:off x="3659815" y="5700710"/>
              <a:ext cx="22010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Jonah Freedman</a:t>
              </a:r>
            </a:p>
            <a:p>
              <a:r>
                <a:rPr lang="en-US" dirty="0">
                  <a:hlinkClick r:id="rId4"/>
                </a:rPr>
                <a:t>jfreedman@ncsu.edu</a:t>
              </a:r>
              <a:endParaRPr lang="en-US" dirty="0"/>
            </a:p>
            <a:p>
              <a:r>
                <a:rPr lang="en-US" dirty="0"/>
                <a:t>919.515.8622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8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76" y="546433"/>
            <a:ext cx="8859328" cy="6095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i="1" dirty="0" err="1"/>
              <a:t>OpStats</a:t>
            </a:r>
            <a:r>
              <a:rPr lang="en-US" sz="4000" i="1" dirty="0"/>
              <a:t> Report 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624"/>
            <a:ext cx="8229600" cy="4616542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/>
              <a:t>Report Deadlines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reports are due to PTD no later than: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1st Quarter: October 31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2nd Quarter: January 31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3rd Quarter: April 30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4th Quarter/Annual Report: August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Please submit draft report if fiscal year has not been closed out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6" y="546433"/>
            <a:ext cx="8885207" cy="6095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i="1" dirty="0"/>
              <a:t>Changes to </a:t>
            </a:r>
            <a:r>
              <a:rPr lang="en-US" sz="4000" i="1" dirty="0" smtClean="0"/>
              <a:t>FY24 Report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3" y="1471586"/>
            <a:ext cx="8210551" cy="4672840"/>
          </a:xfrm>
        </p:spPr>
        <p:txBody>
          <a:bodyPr/>
          <a:lstStyle/>
          <a:p>
            <a:r>
              <a:rPr lang="en-US" sz="2800" b="1" i="1" dirty="0" smtClean="0"/>
              <a:t>Overview tab updated</a:t>
            </a:r>
          </a:p>
          <a:p>
            <a:pPr lvl="1"/>
            <a:r>
              <a:rPr lang="en-US" dirty="0" smtClean="0"/>
              <a:t>Fares</a:t>
            </a:r>
          </a:p>
          <a:p>
            <a:pPr lvl="1"/>
            <a:r>
              <a:rPr lang="en-US" dirty="0" smtClean="0"/>
              <a:t>Minimum advanced reservation</a:t>
            </a:r>
          </a:p>
          <a:p>
            <a:pPr lvl="1"/>
            <a:endParaRPr lang="en-US" sz="2800" b="1" dirty="0" smtClean="0"/>
          </a:p>
          <a:p>
            <a:r>
              <a:rPr lang="en-US" sz="2800" b="1" i="1" dirty="0" smtClean="0"/>
              <a:t>Brokered Medicaid trips and revenue</a:t>
            </a:r>
          </a:p>
          <a:p>
            <a:endParaRPr lang="en-US" sz="2800" b="1" dirty="0" smtClean="0"/>
          </a:p>
          <a:p>
            <a:r>
              <a:rPr lang="en-US" sz="2800" b="1" i="1" dirty="0" smtClean="0"/>
              <a:t>Safety &amp; Security</a:t>
            </a:r>
          </a:p>
          <a:p>
            <a:pPr lvl="1"/>
            <a:r>
              <a:rPr lang="en-US" dirty="0" smtClean="0"/>
              <a:t>Physical assaults</a:t>
            </a:r>
          </a:p>
          <a:p>
            <a:pPr lvl="1"/>
            <a:r>
              <a:rPr lang="en-US" dirty="0" smtClean="0"/>
              <a:t>Non-physical assaults</a:t>
            </a:r>
          </a:p>
          <a:p>
            <a:pPr lvl="1"/>
            <a:r>
              <a:rPr lang="en-US" dirty="0" smtClean="0"/>
              <a:t>Other safety and security</a:t>
            </a:r>
          </a:p>
          <a:p>
            <a:endParaRPr lang="en-US" sz="48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3" y="546433"/>
            <a:ext cx="8859328" cy="77341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Accounting </a:t>
            </a:r>
            <a:r>
              <a:rPr lang="en-US" sz="4000" dirty="0" smtClean="0"/>
              <a:t>Method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294"/>
            <a:ext cx="8229600" cy="4331871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Capital Expenses should be reported in the fiscal year the vehicle was received, not when it was ordered.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Example:</a:t>
            </a:r>
          </a:p>
          <a:p>
            <a:pPr lvl="2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vehicle was purchased on March 1,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2024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was not received until after July 1,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2024.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expenses and revenues should be reported in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FY25</a:t>
            </a:r>
          </a:p>
          <a:p>
            <a:pPr lvl="2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Similarly for Operating Expenses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 </a:t>
            </a:r>
            <a:r>
              <a:rPr lang="en-US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expenses incurred during the fiscal year and the revenues used to pay for those expenses</a:t>
            </a:r>
          </a:p>
          <a:p>
            <a:pPr lvl="2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includes grant revenues that are reimbursed in FY25 but were submitted for expenses incurred in FY24</a:t>
            </a:r>
          </a:p>
          <a:p>
            <a:pPr lvl="2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Pending FY24 grant claims are assumed to be reimbursed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" y="563686"/>
            <a:ext cx="8833449" cy="7043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Enabling Macros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30" y="2486437"/>
            <a:ext cx="9127106" cy="1501116"/>
            <a:chOff x="25699" y="1518249"/>
            <a:chExt cx="9127106" cy="15011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99" y="1518249"/>
              <a:ext cx="9127106" cy="150111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078941" y="2698376"/>
              <a:ext cx="1004047" cy="2575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12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4" y="546432"/>
            <a:ext cx="8876580" cy="7302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Overview: System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1056" y="2370457"/>
            <a:ext cx="2665563" cy="9575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 Enter data into colored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1056" y="4112933"/>
            <a:ext cx="2665563" cy="9575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Color code for </a:t>
            </a:r>
            <a:r>
              <a:rPr lang="en-US" dirty="0" smtClean="0">
                <a:solidFill>
                  <a:schemeClr val="tx1"/>
                </a:solidFill>
              </a:rPr>
              <a:t>FY24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3" y="1837382"/>
            <a:ext cx="5637698" cy="22755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5446058" y="2609840"/>
            <a:ext cx="724998" cy="23938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31" y="3548076"/>
            <a:ext cx="6684963" cy="28312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3" y="1683199"/>
            <a:ext cx="5619265" cy="1428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" y="537807"/>
            <a:ext cx="8928340" cy="7043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Overview: Operating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8105" y="1945073"/>
            <a:ext cx="2665563" cy="9575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 sure to check the "check box” for your operating modes</a:t>
            </a: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2921776" y="3111560"/>
            <a:ext cx="24624" cy="43651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 flipV="1">
            <a:off x="4292600" y="2044700"/>
            <a:ext cx="1685505" cy="37913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 flipV="1">
            <a:off x="4292600" y="2197100"/>
            <a:ext cx="1685505" cy="22673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BA4D890B54791BACA23C39560D3" ma:contentTypeVersion="311" ma:contentTypeDescription="Create a new document." ma:contentTypeScope="" ma:versionID="9d94cc9e0c47073fb5fc2b7f96a3ffc9">
  <xsd:schema xmlns:xsd="http://www.w3.org/2001/XMLSchema" xmlns:xs="http://www.w3.org/2001/XMLSchema" xmlns:p="http://schemas.microsoft.com/office/2006/metadata/properties" xmlns:ns1="http://schemas.microsoft.com/sharepoint/v3" xmlns:ns2="49d42ce9-ca8e-4bc7-9fec-f7192c4cc371" xmlns:ns3="ae65f439-9053-400b-a479-5c78f91a9559" xmlns:ns4="16f00c2e-ac5c-418b-9f13-a0771dbd417d" xmlns:ns5="http://schemas.microsoft.com/sharepoint/v4" xmlns:ns6="a5b864cb-7915-4493-b702-ad0b49b4414f" targetNamespace="http://schemas.microsoft.com/office/2006/metadata/properties" ma:root="true" ma:fieldsID="50e6efa4bfa6cf502b78e473d34f129c" ns1:_="" ns2:_="" ns3:_="" ns4:_="" ns5:_="" ns6:_="">
    <xsd:import namespace="http://schemas.microsoft.com/sharepoint/v3"/>
    <xsd:import namespace="49d42ce9-ca8e-4bc7-9fec-f7192c4cc371"/>
    <xsd:import namespace="ae65f439-9053-400b-a479-5c78f91a9559"/>
    <xsd:import namespace="16f00c2e-ac5c-418b-9f13-a0771dbd417d"/>
    <xsd:import namespace="http://schemas.microsoft.com/sharepoint/v4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3:Application_x0020_Types" minOccurs="0"/>
                <xsd:element ref="ns2:Status" minOccurs="0"/>
                <xsd:element ref="ns2:Grant_x0020_Type" minOccurs="0"/>
                <xsd:element ref="ns2:Order0" minOccurs="0"/>
                <xsd:element ref="ns2:Section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IconOverlay" minOccurs="0"/>
                <xsd:element ref="ns2:Meeting_x0020_Dates" minOccurs="0"/>
                <xsd:element ref="ns1:PublishingStartDate" minOccurs="0"/>
                <xsd:element ref="ns1:PublishingExpirationDate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2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42ce9-ca8e-4bc7-9fec-f7192c4cc371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Grant Status" ma:format="Dropdown" ma:internalName="Status">
      <xsd:simpleType>
        <xsd:union memberTypes="dms:Text">
          <xsd:simpleType>
            <xsd:restriction base="dms:Choice">
              <xsd:enumeration value="Current Open Applications"/>
              <xsd:enumeration value="Previous Closed Applications"/>
            </xsd:restriction>
          </xsd:simpleType>
        </xsd:union>
      </xsd:simpleType>
    </xsd:element>
    <xsd:element name="Grant_x0020_Type" ma:index="11" nillable="true" ma:displayName="Grant Type" ma:format="Dropdown" ma:internalName="Grant_x0020_Type">
      <xsd:simpleType>
        <xsd:union memberTypes="dms:Text">
          <xsd:simpleType>
            <xsd:restriction base="dms:Choice">
              <xsd:enumeration value="Apprenticeships and Internships"/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IGER"/>
              <xsd:enumeration value="TTAP"/>
              <xsd:enumeration value="UATP"/>
              <xsd:enumeration value="Build 2018"/>
              <xsd:enumeration value="IMD Microtransit Feasibility Grant"/>
            </xsd:restriction>
          </xsd:simpleType>
        </xsd:un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  <xsd:element name="Section" ma:index="13" nillable="true" ma:displayName="Section" ma:format="Dropdown" ma:internalName="Section">
      <xsd:simpleType>
        <xsd:union memberTypes="dms:Text">
          <xsd:simpleType>
            <xsd:restriction base="dms:Choice">
              <xsd:enumeration value="Archive"/>
              <xsd:enumeration value="Compliance"/>
              <xsd:enumeration value="Documents"/>
              <xsd:enumeration value="Forms"/>
              <xsd:enumeration value="Grants"/>
              <xsd:enumeration value="Maintenance"/>
              <xsd:enumeration value="Partner Connect Help"/>
              <xsd:enumeration value="Reports"/>
              <xsd:enumeration value="Training"/>
              <xsd:enumeration value="Transit Providers"/>
              <xsd:enumeration value="Grants Reporting Forms"/>
              <xsd:enumeration value="Level 1 Reporting: Receiving less than $25,000"/>
              <xsd:enumeration value="Level 2 Reporting: Receiving at least $25,000 but less than $500,000"/>
              <xsd:enumeration value="Level 3 Reporting: Receiving $500,000 or more"/>
              <xsd:enumeration value="CCP Templates"/>
              <xsd:enumeration value="Project Locations by Fiscal Year"/>
              <xsd:enumeration value="CCP Master Schedule"/>
              <xsd:enumeration value="Completed CCP’s"/>
              <xsd:enumeration value="Grantee Links &amp; Resources"/>
              <xsd:enumeration value="Survey Results"/>
            </xsd:restriction>
          </xsd:simpleType>
        </xsd:union>
      </xsd:simpleType>
    </xsd:element>
    <xsd:element name="Meeting_x0020_Dates" ma:index="19" nillable="true" ma:displayName="Meeting Dates" ma:internalName="Meeting_x0020_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f439-9053-400b-a479-5c78f91a9559" elementFormDefault="qualified">
    <xsd:import namespace="http://schemas.microsoft.com/office/2006/documentManagement/types"/>
    <xsd:import namespace="http://schemas.microsoft.com/office/infopath/2007/PartnerControls"/>
    <xsd:element name="Application_x0020_Types" ma:index="9" nillable="true" ma:displayName="Application Types" ma:format="Dropdown" ma:hidden="true" ma:internalName="Application_x0020_Types" ma:readOnly="false">
      <xsd:simpleType>
        <xsd:union memberTypes="dms:Text">
          <xsd:simpleType>
            <xsd:restriction base="dms:Choice"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TAP"/>
              <xsd:enumeration value="UATP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INSIDE-161-14</_dlc_DocId>
    <_dlc_DocIdUrl xmlns="16f00c2e-ac5c-418b-9f13-a0771dbd417d">
      <Url>https://connect.ncdot.gov/Business/_layouts/15/DocIdRedir.aspx?ID=INSIDE-161-14</Url>
      <Description>INSIDE-161-14</Description>
    </_dlc_DocIdUrl>
    <Status xmlns="49d42ce9-ca8e-4bc7-9fec-f7192c4cc371" xsi:nil="true"/>
    <IconOverlay xmlns="http://schemas.microsoft.com/sharepoint/v4" xsi:nil="true"/>
    <Application_x0020_Types xmlns="ae65f439-9053-400b-a479-5c78f91a9559" xsi:nil="true"/>
    <Order0 xmlns="49d42ce9-ca8e-4bc7-9fec-f7192c4cc371" xsi:nil="true"/>
    <Meeting_x0020_Dates xmlns="49d42ce9-ca8e-4bc7-9fec-f7192c4cc371" xsi:nil="true"/>
    <URL xmlns="http://schemas.microsoft.com/sharepoint/v3">
      <Url xsi:nil="true"/>
      <Description xsi:nil="true"/>
    </URL>
    <Grant_x0020_Type xmlns="49d42ce9-ca8e-4bc7-9fec-f7192c4cc371" xsi:nil="true"/>
    <Section xmlns="49d42ce9-ca8e-4bc7-9fec-f7192c4cc37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SharedContentType xmlns="Microsoft.SharePoint.Taxonomy.ContentTypeSync" SourceId="7ef604a7-ebc4-47af-96e9-7f1ad444f50a" ContentTypeId="0x0101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F3419627-21A6-4784-9876-03B2BFC315BB}"/>
</file>

<file path=customXml/itemProps2.xml><?xml version="1.0" encoding="utf-8"?>
<ds:datastoreItem xmlns:ds="http://schemas.openxmlformats.org/officeDocument/2006/customXml" ds:itemID="{BEEE3AEF-D9DF-4C27-B6DC-98366F1295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8A4428-1ABD-4418-8F1F-6E481E7C4A24}">
  <ds:schemaRefs>
    <ds:schemaRef ds:uri="http://schemas.microsoft.com/office/2006/metadata/properties"/>
    <ds:schemaRef ds:uri="725b9b1f-91c5-4804-815f-3b5f0ffb0426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084f7c45-40c1-4552-b9db-b0297b44ff26"/>
    <ds:schemaRef ds:uri="http://schemas.microsoft.com/sharepoint/v3"/>
    <ds:schemaRef ds:uri="BB67B8F7-63B1-4DD1-BD7F-43855AE83E4D"/>
    <ds:schemaRef ds:uri="bb67b8f7-63b1-4dd1-bd7f-43855ae83e4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885344A-6980-40A4-9DE5-C8D7F83932ED}"/>
</file>

<file path=customXml/itemProps5.xml><?xml version="1.0" encoding="utf-8"?>
<ds:datastoreItem xmlns:ds="http://schemas.openxmlformats.org/officeDocument/2006/customXml" ds:itemID="{F6FFAC5A-D511-470C-8848-E76FBD8012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94405</TotalTime>
  <Words>1149</Words>
  <Application>Microsoft Office PowerPoint</Application>
  <PresentationFormat>On-screen Show (4:3)</PresentationFormat>
  <Paragraphs>222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Times New Roman</vt:lpstr>
      <vt:lpstr>2_Office Theme</vt:lpstr>
      <vt:lpstr>NCStateU-horizontal-left-logo</vt:lpstr>
      <vt:lpstr>CT FY24 Operating Statistics Report Updates July 16th and 18th 2024</vt:lpstr>
      <vt:lpstr>Webinar Overview</vt:lpstr>
      <vt:lpstr>Why?</vt:lpstr>
      <vt:lpstr>OpStats Report Deadlines</vt:lpstr>
      <vt:lpstr>Changes to FY24 Report</vt:lpstr>
      <vt:lpstr>Accounting Method</vt:lpstr>
      <vt:lpstr>Enabling Macros</vt:lpstr>
      <vt:lpstr>Overview: System Information</vt:lpstr>
      <vt:lpstr>Overview: Operating Modes</vt:lpstr>
      <vt:lpstr>Overview – Operating Modes cont’d</vt:lpstr>
      <vt:lpstr>Overview – NEW Sections</vt:lpstr>
      <vt:lpstr>Weekday, Saturday, &amp; Sunday</vt:lpstr>
      <vt:lpstr>Finance Tab</vt:lpstr>
      <vt:lpstr>Financial Information: Changes</vt:lpstr>
      <vt:lpstr>Allocating Finances to Modes</vt:lpstr>
      <vt:lpstr>Reporting ROAP Revenues</vt:lpstr>
      <vt:lpstr>Typical Federal/State/Local splits</vt:lpstr>
      <vt:lpstr>5311 Federal/State/Local example</vt:lpstr>
      <vt:lpstr>Annual Statistics: Maintenance Information</vt:lpstr>
      <vt:lpstr>Safety &amp; Security</vt:lpstr>
      <vt:lpstr>Major Safety &amp; Security Event</vt:lpstr>
      <vt:lpstr>Major Safety &amp; Security Event Thresholds</vt:lpstr>
      <vt:lpstr>Physical Assaults</vt:lpstr>
      <vt:lpstr>Non-Physical Assaults</vt:lpstr>
      <vt:lpstr>Other Safety &amp; Security Data</vt:lpstr>
      <vt:lpstr>Important!</vt:lpstr>
      <vt:lpstr>NTD Validation</vt:lpstr>
      <vt:lpstr>Changes to Service/Financial Data?</vt:lpstr>
      <vt:lpstr>FY25 OpStats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FY24 CT OpStats Training</dc:title>
  <dc:subject>OpStats Reports</dc:subject>
  <dc:creator>Taryn Dietrich</dc:creator>
  <cp:lastModifiedBy>Jeremy Scott</cp:lastModifiedBy>
  <cp:revision>249</cp:revision>
  <cp:lastPrinted>2016-10-20T11:29:43Z</cp:lastPrinted>
  <dcterms:created xsi:type="dcterms:W3CDTF">2015-06-24T15:01:50Z</dcterms:created>
  <dcterms:modified xsi:type="dcterms:W3CDTF">2024-07-19T16:37:39Z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_dlc_DocIdItemGuid">
    <vt:lpwstr>c49abcc0-cda4-4ed2-8a3b-95267aa13e27</vt:lpwstr>
  </property>
  <property fmtid="{D5CDD505-2E9C-101B-9397-08002B2CF9AE}" pid="4" name="Data Security Classification">
    <vt:lpwstr>48;#Unrestricted|636b637e-5f92-4725-a3a5-7ffa269098d1</vt:lpwstr>
  </property>
  <property fmtid="{D5CDD505-2E9C-101B-9397-08002B2CF9AE}" pid="5" name="ContentTypeId">
    <vt:lpwstr>0x0101006CBB0BA4D890B54791BACA23C39560D3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Order">
    <vt:r8>183000</vt:r8>
  </property>
  <property fmtid="{D5CDD505-2E9C-101B-9397-08002B2CF9AE}" pid="8" name="Description0">
    <vt:lpwstr>FY24 CT OpStats Training</vt:lpwstr>
  </property>
  <property fmtid="{D5CDD505-2E9C-101B-9397-08002B2CF9AE}" pid="9" name="Document Type">
    <vt:lpwstr>Reports and Forms</vt:lpwstr>
  </property>
</Properties>
</file>