
<file path=[Content_Types].xml><?xml version="1.0" encoding="utf-8"?>
<Types xmlns="http://schemas.openxmlformats.org/package/2006/content-types">
  <Default Extension="png" ContentType="image/png"/>
  <Default Extension="svg" ContentType="image/svg+xml"/>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diagrams/data1.xml" ContentType="application/vnd.openxmlformats-officedocument.drawingml.diagramData+xml"/>
  <Override PartName="/ppt/slideLayouts/slideLayout5.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colors2.xml" ContentType="application/vnd.openxmlformats-officedocument.drawingml.diagramColors+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4.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41"/>
  </p:notesMasterIdLst>
  <p:handoutMasterIdLst>
    <p:handoutMasterId r:id="rId42"/>
  </p:handoutMasterIdLst>
  <p:sldIdLst>
    <p:sldId id="261" r:id="rId6"/>
    <p:sldId id="569" r:id="rId7"/>
    <p:sldId id="587" r:id="rId8"/>
    <p:sldId id="707" r:id="rId9"/>
    <p:sldId id="710" r:id="rId10"/>
    <p:sldId id="711" r:id="rId11"/>
    <p:sldId id="713" r:id="rId12"/>
    <p:sldId id="714" r:id="rId13"/>
    <p:sldId id="684" r:id="rId14"/>
    <p:sldId id="702" r:id="rId15"/>
    <p:sldId id="715" r:id="rId16"/>
    <p:sldId id="718" r:id="rId17"/>
    <p:sldId id="376" r:id="rId18"/>
    <p:sldId id="683" r:id="rId19"/>
    <p:sldId id="726" r:id="rId20"/>
    <p:sldId id="719" r:id="rId21"/>
    <p:sldId id="704" r:id="rId22"/>
    <p:sldId id="731" r:id="rId23"/>
    <p:sldId id="723" r:id="rId24"/>
    <p:sldId id="724" r:id="rId25"/>
    <p:sldId id="725" r:id="rId26"/>
    <p:sldId id="720" r:id="rId27"/>
    <p:sldId id="721" r:id="rId28"/>
    <p:sldId id="722" r:id="rId29"/>
    <p:sldId id="746" r:id="rId30"/>
    <p:sldId id="632" r:id="rId31"/>
    <p:sldId id="727" r:id="rId32"/>
    <p:sldId id="700" r:id="rId33"/>
    <p:sldId id="728" r:id="rId34"/>
    <p:sldId id="729" r:id="rId35"/>
    <p:sldId id="730" r:id="rId36"/>
    <p:sldId id="732" r:id="rId37"/>
    <p:sldId id="745" r:id="rId38"/>
    <p:sldId id="565" r:id="rId39"/>
    <p:sldId id="280" r:id="rId40"/>
  </p:sldIdLst>
  <p:sldSz cx="11887200" cy="6858000"/>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yer, Adam" initials="MA" lastIdx="2" clrIdx="0">
    <p:extLst>
      <p:ext uri="{19B8F6BF-5375-455C-9EA6-DF929625EA0E}">
        <p15:presenceInfo xmlns:p15="http://schemas.microsoft.com/office/powerpoint/2012/main" userId="S::Adam.Migliore.Meyer@wsp.com::5a5f45a9-d6fd-46cf-90b7-5781d7c9b2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1F487D"/>
    <a:srgbClr val="FFCC00"/>
    <a:srgbClr val="595959"/>
    <a:srgbClr val="C3D69B"/>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08" autoAdjust="0"/>
    <p:restoredTop sz="73469" autoAdjust="0"/>
  </p:normalViewPr>
  <p:slideViewPr>
    <p:cSldViewPr snapToGrid="0" snapToObjects="1">
      <p:cViewPr varScale="1">
        <p:scale>
          <a:sx n="53" d="100"/>
          <a:sy n="53" d="100"/>
        </p:scale>
        <p:origin x="1170" y="66"/>
      </p:cViewPr>
      <p:guideLst>
        <p:guide orient="horz" pos="2160"/>
        <p:guide pos="3744"/>
      </p:guideLst>
    </p:cSldViewPr>
  </p:slideViewPr>
  <p:notesTextViewPr>
    <p:cViewPr>
      <p:scale>
        <a:sx n="3" d="2"/>
        <a:sy n="3" d="2"/>
      </p:scale>
      <p:origin x="0" y="0"/>
    </p:cViewPr>
  </p:notesTextViewPr>
  <p:sorterViewPr>
    <p:cViewPr varScale="1">
      <p:scale>
        <a:sx n="1" d="1"/>
        <a:sy n="1" d="1"/>
      </p:scale>
      <p:origin x="0" y="-7278"/>
    </p:cViewPr>
  </p:sorterViewPr>
  <p:notesViewPr>
    <p:cSldViewPr snapToGrid="0" snapToObjects="1">
      <p:cViewPr varScale="1">
        <p:scale>
          <a:sx n="69" d="100"/>
          <a:sy n="69" d="100"/>
        </p:scale>
        <p:origin x="278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B11134-977D-4565-81F7-40925A071A4C}"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C52DBA4-629A-4C1A-B1B6-AAAE18C60A62}">
      <dgm:prSet/>
      <dgm:spPr/>
      <dgm:t>
        <a:bodyPr/>
        <a:lstStyle/>
        <a:p>
          <a:r>
            <a:rPr lang="en-US" dirty="0"/>
            <a:t>304 Submitted</a:t>
          </a:r>
        </a:p>
      </dgm:t>
    </dgm:pt>
    <dgm:pt modelId="{7AE3A67F-9707-434D-8D70-A907631899DC}" type="parTrans" cxnId="{4562FC89-EDF1-473B-92E0-16C083C68E4A}">
      <dgm:prSet/>
      <dgm:spPr/>
      <dgm:t>
        <a:bodyPr/>
        <a:lstStyle/>
        <a:p>
          <a:endParaRPr lang="en-US"/>
        </a:p>
      </dgm:t>
    </dgm:pt>
    <dgm:pt modelId="{AB6957C9-7A49-4F61-A280-95BF0D2F2D94}" type="sibTrans" cxnId="{4562FC89-EDF1-473B-92E0-16C083C68E4A}">
      <dgm:prSet/>
      <dgm:spPr/>
      <dgm:t>
        <a:bodyPr/>
        <a:lstStyle/>
        <a:p>
          <a:endParaRPr lang="en-US"/>
        </a:p>
      </dgm:t>
    </dgm:pt>
    <dgm:pt modelId="{B90B8A12-81FA-4AB3-A3D6-0CC6AF08D143}">
      <dgm:prSet/>
      <dgm:spPr/>
      <dgm:t>
        <a:bodyPr/>
        <a:lstStyle/>
        <a:p>
          <a:r>
            <a:rPr lang="en-US" dirty="0"/>
            <a:t>$26,024,161 in claims</a:t>
          </a:r>
        </a:p>
      </dgm:t>
    </dgm:pt>
    <dgm:pt modelId="{8F32F28A-615B-4F84-9CEC-CDB914DE5FA7}" type="parTrans" cxnId="{4EB26843-51BC-49F5-8AE6-9C528CEE83A2}">
      <dgm:prSet/>
      <dgm:spPr/>
      <dgm:t>
        <a:bodyPr/>
        <a:lstStyle/>
        <a:p>
          <a:endParaRPr lang="en-US"/>
        </a:p>
      </dgm:t>
    </dgm:pt>
    <dgm:pt modelId="{0B5AECFF-1FC5-4104-8117-A3F8A230E779}" type="sibTrans" cxnId="{4EB26843-51BC-49F5-8AE6-9C528CEE83A2}">
      <dgm:prSet/>
      <dgm:spPr/>
      <dgm:t>
        <a:bodyPr/>
        <a:lstStyle/>
        <a:p>
          <a:endParaRPr lang="en-US"/>
        </a:p>
      </dgm:t>
    </dgm:pt>
    <dgm:pt modelId="{A19D598F-13DE-41AD-B9F7-AD3F39319E50}">
      <dgm:prSet/>
      <dgm:spPr/>
      <dgm:t>
        <a:bodyPr/>
        <a:lstStyle/>
        <a:p>
          <a:r>
            <a:rPr lang="en-US" dirty="0"/>
            <a:t>$25,724,303 approved for payment</a:t>
          </a:r>
        </a:p>
      </dgm:t>
    </dgm:pt>
    <dgm:pt modelId="{489DA70E-79E6-4268-BFAD-2ED4A0AE0995}" type="parTrans" cxnId="{6DA0BDB8-5B94-4C14-9FA1-DDF31C27A2A7}">
      <dgm:prSet/>
      <dgm:spPr/>
      <dgm:t>
        <a:bodyPr/>
        <a:lstStyle/>
        <a:p>
          <a:endParaRPr lang="en-US"/>
        </a:p>
      </dgm:t>
    </dgm:pt>
    <dgm:pt modelId="{1EED4A08-7E9E-4BFE-9E77-ACAA2D557BC0}" type="sibTrans" cxnId="{6DA0BDB8-5B94-4C14-9FA1-DDF31C27A2A7}">
      <dgm:prSet/>
      <dgm:spPr/>
      <dgm:t>
        <a:bodyPr/>
        <a:lstStyle/>
        <a:p>
          <a:endParaRPr lang="en-US"/>
        </a:p>
      </dgm:t>
    </dgm:pt>
    <dgm:pt modelId="{0651A31A-A0D5-4D1A-BE38-6418CFC262BC}" type="pres">
      <dgm:prSet presAssocID="{10B11134-977D-4565-81F7-40925A071A4C}" presName="root" presStyleCnt="0">
        <dgm:presLayoutVars>
          <dgm:dir/>
          <dgm:resizeHandles val="exact"/>
        </dgm:presLayoutVars>
      </dgm:prSet>
      <dgm:spPr/>
    </dgm:pt>
    <dgm:pt modelId="{4A7C9B6D-3674-47AA-A566-7E328092326A}" type="pres">
      <dgm:prSet presAssocID="{BC52DBA4-629A-4C1A-B1B6-AAAE18C60A62}" presName="compNode" presStyleCnt="0"/>
      <dgm:spPr/>
    </dgm:pt>
    <dgm:pt modelId="{F43E6C7E-84B5-43FD-A01A-C1C0A4655C88}" type="pres">
      <dgm:prSet presAssocID="{BC52DBA4-629A-4C1A-B1B6-AAAE18C60A62}" presName="bgRect" presStyleLbl="bgShp" presStyleIdx="0" presStyleCnt="3"/>
      <dgm:spPr/>
    </dgm:pt>
    <dgm:pt modelId="{5F175CEC-DD1E-45DA-A55C-22BF50FCBC40}" type="pres">
      <dgm:prSet presAssocID="{BC52DBA4-629A-4C1A-B1B6-AAAE18C60A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CC48B5B-7229-41BE-91D4-AAAF3C57357E}" type="pres">
      <dgm:prSet presAssocID="{BC52DBA4-629A-4C1A-B1B6-AAAE18C60A62}" presName="spaceRect" presStyleCnt="0"/>
      <dgm:spPr/>
    </dgm:pt>
    <dgm:pt modelId="{9B415AEE-C10B-4264-B597-5652B1A43DD8}" type="pres">
      <dgm:prSet presAssocID="{BC52DBA4-629A-4C1A-B1B6-AAAE18C60A62}" presName="parTx" presStyleLbl="revTx" presStyleIdx="0" presStyleCnt="3">
        <dgm:presLayoutVars>
          <dgm:chMax val="0"/>
          <dgm:chPref val="0"/>
        </dgm:presLayoutVars>
      </dgm:prSet>
      <dgm:spPr/>
    </dgm:pt>
    <dgm:pt modelId="{6D5429A6-7129-448A-A7BE-E2953C1226B9}" type="pres">
      <dgm:prSet presAssocID="{AB6957C9-7A49-4F61-A280-95BF0D2F2D94}" presName="sibTrans" presStyleCnt="0"/>
      <dgm:spPr/>
    </dgm:pt>
    <dgm:pt modelId="{70C84E62-48A3-4238-B416-BA8EE2766446}" type="pres">
      <dgm:prSet presAssocID="{B90B8A12-81FA-4AB3-A3D6-0CC6AF08D143}" presName="compNode" presStyleCnt="0"/>
      <dgm:spPr/>
    </dgm:pt>
    <dgm:pt modelId="{1528F9C0-0F7B-4FC8-BE75-0245708991A1}" type="pres">
      <dgm:prSet presAssocID="{B90B8A12-81FA-4AB3-A3D6-0CC6AF08D143}" presName="bgRect" presStyleLbl="bgShp" presStyleIdx="1" presStyleCnt="3"/>
      <dgm:spPr/>
    </dgm:pt>
    <dgm:pt modelId="{ED5DFE64-8B5D-4F0B-B298-F0813EDCEEEB}" type="pres">
      <dgm:prSet presAssocID="{B90B8A12-81FA-4AB3-A3D6-0CC6AF08D14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ey"/>
        </a:ext>
      </dgm:extLst>
    </dgm:pt>
    <dgm:pt modelId="{2F732B29-0448-4E50-9E49-D187D0CDE8C0}" type="pres">
      <dgm:prSet presAssocID="{B90B8A12-81FA-4AB3-A3D6-0CC6AF08D143}" presName="spaceRect" presStyleCnt="0"/>
      <dgm:spPr/>
    </dgm:pt>
    <dgm:pt modelId="{F9A18A80-6C1A-4F2B-8170-ABD3592C4412}" type="pres">
      <dgm:prSet presAssocID="{B90B8A12-81FA-4AB3-A3D6-0CC6AF08D143}" presName="parTx" presStyleLbl="revTx" presStyleIdx="1" presStyleCnt="3">
        <dgm:presLayoutVars>
          <dgm:chMax val="0"/>
          <dgm:chPref val="0"/>
        </dgm:presLayoutVars>
      </dgm:prSet>
      <dgm:spPr/>
    </dgm:pt>
    <dgm:pt modelId="{3354AEB6-54CD-43B8-9962-2BFC69853F91}" type="pres">
      <dgm:prSet presAssocID="{0B5AECFF-1FC5-4104-8117-A3F8A230E779}" presName="sibTrans" presStyleCnt="0"/>
      <dgm:spPr/>
    </dgm:pt>
    <dgm:pt modelId="{2D354CDC-3437-4C5C-BBEC-0C8C2FFDBD2D}" type="pres">
      <dgm:prSet presAssocID="{A19D598F-13DE-41AD-B9F7-AD3F39319E50}" presName="compNode" presStyleCnt="0"/>
      <dgm:spPr/>
    </dgm:pt>
    <dgm:pt modelId="{F4E607B8-CC92-41C2-9DA7-1DA1FFF6EB88}" type="pres">
      <dgm:prSet presAssocID="{A19D598F-13DE-41AD-B9F7-AD3F39319E50}" presName="bgRect" presStyleLbl="bgShp" presStyleIdx="2" presStyleCnt="3" custLinFactNeighborY="-1205"/>
      <dgm:spPr/>
    </dgm:pt>
    <dgm:pt modelId="{17AFFC15-0920-4545-8274-11BBF4675E7C}" type="pres">
      <dgm:prSet presAssocID="{A19D598F-13DE-41AD-B9F7-AD3F39319E50}"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llar"/>
        </a:ext>
      </dgm:extLst>
    </dgm:pt>
    <dgm:pt modelId="{6474083D-B0BC-4B20-B650-8F8033EC29C4}" type="pres">
      <dgm:prSet presAssocID="{A19D598F-13DE-41AD-B9F7-AD3F39319E50}" presName="spaceRect" presStyleCnt="0"/>
      <dgm:spPr/>
    </dgm:pt>
    <dgm:pt modelId="{BE312338-CF92-4CE2-81F1-1ADF3DCF1A04}" type="pres">
      <dgm:prSet presAssocID="{A19D598F-13DE-41AD-B9F7-AD3F39319E50}" presName="parTx" presStyleLbl="revTx" presStyleIdx="2" presStyleCnt="3">
        <dgm:presLayoutVars>
          <dgm:chMax val="0"/>
          <dgm:chPref val="0"/>
        </dgm:presLayoutVars>
      </dgm:prSet>
      <dgm:spPr/>
    </dgm:pt>
  </dgm:ptLst>
  <dgm:cxnLst>
    <dgm:cxn modelId="{4EB26843-51BC-49F5-8AE6-9C528CEE83A2}" srcId="{10B11134-977D-4565-81F7-40925A071A4C}" destId="{B90B8A12-81FA-4AB3-A3D6-0CC6AF08D143}" srcOrd="1" destOrd="0" parTransId="{8F32F28A-615B-4F84-9CEC-CDB914DE5FA7}" sibTransId="{0B5AECFF-1FC5-4104-8117-A3F8A230E779}"/>
    <dgm:cxn modelId="{EC952A67-5FEB-4A06-9E91-AD5C9269F425}" type="presOf" srcId="{10B11134-977D-4565-81F7-40925A071A4C}" destId="{0651A31A-A0D5-4D1A-BE38-6418CFC262BC}" srcOrd="0" destOrd="0" presId="urn:microsoft.com/office/officeart/2018/2/layout/IconVerticalSolidList"/>
    <dgm:cxn modelId="{C0B50789-B83F-43AE-BF86-9F2FF5796BE0}" type="presOf" srcId="{B90B8A12-81FA-4AB3-A3D6-0CC6AF08D143}" destId="{F9A18A80-6C1A-4F2B-8170-ABD3592C4412}" srcOrd="0" destOrd="0" presId="urn:microsoft.com/office/officeart/2018/2/layout/IconVerticalSolidList"/>
    <dgm:cxn modelId="{4562FC89-EDF1-473B-92E0-16C083C68E4A}" srcId="{10B11134-977D-4565-81F7-40925A071A4C}" destId="{BC52DBA4-629A-4C1A-B1B6-AAAE18C60A62}" srcOrd="0" destOrd="0" parTransId="{7AE3A67F-9707-434D-8D70-A907631899DC}" sibTransId="{AB6957C9-7A49-4F61-A280-95BF0D2F2D94}"/>
    <dgm:cxn modelId="{6DA0BDB8-5B94-4C14-9FA1-DDF31C27A2A7}" srcId="{10B11134-977D-4565-81F7-40925A071A4C}" destId="{A19D598F-13DE-41AD-B9F7-AD3F39319E50}" srcOrd="2" destOrd="0" parTransId="{489DA70E-79E6-4268-BFAD-2ED4A0AE0995}" sibTransId="{1EED4A08-7E9E-4BFE-9E77-ACAA2D557BC0}"/>
    <dgm:cxn modelId="{A633D8B8-52E4-4EA7-8147-EBA646727FC5}" type="presOf" srcId="{A19D598F-13DE-41AD-B9F7-AD3F39319E50}" destId="{BE312338-CF92-4CE2-81F1-1ADF3DCF1A04}" srcOrd="0" destOrd="0" presId="urn:microsoft.com/office/officeart/2018/2/layout/IconVerticalSolidList"/>
    <dgm:cxn modelId="{7CAD43FF-2262-4B08-81AB-2BDA8DDB2DA1}" type="presOf" srcId="{BC52DBA4-629A-4C1A-B1B6-AAAE18C60A62}" destId="{9B415AEE-C10B-4264-B597-5652B1A43DD8}" srcOrd="0" destOrd="0" presId="urn:microsoft.com/office/officeart/2018/2/layout/IconVerticalSolidList"/>
    <dgm:cxn modelId="{9553BB9D-842E-4013-BCBE-D6AD112CFC54}" type="presParOf" srcId="{0651A31A-A0D5-4D1A-BE38-6418CFC262BC}" destId="{4A7C9B6D-3674-47AA-A566-7E328092326A}" srcOrd="0" destOrd="0" presId="urn:microsoft.com/office/officeart/2018/2/layout/IconVerticalSolidList"/>
    <dgm:cxn modelId="{497980DD-1E99-41B8-98E5-854A3BB6581F}" type="presParOf" srcId="{4A7C9B6D-3674-47AA-A566-7E328092326A}" destId="{F43E6C7E-84B5-43FD-A01A-C1C0A4655C88}" srcOrd="0" destOrd="0" presId="urn:microsoft.com/office/officeart/2018/2/layout/IconVerticalSolidList"/>
    <dgm:cxn modelId="{28781651-5812-4082-BA06-CAF704973FCB}" type="presParOf" srcId="{4A7C9B6D-3674-47AA-A566-7E328092326A}" destId="{5F175CEC-DD1E-45DA-A55C-22BF50FCBC40}" srcOrd="1" destOrd="0" presId="urn:microsoft.com/office/officeart/2018/2/layout/IconVerticalSolidList"/>
    <dgm:cxn modelId="{7DD7347C-3ACC-4FE4-B124-B4A534207161}" type="presParOf" srcId="{4A7C9B6D-3674-47AA-A566-7E328092326A}" destId="{ACC48B5B-7229-41BE-91D4-AAAF3C57357E}" srcOrd="2" destOrd="0" presId="urn:microsoft.com/office/officeart/2018/2/layout/IconVerticalSolidList"/>
    <dgm:cxn modelId="{B0F8B3DA-BDB7-478C-B776-256C938993B6}" type="presParOf" srcId="{4A7C9B6D-3674-47AA-A566-7E328092326A}" destId="{9B415AEE-C10B-4264-B597-5652B1A43DD8}" srcOrd="3" destOrd="0" presId="urn:microsoft.com/office/officeart/2018/2/layout/IconVerticalSolidList"/>
    <dgm:cxn modelId="{B15DBFFB-D357-4D24-81CC-49F3617CB4FB}" type="presParOf" srcId="{0651A31A-A0D5-4D1A-BE38-6418CFC262BC}" destId="{6D5429A6-7129-448A-A7BE-E2953C1226B9}" srcOrd="1" destOrd="0" presId="urn:microsoft.com/office/officeart/2018/2/layout/IconVerticalSolidList"/>
    <dgm:cxn modelId="{7A752B43-1CB9-4CC3-B722-306CABA5F087}" type="presParOf" srcId="{0651A31A-A0D5-4D1A-BE38-6418CFC262BC}" destId="{70C84E62-48A3-4238-B416-BA8EE2766446}" srcOrd="2" destOrd="0" presId="urn:microsoft.com/office/officeart/2018/2/layout/IconVerticalSolidList"/>
    <dgm:cxn modelId="{57B1E926-C2FB-4332-B583-68A07C721B7D}" type="presParOf" srcId="{70C84E62-48A3-4238-B416-BA8EE2766446}" destId="{1528F9C0-0F7B-4FC8-BE75-0245708991A1}" srcOrd="0" destOrd="0" presId="urn:microsoft.com/office/officeart/2018/2/layout/IconVerticalSolidList"/>
    <dgm:cxn modelId="{D7E89CD3-19E9-4C8E-91CD-6B6B7AD6E456}" type="presParOf" srcId="{70C84E62-48A3-4238-B416-BA8EE2766446}" destId="{ED5DFE64-8B5D-4F0B-B298-F0813EDCEEEB}" srcOrd="1" destOrd="0" presId="urn:microsoft.com/office/officeart/2018/2/layout/IconVerticalSolidList"/>
    <dgm:cxn modelId="{7C0328D8-0EBC-4DCB-9E63-C7E82CB68BE7}" type="presParOf" srcId="{70C84E62-48A3-4238-B416-BA8EE2766446}" destId="{2F732B29-0448-4E50-9E49-D187D0CDE8C0}" srcOrd="2" destOrd="0" presId="urn:microsoft.com/office/officeart/2018/2/layout/IconVerticalSolidList"/>
    <dgm:cxn modelId="{B52966CB-E9D6-4EE2-B8D2-2FBA25E7DD19}" type="presParOf" srcId="{70C84E62-48A3-4238-B416-BA8EE2766446}" destId="{F9A18A80-6C1A-4F2B-8170-ABD3592C4412}" srcOrd="3" destOrd="0" presId="urn:microsoft.com/office/officeart/2018/2/layout/IconVerticalSolidList"/>
    <dgm:cxn modelId="{3E0A82C1-42D4-4C0F-BA99-5C5A82BB7307}" type="presParOf" srcId="{0651A31A-A0D5-4D1A-BE38-6418CFC262BC}" destId="{3354AEB6-54CD-43B8-9962-2BFC69853F91}" srcOrd="3" destOrd="0" presId="urn:microsoft.com/office/officeart/2018/2/layout/IconVerticalSolidList"/>
    <dgm:cxn modelId="{C81770A0-DA62-4FD9-9B37-656C4247D92A}" type="presParOf" srcId="{0651A31A-A0D5-4D1A-BE38-6418CFC262BC}" destId="{2D354CDC-3437-4C5C-BBEC-0C8C2FFDBD2D}" srcOrd="4" destOrd="0" presId="urn:microsoft.com/office/officeart/2018/2/layout/IconVerticalSolidList"/>
    <dgm:cxn modelId="{D076CFCB-B67A-40C7-A45E-CA3FFF07A588}" type="presParOf" srcId="{2D354CDC-3437-4C5C-BBEC-0C8C2FFDBD2D}" destId="{F4E607B8-CC92-41C2-9DA7-1DA1FFF6EB88}" srcOrd="0" destOrd="0" presId="urn:microsoft.com/office/officeart/2018/2/layout/IconVerticalSolidList"/>
    <dgm:cxn modelId="{2284BF97-00ED-43A1-A561-24387D1385C8}" type="presParOf" srcId="{2D354CDC-3437-4C5C-BBEC-0C8C2FFDBD2D}" destId="{17AFFC15-0920-4545-8274-11BBF4675E7C}" srcOrd="1" destOrd="0" presId="urn:microsoft.com/office/officeart/2018/2/layout/IconVerticalSolidList"/>
    <dgm:cxn modelId="{AB7240F3-244D-46F0-AC5F-0B23EABDFD27}" type="presParOf" srcId="{2D354CDC-3437-4C5C-BBEC-0C8C2FFDBD2D}" destId="{6474083D-B0BC-4B20-B650-8F8033EC29C4}" srcOrd="2" destOrd="0" presId="urn:microsoft.com/office/officeart/2018/2/layout/IconVerticalSolidList"/>
    <dgm:cxn modelId="{354401A7-BF8A-4647-BCE1-337598C1CE55}" type="presParOf" srcId="{2D354CDC-3437-4C5C-BBEC-0C8C2FFDBD2D}" destId="{BE312338-CF92-4CE2-81F1-1ADF3DCF1A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B11134-977D-4565-81F7-40925A071A4C}"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C52DBA4-629A-4C1A-B1B6-AAAE18C60A62}">
      <dgm:prSet/>
      <dgm:spPr/>
      <dgm:t>
        <a:bodyPr/>
        <a:lstStyle/>
        <a:p>
          <a:r>
            <a:rPr lang="en-US" dirty="0"/>
            <a:t>184 Submitted</a:t>
          </a:r>
        </a:p>
      </dgm:t>
    </dgm:pt>
    <dgm:pt modelId="{7AE3A67F-9707-434D-8D70-A907631899DC}" type="parTrans" cxnId="{4562FC89-EDF1-473B-92E0-16C083C68E4A}">
      <dgm:prSet/>
      <dgm:spPr/>
      <dgm:t>
        <a:bodyPr/>
        <a:lstStyle/>
        <a:p>
          <a:endParaRPr lang="en-US"/>
        </a:p>
      </dgm:t>
    </dgm:pt>
    <dgm:pt modelId="{AB6957C9-7A49-4F61-A280-95BF0D2F2D94}" type="sibTrans" cxnId="{4562FC89-EDF1-473B-92E0-16C083C68E4A}">
      <dgm:prSet/>
      <dgm:spPr/>
      <dgm:t>
        <a:bodyPr/>
        <a:lstStyle/>
        <a:p>
          <a:endParaRPr lang="en-US"/>
        </a:p>
      </dgm:t>
    </dgm:pt>
    <dgm:pt modelId="{B90B8A12-81FA-4AB3-A3D6-0CC6AF08D143}">
      <dgm:prSet/>
      <dgm:spPr/>
      <dgm:t>
        <a:bodyPr/>
        <a:lstStyle/>
        <a:p>
          <a:r>
            <a:rPr lang="en-US" dirty="0"/>
            <a:t>$78,507.77 in claims</a:t>
          </a:r>
        </a:p>
      </dgm:t>
    </dgm:pt>
    <dgm:pt modelId="{8F32F28A-615B-4F84-9CEC-CDB914DE5FA7}" type="parTrans" cxnId="{4EB26843-51BC-49F5-8AE6-9C528CEE83A2}">
      <dgm:prSet/>
      <dgm:spPr/>
      <dgm:t>
        <a:bodyPr/>
        <a:lstStyle/>
        <a:p>
          <a:endParaRPr lang="en-US"/>
        </a:p>
      </dgm:t>
    </dgm:pt>
    <dgm:pt modelId="{0B5AECFF-1FC5-4104-8117-A3F8A230E779}" type="sibTrans" cxnId="{4EB26843-51BC-49F5-8AE6-9C528CEE83A2}">
      <dgm:prSet/>
      <dgm:spPr/>
      <dgm:t>
        <a:bodyPr/>
        <a:lstStyle/>
        <a:p>
          <a:endParaRPr lang="en-US"/>
        </a:p>
      </dgm:t>
    </dgm:pt>
    <dgm:pt modelId="{A19D598F-13DE-41AD-B9F7-AD3F39319E50}">
      <dgm:prSet/>
      <dgm:spPr/>
      <dgm:t>
        <a:bodyPr/>
        <a:lstStyle/>
        <a:p>
          <a:r>
            <a:rPr lang="en-US" dirty="0"/>
            <a:t>$78,311.65 reviewed and approved</a:t>
          </a:r>
        </a:p>
      </dgm:t>
    </dgm:pt>
    <dgm:pt modelId="{489DA70E-79E6-4268-BFAD-2ED4A0AE0995}" type="parTrans" cxnId="{6DA0BDB8-5B94-4C14-9FA1-DDF31C27A2A7}">
      <dgm:prSet/>
      <dgm:spPr/>
      <dgm:t>
        <a:bodyPr/>
        <a:lstStyle/>
        <a:p>
          <a:endParaRPr lang="en-US"/>
        </a:p>
      </dgm:t>
    </dgm:pt>
    <dgm:pt modelId="{1EED4A08-7E9E-4BFE-9E77-ACAA2D557BC0}" type="sibTrans" cxnId="{6DA0BDB8-5B94-4C14-9FA1-DDF31C27A2A7}">
      <dgm:prSet/>
      <dgm:spPr/>
      <dgm:t>
        <a:bodyPr/>
        <a:lstStyle/>
        <a:p>
          <a:endParaRPr lang="en-US"/>
        </a:p>
      </dgm:t>
    </dgm:pt>
    <dgm:pt modelId="{0651A31A-A0D5-4D1A-BE38-6418CFC262BC}" type="pres">
      <dgm:prSet presAssocID="{10B11134-977D-4565-81F7-40925A071A4C}" presName="root" presStyleCnt="0">
        <dgm:presLayoutVars>
          <dgm:dir/>
          <dgm:resizeHandles val="exact"/>
        </dgm:presLayoutVars>
      </dgm:prSet>
      <dgm:spPr/>
    </dgm:pt>
    <dgm:pt modelId="{4A7C9B6D-3674-47AA-A566-7E328092326A}" type="pres">
      <dgm:prSet presAssocID="{BC52DBA4-629A-4C1A-B1B6-AAAE18C60A62}" presName="compNode" presStyleCnt="0"/>
      <dgm:spPr/>
    </dgm:pt>
    <dgm:pt modelId="{F43E6C7E-84B5-43FD-A01A-C1C0A4655C88}" type="pres">
      <dgm:prSet presAssocID="{BC52DBA4-629A-4C1A-B1B6-AAAE18C60A62}" presName="bgRect" presStyleLbl="bgShp" presStyleIdx="0" presStyleCnt="3"/>
      <dgm:spPr/>
    </dgm:pt>
    <dgm:pt modelId="{5F175CEC-DD1E-45DA-A55C-22BF50FCBC40}" type="pres">
      <dgm:prSet presAssocID="{BC52DBA4-629A-4C1A-B1B6-AAAE18C60A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CC48B5B-7229-41BE-91D4-AAAF3C57357E}" type="pres">
      <dgm:prSet presAssocID="{BC52DBA4-629A-4C1A-B1B6-AAAE18C60A62}" presName="spaceRect" presStyleCnt="0"/>
      <dgm:spPr/>
    </dgm:pt>
    <dgm:pt modelId="{9B415AEE-C10B-4264-B597-5652B1A43DD8}" type="pres">
      <dgm:prSet presAssocID="{BC52DBA4-629A-4C1A-B1B6-AAAE18C60A62}" presName="parTx" presStyleLbl="revTx" presStyleIdx="0" presStyleCnt="3">
        <dgm:presLayoutVars>
          <dgm:chMax val="0"/>
          <dgm:chPref val="0"/>
        </dgm:presLayoutVars>
      </dgm:prSet>
      <dgm:spPr/>
    </dgm:pt>
    <dgm:pt modelId="{6D5429A6-7129-448A-A7BE-E2953C1226B9}" type="pres">
      <dgm:prSet presAssocID="{AB6957C9-7A49-4F61-A280-95BF0D2F2D94}" presName="sibTrans" presStyleCnt="0"/>
      <dgm:spPr/>
    </dgm:pt>
    <dgm:pt modelId="{70C84E62-48A3-4238-B416-BA8EE2766446}" type="pres">
      <dgm:prSet presAssocID="{B90B8A12-81FA-4AB3-A3D6-0CC6AF08D143}" presName="compNode" presStyleCnt="0"/>
      <dgm:spPr/>
    </dgm:pt>
    <dgm:pt modelId="{1528F9C0-0F7B-4FC8-BE75-0245708991A1}" type="pres">
      <dgm:prSet presAssocID="{B90B8A12-81FA-4AB3-A3D6-0CC6AF08D143}" presName="bgRect" presStyleLbl="bgShp" presStyleIdx="1" presStyleCnt="3"/>
      <dgm:spPr/>
    </dgm:pt>
    <dgm:pt modelId="{ED5DFE64-8B5D-4F0B-B298-F0813EDCEEEB}" type="pres">
      <dgm:prSet presAssocID="{B90B8A12-81FA-4AB3-A3D6-0CC6AF08D14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ey"/>
        </a:ext>
      </dgm:extLst>
    </dgm:pt>
    <dgm:pt modelId="{2F732B29-0448-4E50-9E49-D187D0CDE8C0}" type="pres">
      <dgm:prSet presAssocID="{B90B8A12-81FA-4AB3-A3D6-0CC6AF08D143}" presName="spaceRect" presStyleCnt="0"/>
      <dgm:spPr/>
    </dgm:pt>
    <dgm:pt modelId="{F9A18A80-6C1A-4F2B-8170-ABD3592C4412}" type="pres">
      <dgm:prSet presAssocID="{B90B8A12-81FA-4AB3-A3D6-0CC6AF08D143}" presName="parTx" presStyleLbl="revTx" presStyleIdx="1" presStyleCnt="3">
        <dgm:presLayoutVars>
          <dgm:chMax val="0"/>
          <dgm:chPref val="0"/>
        </dgm:presLayoutVars>
      </dgm:prSet>
      <dgm:spPr/>
    </dgm:pt>
    <dgm:pt modelId="{3354AEB6-54CD-43B8-9962-2BFC69853F91}" type="pres">
      <dgm:prSet presAssocID="{0B5AECFF-1FC5-4104-8117-A3F8A230E779}" presName="sibTrans" presStyleCnt="0"/>
      <dgm:spPr/>
    </dgm:pt>
    <dgm:pt modelId="{2D354CDC-3437-4C5C-BBEC-0C8C2FFDBD2D}" type="pres">
      <dgm:prSet presAssocID="{A19D598F-13DE-41AD-B9F7-AD3F39319E50}" presName="compNode" presStyleCnt="0"/>
      <dgm:spPr/>
    </dgm:pt>
    <dgm:pt modelId="{F4E607B8-CC92-41C2-9DA7-1DA1FFF6EB88}" type="pres">
      <dgm:prSet presAssocID="{A19D598F-13DE-41AD-B9F7-AD3F39319E50}" presName="bgRect" presStyleLbl="bgShp" presStyleIdx="2" presStyleCnt="3" custLinFactNeighborY="-1205"/>
      <dgm:spPr/>
    </dgm:pt>
    <dgm:pt modelId="{17AFFC15-0920-4545-8274-11BBF4675E7C}" type="pres">
      <dgm:prSet presAssocID="{A19D598F-13DE-41AD-B9F7-AD3F39319E50}"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llar"/>
        </a:ext>
      </dgm:extLst>
    </dgm:pt>
    <dgm:pt modelId="{6474083D-B0BC-4B20-B650-8F8033EC29C4}" type="pres">
      <dgm:prSet presAssocID="{A19D598F-13DE-41AD-B9F7-AD3F39319E50}" presName="spaceRect" presStyleCnt="0"/>
      <dgm:spPr/>
    </dgm:pt>
    <dgm:pt modelId="{BE312338-CF92-4CE2-81F1-1ADF3DCF1A04}" type="pres">
      <dgm:prSet presAssocID="{A19D598F-13DE-41AD-B9F7-AD3F39319E50}" presName="parTx" presStyleLbl="revTx" presStyleIdx="2" presStyleCnt="3">
        <dgm:presLayoutVars>
          <dgm:chMax val="0"/>
          <dgm:chPref val="0"/>
        </dgm:presLayoutVars>
      </dgm:prSet>
      <dgm:spPr/>
    </dgm:pt>
  </dgm:ptLst>
  <dgm:cxnLst>
    <dgm:cxn modelId="{4EB26843-51BC-49F5-8AE6-9C528CEE83A2}" srcId="{10B11134-977D-4565-81F7-40925A071A4C}" destId="{B90B8A12-81FA-4AB3-A3D6-0CC6AF08D143}" srcOrd="1" destOrd="0" parTransId="{8F32F28A-615B-4F84-9CEC-CDB914DE5FA7}" sibTransId="{0B5AECFF-1FC5-4104-8117-A3F8A230E779}"/>
    <dgm:cxn modelId="{EC952A67-5FEB-4A06-9E91-AD5C9269F425}" type="presOf" srcId="{10B11134-977D-4565-81F7-40925A071A4C}" destId="{0651A31A-A0D5-4D1A-BE38-6418CFC262BC}" srcOrd="0" destOrd="0" presId="urn:microsoft.com/office/officeart/2018/2/layout/IconVerticalSolidList"/>
    <dgm:cxn modelId="{C0B50789-B83F-43AE-BF86-9F2FF5796BE0}" type="presOf" srcId="{B90B8A12-81FA-4AB3-A3D6-0CC6AF08D143}" destId="{F9A18A80-6C1A-4F2B-8170-ABD3592C4412}" srcOrd="0" destOrd="0" presId="urn:microsoft.com/office/officeart/2018/2/layout/IconVerticalSolidList"/>
    <dgm:cxn modelId="{4562FC89-EDF1-473B-92E0-16C083C68E4A}" srcId="{10B11134-977D-4565-81F7-40925A071A4C}" destId="{BC52DBA4-629A-4C1A-B1B6-AAAE18C60A62}" srcOrd="0" destOrd="0" parTransId="{7AE3A67F-9707-434D-8D70-A907631899DC}" sibTransId="{AB6957C9-7A49-4F61-A280-95BF0D2F2D94}"/>
    <dgm:cxn modelId="{6DA0BDB8-5B94-4C14-9FA1-DDF31C27A2A7}" srcId="{10B11134-977D-4565-81F7-40925A071A4C}" destId="{A19D598F-13DE-41AD-B9F7-AD3F39319E50}" srcOrd="2" destOrd="0" parTransId="{489DA70E-79E6-4268-BFAD-2ED4A0AE0995}" sibTransId="{1EED4A08-7E9E-4BFE-9E77-ACAA2D557BC0}"/>
    <dgm:cxn modelId="{A633D8B8-52E4-4EA7-8147-EBA646727FC5}" type="presOf" srcId="{A19D598F-13DE-41AD-B9F7-AD3F39319E50}" destId="{BE312338-CF92-4CE2-81F1-1ADF3DCF1A04}" srcOrd="0" destOrd="0" presId="urn:microsoft.com/office/officeart/2018/2/layout/IconVerticalSolidList"/>
    <dgm:cxn modelId="{7CAD43FF-2262-4B08-81AB-2BDA8DDB2DA1}" type="presOf" srcId="{BC52DBA4-629A-4C1A-B1B6-AAAE18C60A62}" destId="{9B415AEE-C10B-4264-B597-5652B1A43DD8}" srcOrd="0" destOrd="0" presId="urn:microsoft.com/office/officeart/2018/2/layout/IconVerticalSolidList"/>
    <dgm:cxn modelId="{9553BB9D-842E-4013-BCBE-D6AD112CFC54}" type="presParOf" srcId="{0651A31A-A0D5-4D1A-BE38-6418CFC262BC}" destId="{4A7C9B6D-3674-47AA-A566-7E328092326A}" srcOrd="0" destOrd="0" presId="urn:microsoft.com/office/officeart/2018/2/layout/IconVerticalSolidList"/>
    <dgm:cxn modelId="{497980DD-1E99-41B8-98E5-854A3BB6581F}" type="presParOf" srcId="{4A7C9B6D-3674-47AA-A566-7E328092326A}" destId="{F43E6C7E-84B5-43FD-A01A-C1C0A4655C88}" srcOrd="0" destOrd="0" presId="urn:microsoft.com/office/officeart/2018/2/layout/IconVerticalSolidList"/>
    <dgm:cxn modelId="{28781651-5812-4082-BA06-CAF704973FCB}" type="presParOf" srcId="{4A7C9B6D-3674-47AA-A566-7E328092326A}" destId="{5F175CEC-DD1E-45DA-A55C-22BF50FCBC40}" srcOrd="1" destOrd="0" presId="urn:microsoft.com/office/officeart/2018/2/layout/IconVerticalSolidList"/>
    <dgm:cxn modelId="{7DD7347C-3ACC-4FE4-B124-B4A534207161}" type="presParOf" srcId="{4A7C9B6D-3674-47AA-A566-7E328092326A}" destId="{ACC48B5B-7229-41BE-91D4-AAAF3C57357E}" srcOrd="2" destOrd="0" presId="urn:microsoft.com/office/officeart/2018/2/layout/IconVerticalSolidList"/>
    <dgm:cxn modelId="{B0F8B3DA-BDB7-478C-B776-256C938993B6}" type="presParOf" srcId="{4A7C9B6D-3674-47AA-A566-7E328092326A}" destId="{9B415AEE-C10B-4264-B597-5652B1A43DD8}" srcOrd="3" destOrd="0" presId="urn:microsoft.com/office/officeart/2018/2/layout/IconVerticalSolidList"/>
    <dgm:cxn modelId="{B15DBFFB-D357-4D24-81CC-49F3617CB4FB}" type="presParOf" srcId="{0651A31A-A0D5-4D1A-BE38-6418CFC262BC}" destId="{6D5429A6-7129-448A-A7BE-E2953C1226B9}" srcOrd="1" destOrd="0" presId="urn:microsoft.com/office/officeart/2018/2/layout/IconVerticalSolidList"/>
    <dgm:cxn modelId="{7A752B43-1CB9-4CC3-B722-306CABA5F087}" type="presParOf" srcId="{0651A31A-A0D5-4D1A-BE38-6418CFC262BC}" destId="{70C84E62-48A3-4238-B416-BA8EE2766446}" srcOrd="2" destOrd="0" presId="urn:microsoft.com/office/officeart/2018/2/layout/IconVerticalSolidList"/>
    <dgm:cxn modelId="{57B1E926-C2FB-4332-B583-68A07C721B7D}" type="presParOf" srcId="{70C84E62-48A3-4238-B416-BA8EE2766446}" destId="{1528F9C0-0F7B-4FC8-BE75-0245708991A1}" srcOrd="0" destOrd="0" presId="urn:microsoft.com/office/officeart/2018/2/layout/IconVerticalSolidList"/>
    <dgm:cxn modelId="{D7E89CD3-19E9-4C8E-91CD-6B6B7AD6E456}" type="presParOf" srcId="{70C84E62-48A3-4238-B416-BA8EE2766446}" destId="{ED5DFE64-8B5D-4F0B-B298-F0813EDCEEEB}" srcOrd="1" destOrd="0" presId="urn:microsoft.com/office/officeart/2018/2/layout/IconVerticalSolidList"/>
    <dgm:cxn modelId="{7C0328D8-0EBC-4DCB-9E63-C7E82CB68BE7}" type="presParOf" srcId="{70C84E62-48A3-4238-B416-BA8EE2766446}" destId="{2F732B29-0448-4E50-9E49-D187D0CDE8C0}" srcOrd="2" destOrd="0" presId="urn:microsoft.com/office/officeart/2018/2/layout/IconVerticalSolidList"/>
    <dgm:cxn modelId="{B52966CB-E9D6-4EE2-B8D2-2FBA25E7DD19}" type="presParOf" srcId="{70C84E62-48A3-4238-B416-BA8EE2766446}" destId="{F9A18A80-6C1A-4F2B-8170-ABD3592C4412}" srcOrd="3" destOrd="0" presId="urn:microsoft.com/office/officeart/2018/2/layout/IconVerticalSolidList"/>
    <dgm:cxn modelId="{3E0A82C1-42D4-4C0F-BA99-5C5A82BB7307}" type="presParOf" srcId="{0651A31A-A0D5-4D1A-BE38-6418CFC262BC}" destId="{3354AEB6-54CD-43B8-9962-2BFC69853F91}" srcOrd="3" destOrd="0" presId="urn:microsoft.com/office/officeart/2018/2/layout/IconVerticalSolidList"/>
    <dgm:cxn modelId="{C81770A0-DA62-4FD9-9B37-656C4247D92A}" type="presParOf" srcId="{0651A31A-A0D5-4D1A-BE38-6418CFC262BC}" destId="{2D354CDC-3437-4C5C-BBEC-0C8C2FFDBD2D}" srcOrd="4" destOrd="0" presId="urn:microsoft.com/office/officeart/2018/2/layout/IconVerticalSolidList"/>
    <dgm:cxn modelId="{D076CFCB-B67A-40C7-A45E-CA3FFF07A588}" type="presParOf" srcId="{2D354CDC-3437-4C5C-BBEC-0C8C2FFDBD2D}" destId="{F4E607B8-CC92-41C2-9DA7-1DA1FFF6EB88}" srcOrd="0" destOrd="0" presId="urn:microsoft.com/office/officeart/2018/2/layout/IconVerticalSolidList"/>
    <dgm:cxn modelId="{2284BF97-00ED-43A1-A561-24387D1385C8}" type="presParOf" srcId="{2D354CDC-3437-4C5C-BBEC-0C8C2FFDBD2D}" destId="{17AFFC15-0920-4545-8274-11BBF4675E7C}" srcOrd="1" destOrd="0" presId="urn:microsoft.com/office/officeart/2018/2/layout/IconVerticalSolidList"/>
    <dgm:cxn modelId="{AB7240F3-244D-46F0-AC5F-0B23EABDFD27}" type="presParOf" srcId="{2D354CDC-3437-4C5C-BBEC-0C8C2FFDBD2D}" destId="{6474083D-B0BC-4B20-B650-8F8033EC29C4}" srcOrd="2" destOrd="0" presId="urn:microsoft.com/office/officeart/2018/2/layout/IconVerticalSolidList"/>
    <dgm:cxn modelId="{354401A7-BF8A-4647-BCE1-337598C1CE55}" type="presParOf" srcId="{2D354CDC-3437-4C5C-BBEC-0C8C2FFDBD2D}" destId="{BE312338-CF92-4CE2-81F1-1ADF3DCF1A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4229D2-E4D8-43EC-8D53-3BF18CCF3F77}"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en-US"/>
        </a:p>
      </dgm:t>
    </dgm:pt>
    <dgm:pt modelId="{8E18F936-EE63-46CE-81B3-D36EE0BCEC6D}">
      <dgm:prSet phldrT="[Text]" custT="1"/>
      <dgm:spPr>
        <a:solidFill>
          <a:schemeClr val="accent3"/>
        </a:solidFill>
      </dgm:spPr>
      <dgm:t>
        <a:bodyPr/>
        <a:lstStyle/>
        <a:p>
          <a:r>
            <a:rPr lang="en-US" sz="2400" b="1" dirty="0">
              <a:latin typeface="Arial" panose="020B0604020202020204" pitchFamily="34" charset="0"/>
              <a:cs typeface="Arial" panose="020B0604020202020204" pitchFamily="34" charset="0"/>
            </a:rPr>
            <a:t>Director</a:t>
          </a:r>
        </a:p>
        <a:p>
          <a:r>
            <a:rPr lang="en-US" sz="1800" dirty="0">
              <a:latin typeface="Arial" panose="020B0604020202020204" pitchFamily="34" charset="0"/>
              <a:cs typeface="Arial" panose="020B0604020202020204" pitchFamily="34" charset="0"/>
            </a:rPr>
            <a:t>Ryan Brumfield (Interim)</a:t>
          </a:r>
        </a:p>
      </dgm:t>
    </dgm:pt>
    <dgm:pt modelId="{6E8B0483-9298-4BC3-A432-05A7FF8C2DA4}" type="parTrans" cxnId="{FF88E711-E784-4246-91DF-970E5C1D66DF}">
      <dgm:prSet/>
      <dgm:spPr/>
      <dgm:t>
        <a:bodyPr/>
        <a:lstStyle/>
        <a:p>
          <a:endParaRPr lang="en-US"/>
        </a:p>
      </dgm:t>
    </dgm:pt>
    <dgm:pt modelId="{3429FBBD-482A-49FE-B17B-EFAC10D0B664}" type="sibTrans" cxnId="{FF88E711-E784-4246-91DF-970E5C1D66DF}">
      <dgm:prSet/>
      <dgm:spPr/>
      <dgm:t>
        <a:bodyPr/>
        <a:lstStyle/>
        <a:p>
          <a:endParaRPr lang="en-US"/>
        </a:p>
      </dgm:t>
    </dgm:pt>
    <dgm:pt modelId="{F9382493-22EE-47AF-9696-FA564F061BAB}">
      <dgm:prSet phldrT="[Text]" custT="1"/>
      <dgm:spPr>
        <a:solidFill>
          <a:srgbClr val="002060"/>
        </a:solidFill>
      </dgm:spPr>
      <dgm:t>
        <a:bodyPr/>
        <a:lstStyle/>
        <a:p>
          <a:r>
            <a:rPr lang="en-US" sz="2200" dirty="0">
              <a:solidFill>
                <a:schemeClr val="bg1"/>
              </a:solidFill>
              <a:latin typeface="Arial" panose="020B0604020202020204" pitchFamily="34" charset="0"/>
              <a:cs typeface="Arial" panose="020B0604020202020204" pitchFamily="34" charset="0"/>
            </a:rPr>
            <a:t>Planning and Programming</a:t>
          </a:r>
        </a:p>
        <a:p>
          <a:r>
            <a:rPr lang="en-US" sz="1800" dirty="0">
              <a:solidFill>
                <a:schemeClr val="bg1"/>
              </a:solidFill>
              <a:latin typeface="Arial" panose="020B0604020202020204" pitchFamily="34" charset="0"/>
              <a:cs typeface="Arial" panose="020B0604020202020204" pitchFamily="34" charset="0"/>
            </a:rPr>
            <a:t>John Vine-Hodge</a:t>
          </a:r>
        </a:p>
      </dgm:t>
    </dgm:pt>
    <dgm:pt modelId="{794B0505-054F-4008-BAE1-4FBB5EE9939F}" type="parTrans" cxnId="{1CB4F8A1-8D4D-432F-BB6F-41A7B5D80445}">
      <dgm:prSet/>
      <dgm:spPr/>
      <dgm:t>
        <a:bodyPr/>
        <a:lstStyle/>
        <a:p>
          <a:endParaRPr lang="en-US"/>
        </a:p>
      </dgm:t>
    </dgm:pt>
    <dgm:pt modelId="{58537386-E748-4B2B-961E-E85DB7338A9A}" type="sibTrans" cxnId="{1CB4F8A1-8D4D-432F-BB6F-41A7B5D80445}">
      <dgm:prSet/>
      <dgm:spPr/>
      <dgm:t>
        <a:bodyPr/>
        <a:lstStyle/>
        <a:p>
          <a:endParaRPr lang="en-US"/>
        </a:p>
      </dgm:t>
    </dgm:pt>
    <dgm:pt modelId="{03BA97A2-CEE9-47C4-8B4A-26AA5F71606B}">
      <dgm:prSet phldrT="[Text]" custT="1"/>
      <dgm:spPr>
        <a:solidFill>
          <a:srgbClr val="002060"/>
        </a:solidFill>
        <a:ln w="60325">
          <a:solidFill>
            <a:srgbClr val="FFFF00"/>
          </a:solidFill>
        </a:ln>
      </dgm:spPr>
      <dgm:t>
        <a:bodyPr/>
        <a:lstStyle/>
        <a:p>
          <a:r>
            <a:rPr lang="en-US" sz="2200" dirty="0">
              <a:solidFill>
                <a:schemeClr val="bg1"/>
              </a:solidFill>
              <a:latin typeface="Arial" panose="020B0604020202020204" pitchFamily="34" charset="0"/>
              <a:cs typeface="Arial" panose="020B0604020202020204" pitchFamily="34" charset="0"/>
            </a:rPr>
            <a:t>Finance and Administration </a:t>
          </a:r>
        </a:p>
        <a:p>
          <a:r>
            <a:rPr lang="en-US" sz="1800" dirty="0">
              <a:solidFill>
                <a:schemeClr val="bg1"/>
              </a:solidFill>
              <a:latin typeface="Arial" panose="020B0604020202020204" pitchFamily="34" charset="0"/>
              <a:cs typeface="Arial" panose="020B0604020202020204" pitchFamily="34" charset="0"/>
            </a:rPr>
            <a:t>Vacant</a:t>
          </a:r>
        </a:p>
      </dgm:t>
    </dgm:pt>
    <dgm:pt modelId="{29468C76-C382-4511-BE5B-E1BF430D6D77}" type="parTrans" cxnId="{BD77F979-FBCB-4B3B-8722-F9AA5FB0E3CD}">
      <dgm:prSet/>
      <dgm:spPr/>
      <dgm:t>
        <a:bodyPr/>
        <a:lstStyle/>
        <a:p>
          <a:endParaRPr lang="en-US"/>
        </a:p>
      </dgm:t>
    </dgm:pt>
    <dgm:pt modelId="{4BC38D63-A7A9-4146-8387-8685593D06BB}" type="sibTrans" cxnId="{BD77F979-FBCB-4B3B-8722-F9AA5FB0E3CD}">
      <dgm:prSet/>
      <dgm:spPr/>
      <dgm:t>
        <a:bodyPr/>
        <a:lstStyle/>
        <a:p>
          <a:endParaRPr lang="en-US"/>
        </a:p>
      </dgm:t>
    </dgm:pt>
    <dgm:pt modelId="{908C914F-5404-4501-8F86-AE24BDF3E4B6}">
      <dgm:prSet phldrT="[Text]" custT="1"/>
      <dgm:spPr>
        <a:solidFill>
          <a:srgbClr val="002060"/>
        </a:solidFill>
      </dgm:spPr>
      <dgm:t>
        <a:bodyPr/>
        <a:lstStyle/>
        <a:p>
          <a:r>
            <a:rPr lang="en-US" sz="2200" dirty="0">
              <a:solidFill>
                <a:schemeClr val="bg1"/>
              </a:solidFill>
              <a:latin typeface="Arial" panose="020B0604020202020204" pitchFamily="34" charset="0"/>
              <a:cs typeface="Arial" panose="020B0604020202020204" pitchFamily="34" charset="0"/>
            </a:rPr>
            <a:t>Innovations</a:t>
          </a:r>
          <a:br>
            <a:rPr lang="en-US"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and Data</a:t>
          </a:r>
        </a:p>
        <a:p>
          <a:r>
            <a:rPr lang="en-US" sz="1800" dirty="0">
              <a:solidFill>
                <a:schemeClr val="bg1"/>
              </a:solidFill>
              <a:latin typeface="Arial" panose="020B0604020202020204" pitchFamily="34" charset="0"/>
              <a:cs typeface="Arial" panose="020B0604020202020204" pitchFamily="34" charset="0"/>
            </a:rPr>
            <a:t>Ryan Brumfield</a:t>
          </a:r>
        </a:p>
      </dgm:t>
    </dgm:pt>
    <dgm:pt modelId="{B3F4DD3D-8C07-4F65-9038-F4247B9213CC}" type="parTrans" cxnId="{59307036-C1C9-4D47-BB35-05F208200DED}">
      <dgm:prSet/>
      <dgm:spPr/>
      <dgm:t>
        <a:bodyPr/>
        <a:lstStyle/>
        <a:p>
          <a:endParaRPr lang="en-US"/>
        </a:p>
      </dgm:t>
    </dgm:pt>
    <dgm:pt modelId="{F92521EF-08CC-470D-9864-F64A647F0B18}" type="sibTrans" cxnId="{59307036-C1C9-4D47-BB35-05F208200DED}">
      <dgm:prSet/>
      <dgm:spPr/>
      <dgm:t>
        <a:bodyPr/>
        <a:lstStyle/>
        <a:p>
          <a:endParaRPr lang="en-US"/>
        </a:p>
      </dgm:t>
    </dgm:pt>
    <dgm:pt modelId="{6FBE842D-42C4-4FF5-98DB-95FBF5A98E4B}">
      <dgm:prSet phldrT="[Text]" custT="1"/>
      <dgm:spPr>
        <a:solidFill>
          <a:schemeClr val="accent6"/>
        </a:solidFill>
      </dgm:spPr>
      <dgm:t>
        <a:bodyPr/>
        <a:lstStyle/>
        <a:p>
          <a:r>
            <a:rPr lang="en-US" sz="1600" dirty="0">
              <a:solidFill>
                <a:schemeClr val="bg1"/>
              </a:solidFill>
              <a:latin typeface="Arial" panose="020B0604020202020204" pitchFamily="34" charset="0"/>
              <a:cs typeface="Arial" panose="020B0604020202020204" pitchFamily="34" charset="0"/>
            </a:rPr>
            <a:t>Regional</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Planning</a:t>
          </a:r>
        </a:p>
      </dgm:t>
    </dgm:pt>
    <dgm:pt modelId="{B361BE10-AD4E-4ABF-9C21-71EC33E562EA}" type="parTrans" cxnId="{B3E427E9-7864-4C2A-9F6B-0EF908BF26BB}">
      <dgm:prSet/>
      <dgm:spPr/>
      <dgm:t>
        <a:bodyPr/>
        <a:lstStyle/>
        <a:p>
          <a:endParaRPr lang="en-US"/>
        </a:p>
      </dgm:t>
    </dgm:pt>
    <dgm:pt modelId="{E95665C7-058F-48B3-AAAE-062A95665B85}" type="sibTrans" cxnId="{B3E427E9-7864-4C2A-9F6B-0EF908BF26BB}">
      <dgm:prSet/>
      <dgm:spPr/>
      <dgm:t>
        <a:bodyPr/>
        <a:lstStyle/>
        <a:p>
          <a:endParaRPr lang="en-US"/>
        </a:p>
      </dgm:t>
    </dgm:pt>
    <dgm:pt modelId="{9ACFF24D-1F62-47B4-BA25-507B3F14FC6B}">
      <dgm:prSet phldrT="[Text]" custT="1"/>
      <dgm:spPr>
        <a:solidFill>
          <a:schemeClr val="accent6"/>
        </a:solidFill>
      </dgm:spPr>
      <dgm:t>
        <a:bodyPr/>
        <a:lstStyle/>
        <a:p>
          <a:r>
            <a:rPr lang="en-US" sz="1600" dirty="0">
              <a:solidFill>
                <a:schemeClr val="bg1"/>
              </a:solidFill>
              <a:latin typeface="Arial" panose="020B0604020202020204" pitchFamily="34" charset="0"/>
              <a:cs typeface="Arial" panose="020B0604020202020204" pitchFamily="34" charset="0"/>
            </a:rPr>
            <a:t>Statewide Planning and Programming</a:t>
          </a:r>
        </a:p>
      </dgm:t>
    </dgm:pt>
    <dgm:pt modelId="{DEA9DBB8-C3FF-4AC5-97B6-B9C3039B3543}" type="parTrans" cxnId="{72B319E8-8155-425D-8E75-912E9878586E}">
      <dgm:prSet/>
      <dgm:spPr/>
      <dgm:t>
        <a:bodyPr/>
        <a:lstStyle/>
        <a:p>
          <a:endParaRPr lang="en-US"/>
        </a:p>
      </dgm:t>
    </dgm:pt>
    <dgm:pt modelId="{F9D76B65-6164-46B7-BDBE-2293997C60D2}" type="sibTrans" cxnId="{72B319E8-8155-425D-8E75-912E9878586E}">
      <dgm:prSet/>
      <dgm:spPr/>
      <dgm:t>
        <a:bodyPr/>
        <a:lstStyle/>
        <a:p>
          <a:endParaRPr lang="en-US"/>
        </a:p>
      </dgm:t>
    </dgm:pt>
    <dgm:pt modelId="{270C5F2A-6C52-4F0D-9083-35902475A47B}">
      <dgm:prSet phldrT="[Text]" custT="1"/>
      <dgm:spPr>
        <a:solidFill>
          <a:schemeClr val="accent6"/>
        </a:solidFill>
      </dgm:spPr>
      <dgm:t>
        <a:bodyPr/>
        <a:lstStyle/>
        <a:p>
          <a:r>
            <a:rPr lang="en-US" sz="1600" dirty="0">
              <a:solidFill>
                <a:schemeClr val="bg1"/>
              </a:solidFill>
              <a:latin typeface="Arial" panose="020B0604020202020204" pitchFamily="34" charset="0"/>
              <a:cs typeface="Arial" panose="020B0604020202020204" pitchFamily="34" charset="0"/>
            </a:rPr>
            <a:t>Safety, Education, and Compliance</a:t>
          </a:r>
        </a:p>
      </dgm:t>
    </dgm:pt>
    <dgm:pt modelId="{C908AC5F-A52E-4C38-B22B-97923515C447}" type="parTrans" cxnId="{C0F794F9-CE1E-4CD5-8145-1E72983FF618}">
      <dgm:prSet/>
      <dgm:spPr/>
      <dgm:t>
        <a:bodyPr/>
        <a:lstStyle/>
        <a:p>
          <a:endParaRPr lang="en-US"/>
        </a:p>
      </dgm:t>
    </dgm:pt>
    <dgm:pt modelId="{4E0FBF79-83E4-44A2-AACF-59C3C2382FF3}" type="sibTrans" cxnId="{C0F794F9-CE1E-4CD5-8145-1E72983FF618}">
      <dgm:prSet/>
      <dgm:spPr/>
      <dgm:t>
        <a:bodyPr/>
        <a:lstStyle/>
        <a:p>
          <a:endParaRPr lang="en-US"/>
        </a:p>
      </dgm:t>
    </dgm:pt>
    <dgm:pt modelId="{9CC46794-938B-47CD-9A4F-B8D992BC53E9}">
      <dgm:prSet phldrT="[Text]" custT="1"/>
      <dgm:spPr>
        <a:solidFill>
          <a:schemeClr val="accent6"/>
        </a:solidFill>
      </dgm:spPr>
      <dgm:t>
        <a:bodyPr/>
        <a:lstStyle/>
        <a:p>
          <a:r>
            <a:rPr lang="en-US" sz="1600" dirty="0">
              <a:solidFill>
                <a:schemeClr val="bg1"/>
              </a:solidFill>
              <a:latin typeface="Arial" panose="020B0604020202020204" pitchFamily="34" charset="0"/>
              <a:cs typeface="Arial" panose="020B0604020202020204" pitchFamily="34" charset="0"/>
            </a:rPr>
            <a:t>Grant Administration</a:t>
          </a:r>
        </a:p>
      </dgm:t>
    </dgm:pt>
    <dgm:pt modelId="{38BEF4FA-93D8-42AC-8805-7CEE27F93B39}" type="parTrans" cxnId="{FE2EAF8F-96EE-4DFC-9EBC-5899199493DC}">
      <dgm:prSet/>
      <dgm:spPr/>
      <dgm:t>
        <a:bodyPr/>
        <a:lstStyle/>
        <a:p>
          <a:endParaRPr lang="en-US"/>
        </a:p>
      </dgm:t>
    </dgm:pt>
    <dgm:pt modelId="{A9C48454-7D2C-45EC-9454-7E5B84D19531}" type="sibTrans" cxnId="{FE2EAF8F-96EE-4DFC-9EBC-5899199493DC}">
      <dgm:prSet/>
      <dgm:spPr/>
      <dgm:t>
        <a:bodyPr/>
        <a:lstStyle/>
        <a:p>
          <a:endParaRPr lang="en-US"/>
        </a:p>
      </dgm:t>
    </dgm:pt>
    <dgm:pt modelId="{793C5B91-AE86-4696-B060-C532F5A9D50F}">
      <dgm:prSet phldrT="[Text]" custT="1"/>
      <dgm:spPr>
        <a:solidFill>
          <a:schemeClr val="accent6"/>
        </a:solidFill>
      </dgm:spPr>
      <dgm:t>
        <a:bodyPr/>
        <a:lstStyle/>
        <a:p>
          <a:r>
            <a:rPr lang="en-US" sz="1600" dirty="0">
              <a:solidFill>
                <a:schemeClr val="bg1"/>
              </a:solidFill>
              <a:latin typeface="Arial" panose="020B0604020202020204" pitchFamily="34" charset="0"/>
              <a:cs typeface="Arial" panose="020B0604020202020204" pitchFamily="34" charset="0"/>
            </a:rPr>
            <a:t>Finance</a:t>
          </a:r>
        </a:p>
      </dgm:t>
    </dgm:pt>
    <dgm:pt modelId="{545E563D-85FA-4633-AA31-978C5252064E}" type="parTrans" cxnId="{42423D48-2ED1-4A4D-9B56-37E31121A038}">
      <dgm:prSet/>
      <dgm:spPr/>
      <dgm:t>
        <a:bodyPr/>
        <a:lstStyle/>
        <a:p>
          <a:endParaRPr lang="en-US"/>
        </a:p>
      </dgm:t>
    </dgm:pt>
    <dgm:pt modelId="{5BC8C0B1-16BC-4605-BE9A-F45D21A4DDFE}" type="sibTrans" cxnId="{42423D48-2ED1-4A4D-9B56-37E31121A038}">
      <dgm:prSet/>
      <dgm:spPr/>
      <dgm:t>
        <a:bodyPr/>
        <a:lstStyle/>
        <a:p>
          <a:endParaRPr lang="en-US"/>
        </a:p>
      </dgm:t>
    </dgm:pt>
    <dgm:pt modelId="{22BE7746-39B8-467F-AC27-9ECF23AAC945}" type="pres">
      <dgm:prSet presAssocID="{C24229D2-E4D8-43EC-8D53-3BF18CCF3F77}" presName="hierChild1" presStyleCnt="0">
        <dgm:presLayoutVars>
          <dgm:orgChart val="1"/>
          <dgm:chPref val="1"/>
          <dgm:dir/>
          <dgm:animOne val="branch"/>
          <dgm:animLvl val="lvl"/>
          <dgm:resizeHandles/>
        </dgm:presLayoutVars>
      </dgm:prSet>
      <dgm:spPr/>
    </dgm:pt>
    <dgm:pt modelId="{89ABC4AC-585E-4C9F-9E5C-3182848A8C43}" type="pres">
      <dgm:prSet presAssocID="{8E18F936-EE63-46CE-81B3-D36EE0BCEC6D}" presName="hierRoot1" presStyleCnt="0">
        <dgm:presLayoutVars>
          <dgm:hierBranch val="init"/>
        </dgm:presLayoutVars>
      </dgm:prSet>
      <dgm:spPr/>
    </dgm:pt>
    <dgm:pt modelId="{988B7496-CD6C-4FF9-8782-7B73E6610E20}" type="pres">
      <dgm:prSet presAssocID="{8E18F936-EE63-46CE-81B3-D36EE0BCEC6D}" presName="rootComposite1" presStyleCnt="0"/>
      <dgm:spPr/>
    </dgm:pt>
    <dgm:pt modelId="{5B0BE6AC-831C-4B01-9418-DA33EE3CFC88}" type="pres">
      <dgm:prSet presAssocID="{8E18F936-EE63-46CE-81B3-D36EE0BCEC6D}" presName="rootText1" presStyleLbl="node0" presStyleIdx="0" presStyleCnt="1" custScaleX="194807" custLinFactNeighborX="-7473" custLinFactNeighborY="-116">
        <dgm:presLayoutVars>
          <dgm:chPref val="3"/>
        </dgm:presLayoutVars>
      </dgm:prSet>
      <dgm:spPr/>
    </dgm:pt>
    <dgm:pt modelId="{BE21DFBC-3E73-46A0-8432-41A28896E793}" type="pres">
      <dgm:prSet presAssocID="{8E18F936-EE63-46CE-81B3-D36EE0BCEC6D}" presName="rootConnector1" presStyleLbl="node1" presStyleIdx="0" presStyleCnt="0"/>
      <dgm:spPr/>
    </dgm:pt>
    <dgm:pt modelId="{B4B84713-A155-4240-8E0F-501C4F463981}" type="pres">
      <dgm:prSet presAssocID="{8E18F936-EE63-46CE-81B3-D36EE0BCEC6D}" presName="hierChild2" presStyleCnt="0"/>
      <dgm:spPr/>
    </dgm:pt>
    <dgm:pt modelId="{DCA9F7C8-122E-44B9-A7DE-B2026170045F}" type="pres">
      <dgm:prSet presAssocID="{794B0505-054F-4008-BAE1-4FBB5EE9939F}" presName="Name37" presStyleLbl="parChTrans1D2" presStyleIdx="0" presStyleCnt="3"/>
      <dgm:spPr/>
    </dgm:pt>
    <dgm:pt modelId="{EFE716F4-AD02-401B-8679-23782C57F42F}" type="pres">
      <dgm:prSet presAssocID="{F9382493-22EE-47AF-9696-FA564F061BAB}" presName="hierRoot2" presStyleCnt="0">
        <dgm:presLayoutVars>
          <dgm:hierBranch val="init"/>
        </dgm:presLayoutVars>
      </dgm:prSet>
      <dgm:spPr/>
    </dgm:pt>
    <dgm:pt modelId="{F3A1FFBC-E70F-494E-9A1C-6E00022294D1}" type="pres">
      <dgm:prSet presAssocID="{F9382493-22EE-47AF-9696-FA564F061BAB}" presName="rootComposite" presStyleCnt="0"/>
      <dgm:spPr/>
    </dgm:pt>
    <dgm:pt modelId="{8969CEEF-D9CC-412D-B27A-24D84D5CE661}" type="pres">
      <dgm:prSet presAssocID="{F9382493-22EE-47AF-9696-FA564F061BAB}" presName="rootText" presStyleLbl="node2" presStyleIdx="0" presStyleCnt="3" custScaleX="134163" custScaleY="147196" custLinFactNeighborX="-37546" custLinFactNeighborY="184">
        <dgm:presLayoutVars>
          <dgm:chPref val="3"/>
        </dgm:presLayoutVars>
      </dgm:prSet>
      <dgm:spPr/>
    </dgm:pt>
    <dgm:pt modelId="{B8B00EBE-F651-4A22-A80A-66DB7058A2B5}" type="pres">
      <dgm:prSet presAssocID="{F9382493-22EE-47AF-9696-FA564F061BAB}" presName="rootConnector" presStyleLbl="node2" presStyleIdx="0" presStyleCnt="3"/>
      <dgm:spPr/>
    </dgm:pt>
    <dgm:pt modelId="{6209678E-4B74-4468-9178-6BA0928B6D45}" type="pres">
      <dgm:prSet presAssocID="{F9382493-22EE-47AF-9696-FA564F061BAB}" presName="hierChild4" presStyleCnt="0"/>
      <dgm:spPr/>
    </dgm:pt>
    <dgm:pt modelId="{AAD87689-59FD-4F37-A52E-F2E898305791}" type="pres">
      <dgm:prSet presAssocID="{B361BE10-AD4E-4ABF-9C21-71EC33E562EA}" presName="Name37" presStyleLbl="parChTrans1D3" presStyleIdx="0" presStyleCnt="5"/>
      <dgm:spPr/>
    </dgm:pt>
    <dgm:pt modelId="{71560A00-7D58-48B7-BD05-F5CDB1BE606A}" type="pres">
      <dgm:prSet presAssocID="{6FBE842D-42C4-4FF5-98DB-95FBF5A98E4B}" presName="hierRoot2" presStyleCnt="0">
        <dgm:presLayoutVars>
          <dgm:hierBranch val="init"/>
        </dgm:presLayoutVars>
      </dgm:prSet>
      <dgm:spPr/>
    </dgm:pt>
    <dgm:pt modelId="{E132A277-C3B8-46A2-B662-398B50522D0A}" type="pres">
      <dgm:prSet presAssocID="{6FBE842D-42C4-4FF5-98DB-95FBF5A98E4B}" presName="rootComposite" presStyleCnt="0"/>
      <dgm:spPr/>
    </dgm:pt>
    <dgm:pt modelId="{C4455BD4-2C7D-457A-8674-F1752DF7F203}" type="pres">
      <dgm:prSet presAssocID="{6FBE842D-42C4-4FF5-98DB-95FBF5A98E4B}" presName="rootText" presStyleLbl="node3" presStyleIdx="0" presStyleCnt="5" custLinFactNeighborX="-28207" custLinFactNeighborY="-7623">
        <dgm:presLayoutVars>
          <dgm:chPref val="3"/>
        </dgm:presLayoutVars>
      </dgm:prSet>
      <dgm:spPr/>
    </dgm:pt>
    <dgm:pt modelId="{DCD80E51-AC15-4713-A3E7-5E5D29FD2D8C}" type="pres">
      <dgm:prSet presAssocID="{6FBE842D-42C4-4FF5-98DB-95FBF5A98E4B}" presName="rootConnector" presStyleLbl="node3" presStyleIdx="0" presStyleCnt="5"/>
      <dgm:spPr/>
    </dgm:pt>
    <dgm:pt modelId="{D252C0EE-54CE-4FBE-97C5-D2C7F31E781B}" type="pres">
      <dgm:prSet presAssocID="{6FBE842D-42C4-4FF5-98DB-95FBF5A98E4B}" presName="hierChild4" presStyleCnt="0"/>
      <dgm:spPr/>
    </dgm:pt>
    <dgm:pt modelId="{DE0757C5-617C-4A5B-A97E-D9665A3DE57D}" type="pres">
      <dgm:prSet presAssocID="{6FBE842D-42C4-4FF5-98DB-95FBF5A98E4B}" presName="hierChild5" presStyleCnt="0"/>
      <dgm:spPr/>
    </dgm:pt>
    <dgm:pt modelId="{4D259199-19D2-4896-918E-708B62339A4F}" type="pres">
      <dgm:prSet presAssocID="{DEA9DBB8-C3FF-4AC5-97B6-B9C3039B3543}" presName="Name37" presStyleLbl="parChTrans1D3" presStyleIdx="1" presStyleCnt="5"/>
      <dgm:spPr/>
    </dgm:pt>
    <dgm:pt modelId="{4374C469-0E98-427A-BDDB-0215EA10A159}" type="pres">
      <dgm:prSet presAssocID="{9ACFF24D-1F62-47B4-BA25-507B3F14FC6B}" presName="hierRoot2" presStyleCnt="0">
        <dgm:presLayoutVars>
          <dgm:hierBranch val="init"/>
        </dgm:presLayoutVars>
      </dgm:prSet>
      <dgm:spPr/>
    </dgm:pt>
    <dgm:pt modelId="{37F0FF4C-159E-4E9C-97C6-F6203F6FF4FF}" type="pres">
      <dgm:prSet presAssocID="{9ACFF24D-1F62-47B4-BA25-507B3F14FC6B}" presName="rootComposite" presStyleCnt="0"/>
      <dgm:spPr/>
    </dgm:pt>
    <dgm:pt modelId="{CA85CD82-8DAA-4561-9564-7F91B965B53A}" type="pres">
      <dgm:prSet presAssocID="{9ACFF24D-1F62-47B4-BA25-507B3F14FC6B}" presName="rootText" presStyleLbl="node3" presStyleIdx="1" presStyleCnt="5" custScaleY="144853" custLinFactNeighborX="-29227" custLinFactNeighborY="-24739">
        <dgm:presLayoutVars>
          <dgm:chPref val="3"/>
        </dgm:presLayoutVars>
      </dgm:prSet>
      <dgm:spPr/>
    </dgm:pt>
    <dgm:pt modelId="{4706EC71-86A7-4A06-9D7F-006090F81546}" type="pres">
      <dgm:prSet presAssocID="{9ACFF24D-1F62-47B4-BA25-507B3F14FC6B}" presName="rootConnector" presStyleLbl="node3" presStyleIdx="1" presStyleCnt="5"/>
      <dgm:spPr/>
    </dgm:pt>
    <dgm:pt modelId="{A7757714-2556-4505-A44F-F8FC79E84041}" type="pres">
      <dgm:prSet presAssocID="{9ACFF24D-1F62-47B4-BA25-507B3F14FC6B}" presName="hierChild4" presStyleCnt="0"/>
      <dgm:spPr/>
    </dgm:pt>
    <dgm:pt modelId="{EB174F86-A705-4373-9E14-DF1EC59FA0E0}" type="pres">
      <dgm:prSet presAssocID="{9ACFF24D-1F62-47B4-BA25-507B3F14FC6B}" presName="hierChild5" presStyleCnt="0"/>
      <dgm:spPr/>
    </dgm:pt>
    <dgm:pt modelId="{69655A06-0D9F-4539-A300-B5A59B125C5F}" type="pres">
      <dgm:prSet presAssocID="{F9382493-22EE-47AF-9696-FA564F061BAB}" presName="hierChild5" presStyleCnt="0"/>
      <dgm:spPr/>
    </dgm:pt>
    <dgm:pt modelId="{B7BC6E50-0209-453E-B2D2-A2D3DF1E2F22}" type="pres">
      <dgm:prSet presAssocID="{29468C76-C382-4511-BE5B-E1BF430D6D77}" presName="Name37" presStyleLbl="parChTrans1D2" presStyleIdx="1" presStyleCnt="3"/>
      <dgm:spPr/>
    </dgm:pt>
    <dgm:pt modelId="{679B1852-B93A-4634-8AAB-A828F1A875FC}" type="pres">
      <dgm:prSet presAssocID="{03BA97A2-CEE9-47C4-8B4A-26AA5F71606B}" presName="hierRoot2" presStyleCnt="0">
        <dgm:presLayoutVars>
          <dgm:hierBranch val="init"/>
        </dgm:presLayoutVars>
      </dgm:prSet>
      <dgm:spPr/>
    </dgm:pt>
    <dgm:pt modelId="{33F8F724-5F10-441F-9FAF-850337FA1681}" type="pres">
      <dgm:prSet presAssocID="{03BA97A2-CEE9-47C4-8B4A-26AA5F71606B}" presName="rootComposite" presStyleCnt="0"/>
      <dgm:spPr/>
    </dgm:pt>
    <dgm:pt modelId="{5FF069DE-4575-46A2-967D-088C8FABCDA6}" type="pres">
      <dgm:prSet presAssocID="{03BA97A2-CEE9-47C4-8B4A-26AA5F71606B}" presName="rootText" presStyleLbl="node2" presStyleIdx="1" presStyleCnt="3" custScaleX="158571" custScaleY="140758" custLinFactNeighborX="10443" custLinFactNeighborY="4719">
        <dgm:presLayoutVars>
          <dgm:chPref val="3"/>
        </dgm:presLayoutVars>
      </dgm:prSet>
      <dgm:spPr/>
    </dgm:pt>
    <dgm:pt modelId="{74CDF3EF-CAB1-44F9-8F13-46EBFDA2F129}" type="pres">
      <dgm:prSet presAssocID="{03BA97A2-CEE9-47C4-8B4A-26AA5F71606B}" presName="rootConnector" presStyleLbl="node2" presStyleIdx="1" presStyleCnt="3"/>
      <dgm:spPr/>
    </dgm:pt>
    <dgm:pt modelId="{847CFFC9-5571-41E2-89D6-7DD250BA7DF4}" type="pres">
      <dgm:prSet presAssocID="{03BA97A2-CEE9-47C4-8B4A-26AA5F71606B}" presName="hierChild4" presStyleCnt="0"/>
      <dgm:spPr/>
    </dgm:pt>
    <dgm:pt modelId="{F3126527-54C7-49BE-A639-F3416894B9FB}" type="pres">
      <dgm:prSet presAssocID="{C908AC5F-A52E-4C38-B22B-97923515C447}" presName="Name37" presStyleLbl="parChTrans1D3" presStyleIdx="2" presStyleCnt="5"/>
      <dgm:spPr/>
    </dgm:pt>
    <dgm:pt modelId="{D5E63B6F-C053-47B7-A3FF-AF484F66C409}" type="pres">
      <dgm:prSet presAssocID="{270C5F2A-6C52-4F0D-9083-35902475A47B}" presName="hierRoot2" presStyleCnt="0">
        <dgm:presLayoutVars>
          <dgm:hierBranch val="init"/>
        </dgm:presLayoutVars>
      </dgm:prSet>
      <dgm:spPr/>
    </dgm:pt>
    <dgm:pt modelId="{84AEF840-1AB4-45D1-9C40-A885A551C05B}" type="pres">
      <dgm:prSet presAssocID="{270C5F2A-6C52-4F0D-9083-35902475A47B}" presName="rootComposite" presStyleCnt="0"/>
      <dgm:spPr/>
    </dgm:pt>
    <dgm:pt modelId="{BE395754-E7F9-4663-8766-0E3386F26847}" type="pres">
      <dgm:prSet presAssocID="{270C5F2A-6C52-4F0D-9083-35902475A47B}" presName="rootText" presStyleLbl="node3" presStyleIdx="2" presStyleCnt="5" custLinFactNeighborX="17758" custLinFactNeighborY="-11486">
        <dgm:presLayoutVars>
          <dgm:chPref val="3"/>
        </dgm:presLayoutVars>
      </dgm:prSet>
      <dgm:spPr/>
    </dgm:pt>
    <dgm:pt modelId="{81DA4AE8-165F-4E16-8173-CC4D7B0D97EC}" type="pres">
      <dgm:prSet presAssocID="{270C5F2A-6C52-4F0D-9083-35902475A47B}" presName="rootConnector" presStyleLbl="node3" presStyleIdx="2" presStyleCnt="5"/>
      <dgm:spPr/>
    </dgm:pt>
    <dgm:pt modelId="{CF80BEB0-F033-4443-B08E-03CDED7D0DDE}" type="pres">
      <dgm:prSet presAssocID="{270C5F2A-6C52-4F0D-9083-35902475A47B}" presName="hierChild4" presStyleCnt="0"/>
      <dgm:spPr/>
    </dgm:pt>
    <dgm:pt modelId="{FB3C5A5D-6659-457F-B5DD-F0EB492C3415}" type="pres">
      <dgm:prSet presAssocID="{270C5F2A-6C52-4F0D-9083-35902475A47B}" presName="hierChild5" presStyleCnt="0"/>
      <dgm:spPr/>
    </dgm:pt>
    <dgm:pt modelId="{EBF35258-E71E-4CE9-B73D-3E051F90E0FB}" type="pres">
      <dgm:prSet presAssocID="{545E563D-85FA-4633-AA31-978C5252064E}" presName="Name37" presStyleLbl="parChTrans1D3" presStyleIdx="3" presStyleCnt="5"/>
      <dgm:spPr/>
    </dgm:pt>
    <dgm:pt modelId="{161E864A-C9BB-47D4-AE95-044F56B59C29}" type="pres">
      <dgm:prSet presAssocID="{793C5B91-AE86-4696-B060-C532F5A9D50F}" presName="hierRoot2" presStyleCnt="0">
        <dgm:presLayoutVars>
          <dgm:hierBranch val="init"/>
        </dgm:presLayoutVars>
      </dgm:prSet>
      <dgm:spPr/>
    </dgm:pt>
    <dgm:pt modelId="{D8C84EE4-5C12-4F10-9194-7244998A04EF}" type="pres">
      <dgm:prSet presAssocID="{793C5B91-AE86-4696-B060-C532F5A9D50F}" presName="rootComposite" presStyleCnt="0"/>
      <dgm:spPr/>
    </dgm:pt>
    <dgm:pt modelId="{887EB849-380A-4392-9C97-31313CC724EA}" type="pres">
      <dgm:prSet presAssocID="{793C5B91-AE86-4696-B060-C532F5A9D50F}" presName="rootText" presStyleLbl="node3" presStyleIdx="3" presStyleCnt="5" custLinFactNeighborX="16159" custLinFactNeighborY="-38463">
        <dgm:presLayoutVars>
          <dgm:chPref val="3"/>
        </dgm:presLayoutVars>
      </dgm:prSet>
      <dgm:spPr/>
    </dgm:pt>
    <dgm:pt modelId="{5BB46BE3-A0A6-4E73-B842-0466F180E604}" type="pres">
      <dgm:prSet presAssocID="{793C5B91-AE86-4696-B060-C532F5A9D50F}" presName="rootConnector" presStyleLbl="node3" presStyleIdx="3" presStyleCnt="5"/>
      <dgm:spPr/>
    </dgm:pt>
    <dgm:pt modelId="{7A22F948-BF8F-4A45-8D96-9512ED235132}" type="pres">
      <dgm:prSet presAssocID="{793C5B91-AE86-4696-B060-C532F5A9D50F}" presName="hierChild4" presStyleCnt="0"/>
      <dgm:spPr/>
    </dgm:pt>
    <dgm:pt modelId="{E50A3E4A-1722-467F-86BD-5654B729532F}" type="pres">
      <dgm:prSet presAssocID="{793C5B91-AE86-4696-B060-C532F5A9D50F}" presName="hierChild5" presStyleCnt="0"/>
      <dgm:spPr/>
    </dgm:pt>
    <dgm:pt modelId="{9D0738B6-52F3-4014-88E6-BEA1A8525577}" type="pres">
      <dgm:prSet presAssocID="{38BEF4FA-93D8-42AC-8805-7CEE27F93B39}" presName="Name37" presStyleLbl="parChTrans1D3" presStyleIdx="4" presStyleCnt="5"/>
      <dgm:spPr/>
    </dgm:pt>
    <dgm:pt modelId="{A2516760-EDD9-46E1-A021-E4E0FCFCACEC}" type="pres">
      <dgm:prSet presAssocID="{9CC46794-938B-47CD-9A4F-B8D992BC53E9}" presName="hierRoot2" presStyleCnt="0">
        <dgm:presLayoutVars>
          <dgm:hierBranch val="init"/>
        </dgm:presLayoutVars>
      </dgm:prSet>
      <dgm:spPr/>
    </dgm:pt>
    <dgm:pt modelId="{93591E28-7188-473B-A630-A69F805153CA}" type="pres">
      <dgm:prSet presAssocID="{9CC46794-938B-47CD-9A4F-B8D992BC53E9}" presName="rootComposite" presStyleCnt="0"/>
      <dgm:spPr/>
    </dgm:pt>
    <dgm:pt modelId="{792D5CF8-5D25-4F2D-9558-C7AC49BAFA1D}" type="pres">
      <dgm:prSet presAssocID="{9CC46794-938B-47CD-9A4F-B8D992BC53E9}" presName="rootText" presStyleLbl="node3" presStyleIdx="4" presStyleCnt="5" custLinFactNeighborX="16062" custLinFactNeighborY="-63570">
        <dgm:presLayoutVars>
          <dgm:chPref val="3"/>
        </dgm:presLayoutVars>
      </dgm:prSet>
      <dgm:spPr/>
    </dgm:pt>
    <dgm:pt modelId="{1D380733-A24A-440A-824E-F0A8CF448D61}" type="pres">
      <dgm:prSet presAssocID="{9CC46794-938B-47CD-9A4F-B8D992BC53E9}" presName="rootConnector" presStyleLbl="node3" presStyleIdx="4" presStyleCnt="5"/>
      <dgm:spPr/>
    </dgm:pt>
    <dgm:pt modelId="{4DE5E8C1-8C64-4EE3-B47A-DF05D91A6A47}" type="pres">
      <dgm:prSet presAssocID="{9CC46794-938B-47CD-9A4F-B8D992BC53E9}" presName="hierChild4" presStyleCnt="0"/>
      <dgm:spPr/>
    </dgm:pt>
    <dgm:pt modelId="{95741D2F-1C2C-4A10-A4CB-330F1249813D}" type="pres">
      <dgm:prSet presAssocID="{9CC46794-938B-47CD-9A4F-B8D992BC53E9}" presName="hierChild5" presStyleCnt="0"/>
      <dgm:spPr/>
    </dgm:pt>
    <dgm:pt modelId="{D72AF7DE-EF7A-43AB-8499-5CEA7EA5C3C0}" type="pres">
      <dgm:prSet presAssocID="{03BA97A2-CEE9-47C4-8B4A-26AA5F71606B}" presName="hierChild5" presStyleCnt="0"/>
      <dgm:spPr/>
    </dgm:pt>
    <dgm:pt modelId="{0A8731CD-838B-4A68-A42E-DCAC3C0C7887}" type="pres">
      <dgm:prSet presAssocID="{B3F4DD3D-8C07-4F65-9038-F4247B9213CC}" presName="Name37" presStyleLbl="parChTrans1D2" presStyleIdx="2" presStyleCnt="3"/>
      <dgm:spPr/>
    </dgm:pt>
    <dgm:pt modelId="{6B20A7A6-43E8-4068-B3D5-1029B040BD8D}" type="pres">
      <dgm:prSet presAssocID="{908C914F-5404-4501-8F86-AE24BDF3E4B6}" presName="hierRoot2" presStyleCnt="0">
        <dgm:presLayoutVars>
          <dgm:hierBranch val="init"/>
        </dgm:presLayoutVars>
      </dgm:prSet>
      <dgm:spPr/>
    </dgm:pt>
    <dgm:pt modelId="{8F6418B1-6F7B-430C-9F2E-65A78A5EF110}" type="pres">
      <dgm:prSet presAssocID="{908C914F-5404-4501-8F86-AE24BDF3E4B6}" presName="rootComposite" presStyleCnt="0"/>
      <dgm:spPr/>
    </dgm:pt>
    <dgm:pt modelId="{7833453B-EE56-4806-9623-27C094166137}" type="pres">
      <dgm:prSet presAssocID="{908C914F-5404-4501-8F86-AE24BDF3E4B6}" presName="rootText" presStyleLbl="node2" presStyleIdx="2" presStyleCnt="3" custScaleX="169114" custScaleY="144252" custLinFactNeighborX="79882">
        <dgm:presLayoutVars>
          <dgm:chPref val="3"/>
        </dgm:presLayoutVars>
      </dgm:prSet>
      <dgm:spPr/>
    </dgm:pt>
    <dgm:pt modelId="{FAE634F3-6F35-404D-9346-98742E0D17EC}" type="pres">
      <dgm:prSet presAssocID="{908C914F-5404-4501-8F86-AE24BDF3E4B6}" presName="rootConnector" presStyleLbl="node2" presStyleIdx="2" presStyleCnt="3"/>
      <dgm:spPr/>
    </dgm:pt>
    <dgm:pt modelId="{2CE372DA-D678-4CF1-B7C9-612305DEFE99}" type="pres">
      <dgm:prSet presAssocID="{908C914F-5404-4501-8F86-AE24BDF3E4B6}" presName="hierChild4" presStyleCnt="0"/>
      <dgm:spPr/>
    </dgm:pt>
    <dgm:pt modelId="{F7B2CDD7-B0E2-4640-92F5-9D9FE742A01E}" type="pres">
      <dgm:prSet presAssocID="{908C914F-5404-4501-8F86-AE24BDF3E4B6}" presName="hierChild5" presStyleCnt="0"/>
      <dgm:spPr/>
    </dgm:pt>
    <dgm:pt modelId="{0F04076F-FDBB-41ED-B775-EEFC1B48E9A3}" type="pres">
      <dgm:prSet presAssocID="{8E18F936-EE63-46CE-81B3-D36EE0BCEC6D}" presName="hierChild3" presStyleCnt="0"/>
      <dgm:spPr/>
    </dgm:pt>
  </dgm:ptLst>
  <dgm:cxnLst>
    <dgm:cxn modelId="{250BC606-4182-4A6E-B685-A56C6EA97728}" type="presOf" srcId="{793C5B91-AE86-4696-B060-C532F5A9D50F}" destId="{5BB46BE3-A0A6-4E73-B842-0466F180E604}" srcOrd="1" destOrd="0" presId="urn:microsoft.com/office/officeart/2005/8/layout/orgChart1"/>
    <dgm:cxn modelId="{F0CF0309-EE63-4C5E-98D4-F375BFBC2D05}" type="presOf" srcId="{B3F4DD3D-8C07-4F65-9038-F4247B9213CC}" destId="{0A8731CD-838B-4A68-A42E-DCAC3C0C7887}" srcOrd="0" destOrd="0" presId="urn:microsoft.com/office/officeart/2005/8/layout/orgChart1"/>
    <dgm:cxn modelId="{FF88E711-E784-4246-91DF-970E5C1D66DF}" srcId="{C24229D2-E4D8-43EC-8D53-3BF18CCF3F77}" destId="{8E18F936-EE63-46CE-81B3-D36EE0BCEC6D}" srcOrd="0" destOrd="0" parTransId="{6E8B0483-9298-4BC3-A432-05A7FF8C2DA4}" sibTransId="{3429FBBD-482A-49FE-B17B-EFAC10D0B664}"/>
    <dgm:cxn modelId="{53A60715-8452-4533-93E4-A4A4F5036014}" type="presOf" srcId="{908C914F-5404-4501-8F86-AE24BDF3E4B6}" destId="{FAE634F3-6F35-404D-9346-98742E0D17EC}" srcOrd="1" destOrd="0" presId="urn:microsoft.com/office/officeart/2005/8/layout/orgChart1"/>
    <dgm:cxn modelId="{AB73CB18-537E-4F60-82FB-B93EF4BCF571}" type="presOf" srcId="{270C5F2A-6C52-4F0D-9083-35902475A47B}" destId="{BE395754-E7F9-4663-8766-0E3386F26847}" srcOrd="0" destOrd="0" presId="urn:microsoft.com/office/officeart/2005/8/layout/orgChart1"/>
    <dgm:cxn modelId="{C8EF301A-2EEB-4812-A000-CC08FD5A4D45}" type="presOf" srcId="{F9382493-22EE-47AF-9696-FA564F061BAB}" destId="{8969CEEF-D9CC-412D-B27A-24D84D5CE661}" srcOrd="0" destOrd="0" presId="urn:microsoft.com/office/officeart/2005/8/layout/orgChart1"/>
    <dgm:cxn modelId="{104DCC1A-E6FC-4943-90D7-B6DEA36145DF}" type="presOf" srcId="{C24229D2-E4D8-43EC-8D53-3BF18CCF3F77}" destId="{22BE7746-39B8-467F-AC27-9ECF23AAC945}" srcOrd="0" destOrd="0" presId="urn:microsoft.com/office/officeart/2005/8/layout/orgChart1"/>
    <dgm:cxn modelId="{6479B429-B9B5-48E5-B389-4A574132499C}" type="presOf" srcId="{6FBE842D-42C4-4FF5-98DB-95FBF5A98E4B}" destId="{DCD80E51-AC15-4713-A3E7-5E5D29FD2D8C}" srcOrd="1" destOrd="0" presId="urn:microsoft.com/office/officeart/2005/8/layout/orgChart1"/>
    <dgm:cxn modelId="{59307036-C1C9-4D47-BB35-05F208200DED}" srcId="{8E18F936-EE63-46CE-81B3-D36EE0BCEC6D}" destId="{908C914F-5404-4501-8F86-AE24BDF3E4B6}" srcOrd="2" destOrd="0" parTransId="{B3F4DD3D-8C07-4F65-9038-F4247B9213CC}" sibTransId="{F92521EF-08CC-470D-9864-F64A647F0B18}"/>
    <dgm:cxn modelId="{91469A5E-46FE-485D-9F4A-69EDCBE23EBF}" type="presOf" srcId="{B361BE10-AD4E-4ABF-9C21-71EC33E562EA}" destId="{AAD87689-59FD-4F37-A52E-F2E898305791}" srcOrd="0" destOrd="0" presId="urn:microsoft.com/office/officeart/2005/8/layout/orgChart1"/>
    <dgm:cxn modelId="{EA283541-54AD-471A-8A43-63A7D485F8A4}" type="presOf" srcId="{545E563D-85FA-4633-AA31-978C5252064E}" destId="{EBF35258-E71E-4CE9-B73D-3E051F90E0FB}" srcOrd="0" destOrd="0" presId="urn:microsoft.com/office/officeart/2005/8/layout/orgChart1"/>
    <dgm:cxn modelId="{63764762-40D3-45D0-9F96-12C98A8D3432}" type="presOf" srcId="{29468C76-C382-4511-BE5B-E1BF430D6D77}" destId="{B7BC6E50-0209-453E-B2D2-A2D3DF1E2F22}" srcOrd="0" destOrd="0" presId="urn:microsoft.com/office/officeart/2005/8/layout/orgChart1"/>
    <dgm:cxn modelId="{42423D48-2ED1-4A4D-9B56-37E31121A038}" srcId="{03BA97A2-CEE9-47C4-8B4A-26AA5F71606B}" destId="{793C5B91-AE86-4696-B060-C532F5A9D50F}" srcOrd="1" destOrd="0" parTransId="{545E563D-85FA-4633-AA31-978C5252064E}" sibTransId="{5BC8C0B1-16BC-4605-BE9A-F45D21A4DDFE}"/>
    <dgm:cxn modelId="{2F666168-FA70-4F69-9B7A-98BC085CD010}" type="presOf" srcId="{9ACFF24D-1F62-47B4-BA25-507B3F14FC6B}" destId="{CA85CD82-8DAA-4561-9564-7F91B965B53A}" srcOrd="0" destOrd="0" presId="urn:microsoft.com/office/officeart/2005/8/layout/orgChart1"/>
    <dgm:cxn modelId="{30E66868-0D29-439C-85DB-73A22C8D264D}" type="presOf" srcId="{6FBE842D-42C4-4FF5-98DB-95FBF5A98E4B}" destId="{C4455BD4-2C7D-457A-8674-F1752DF7F203}" srcOrd="0" destOrd="0" presId="urn:microsoft.com/office/officeart/2005/8/layout/orgChart1"/>
    <dgm:cxn modelId="{A7A3AE70-EADC-411E-80D1-50027E3244EC}" type="presOf" srcId="{F9382493-22EE-47AF-9696-FA564F061BAB}" destId="{B8B00EBE-F651-4A22-A80A-66DB7058A2B5}" srcOrd="1" destOrd="0" presId="urn:microsoft.com/office/officeart/2005/8/layout/orgChart1"/>
    <dgm:cxn modelId="{60510175-4F9F-498D-98BF-6CCE20A92D5D}" type="presOf" srcId="{03BA97A2-CEE9-47C4-8B4A-26AA5F71606B}" destId="{5FF069DE-4575-46A2-967D-088C8FABCDA6}" srcOrd="0" destOrd="0" presId="urn:microsoft.com/office/officeart/2005/8/layout/orgChart1"/>
    <dgm:cxn modelId="{BD77F979-FBCB-4B3B-8722-F9AA5FB0E3CD}" srcId="{8E18F936-EE63-46CE-81B3-D36EE0BCEC6D}" destId="{03BA97A2-CEE9-47C4-8B4A-26AA5F71606B}" srcOrd="1" destOrd="0" parTransId="{29468C76-C382-4511-BE5B-E1BF430D6D77}" sibTransId="{4BC38D63-A7A9-4146-8387-8685593D06BB}"/>
    <dgm:cxn modelId="{CA5C7381-DA54-472B-B90F-7F263B6997D5}" type="presOf" srcId="{794B0505-054F-4008-BAE1-4FBB5EE9939F}" destId="{DCA9F7C8-122E-44B9-A7DE-B2026170045F}" srcOrd="0" destOrd="0" presId="urn:microsoft.com/office/officeart/2005/8/layout/orgChart1"/>
    <dgm:cxn modelId="{25B51B83-6142-4008-A4AA-49ACF8D7BF8F}" type="presOf" srcId="{793C5B91-AE86-4696-B060-C532F5A9D50F}" destId="{887EB849-380A-4392-9C97-31313CC724EA}" srcOrd="0" destOrd="0" presId="urn:microsoft.com/office/officeart/2005/8/layout/orgChart1"/>
    <dgm:cxn modelId="{FE2EAF8F-96EE-4DFC-9EBC-5899199493DC}" srcId="{03BA97A2-CEE9-47C4-8B4A-26AA5F71606B}" destId="{9CC46794-938B-47CD-9A4F-B8D992BC53E9}" srcOrd="2" destOrd="0" parTransId="{38BEF4FA-93D8-42AC-8805-7CEE27F93B39}" sibTransId="{A9C48454-7D2C-45EC-9454-7E5B84D19531}"/>
    <dgm:cxn modelId="{0AADEC94-5502-419D-AA2D-B4F4441DD879}" type="presOf" srcId="{03BA97A2-CEE9-47C4-8B4A-26AA5F71606B}" destId="{74CDF3EF-CAB1-44F9-8F13-46EBFDA2F129}" srcOrd="1" destOrd="0" presId="urn:microsoft.com/office/officeart/2005/8/layout/orgChart1"/>
    <dgm:cxn modelId="{1CB4F8A1-8D4D-432F-BB6F-41A7B5D80445}" srcId="{8E18F936-EE63-46CE-81B3-D36EE0BCEC6D}" destId="{F9382493-22EE-47AF-9696-FA564F061BAB}" srcOrd="0" destOrd="0" parTransId="{794B0505-054F-4008-BAE1-4FBB5EE9939F}" sibTransId="{58537386-E748-4B2B-961E-E85DB7338A9A}"/>
    <dgm:cxn modelId="{0C4902A6-C02C-4CBF-9B1C-796269714AE3}" type="presOf" srcId="{9CC46794-938B-47CD-9A4F-B8D992BC53E9}" destId="{1D380733-A24A-440A-824E-F0A8CF448D61}" srcOrd="1" destOrd="0" presId="urn:microsoft.com/office/officeart/2005/8/layout/orgChart1"/>
    <dgm:cxn modelId="{186893AD-4821-4B85-8925-142F72F3577E}" type="presOf" srcId="{908C914F-5404-4501-8F86-AE24BDF3E4B6}" destId="{7833453B-EE56-4806-9623-27C094166137}" srcOrd="0" destOrd="0" presId="urn:microsoft.com/office/officeart/2005/8/layout/orgChart1"/>
    <dgm:cxn modelId="{73FAE2B5-F6F6-4A4D-9368-B151BB260309}" type="presOf" srcId="{9CC46794-938B-47CD-9A4F-B8D992BC53E9}" destId="{792D5CF8-5D25-4F2D-9558-C7AC49BAFA1D}" srcOrd="0" destOrd="0" presId="urn:microsoft.com/office/officeart/2005/8/layout/orgChart1"/>
    <dgm:cxn modelId="{7B0AD4B7-F4C6-44E9-B8C1-1F0D1F1B9714}" type="presOf" srcId="{C908AC5F-A52E-4C38-B22B-97923515C447}" destId="{F3126527-54C7-49BE-A639-F3416894B9FB}" srcOrd="0" destOrd="0" presId="urn:microsoft.com/office/officeart/2005/8/layout/orgChart1"/>
    <dgm:cxn modelId="{527E9EBE-B93C-45BC-B795-FFD59B0AF7FB}" type="presOf" srcId="{8E18F936-EE63-46CE-81B3-D36EE0BCEC6D}" destId="{5B0BE6AC-831C-4B01-9418-DA33EE3CFC88}" srcOrd="0" destOrd="0" presId="urn:microsoft.com/office/officeart/2005/8/layout/orgChart1"/>
    <dgm:cxn modelId="{A6D967D4-80F3-4C46-AB32-535442185A97}" type="presOf" srcId="{DEA9DBB8-C3FF-4AC5-97B6-B9C3039B3543}" destId="{4D259199-19D2-4896-918E-708B62339A4F}" srcOrd="0" destOrd="0" presId="urn:microsoft.com/office/officeart/2005/8/layout/orgChart1"/>
    <dgm:cxn modelId="{265A59D5-E718-4DE8-8F02-B77FA4C42284}" type="presOf" srcId="{38BEF4FA-93D8-42AC-8805-7CEE27F93B39}" destId="{9D0738B6-52F3-4014-88E6-BEA1A8525577}" srcOrd="0" destOrd="0" presId="urn:microsoft.com/office/officeart/2005/8/layout/orgChart1"/>
    <dgm:cxn modelId="{DDDF4CD8-4F30-4BB7-B236-8044430F63B2}" type="presOf" srcId="{270C5F2A-6C52-4F0D-9083-35902475A47B}" destId="{81DA4AE8-165F-4E16-8173-CC4D7B0D97EC}" srcOrd="1" destOrd="0" presId="urn:microsoft.com/office/officeart/2005/8/layout/orgChart1"/>
    <dgm:cxn modelId="{A6F50BE1-81DC-452F-89C0-FFB5D27680AA}" type="presOf" srcId="{8E18F936-EE63-46CE-81B3-D36EE0BCEC6D}" destId="{BE21DFBC-3E73-46A0-8432-41A28896E793}" srcOrd="1" destOrd="0" presId="urn:microsoft.com/office/officeart/2005/8/layout/orgChart1"/>
    <dgm:cxn modelId="{72B319E8-8155-425D-8E75-912E9878586E}" srcId="{F9382493-22EE-47AF-9696-FA564F061BAB}" destId="{9ACFF24D-1F62-47B4-BA25-507B3F14FC6B}" srcOrd="1" destOrd="0" parTransId="{DEA9DBB8-C3FF-4AC5-97B6-B9C3039B3543}" sibTransId="{F9D76B65-6164-46B7-BDBE-2293997C60D2}"/>
    <dgm:cxn modelId="{B3E427E9-7864-4C2A-9F6B-0EF908BF26BB}" srcId="{F9382493-22EE-47AF-9696-FA564F061BAB}" destId="{6FBE842D-42C4-4FF5-98DB-95FBF5A98E4B}" srcOrd="0" destOrd="0" parTransId="{B361BE10-AD4E-4ABF-9C21-71EC33E562EA}" sibTransId="{E95665C7-058F-48B3-AAAE-062A95665B85}"/>
    <dgm:cxn modelId="{C0F794F9-CE1E-4CD5-8145-1E72983FF618}" srcId="{03BA97A2-CEE9-47C4-8B4A-26AA5F71606B}" destId="{270C5F2A-6C52-4F0D-9083-35902475A47B}" srcOrd="0" destOrd="0" parTransId="{C908AC5F-A52E-4C38-B22B-97923515C447}" sibTransId="{4E0FBF79-83E4-44A2-AACF-59C3C2382FF3}"/>
    <dgm:cxn modelId="{C1EF8CFC-6C03-4107-B532-324CC9F58156}" type="presOf" srcId="{9ACFF24D-1F62-47B4-BA25-507B3F14FC6B}" destId="{4706EC71-86A7-4A06-9D7F-006090F81546}" srcOrd="1" destOrd="0" presId="urn:microsoft.com/office/officeart/2005/8/layout/orgChart1"/>
    <dgm:cxn modelId="{8883CEA6-784B-4D47-8EEB-DEB8E8956863}" type="presParOf" srcId="{22BE7746-39B8-467F-AC27-9ECF23AAC945}" destId="{89ABC4AC-585E-4C9F-9E5C-3182848A8C43}" srcOrd="0" destOrd="0" presId="urn:microsoft.com/office/officeart/2005/8/layout/orgChart1"/>
    <dgm:cxn modelId="{F2ABB715-CDE8-4CB5-B4DC-C6CCDD7E73D6}" type="presParOf" srcId="{89ABC4AC-585E-4C9F-9E5C-3182848A8C43}" destId="{988B7496-CD6C-4FF9-8782-7B73E6610E20}" srcOrd="0" destOrd="0" presId="urn:microsoft.com/office/officeart/2005/8/layout/orgChart1"/>
    <dgm:cxn modelId="{6525F915-7840-4C75-A7C6-E78A96F451EB}" type="presParOf" srcId="{988B7496-CD6C-4FF9-8782-7B73E6610E20}" destId="{5B0BE6AC-831C-4B01-9418-DA33EE3CFC88}" srcOrd="0" destOrd="0" presId="urn:microsoft.com/office/officeart/2005/8/layout/orgChart1"/>
    <dgm:cxn modelId="{E631E035-BF71-42B0-89A9-F51C969F8B07}" type="presParOf" srcId="{988B7496-CD6C-4FF9-8782-7B73E6610E20}" destId="{BE21DFBC-3E73-46A0-8432-41A28896E793}" srcOrd="1" destOrd="0" presId="urn:microsoft.com/office/officeart/2005/8/layout/orgChart1"/>
    <dgm:cxn modelId="{853F25B0-FA29-4D8C-9088-F995B3E7C6C7}" type="presParOf" srcId="{89ABC4AC-585E-4C9F-9E5C-3182848A8C43}" destId="{B4B84713-A155-4240-8E0F-501C4F463981}" srcOrd="1" destOrd="0" presId="urn:microsoft.com/office/officeart/2005/8/layout/orgChart1"/>
    <dgm:cxn modelId="{7E7D0211-333B-4A7F-9A39-859738EBFDE2}" type="presParOf" srcId="{B4B84713-A155-4240-8E0F-501C4F463981}" destId="{DCA9F7C8-122E-44B9-A7DE-B2026170045F}" srcOrd="0" destOrd="0" presId="urn:microsoft.com/office/officeart/2005/8/layout/orgChart1"/>
    <dgm:cxn modelId="{F12BDED3-F698-410E-A436-BB70584CC6F8}" type="presParOf" srcId="{B4B84713-A155-4240-8E0F-501C4F463981}" destId="{EFE716F4-AD02-401B-8679-23782C57F42F}" srcOrd="1" destOrd="0" presId="urn:microsoft.com/office/officeart/2005/8/layout/orgChart1"/>
    <dgm:cxn modelId="{E459D264-359F-466D-AD3B-F2A64522C0FB}" type="presParOf" srcId="{EFE716F4-AD02-401B-8679-23782C57F42F}" destId="{F3A1FFBC-E70F-494E-9A1C-6E00022294D1}" srcOrd="0" destOrd="0" presId="urn:microsoft.com/office/officeart/2005/8/layout/orgChart1"/>
    <dgm:cxn modelId="{2D99FC71-2B27-47C3-A3F5-7D41B3E63611}" type="presParOf" srcId="{F3A1FFBC-E70F-494E-9A1C-6E00022294D1}" destId="{8969CEEF-D9CC-412D-B27A-24D84D5CE661}" srcOrd="0" destOrd="0" presId="urn:microsoft.com/office/officeart/2005/8/layout/orgChart1"/>
    <dgm:cxn modelId="{361A53BB-3A82-4A54-9E40-80E5A139002C}" type="presParOf" srcId="{F3A1FFBC-E70F-494E-9A1C-6E00022294D1}" destId="{B8B00EBE-F651-4A22-A80A-66DB7058A2B5}" srcOrd="1" destOrd="0" presId="urn:microsoft.com/office/officeart/2005/8/layout/orgChart1"/>
    <dgm:cxn modelId="{997E83A6-9DAA-4767-8452-D997B367735C}" type="presParOf" srcId="{EFE716F4-AD02-401B-8679-23782C57F42F}" destId="{6209678E-4B74-4468-9178-6BA0928B6D45}" srcOrd="1" destOrd="0" presId="urn:microsoft.com/office/officeart/2005/8/layout/orgChart1"/>
    <dgm:cxn modelId="{CE9ADF54-3C8F-41D5-9D31-D4232BCB5214}" type="presParOf" srcId="{6209678E-4B74-4468-9178-6BA0928B6D45}" destId="{AAD87689-59FD-4F37-A52E-F2E898305791}" srcOrd="0" destOrd="0" presId="urn:microsoft.com/office/officeart/2005/8/layout/orgChart1"/>
    <dgm:cxn modelId="{595AB684-2351-4E3D-9329-E513228800CE}" type="presParOf" srcId="{6209678E-4B74-4468-9178-6BA0928B6D45}" destId="{71560A00-7D58-48B7-BD05-F5CDB1BE606A}" srcOrd="1" destOrd="0" presId="urn:microsoft.com/office/officeart/2005/8/layout/orgChart1"/>
    <dgm:cxn modelId="{9296B3F5-F77A-476D-AE34-19B3ACD77D31}" type="presParOf" srcId="{71560A00-7D58-48B7-BD05-F5CDB1BE606A}" destId="{E132A277-C3B8-46A2-B662-398B50522D0A}" srcOrd="0" destOrd="0" presId="urn:microsoft.com/office/officeart/2005/8/layout/orgChart1"/>
    <dgm:cxn modelId="{8B9ECEAD-B350-4CC8-BA14-616A90CC2435}" type="presParOf" srcId="{E132A277-C3B8-46A2-B662-398B50522D0A}" destId="{C4455BD4-2C7D-457A-8674-F1752DF7F203}" srcOrd="0" destOrd="0" presId="urn:microsoft.com/office/officeart/2005/8/layout/orgChart1"/>
    <dgm:cxn modelId="{B04C0042-94FA-4345-857C-EE3565CB5BF3}" type="presParOf" srcId="{E132A277-C3B8-46A2-B662-398B50522D0A}" destId="{DCD80E51-AC15-4713-A3E7-5E5D29FD2D8C}" srcOrd="1" destOrd="0" presId="urn:microsoft.com/office/officeart/2005/8/layout/orgChart1"/>
    <dgm:cxn modelId="{2FFB1689-8A3F-4C9F-8D26-28B15DDEECE7}" type="presParOf" srcId="{71560A00-7D58-48B7-BD05-F5CDB1BE606A}" destId="{D252C0EE-54CE-4FBE-97C5-D2C7F31E781B}" srcOrd="1" destOrd="0" presId="urn:microsoft.com/office/officeart/2005/8/layout/orgChart1"/>
    <dgm:cxn modelId="{62F8B4BB-DD44-4E02-9B6B-25F6E956F361}" type="presParOf" srcId="{71560A00-7D58-48B7-BD05-F5CDB1BE606A}" destId="{DE0757C5-617C-4A5B-A97E-D9665A3DE57D}" srcOrd="2" destOrd="0" presId="urn:microsoft.com/office/officeart/2005/8/layout/orgChart1"/>
    <dgm:cxn modelId="{DA83DBB0-AFB3-4E0C-AD6F-F4056938F660}" type="presParOf" srcId="{6209678E-4B74-4468-9178-6BA0928B6D45}" destId="{4D259199-19D2-4896-918E-708B62339A4F}" srcOrd="2" destOrd="0" presId="urn:microsoft.com/office/officeart/2005/8/layout/orgChart1"/>
    <dgm:cxn modelId="{C9155F4C-22E8-4F80-AD7D-42CD977A8008}" type="presParOf" srcId="{6209678E-4B74-4468-9178-6BA0928B6D45}" destId="{4374C469-0E98-427A-BDDB-0215EA10A159}" srcOrd="3" destOrd="0" presId="urn:microsoft.com/office/officeart/2005/8/layout/orgChart1"/>
    <dgm:cxn modelId="{019E20F2-9E66-46CB-BDEA-D7E3DCA1CBB2}" type="presParOf" srcId="{4374C469-0E98-427A-BDDB-0215EA10A159}" destId="{37F0FF4C-159E-4E9C-97C6-F6203F6FF4FF}" srcOrd="0" destOrd="0" presId="urn:microsoft.com/office/officeart/2005/8/layout/orgChart1"/>
    <dgm:cxn modelId="{28C445EB-C008-4052-98F1-323429217F8E}" type="presParOf" srcId="{37F0FF4C-159E-4E9C-97C6-F6203F6FF4FF}" destId="{CA85CD82-8DAA-4561-9564-7F91B965B53A}" srcOrd="0" destOrd="0" presId="urn:microsoft.com/office/officeart/2005/8/layout/orgChart1"/>
    <dgm:cxn modelId="{C17930CE-8AD2-4750-B52D-12C04EF4A5AF}" type="presParOf" srcId="{37F0FF4C-159E-4E9C-97C6-F6203F6FF4FF}" destId="{4706EC71-86A7-4A06-9D7F-006090F81546}" srcOrd="1" destOrd="0" presId="urn:microsoft.com/office/officeart/2005/8/layout/orgChart1"/>
    <dgm:cxn modelId="{BA29361F-8303-4192-9053-07F960973730}" type="presParOf" srcId="{4374C469-0E98-427A-BDDB-0215EA10A159}" destId="{A7757714-2556-4505-A44F-F8FC79E84041}" srcOrd="1" destOrd="0" presId="urn:microsoft.com/office/officeart/2005/8/layout/orgChart1"/>
    <dgm:cxn modelId="{A7F343FF-30A6-4C11-A6D2-3D0091604CA8}" type="presParOf" srcId="{4374C469-0E98-427A-BDDB-0215EA10A159}" destId="{EB174F86-A705-4373-9E14-DF1EC59FA0E0}" srcOrd="2" destOrd="0" presId="urn:microsoft.com/office/officeart/2005/8/layout/orgChart1"/>
    <dgm:cxn modelId="{41B8148C-36C7-4DC7-A6E1-5A65668230C2}" type="presParOf" srcId="{EFE716F4-AD02-401B-8679-23782C57F42F}" destId="{69655A06-0D9F-4539-A300-B5A59B125C5F}" srcOrd="2" destOrd="0" presId="urn:microsoft.com/office/officeart/2005/8/layout/orgChart1"/>
    <dgm:cxn modelId="{7C315A39-0A44-473D-987C-31DBD8FBCFEE}" type="presParOf" srcId="{B4B84713-A155-4240-8E0F-501C4F463981}" destId="{B7BC6E50-0209-453E-B2D2-A2D3DF1E2F22}" srcOrd="2" destOrd="0" presId="urn:microsoft.com/office/officeart/2005/8/layout/orgChart1"/>
    <dgm:cxn modelId="{50BC1943-4F59-46A6-9106-D8B308801596}" type="presParOf" srcId="{B4B84713-A155-4240-8E0F-501C4F463981}" destId="{679B1852-B93A-4634-8AAB-A828F1A875FC}" srcOrd="3" destOrd="0" presId="urn:microsoft.com/office/officeart/2005/8/layout/orgChart1"/>
    <dgm:cxn modelId="{2ED2AAE9-C979-4F1B-8D07-52941B40D27B}" type="presParOf" srcId="{679B1852-B93A-4634-8AAB-A828F1A875FC}" destId="{33F8F724-5F10-441F-9FAF-850337FA1681}" srcOrd="0" destOrd="0" presId="urn:microsoft.com/office/officeart/2005/8/layout/orgChart1"/>
    <dgm:cxn modelId="{5B8D4C88-C04C-428C-8743-C4BD33662471}" type="presParOf" srcId="{33F8F724-5F10-441F-9FAF-850337FA1681}" destId="{5FF069DE-4575-46A2-967D-088C8FABCDA6}" srcOrd="0" destOrd="0" presId="urn:microsoft.com/office/officeart/2005/8/layout/orgChart1"/>
    <dgm:cxn modelId="{7434095C-F4D0-49A1-A4B8-D12FF94FBFBF}" type="presParOf" srcId="{33F8F724-5F10-441F-9FAF-850337FA1681}" destId="{74CDF3EF-CAB1-44F9-8F13-46EBFDA2F129}" srcOrd="1" destOrd="0" presId="urn:microsoft.com/office/officeart/2005/8/layout/orgChart1"/>
    <dgm:cxn modelId="{3317407E-E7FF-4F27-8072-E2F6D07AEB67}" type="presParOf" srcId="{679B1852-B93A-4634-8AAB-A828F1A875FC}" destId="{847CFFC9-5571-41E2-89D6-7DD250BA7DF4}" srcOrd="1" destOrd="0" presId="urn:microsoft.com/office/officeart/2005/8/layout/orgChart1"/>
    <dgm:cxn modelId="{2554349C-6FB7-4BFB-AD35-7E28402DFED3}" type="presParOf" srcId="{847CFFC9-5571-41E2-89D6-7DD250BA7DF4}" destId="{F3126527-54C7-49BE-A639-F3416894B9FB}" srcOrd="0" destOrd="0" presId="urn:microsoft.com/office/officeart/2005/8/layout/orgChart1"/>
    <dgm:cxn modelId="{8BE82AAA-F753-4C83-8E18-BECB21D31A2F}" type="presParOf" srcId="{847CFFC9-5571-41E2-89D6-7DD250BA7DF4}" destId="{D5E63B6F-C053-47B7-A3FF-AF484F66C409}" srcOrd="1" destOrd="0" presId="urn:microsoft.com/office/officeart/2005/8/layout/orgChart1"/>
    <dgm:cxn modelId="{64EF756A-81E9-4C90-B70F-376F3B7DF558}" type="presParOf" srcId="{D5E63B6F-C053-47B7-A3FF-AF484F66C409}" destId="{84AEF840-1AB4-45D1-9C40-A885A551C05B}" srcOrd="0" destOrd="0" presId="urn:microsoft.com/office/officeart/2005/8/layout/orgChart1"/>
    <dgm:cxn modelId="{DD79A161-F462-4647-8219-8DD8C94F9484}" type="presParOf" srcId="{84AEF840-1AB4-45D1-9C40-A885A551C05B}" destId="{BE395754-E7F9-4663-8766-0E3386F26847}" srcOrd="0" destOrd="0" presId="urn:microsoft.com/office/officeart/2005/8/layout/orgChart1"/>
    <dgm:cxn modelId="{7C867BBC-8077-4241-B0ED-2E5E278DFC0D}" type="presParOf" srcId="{84AEF840-1AB4-45D1-9C40-A885A551C05B}" destId="{81DA4AE8-165F-4E16-8173-CC4D7B0D97EC}" srcOrd="1" destOrd="0" presId="urn:microsoft.com/office/officeart/2005/8/layout/orgChart1"/>
    <dgm:cxn modelId="{04BD80DC-C30B-4C11-A739-239B8D384CD0}" type="presParOf" srcId="{D5E63B6F-C053-47B7-A3FF-AF484F66C409}" destId="{CF80BEB0-F033-4443-B08E-03CDED7D0DDE}" srcOrd="1" destOrd="0" presId="urn:microsoft.com/office/officeart/2005/8/layout/orgChart1"/>
    <dgm:cxn modelId="{2B370CBB-6BC8-4D74-AB7C-DC46480184E0}" type="presParOf" srcId="{D5E63B6F-C053-47B7-A3FF-AF484F66C409}" destId="{FB3C5A5D-6659-457F-B5DD-F0EB492C3415}" srcOrd="2" destOrd="0" presId="urn:microsoft.com/office/officeart/2005/8/layout/orgChart1"/>
    <dgm:cxn modelId="{8CCA1780-77CD-4F9C-9FF8-44A602A5270F}" type="presParOf" srcId="{847CFFC9-5571-41E2-89D6-7DD250BA7DF4}" destId="{EBF35258-E71E-4CE9-B73D-3E051F90E0FB}" srcOrd="2" destOrd="0" presId="urn:microsoft.com/office/officeart/2005/8/layout/orgChart1"/>
    <dgm:cxn modelId="{74DD00C4-B40D-4660-B5B7-17F2EE5BFDBB}" type="presParOf" srcId="{847CFFC9-5571-41E2-89D6-7DD250BA7DF4}" destId="{161E864A-C9BB-47D4-AE95-044F56B59C29}" srcOrd="3" destOrd="0" presId="urn:microsoft.com/office/officeart/2005/8/layout/orgChart1"/>
    <dgm:cxn modelId="{A805CF2C-1C93-49FD-B9BB-AB557EE7CE42}" type="presParOf" srcId="{161E864A-C9BB-47D4-AE95-044F56B59C29}" destId="{D8C84EE4-5C12-4F10-9194-7244998A04EF}" srcOrd="0" destOrd="0" presId="urn:microsoft.com/office/officeart/2005/8/layout/orgChart1"/>
    <dgm:cxn modelId="{AB0171FA-2192-4E9F-B2A1-E2B824639919}" type="presParOf" srcId="{D8C84EE4-5C12-4F10-9194-7244998A04EF}" destId="{887EB849-380A-4392-9C97-31313CC724EA}" srcOrd="0" destOrd="0" presId="urn:microsoft.com/office/officeart/2005/8/layout/orgChart1"/>
    <dgm:cxn modelId="{58AE2572-79FE-4BFB-83A1-D364E3E2B0B8}" type="presParOf" srcId="{D8C84EE4-5C12-4F10-9194-7244998A04EF}" destId="{5BB46BE3-A0A6-4E73-B842-0466F180E604}" srcOrd="1" destOrd="0" presId="urn:microsoft.com/office/officeart/2005/8/layout/orgChart1"/>
    <dgm:cxn modelId="{4009A4E6-922F-4857-B1FA-C24D6EDDD672}" type="presParOf" srcId="{161E864A-C9BB-47D4-AE95-044F56B59C29}" destId="{7A22F948-BF8F-4A45-8D96-9512ED235132}" srcOrd="1" destOrd="0" presId="urn:microsoft.com/office/officeart/2005/8/layout/orgChart1"/>
    <dgm:cxn modelId="{F725B2A0-D590-4C01-8B71-D3E3BD908A56}" type="presParOf" srcId="{161E864A-C9BB-47D4-AE95-044F56B59C29}" destId="{E50A3E4A-1722-467F-86BD-5654B729532F}" srcOrd="2" destOrd="0" presId="urn:microsoft.com/office/officeart/2005/8/layout/orgChart1"/>
    <dgm:cxn modelId="{21733166-1C08-463F-86D7-B8AB19B92BCD}" type="presParOf" srcId="{847CFFC9-5571-41E2-89D6-7DD250BA7DF4}" destId="{9D0738B6-52F3-4014-88E6-BEA1A8525577}" srcOrd="4" destOrd="0" presId="urn:microsoft.com/office/officeart/2005/8/layout/orgChart1"/>
    <dgm:cxn modelId="{908B361D-B641-4F48-9C96-21F8CF418BB5}" type="presParOf" srcId="{847CFFC9-5571-41E2-89D6-7DD250BA7DF4}" destId="{A2516760-EDD9-46E1-A021-E4E0FCFCACEC}" srcOrd="5" destOrd="0" presId="urn:microsoft.com/office/officeart/2005/8/layout/orgChart1"/>
    <dgm:cxn modelId="{9D71A55F-7464-4B90-8258-9D2E94BFF10C}" type="presParOf" srcId="{A2516760-EDD9-46E1-A021-E4E0FCFCACEC}" destId="{93591E28-7188-473B-A630-A69F805153CA}" srcOrd="0" destOrd="0" presId="urn:microsoft.com/office/officeart/2005/8/layout/orgChart1"/>
    <dgm:cxn modelId="{9DD54541-2CED-45B3-A571-23D352AF3578}" type="presParOf" srcId="{93591E28-7188-473B-A630-A69F805153CA}" destId="{792D5CF8-5D25-4F2D-9558-C7AC49BAFA1D}" srcOrd="0" destOrd="0" presId="urn:microsoft.com/office/officeart/2005/8/layout/orgChart1"/>
    <dgm:cxn modelId="{83CE5B5F-0D92-484B-A03E-74C92967395F}" type="presParOf" srcId="{93591E28-7188-473B-A630-A69F805153CA}" destId="{1D380733-A24A-440A-824E-F0A8CF448D61}" srcOrd="1" destOrd="0" presId="urn:microsoft.com/office/officeart/2005/8/layout/orgChart1"/>
    <dgm:cxn modelId="{AA36E08A-7A14-4530-8C26-22FA9726D32B}" type="presParOf" srcId="{A2516760-EDD9-46E1-A021-E4E0FCFCACEC}" destId="{4DE5E8C1-8C64-4EE3-B47A-DF05D91A6A47}" srcOrd="1" destOrd="0" presId="urn:microsoft.com/office/officeart/2005/8/layout/orgChart1"/>
    <dgm:cxn modelId="{94A1F07B-BAA6-4C01-96C8-B9FEA13A13D1}" type="presParOf" srcId="{A2516760-EDD9-46E1-A021-E4E0FCFCACEC}" destId="{95741D2F-1C2C-4A10-A4CB-330F1249813D}" srcOrd="2" destOrd="0" presId="urn:microsoft.com/office/officeart/2005/8/layout/orgChart1"/>
    <dgm:cxn modelId="{9AEBCD80-E19D-4729-9E5D-1328A1280945}" type="presParOf" srcId="{679B1852-B93A-4634-8AAB-A828F1A875FC}" destId="{D72AF7DE-EF7A-43AB-8499-5CEA7EA5C3C0}" srcOrd="2" destOrd="0" presId="urn:microsoft.com/office/officeart/2005/8/layout/orgChart1"/>
    <dgm:cxn modelId="{624F00D4-7B08-472E-843C-49441BDBD7F7}" type="presParOf" srcId="{B4B84713-A155-4240-8E0F-501C4F463981}" destId="{0A8731CD-838B-4A68-A42E-DCAC3C0C7887}" srcOrd="4" destOrd="0" presId="urn:microsoft.com/office/officeart/2005/8/layout/orgChart1"/>
    <dgm:cxn modelId="{B3B0B8C4-84AF-4024-A9CA-7CAC054632C3}" type="presParOf" srcId="{B4B84713-A155-4240-8E0F-501C4F463981}" destId="{6B20A7A6-43E8-4068-B3D5-1029B040BD8D}" srcOrd="5" destOrd="0" presId="urn:microsoft.com/office/officeart/2005/8/layout/orgChart1"/>
    <dgm:cxn modelId="{6AB8BF8D-78E5-4E57-9F62-C0EFC8E2E2BA}" type="presParOf" srcId="{6B20A7A6-43E8-4068-B3D5-1029B040BD8D}" destId="{8F6418B1-6F7B-430C-9F2E-65A78A5EF110}" srcOrd="0" destOrd="0" presId="urn:microsoft.com/office/officeart/2005/8/layout/orgChart1"/>
    <dgm:cxn modelId="{CF3A365D-8C47-4D75-8498-CC064A952004}" type="presParOf" srcId="{8F6418B1-6F7B-430C-9F2E-65A78A5EF110}" destId="{7833453B-EE56-4806-9623-27C094166137}" srcOrd="0" destOrd="0" presId="urn:microsoft.com/office/officeart/2005/8/layout/orgChart1"/>
    <dgm:cxn modelId="{25154F5E-409D-4E99-9968-3DA0ADCC822A}" type="presParOf" srcId="{8F6418B1-6F7B-430C-9F2E-65A78A5EF110}" destId="{FAE634F3-6F35-404D-9346-98742E0D17EC}" srcOrd="1" destOrd="0" presId="urn:microsoft.com/office/officeart/2005/8/layout/orgChart1"/>
    <dgm:cxn modelId="{C10D02EE-47FC-4FBD-9166-3D2464749DA1}" type="presParOf" srcId="{6B20A7A6-43E8-4068-B3D5-1029B040BD8D}" destId="{2CE372DA-D678-4CF1-B7C9-612305DEFE99}" srcOrd="1" destOrd="0" presId="urn:microsoft.com/office/officeart/2005/8/layout/orgChart1"/>
    <dgm:cxn modelId="{3C0DDDBF-36DD-41EB-9F93-DD6D38C91421}" type="presParOf" srcId="{6B20A7A6-43E8-4068-B3D5-1029B040BD8D}" destId="{F7B2CDD7-B0E2-4640-92F5-9D9FE742A01E}" srcOrd="2" destOrd="0" presId="urn:microsoft.com/office/officeart/2005/8/layout/orgChart1"/>
    <dgm:cxn modelId="{E7CB350E-F154-4498-9BAC-AA1F377FF885}" type="presParOf" srcId="{89ABC4AC-585E-4C9F-9E5C-3182848A8C43}" destId="{0F04076F-FDBB-41ED-B775-EEFC1B48E9A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E6C7E-84B5-43FD-A01A-C1C0A4655C88}">
      <dsp:nvSpPr>
        <dsp:cNvPr id="0" name=""/>
        <dsp:cNvSpPr/>
      </dsp:nvSpPr>
      <dsp:spPr>
        <a:xfrm>
          <a:off x="0" y="719"/>
          <a:ext cx="6423974"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175CEC-DD1E-45DA-A55C-22BF50FCBC40}">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415AEE-C10B-4264-B597-5652B1A43DD8}">
      <dsp:nvSpPr>
        <dsp:cNvPr id="0" name=""/>
        <dsp:cNvSpPr/>
      </dsp:nvSpPr>
      <dsp:spPr>
        <a:xfrm>
          <a:off x="1945450" y="719"/>
          <a:ext cx="4478523"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304 Submitted</a:t>
          </a:r>
        </a:p>
      </dsp:txBody>
      <dsp:txXfrm>
        <a:off x="1945450" y="719"/>
        <a:ext cx="4478523" cy="1684372"/>
      </dsp:txXfrm>
    </dsp:sp>
    <dsp:sp modelId="{1528F9C0-0F7B-4FC8-BE75-0245708991A1}">
      <dsp:nvSpPr>
        <dsp:cNvPr id="0" name=""/>
        <dsp:cNvSpPr/>
      </dsp:nvSpPr>
      <dsp:spPr>
        <a:xfrm>
          <a:off x="0" y="2106185"/>
          <a:ext cx="6423974"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DFE64-8B5D-4F0B-B298-F0813EDCEEEB}">
      <dsp:nvSpPr>
        <dsp:cNvPr id="0" name=""/>
        <dsp:cNvSpPr/>
      </dsp:nvSpPr>
      <dsp:spPr>
        <a:xfrm>
          <a:off x="509522" y="2485169"/>
          <a:ext cx="926404" cy="9264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A18A80-6C1A-4F2B-8170-ABD3592C4412}">
      <dsp:nvSpPr>
        <dsp:cNvPr id="0" name=""/>
        <dsp:cNvSpPr/>
      </dsp:nvSpPr>
      <dsp:spPr>
        <a:xfrm>
          <a:off x="1945450" y="2106185"/>
          <a:ext cx="4478523"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$26,024,161 in claims</a:t>
          </a:r>
        </a:p>
      </dsp:txBody>
      <dsp:txXfrm>
        <a:off x="1945450" y="2106185"/>
        <a:ext cx="4478523" cy="1684372"/>
      </dsp:txXfrm>
    </dsp:sp>
    <dsp:sp modelId="{F4E607B8-CC92-41C2-9DA7-1DA1FFF6EB88}">
      <dsp:nvSpPr>
        <dsp:cNvPr id="0" name=""/>
        <dsp:cNvSpPr/>
      </dsp:nvSpPr>
      <dsp:spPr>
        <a:xfrm>
          <a:off x="0" y="4191354"/>
          <a:ext cx="6423974"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FFC15-0920-4545-8274-11BBF4675E7C}">
      <dsp:nvSpPr>
        <dsp:cNvPr id="0" name=""/>
        <dsp:cNvSpPr/>
      </dsp:nvSpPr>
      <dsp:spPr>
        <a:xfrm>
          <a:off x="509522" y="4590634"/>
          <a:ext cx="926404" cy="92640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312338-CF92-4CE2-81F1-1ADF3DCF1A04}">
      <dsp:nvSpPr>
        <dsp:cNvPr id="0" name=""/>
        <dsp:cNvSpPr/>
      </dsp:nvSpPr>
      <dsp:spPr>
        <a:xfrm>
          <a:off x="1945450" y="4211650"/>
          <a:ext cx="4478523"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$25,724,303 approved for payment</a:t>
          </a:r>
        </a:p>
      </dsp:txBody>
      <dsp:txXfrm>
        <a:off x="1945450" y="4211650"/>
        <a:ext cx="4478523" cy="1684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E6C7E-84B5-43FD-A01A-C1C0A4655C88}">
      <dsp:nvSpPr>
        <dsp:cNvPr id="0" name=""/>
        <dsp:cNvSpPr/>
      </dsp:nvSpPr>
      <dsp:spPr>
        <a:xfrm>
          <a:off x="0" y="719"/>
          <a:ext cx="6423974"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175CEC-DD1E-45DA-A55C-22BF50FCBC40}">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415AEE-C10B-4264-B597-5652B1A43DD8}">
      <dsp:nvSpPr>
        <dsp:cNvPr id="0" name=""/>
        <dsp:cNvSpPr/>
      </dsp:nvSpPr>
      <dsp:spPr>
        <a:xfrm>
          <a:off x="1945450" y="719"/>
          <a:ext cx="4478523"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184 Submitted</a:t>
          </a:r>
        </a:p>
      </dsp:txBody>
      <dsp:txXfrm>
        <a:off x="1945450" y="719"/>
        <a:ext cx="4478523" cy="1684372"/>
      </dsp:txXfrm>
    </dsp:sp>
    <dsp:sp modelId="{1528F9C0-0F7B-4FC8-BE75-0245708991A1}">
      <dsp:nvSpPr>
        <dsp:cNvPr id="0" name=""/>
        <dsp:cNvSpPr/>
      </dsp:nvSpPr>
      <dsp:spPr>
        <a:xfrm>
          <a:off x="0" y="2106185"/>
          <a:ext cx="6423974"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DFE64-8B5D-4F0B-B298-F0813EDCEEEB}">
      <dsp:nvSpPr>
        <dsp:cNvPr id="0" name=""/>
        <dsp:cNvSpPr/>
      </dsp:nvSpPr>
      <dsp:spPr>
        <a:xfrm>
          <a:off x="509522" y="2485169"/>
          <a:ext cx="926404" cy="9264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A18A80-6C1A-4F2B-8170-ABD3592C4412}">
      <dsp:nvSpPr>
        <dsp:cNvPr id="0" name=""/>
        <dsp:cNvSpPr/>
      </dsp:nvSpPr>
      <dsp:spPr>
        <a:xfrm>
          <a:off x="1945450" y="2106185"/>
          <a:ext cx="4478523"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$78,507.77 in claims</a:t>
          </a:r>
        </a:p>
      </dsp:txBody>
      <dsp:txXfrm>
        <a:off x="1945450" y="2106185"/>
        <a:ext cx="4478523" cy="1684372"/>
      </dsp:txXfrm>
    </dsp:sp>
    <dsp:sp modelId="{F4E607B8-CC92-41C2-9DA7-1DA1FFF6EB88}">
      <dsp:nvSpPr>
        <dsp:cNvPr id="0" name=""/>
        <dsp:cNvSpPr/>
      </dsp:nvSpPr>
      <dsp:spPr>
        <a:xfrm>
          <a:off x="0" y="4191354"/>
          <a:ext cx="6423974"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FFC15-0920-4545-8274-11BBF4675E7C}">
      <dsp:nvSpPr>
        <dsp:cNvPr id="0" name=""/>
        <dsp:cNvSpPr/>
      </dsp:nvSpPr>
      <dsp:spPr>
        <a:xfrm>
          <a:off x="509522" y="4590634"/>
          <a:ext cx="926404" cy="92640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312338-CF92-4CE2-81F1-1ADF3DCF1A04}">
      <dsp:nvSpPr>
        <dsp:cNvPr id="0" name=""/>
        <dsp:cNvSpPr/>
      </dsp:nvSpPr>
      <dsp:spPr>
        <a:xfrm>
          <a:off x="1945450" y="4211650"/>
          <a:ext cx="4478523"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$78,311.65 reviewed and approved</a:t>
          </a:r>
        </a:p>
      </dsp:txBody>
      <dsp:txXfrm>
        <a:off x="1945450" y="4211650"/>
        <a:ext cx="4478523" cy="1684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731CD-838B-4A68-A42E-DCAC3C0C7887}">
      <dsp:nvSpPr>
        <dsp:cNvPr id="0" name=""/>
        <dsp:cNvSpPr/>
      </dsp:nvSpPr>
      <dsp:spPr>
        <a:xfrm>
          <a:off x="5213354" y="857543"/>
          <a:ext cx="4021946" cy="360412"/>
        </a:xfrm>
        <a:custGeom>
          <a:avLst/>
          <a:gdLst/>
          <a:ahLst/>
          <a:cxnLst/>
          <a:rect l="0" t="0" r="0" b="0"/>
          <a:pathLst>
            <a:path>
              <a:moveTo>
                <a:pt x="0" y="0"/>
              </a:moveTo>
              <a:lnTo>
                <a:pt x="0" y="180702"/>
              </a:lnTo>
              <a:lnTo>
                <a:pt x="4021946" y="180702"/>
              </a:lnTo>
              <a:lnTo>
                <a:pt x="4021946" y="36041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0738B6-52F3-4014-88E6-BEA1A8525577}">
      <dsp:nvSpPr>
        <dsp:cNvPr id="0" name=""/>
        <dsp:cNvSpPr/>
      </dsp:nvSpPr>
      <dsp:spPr>
        <a:xfrm>
          <a:off x="4135302" y="2462892"/>
          <a:ext cx="503267" cy="2633272"/>
        </a:xfrm>
        <a:custGeom>
          <a:avLst/>
          <a:gdLst/>
          <a:ahLst/>
          <a:cxnLst/>
          <a:rect l="0" t="0" r="0" b="0"/>
          <a:pathLst>
            <a:path>
              <a:moveTo>
                <a:pt x="0" y="0"/>
              </a:moveTo>
              <a:lnTo>
                <a:pt x="0" y="2633272"/>
              </a:lnTo>
              <a:lnTo>
                <a:pt x="503267" y="263327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F35258-E71E-4CE9-B73D-3E051F90E0FB}">
      <dsp:nvSpPr>
        <dsp:cNvPr id="0" name=""/>
        <dsp:cNvSpPr/>
      </dsp:nvSpPr>
      <dsp:spPr>
        <a:xfrm>
          <a:off x="4135302" y="2462892"/>
          <a:ext cx="504927" cy="1632947"/>
        </a:xfrm>
        <a:custGeom>
          <a:avLst/>
          <a:gdLst/>
          <a:ahLst/>
          <a:cxnLst/>
          <a:rect l="0" t="0" r="0" b="0"/>
          <a:pathLst>
            <a:path>
              <a:moveTo>
                <a:pt x="0" y="0"/>
              </a:moveTo>
              <a:lnTo>
                <a:pt x="0" y="1632947"/>
              </a:lnTo>
              <a:lnTo>
                <a:pt x="504927" y="163294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126527-54C7-49BE-A639-F3416894B9FB}">
      <dsp:nvSpPr>
        <dsp:cNvPr id="0" name=""/>
        <dsp:cNvSpPr/>
      </dsp:nvSpPr>
      <dsp:spPr>
        <a:xfrm>
          <a:off x="4135302" y="2462892"/>
          <a:ext cx="532294" cy="648624"/>
        </a:xfrm>
        <a:custGeom>
          <a:avLst/>
          <a:gdLst/>
          <a:ahLst/>
          <a:cxnLst/>
          <a:rect l="0" t="0" r="0" b="0"/>
          <a:pathLst>
            <a:path>
              <a:moveTo>
                <a:pt x="0" y="0"/>
              </a:moveTo>
              <a:lnTo>
                <a:pt x="0" y="648624"/>
              </a:lnTo>
              <a:lnTo>
                <a:pt x="532294" y="6486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BC6E50-0209-453E-B2D2-A2D3DF1E2F22}">
      <dsp:nvSpPr>
        <dsp:cNvPr id="0" name=""/>
        <dsp:cNvSpPr/>
      </dsp:nvSpPr>
      <dsp:spPr>
        <a:xfrm>
          <a:off x="5167634" y="857543"/>
          <a:ext cx="91440" cy="400795"/>
        </a:xfrm>
        <a:custGeom>
          <a:avLst/>
          <a:gdLst/>
          <a:ahLst/>
          <a:cxnLst/>
          <a:rect l="0" t="0" r="0" b="0"/>
          <a:pathLst>
            <a:path>
              <a:moveTo>
                <a:pt x="45720" y="0"/>
              </a:moveTo>
              <a:lnTo>
                <a:pt x="45720" y="221086"/>
              </a:lnTo>
              <a:lnTo>
                <a:pt x="53259" y="221086"/>
              </a:lnTo>
              <a:lnTo>
                <a:pt x="53259" y="4007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259199-19D2-4896-918E-708B62339A4F}">
      <dsp:nvSpPr>
        <dsp:cNvPr id="0" name=""/>
        <dsp:cNvSpPr/>
      </dsp:nvSpPr>
      <dsp:spPr>
        <a:xfrm>
          <a:off x="616533" y="2479177"/>
          <a:ext cx="486816" cy="1981118"/>
        </a:xfrm>
        <a:custGeom>
          <a:avLst/>
          <a:gdLst/>
          <a:ahLst/>
          <a:cxnLst/>
          <a:rect l="0" t="0" r="0" b="0"/>
          <a:pathLst>
            <a:path>
              <a:moveTo>
                <a:pt x="0" y="0"/>
              </a:moveTo>
              <a:lnTo>
                <a:pt x="0" y="1981118"/>
              </a:lnTo>
              <a:lnTo>
                <a:pt x="486816" y="198111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D87689-59FD-4F37-A52E-F2E898305791}">
      <dsp:nvSpPr>
        <dsp:cNvPr id="0" name=""/>
        <dsp:cNvSpPr/>
      </dsp:nvSpPr>
      <dsp:spPr>
        <a:xfrm>
          <a:off x="616533" y="2479177"/>
          <a:ext cx="504273" cy="720491"/>
        </a:xfrm>
        <a:custGeom>
          <a:avLst/>
          <a:gdLst/>
          <a:ahLst/>
          <a:cxnLst/>
          <a:rect l="0" t="0" r="0" b="0"/>
          <a:pathLst>
            <a:path>
              <a:moveTo>
                <a:pt x="0" y="0"/>
              </a:moveTo>
              <a:lnTo>
                <a:pt x="0" y="720491"/>
              </a:lnTo>
              <a:lnTo>
                <a:pt x="504273" y="72049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A9F7C8-122E-44B9-A7DE-B2026170045F}">
      <dsp:nvSpPr>
        <dsp:cNvPr id="0" name=""/>
        <dsp:cNvSpPr/>
      </dsp:nvSpPr>
      <dsp:spPr>
        <a:xfrm>
          <a:off x="1535025" y="857543"/>
          <a:ext cx="3678329" cy="361987"/>
        </a:xfrm>
        <a:custGeom>
          <a:avLst/>
          <a:gdLst/>
          <a:ahLst/>
          <a:cxnLst/>
          <a:rect l="0" t="0" r="0" b="0"/>
          <a:pathLst>
            <a:path>
              <a:moveTo>
                <a:pt x="3678329" y="0"/>
              </a:moveTo>
              <a:lnTo>
                <a:pt x="3678329" y="182277"/>
              </a:lnTo>
              <a:lnTo>
                <a:pt x="0" y="182277"/>
              </a:lnTo>
              <a:lnTo>
                <a:pt x="0" y="36198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0BE6AC-831C-4B01-9418-DA33EE3CFC88}">
      <dsp:nvSpPr>
        <dsp:cNvPr id="0" name=""/>
        <dsp:cNvSpPr/>
      </dsp:nvSpPr>
      <dsp:spPr>
        <a:xfrm>
          <a:off x="3546271" y="1781"/>
          <a:ext cx="3334167" cy="855761"/>
        </a:xfrm>
        <a:prstGeom prst="rect">
          <a:avLst/>
        </a:prstGeom>
        <a:solidFill>
          <a:schemeClr val="accent3"/>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Director</a:t>
          </a:r>
        </a:p>
        <a:p>
          <a:pPr marL="0" lvl="0" indent="0" algn="ctr" defTabSz="10668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Ryan Brumfield (Interim)</a:t>
          </a:r>
        </a:p>
      </dsp:txBody>
      <dsp:txXfrm>
        <a:off x="3546271" y="1781"/>
        <a:ext cx="3334167" cy="855761"/>
      </dsp:txXfrm>
    </dsp:sp>
    <dsp:sp modelId="{8969CEEF-D9CC-412D-B27A-24D84D5CE661}">
      <dsp:nvSpPr>
        <dsp:cNvPr id="0" name=""/>
        <dsp:cNvSpPr/>
      </dsp:nvSpPr>
      <dsp:spPr>
        <a:xfrm>
          <a:off x="386910" y="1219530"/>
          <a:ext cx="2296231" cy="1259646"/>
        </a:xfrm>
        <a:prstGeom prst="rect">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Arial" panose="020B0604020202020204" pitchFamily="34" charset="0"/>
              <a:cs typeface="Arial" panose="020B0604020202020204" pitchFamily="34" charset="0"/>
            </a:rPr>
            <a:t>Planning and Programming</a:t>
          </a:r>
        </a:p>
        <a:p>
          <a:pPr marL="0" lvl="0" indent="0" algn="ctr" defTabSz="977900">
            <a:lnSpc>
              <a:spcPct val="90000"/>
            </a:lnSpc>
            <a:spcBef>
              <a:spcPct val="0"/>
            </a:spcBef>
            <a:spcAft>
              <a:spcPct val="35000"/>
            </a:spcAft>
            <a:buNone/>
          </a:pPr>
          <a:r>
            <a:rPr lang="en-US" sz="1800" kern="1200" dirty="0">
              <a:solidFill>
                <a:schemeClr val="bg1"/>
              </a:solidFill>
              <a:latin typeface="Arial" panose="020B0604020202020204" pitchFamily="34" charset="0"/>
              <a:cs typeface="Arial" panose="020B0604020202020204" pitchFamily="34" charset="0"/>
            </a:rPr>
            <a:t>John Vine-Hodge</a:t>
          </a:r>
        </a:p>
      </dsp:txBody>
      <dsp:txXfrm>
        <a:off x="386910" y="1219530"/>
        <a:ext cx="2296231" cy="1259646"/>
      </dsp:txXfrm>
    </dsp:sp>
    <dsp:sp modelId="{C4455BD4-2C7D-457A-8674-F1752DF7F203}">
      <dsp:nvSpPr>
        <dsp:cNvPr id="0" name=""/>
        <dsp:cNvSpPr/>
      </dsp:nvSpPr>
      <dsp:spPr>
        <a:xfrm>
          <a:off x="1120807" y="2771788"/>
          <a:ext cx="1711523" cy="855761"/>
        </a:xfrm>
        <a:prstGeom prst="rect">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Regional</a:t>
          </a:r>
          <a:br>
            <a:rPr lang="en-US" sz="1600" kern="1200" dirty="0">
              <a:solidFill>
                <a:schemeClr val="bg1"/>
              </a:solidFill>
              <a:latin typeface="Arial" panose="020B0604020202020204" pitchFamily="34" charset="0"/>
              <a:cs typeface="Arial" panose="020B0604020202020204" pitchFamily="34" charset="0"/>
            </a:rPr>
          </a:br>
          <a:r>
            <a:rPr lang="en-US" sz="1600" kern="1200" dirty="0">
              <a:solidFill>
                <a:schemeClr val="bg1"/>
              </a:solidFill>
              <a:latin typeface="Arial" panose="020B0604020202020204" pitchFamily="34" charset="0"/>
              <a:cs typeface="Arial" panose="020B0604020202020204" pitchFamily="34" charset="0"/>
            </a:rPr>
            <a:t>Planning</a:t>
          </a:r>
        </a:p>
      </dsp:txBody>
      <dsp:txXfrm>
        <a:off x="1120807" y="2771788"/>
        <a:ext cx="1711523" cy="855761"/>
      </dsp:txXfrm>
    </dsp:sp>
    <dsp:sp modelId="{CA85CD82-8DAA-4561-9564-7F91B965B53A}">
      <dsp:nvSpPr>
        <dsp:cNvPr id="0" name=""/>
        <dsp:cNvSpPr/>
      </dsp:nvSpPr>
      <dsp:spPr>
        <a:xfrm>
          <a:off x="1103349" y="3840497"/>
          <a:ext cx="1711523" cy="1239596"/>
        </a:xfrm>
        <a:prstGeom prst="rect">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Statewide Planning and Programming</a:t>
          </a:r>
        </a:p>
      </dsp:txBody>
      <dsp:txXfrm>
        <a:off x="1103349" y="3840497"/>
        <a:ext cx="1711523" cy="1239596"/>
      </dsp:txXfrm>
    </dsp:sp>
    <dsp:sp modelId="{5FF069DE-4575-46A2-967D-088C8FABCDA6}">
      <dsp:nvSpPr>
        <dsp:cNvPr id="0" name=""/>
        <dsp:cNvSpPr/>
      </dsp:nvSpPr>
      <dsp:spPr>
        <a:xfrm>
          <a:off x="3863904" y="1258339"/>
          <a:ext cx="2713979" cy="1204553"/>
        </a:xfrm>
        <a:prstGeom prst="rect">
          <a:avLst/>
        </a:prstGeom>
        <a:solidFill>
          <a:srgbClr val="002060"/>
        </a:solidFill>
        <a:ln w="60325">
          <a:solidFill>
            <a:srgbClr val="FFFF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Arial" panose="020B0604020202020204" pitchFamily="34" charset="0"/>
              <a:cs typeface="Arial" panose="020B0604020202020204" pitchFamily="34" charset="0"/>
            </a:rPr>
            <a:t>Finance and Administration </a:t>
          </a:r>
        </a:p>
        <a:p>
          <a:pPr marL="0" lvl="0" indent="0" algn="ctr" defTabSz="977900">
            <a:lnSpc>
              <a:spcPct val="90000"/>
            </a:lnSpc>
            <a:spcBef>
              <a:spcPct val="0"/>
            </a:spcBef>
            <a:spcAft>
              <a:spcPct val="35000"/>
            </a:spcAft>
            <a:buNone/>
          </a:pPr>
          <a:r>
            <a:rPr lang="en-US" sz="1800" kern="1200" dirty="0">
              <a:solidFill>
                <a:schemeClr val="bg1"/>
              </a:solidFill>
              <a:latin typeface="Arial" panose="020B0604020202020204" pitchFamily="34" charset="0"/>
              <a:cs typeface="Arial" panose="020B0604020202020204" pitchFamily="34" charset="0"/>
            </a:rPr>
            <a:t>Vacant</a:t>
          </a:r>
        </a:p>
      </dsp:txBody>
      <dsp:txXfrm>
        <a:off x="3863904" y="1258339"/>
        <a:ext cx="2713979" cy="1204553"/>
      </dsp:txXfrm>
    </dsp:sp>
    <dsp:sp modelId="{BE395754-E7F9-4663-8766-0E3386F26847}">
      <dsp:nvSpPr>
        <dsp:cNvPr id="0" name=""/>
        <dsp:cNvSpPr/>
      </dsp:nvSpPr>
      <dsp:spPr>
        <a:xfrm>
          <a:off x="4667597" y="2683636"/>
          <a:ext cx="1711523" cy="855761"/>
        </a:xfrm>
        <a:prstGeom prst="rect">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Safety, Education, and Compliance</a:t>
          </a:r>
        </a:p>
      </dsp:txBody>
      <dsp:txXfrm>
        <a:off x="4667597" y="2683636"/>
        <a:ext cx="1711523" cy="855761"/>
      </dsp:txXfrm>
    </dsp:sp>
    <dsp:sp modelId="{887EB849-380A-4392-9C97-31313CC724EA}">
      <dsp:nvSpPr>
        <dsp:cNvPr id="0" name=""/>
        <dsp:cNvSpPr/>
      </dsp:nvSpPr>
      <dsp:spPr>
        <a:xfrm>
          <a:off x="4640229" y="3667958"/>
          <a:ext cx="1711523" cy="855761"/>
        </a:xfrm>
        <a:prstGeom prst="rect">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Finance</a:t>
          </a:r>
        </a:p>
      </dsp:txBody>
      <dsp:txXfrm>
        <a:off x="4640229" y="3667958"/>
        <a:ext cx="1711523" cy="855761"/>
      </dsp:txXfrm>
    </dsp:sp>
    <dsp:sp modelId="{792D5CF8-5D25-4F2D-9558-C7AC49BAFA1D}">
      <dsp:nvSpPr>
        <dsp:cNvPr id="0" name=""/>
        <dsp:cNvSpPr/>
      </dsp:nvSpPr>
      <dsp:spPr>
        <a:xfrm>
          <a:off x="4638569" y="4668284"/>
          <a:ext cx="1711523" cy="855761"/>
        </a:xfrm>
        <a:prstGeom prst="rect">
          <a:avLst/>
        </a:prstGeom>
        <a:solidFill>
          <a:schemeClr val="accent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Grant Administration</a:t>
          </a:r>
        </a:p>
      </dsp:txBody>
      <dsp:txXfrm>
        <a:off x="4638569" y="4668284"/>
        <a:ext cx="1711523" cy="855761"/>
      </dsp:txXfrm>
    </dsp:sp>
    <dsp:sp modelId="{7833453B-EE56-4806-9623-27C094166137}">
      <dsp:nvSpPr>
        <dsp:cNvPr id="0" name=""/>
        <dsp:cNvSpPr/>
      </dsp:nvSpPr>
      <dsp:spPr>
        <a:xfrm>
          <a:off x="7788088" y="1217955"/>
          <a:ext cx="2894425" cy="1234453"/>
        </a:xfrm>
        <a:prstGeom prst="rect">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Arial" panose="020B0604020202020204" pitchFamily="34" charset="0"/>
              <a:cs typeface="Arial" panose="020B0604020202020204" pitchFamily="34" charset="0"/>
            </a:rPr>
            <a:t>Innovations</a:t>
          </a:r>
          <a:br>
            <a:rPr lang="en-US" sz="2200" kern="1200" dirty="0">
              <a:solidFill>
                <a:schemeClr val="bg1"/>
              </a:solidFill>
              <a:latin typeface="Arial" panose="020B0604020202020204" pitchFamily="34" charset="0"/>
              <a:cs typeface="Arial" panose="020B0604020202020204" pitchFamily="34" charset="0"/>
            </a:rPr>
          </a:br>
          <a:r>
            <a:rPr lang="en-US" sz="2200" kern="1200" dirty="0">
              <a:solidFill>
                <a:schemeClr val="bg1"/>
              </a:solidFill>
              <a:latin typeface="Arial" panose="020B0604020202020204" pitchFamily="34" charset="0"/>
              <a:cs typeface="Arial" panose="020B0604020202020204" pitchFamily="34" charset="0"/>
            </a:rPr>
            <a:t>and Data</a:t>
          </a:r>
        </a:p>
        <a:p>
          <a:pPr marL="0" lvl="0" indent="0" algn="ctr" defTabSz="977900">
            <a:lnSpc>
              <a:spcPct val="90000"/>
            </a:lnSpc>
            <a:spcBef>
              <a:spcPct val="0"/>
            </a:spcBef>
            <a:spcAft>
              <a:spcPct val="35000"/>
            </a:spcAft>
            <a:buNone/>
          </a:pPr>
          <a:r>
            <a:rPr lang="en-US" sz="1800" kern="1200" dirty="0">
              <a:solidFill>
                <a:schemeClr val="bg1"/>
              </a:solidFill>
              <a:latin typeface="Arial" panose="020B0604020202020204" pitchFamily="34" charset="0"/>
              <a:cs typeface="Arial" panose="020B0604020202020204" pitchFamily="34" charset="0"/>
            </a:rPr>
            <a:t>Ryan Brumfield</a:t>
          </a:r>
        </a:p>
      </dsp:txBody>
      <dsp:txXfrm>
        <a:off x="7788088" y="1217955"/>
        <a:ext cx="2894425" cy="123445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732732-9DF5-5343-9671-1F8D28AFB589}" type="datetimeFigureOut">
              <a:rPr lang="en-US" smtClean="0"/>
              <a:t>4/7/2021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AE282AB-1402-2940-B834-0E55D2768B8F}" type="slidenum">
              <a:rPr lang="en-US" smtClean="0"/>
              <a:t>‹#›</a:t>
            </a:fld>
            <a:endParaRPr lang="en-US"/>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9855999-CF69-DA42-8213-22A5CAE5D182}" type="datetimeFigureOut">
              <a:rPr lang="en-US" smtClean="0"/>
              <a:t>4/7/2021</a:t>
            </a:fld>
            <a:endParaRPr lang="en-US"/>
          </a:p>
        </p:txBody>
      </p:sp>
      <p:sp>
        <p:nvSpPr>
          <p:cNvPr id="4" name="Slide Image Placeholder 3"/>
          <p:cNvSpPr>
            <a:spLocks noGrp="1" noRot="1" noChangeAspect="1"/>
          </p:cNvSpPr>
          <p:nvPr>
            <p:ph type="sldImg" idx="2"/>
          </p:nvPr>
        </p:nvSpPr>
        <p:spPr>
          <a:xfrm>
            <a:off x="484188" y="696913"/>
            <a:ext cx="60420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B6EF1C-AA17-F640-A7A5-6C89FACC0C1D}" type="slidenum">
              <a:rPr lang="en-US" smtClean="0"/>
              <a:t>‹#›</a:t>
            </a:fld>
            <a:endParaRPr lang="en-US"/>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a:t>
            </a:fld>
            <a:endParaRPr lang="en-US"/>
          </a:p>
        </p:txBody>
      </p:sp>
    </p:spTree>
    <p:extLst>
      <p:ext uri="{BB962C8B-B14F-4D97-AF65-F5344CB8AC3E}">
        <p14:creationId xmlns:p14="http://schemas.microsoft.com/office/powerpoint/2010/main" val="4090675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Blair</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CB6EF1C-AA17-F640-A7A5-6C89FACC0C1D}" type="slidenum">
              <a:rPr lang="en-US" smtClean="0"/>
              <a:t>11</a:t>
            </a:fld>
            <a:endParaRPr lang="en-US"/>
          </a:p>
        </p:txBody>
      </p:sp>
    </p:spTree>
    <p:extLst>
      <p:ext uri="{BB962C8B-B14F-4D97-AF65-F5344CB8AC3E}">
        <p14:creationId xmlns:p14="http://schemas.microsoft.com/office/powerpoint/2010/main" val="2040349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5"/>
          </p:nvPr>
        </p:nvSpPr>
        <p:spPr/>
        <p:txBody>
          <a:bodyPr/>
          <a:lstStyle/>
          <a:p>
            <a:fld id="{DCB6EF1C-AA17-F640-A7A5-6C89FACC0C1D}" type="slidenum">
              <a:rPr lang="en-US" smtClean="0"/>
              <a:t>12</a:t>
            </a:fld>
            <a:endParaRPr lang="en-US"/>
          </a:p>
        </p:txBody>
      </p:sp>
    </p:spTree>
    <p:extLst>
      <p:ext uri="{BB962C8B-B14F-4D97-AF65-F5344CB8AC3E}">
        <p14:creationId xmlns:p14="http://schemas.microsoft.com/office/powerpoint/2010/main" val="3611969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5"/>
          </p:nvPr>
        </p:nvSpPr>
        <p:spPr/>
        <p:txBody>
          <a:bodyPr/>
          <a:lstStyle/>
          <a:p>
            <a:fld id="{DCB6EF1C-AA17-F640-A7A5-6C89FACC0C1D}" type="slidenum">
              <a:rPr lang="en-US" smtClean="0"/>
              <a:t>13</a:t>
            </a:fld>
            <a:endParaRPr lang="en-US"/>
          </a:p>
        </p:txBody>
      </p:sp>
    </p:spTree>
    <p:extLst>
      <p:ext uri="{BB962C8B-B14F-4D97-AF65-F5344CB8AC3E}">
        <p14:creationId xmlns:p14="http://schemas.microsoft.com/office/powerpoint/2010/main" val="4177739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Blair</a:t>
            </a:r>
          </a:p>
          <a:p>
            <a:r>
              <a:rPr lang="en-US" dirty="0"/>
              <a:t>- Reminder to report information</a:t>
            </a:r>
          </a:p>
        </p:txBody>
      </p:sp>
      <p:sp>
        <p:nvSpPr>
          <p:cNvPr id="4" name="Slide Number Placeholder 3"/>
          <p:cNvSpPr>
            <a:spLocks noGrp="1"/>
          </p:cNvSpPr>
          <p:nvPr>
            <p:ph type="sldNum" sz="quarter" idx="5"/>
          </p:nvPr>
        </p:nvSpPr>
        <p:spPr/>
        <p:txBody>
          <a:bodyPr/>
          <a:lstStyle/>
          <a:p>
            <a:fld id="{DCB6EF1C-AA17-F640-A7A5-6C89FACC0C1D}" type="slidenum">
              <a:rPr lang="en-US" smtClean="0"/>
              <a:t>14</a:t>
            </a:fld>
            <a:endParaRPr lang="en-US"/>
          </a:p>
        </p:txBody>
      </p:sp>
    </p:spTree>
    <p:extLst>
      <p:ext uri="{BB962C8B-B14F-4D97-AF65-F5344CB8AC3E}">
        <p14:creationId xmlns:p14="http://schemas.microsoft.com/office/powerpoint/2010/main" val="104128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15</a:t>
            </a:fld>
            <a:endParaRPr lang="en-US"/>
          </a:p>
        </p:txBody>
      </p:sp>
    </p:spTree>
    <p:extLst>
      <p:ext uri="{BB962C8B-B14F-4D97-AF65-F5344CB8AC3E}">
        <p14:creationId xmlns:p14="http://schemas.microsoft.com/office/powerpoint/2010/main" val="104128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DCB6EF1C-AA17-F640-A7A5-6C89FACC0C1D}" type="slidenum">
              <a:rPr lang="en-US" smtClean="0"/>
              <a:t>16</a:t>
            </a:fld>
            <a:endParaRPr lang="en-US"/>
          </a:p>
        </p:txBody>
      </p:sp>
    </p:spTree>
    <p:extLst>
      <p:ext uri="{BB962C8B-B14F-4D97-AF65-F5344CB8AC3E}">
        <p14:creationId xmlns:p14="http://schemas.microsoft.com/office/powerpoint/2010/main" val="3237118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a:p>
            <a:endParaRPr lang="en-US" dirty="0"/>
          </a:p>
          <a:p>
            <a:r>
              <a:rPr lang="en-US" dirty="0"/>
              <a:t>Reminder that we have received additional vendor information after the date, including from </a:t>
            </a:r>
            <a:r>
              <a:rPr lang="en-US" dirty="0" err="1"/>
              <a:t>Moovit</a:t>
            </a:r>
            <a:r>
              <a:rPr lang="en-US" dirty="0"/>
              <a:t> and </a:t>
            </a:r>
            <a:r>
              <a:rPr lang="en-US" dirty="0" err="1"/>
              <a:t>Transloc</a:t>
            </a:r>
            <a:r>
              <a:rPr lang="en-US" dirty="0"/>
              <a:t> (waving certain fees associated with their product through the end of the year).  5 minute video recording/pitch to be sent to systems for new vendors.  Reach out if interested in learning more or exploring options.</a:t>
            </a:r>
          </a:p>
        </p:txBody>
      </p:sp>
      <p:sp>
        <p:nvSpPr>
          <p:cNvPr id="4" name="Slide Number Placeholder 3"/>
          <p:cNvSpPr>
            <a:spLocks noGrp="1"/>
          </p:cNvSpPr>
          <p:nvPr>
            <p:ph type="sldNum" sz="quarter" idx="5"/>
          </p:nvPr>
        </p:nvSpPr>
        <p:spPr/>
        <p:txBody>
          <a:bodyPr/>
          <a:lstStyle/>
          <a:p>
            <a:fld id="{DCB6EF1C-AA17-F640-A7A5-6C89FACC0C1D}" type="slidenum">
              <a:rPr lang="en-US" smtClean="0"/>
              <a:t>17</a:t>
            </a:fld>
            <a:endParaRPr lang="en-US"/>
          </a:p>
        </p:txBody>
      </p:sp>
    </p:spTree>
    <p:extLst>
      <p:ext uri="{BB962C8B-B14F-4D97-AF65-F5344CB8AC3E}">
        <p14:creationId xmlns:p14="http://schemas.microsoft.com/office/powerpoint/2010/main" val="1176518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18</a:t>
            </a:fld>
            <a:endParaRPr lang="en-US"/>
          </a:p>
        </p:txBody>
      </p:sp>
    </p:spTree>
    <p:extLst>
      <p:ext uri="{BB962C8B-B14F-4D97-AF65-F5344CB8AC3E}">
        <p14:creationId xmlns:p14="http://schemas.microsoft.com/office/powerpoint/2010/main" val="1967622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CB6EF1C-AA17-F640-A7A5-6C89FACC0C1D}" type="slidenum">
              <a:rPr lang="en-US" smtClean="0"/>
              <a:t>19</a:t>
            </a:fld>
            <a:endParaRPr lang="en-US"/>
          </a:p>
        </p:txBody>
      </p:sp>
    </p:spTree>
    <p:extLst>
      <p:ext uri="{BB962C8B-B14F-4D97-AF65-F5344CB8AC3E}">
        <p14:creationId xmlns:p14="http://schemas.microsoft.com/office/powerpoint/2010/main" val="3593419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CB6EF1C-AA17-F640-A7A5-6C89FACC0C1D}" type="slidenum">
              <a:rPr lang="en-US" smtClean="0"/>
              <a:t>20</a:t>
            </a:fld>
            <a:endParaRPr lang="en-US"/>
          </a:p>
        </p:txBody>
      </p:sp>
    </p:spTree>
    <p:extLst>
      <p:ext uri="{BB962C8B-B14F-4D97-AF65-F5344CB8AC3E}">
        <p14:creationId xmlns:p14="http://schemas.microsoft.com/office/powerpoint/2010/main" val="173926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3</a:t>
            </a:fld>
            <a:endParaRPr lang="en-US"/>
          </a:p>
        </p:txBody>
      </p:sp>
    </p:spTree>
    <p:extLst>
      <p:ext uri="{BB962C8B-B14F-4D97-AF65-F5344CB8AC3E}">
        <p14:creationId xmlns:p14="http://schemas.microsoft.com/office/powerpoint/2010/main" val="46806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CB6EF1C-AA17-F640-A7A5-6C89FACC0C1D}" type="slidenum">
              <a:rPr lang="en-US" smtClean="0"/>
              <a:t>21</a:t>
            </a:fld>
            <a:endParaRPr lang="en-US"/>
          </a:p>
        </p:txBody>
      </p:sp>
    </p:spTree>
    <p:extLst>
      <p:ext uri="{BB962C8B-B14F-4D97-AF65-F5344CB8AC3E}">
        <p14:creationId xmlns:p14="http://schemas.microsoft.com/office/powerpoint/2010/main" val="3256256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0" marR="0" lvl="1" indent="-457200">
              <a:lnSpc>
                <a:spcPct val="107000"/>
              </a:lnSpc>
              <a:buFont typeface="+mj-lt"/>
              <a:buAutoNum type="arabicPeriod"/>
            </a:pPr>
            <a:r>
              <a:rPr lang="en-US" sz="2400" dirty="0">
                <a:latin typeface="Arial" panose="020B0604020202020204" pitchFamily="34" charset="0"/>
                <a:cs typeface="Arial" panose="020B0604020202020204" pitchFamily="34" charset="0"/>
              </a:rPr>
              <a:t>Reinstatement of SMAP/ROAP funding (on-going)</a:t>
            </a:r>
          </a:p>
          <a:p>
            <a:pPr marL="1200150" lvl="2" indent="-400050">
              <a:lnSpc>
                <a:spcPct val="107000"/>
              </a:lnSpc>
              <a:buFont typeface="+mj-lt"/>
              <a:buAutoNum type="alphaLcPeriod"/>
            </a:pPr>
            <a:r>
              <a:rPr lang="en-US" sz="2000" dirty="0">
                <a:latin typeface="Arial" panose="020B0604020202020204" pitchFamily="34" charset="0"/>
                <a:cs typeface="Arial" panose="020B0604020202020204" pitchFamily="34" charset="0"/>
              </a:rPr>
              <a:t>Inform General Assembly: NCDOT – Education, NCPTA – Advocacy </a:t>
            </a:r>
          </a:p>
          <a:p>
            <a:pPr marL="1200150" lvl="2" indent="-400050">
              <a:lnSpc>
                <a:spcPct val="107000"/>
              </a:lnSpc>
              <a:buFont typeface="+mj-lt"/>
              <a:buAutoNum type="alphaLcPeriod"/>
            </a:pPr>
            <a:r>
              <a:rPr lang="en-US" sz="2000" dirty="0">
                <a:latin typeface="Arial" panose="020B0604020202020204" pitchFamily="34" charset="0"/>
                <a:cs typeface="Arial" panose="020B0604020202020204" pitchFamily="34" charset="0"/>
              </a:rPr>
              <a:t>SMAP/ROAP currently included in General Assembly biennial budget</a:t>
            </a:r>
          </a:p>
          <a:p>
            <a:pPr marL="1200150" lvl="2" indent="-400050">
              <a:lnSpc>
                <a:spcPct val="107000"/>
              </a:lnSpc>
              <a:buFont typeface="+mj-lt"/>
              <a:buAutoNum type="alphaLcPeriod"/>
            </a:pPr>
            <a:r>
              <a:rPr lang="en-US" sz="2000" dirty="0">
                <a:latin typeface="Arial" panose="020B0604020202020204" pitchFamily="34" charset="0"/>
                <a:cs typeface="Arial" panose="020B0604020202020204" pitchFamily="34" charset="0"/>
              </a:rPr>
              <a:t>Continue to monitor and respond to questions; spend all resources  </a:t>
            </a:r>
          </a:p>
          <a:p>
            <a:pPr marL="1200150" lvl="2" indent="-400050">
              <a:lnSpc>
                <a:spcPct val="107000"/>
              </a:lnSpc>
              <a:buFont typeface="+mj-lt"/>
              <a:buAutoNum type="alphaLcPeriod"/>
            </a:pPr>
            <a:endParaRPr lang="en-US" sz="400" dirty="0">
              <a:latin typeface="Arial" panose="020B0604020202020204" pitchFamily="34" charset="0"/>
              <a:cs typeface="Arial" panose="020B0604020202020204" pitchFamily="34" charset="0"/>
            </a:endParaRPr>
          </a:p>
          <a:p>
            <a:pPr marL="800100" lvl="1" indent="-400050">
              <a:lnSpc>
                <a:spcPct val="107000"/>
              </a:lnSpc>
              <a:buFont typeface="+mj-lt"/>
              <a:buAutoNum type="arabicPeriod"/>
            </a:pPr>
            <a:r>
              <a:rPr lang="en-US" sz="2400" dirty="0">
                <a:latin typeface="Arial" panose="020B0604020202020204" pitchFamily="34" charset="0"/>
                <a:cs typeface="Arial" panose="020B0604020202020204" pitchFamily="34" charset="0"/>
              </a:rPr>
              <a:t>Cares Act funding distribution and use (on-going)</a:t>
            </a:r>
          </a:p>
          <a:p>
            <a:pPr marL="1200150" lvl="2" indent="-400050">
              <a:lnSpc>
                <a:spcPct val="107000"/>
              </a:lnSpc>
              <a:buFont typeface="+mj-lt"/>
              <a:buAutoNum type="alphaLcPeriod"/>
            </a:pPr>
            <a:r>
              <a:rPr lang="en-US" sz="2000" dirty="0">
                <a:latin typeface="Arial" panose="020B0604020202020204" pitchFamily="34" charset="0"/>
                <a:cs typeface="Arial" panose="020B0604020202020204" pitchFamily="34" charset="0"/>
              </a:rPr>
              <a:t> NCDOT continue monthly transit system calls to provide updates</a:t>
            </a:r>
          </a:p>
          <a:p>
            <a:pPr marL="1200150" lvl="2" indent="-400050">
              <a:lnSpc>
                <a:spcPct val="107000"/>
              </a:lnSpc>
              <a:buFont typeface="+mj-lt"/>
              <a:buAutoNum type="alphaLcPeriod"/>
            </a:pPr>
            <a:r>
              <a:rPr lang="en-US" sz="2000" dirty="0">
                <a:latin typeface="Arial" panose="020B0604020202020204" pitchFamily="34" charset="0"/>
                <a:cs typeface="Arial" panose="020B0604020202020204" pitchFamily="34" charset="0"/>
              </a:rPr>
              <a:t> NCDOT establish single point of contact for system questions/issues</a:t>
            </a:r>
          </a:p>
          <a:p>
            <a:pPr marL="1200150" lvl="2" indent="-400050">
              <a:lnSpc>
                <a:spcPct val="107000"/>
              </a:lnSpc>
              <a:buFont typeface="+mj-lt"/>
              <a:buAutoNum type="alphaLcPeriod"/>
            </a:pPr>
            <a:r>
              <a:rPr lang="en-US" sz="2000" dirty="0">
                <a:latin typeface="Arial" panose="020B0604020202020204" pitchFamily="34" charset="0"/>
                <a:cs typeface="Arial" panose="020B0604020202020204" pitchFamily="34" charset="0"/>
              </a:rPr>
              <a:t> NCDOT continue to problem solve and provide guidance</a:t>
            </a:r>
          </a:p>
          <a:p>
            <a:pPr lvl="4">
              <a:lnSpc>
                <a:spcPct val="107000"/>
              </a:lnSpc>
              <a:spcBef>
                <a:spcPts val="0"/>
              </a:spcBef>
              <a:spcAft>
                <a:spcPts val="0"/>
              </a:spcAft>
              <a:buFont typeface="Wingdings" panose="05000000000000000000"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FTA time extension – June 30, 2020</a:t>
            </a:r>
          </a:p>
          <a:p>
            <a:pPr lvl="4">
              <a:lnSpc>
                <a:spcPct val="107000"/>
              </a:lnSpc>
              <a:spcBef>
                <a:spcPts val="0"/>
              </a:spcBef>
              <a:spcAft>
                <a:spcPts val="0"/>
              </a:spcAft>
              <a:buFont typeface="Wingdings" panose="05000000000000000000"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Capital item threshold - $5,000 (versus $500)</a:t>
            </a:r>
          </a:p>
          <a:p>
            <a:pPr lvl="4">
              <a:lnSpc>
                <a:spcPct val="107000"/>
              </a:lnSpc>
              <a:spcBef>
                <a:spcPts val="0"/>
              </a:spcBef>
              <a:spcAft>
                <a:spcPts val="0"/>
              </a:spcAft>
              <a:buFont typeface="Wingdings" panose="05000000000000000000"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Review of 5307 funding use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400050" lvl="1" indent="0">
              <a:lnSpc>
                <a:spcPct val="107000"/>
              </a:lnSpc>
              <a:buNone/>
            </a:pPr>
            <a:r>
              <a:rPr lang="en-US" dirty="0">
                <a:latin typeface="Arial" panose="020B0604020202020204" pitchFamily="34" charset="0"/>
                <a:ea typeface="Calibri" panose="020F0502020204030204" pitchFamily="34" charset="0"/>
                <a:cs typeface="Arial" panose="020B0604020202020204" pitchFamily="34" charset="0"/>
              </a:rPr>
              <a:t>3.  </a:t>
            </a:r>
            <a:r>
              <a:rPr lang="en-US" sz="2400" dirty="0">
                <a:latin typeface="Arial" panose="020B0604020202020204" pitchFamily="34" charset="0"/>
                <a:cs typeface="Arial" panose="020B0604020202020204" pitchFamily="34" charset="0"/>
              </a:rPr>
              <a:t>Enhanced capital planning, programming, and predictability</a:t>
            </a:r>
          </a:p>
          <a:p>
            <a:pPr marL="1200150" lvl="2" indent="-400050">
              <a:lnSpc>
                <a:spcPct val="107000"/>
              </a:lnSpc>
              <a:buFont typeface="+mj-lt"/>
              <a:buAutoNum type="alphaLcPeriod"/>
            </a:pPr>
            <a:r>
              <a:rPr lang="en-US" sz="2000" dirty="0">
                <a:latin typeface="Arial" panose="020B0604020202020204" pitchFamily="34" charset="0"/>
                <a:cs typeface="Arial" panose="020B0604020202020204" pitchFamily="34" charset="0"/>
              </a:rPr>
              <a:t>NCDOT and NC transit agencies work together to develop options to ensure required federal capital match is satisfied </a:t>
            </a:r>
          </a:p>
          <a:p>
            <a:pPr marL="1200150" lvl="2" indent="-400050">
              <a:lnSpc>
                <a:spcPct val="107000"/>
              </a:lnSpc>
              <a:buFont typeface="+mj-lt"/>
              <a:buAutoNum type="alphaLcPeriod"/>
            </a:pPr>
            <a:r>
              <a:rPr lang="en-US" sz="2000" dirty="0">
                <a:latin typeface="Arial" panose="020B0604020202020204" pitchFamily="34" charset="0"/>
                <a:cs typeface="Arial" panose="020B0604020202020204" pitchFamily="34" charset="0"/>
              </a:rPr>
              <a:t>Form follow-up workgroup and coordinate with priority iv (July 30</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a:t>
            </a:r>
          </a:p>
          <a:p>
            <a:pPr marL="1200150" lvl="2" indent="-400050">
              <a:lnSpc>
                <a:spcPct val="107000"/>
              </a:lnSpc>
              <a:buFont typeface="+mj-lt"/>
              <a:buAutoNum type="alphaLcPeriod"/>
            </a:pPr>
            <a:endParaRPr lang="en-US" sz="400" dirty="0">
              <a:latin typeface="Arial" panose="020B0604020202020204" pitchFamily="34" charset="0"/>
              <a:cs typeface="Arial" panose="020B0604020202020204" pitchFamily="34" charset="0"/>
            </a:endParaRPr>
          </a:p>
          <a:p>
            <a:pPr marL="400050" marR="0" lvl="1" indent="0">
              <a:lnSpc>
                <a:spcPct val="107000"/>
              </a:lnSpc>
              <a:buNone/>
            </a:pPr>
            <a:r>
              <a:rPr lang="en-US" dirty="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rPr>
              <a:t>. 	Fund balances review and utilization </a:t>
            </a:r>
          </a:p>
          <a:p>
            <a:pPr marL="1200150" marR="0" lvl="2" indent="-400050">
              <a:lnSpc>
                <a:spcPct val="107000"/>
              </a:lnSpc>
              <a:buFont typeface="+mj-lt"/>
              <a:buAutoNum type="alphaLcPeriod"/>
            </a:pPr>
            <a:r>
              <a:rPr lang="en-US" sz="2000" dirty="0">
                <a:latin typeface="Arial" panose="020B0604020202020204" pitchFamily="34" charset="0"/>
                <a:cs typeface="Arial" panose="020B0604020202020204" pitchFamily="34" charset="0"/>
              </a:rPr>
              <a:t>NCDOT and NC transit agencies work together to determine available Federal and State transit fund balances</a:t>
            </a:r>
          </a:p>
          <a:p>
            <a:pPr marL="1200150" marR="0" lvl="2" indent="-400050">
              <a:lnSpc>
                <a:spcPct val="107000"/>
              </a:lnSpc>
              <a:buFont typeface="+mj-lt"/>
              <a:buAutoNum type="alphaLcPeriod"/>
            </a:pPr>
            <a:r>
              <a:rPr lang="en-US" sz="2000" dirty="0">
                <a:latin typeface="Arial" panose="020B0604020202020204" pitchFamily="34" charset="0"/>
                <a:cs typeface="Arial" panose="020B0604020202020204" pitchFamily="34" charset="0"/>
              </a:rPr>
              <a:t>Develop options to ensure all available resources are programmed and used</a:t>
            </a:r>
          </a:p>
          <a:p>
            <a:pPr marL="1200150" marR="0" lvl="2" indent="-400050">
              <a:lnSpc>
                <a:spcPct val="107000"/>
              </a:lnSpc>
              <a:buFont typeface="+mj-lt"/>
              <a:buAutoNum type="alphaLcPeriod"/>
            </a:pPr>
            <a:r>
              <a:rPr lang="en-US" sz="2000" dirty="0">
                <a:latin typeface="Arial" panose="020B0604020202020204" pitchFamily="34" charset="0"/>
                <a:cs typeface="Arial" panose="020B0604020202020204" pitchFamily="34" charset="0"/>
              </a:rPr>
              <a:t>Form follow-up workgroup and coordinate with priority iii (July 30</a:t>
            </a:r>
            <a:r>
              <a:rPr lang="en-US" sz="2000" baseline="30000" dirty="0">
                <a:latin typeface="Arial" panose="020B0604020202020204" pitchFamily="34" charset="0"/>
                <a:cs typeface="Arial" panose="020B0604020202020204" pitchFamily="34" charset="0"/>
              </a:rPr>
              <a:t>th</a:t>
            </a:r>
            <a:r>
              <a:rPr lang="en-US" sz="2000">
                <a:latin typeface="Arial" panose="020B0604020202020204" pitchFamily="34" charset="0"/>
                <a:cs typeface="Arial" panose="020B0604020202020204" pitchFamily="34" charset="0"/>
              </a:rPr>
              <a:t>) </a:t>
            </a:r>
          </a:p>
          <a:p>
            <a:pPr marL="800100" marR="0" lvl="2" indent="0">
              <a:lnSpc>
                <a:spcPct val="107000"/>
              </a:lnSpc>
              <a:buFont typeface="+mj-lt"/>
              <a:buNone/>
            </a:pPr>
            <a:endParaRPr lang="en-US" sz="2000" dirty="0">
              <a:latin typeface="Arial" panose="020B0604020202020204" pitchFamily="34" charset="0"/>
              <a:cs typeface="Arial" panose="020B0604020202020204" pitchFamily="34" charset="0"/>
            </a:endParaRPr>
          </a:p>
          <a:p>
            <a:pPr marL="400050" marR="0" lvl="1" indent="0">
              <a:lnSpc>
                <a:spcPct val="107000"/>
              </a:lnSpc>
              <a:buNone/>
            </a:pPr>
            <a:r>
              <a:rPr lang="en-US" dirty="0">
                <a:latin typeface="Arial" panose="020B0604020202020204" pitchFamily="34" charset="0"/>
                <a:cs typeface="Arial" panose="020B0604020202020204" pitchFamily="34" charset="0"/>
              </a:rPr>
              <a:t>5. 	Update state management plan (on-going)</a:t>
            </a:r>
          </a:p>
          <a:p>
            <a:pPr marL="1200150" lvl="2" indent="-400050">
              <a:lnSpc>
                <a:spcPct val="107000"/>
              </a:lnSpc>
              <a:buFont typeface="+mj-lt"/>
              <a:buAutoNum type="alphaLcPeriod"/>
            </a:pPr>
            <a:r>
              <a:rPr lang="en-US" sz="2000" dirty="0">
                <a:latin typeface="Arial" panose="020B0604020202020204" pitchFamily="34" charset="0"/>
                <a:cs typeface="Arial" panose="020B0604020202020204" pitchFamily="34" charset="0"/>
              </a:rPr>
              <a:t>NCDOT has retained RLS (Rich Garrity) to help with initial SMP update for triennial review (May 26</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a:t>
            </a:r>
          </a:p>
          <a:p>
            <a:pPr marL="1200150" lvl="2" indent="-400050">
              <a:lnSpc>
                <a:spcPct val="107000"/>
              </a:lnSpc>
              <a:buFont typeface="+mj-lt"/>
              <a:buAutoNum type="alphaLcPeriod"/>
            </a:pPr>
            <a:r>
              <a:rPr lang="en-US" sz="2000" dirty="0">
                <a:latin typeface="Arial" panose="020B0604020202020204" pitchFamily="34" charset="0"/>
                <a:cs typeface="Arial" panose="020B0604020202020204" pitchFamily="34" charset="0"/>
              </a:rPr>
              <a:t>Once review complete, NCDOT will work with NC transit agencies to refine plan to focus on more specific issues and needs (Complete by end of calendar year)</a:t>
            </a:r>
          </a:p>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24</a:t>
            </a:fld>
            <a:endParaRPr lang="en-US" dirty="0"/>
          </a:p>
        </p:txBody>
      </p:sp>
    </p:spTree>
    <p:extLst>
      <p:ext uri="{BB962C8B-B14F-4D97-AF65-F5344CB8AC3E}">
        <p14:creationId xmlns:p14="http://schemas.microsoft.com/office/powerpoint/2010/main" val="2880782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Kai Monast</a:t>
            </a:r>
          </a:p>
        </p:txBody>
      </p:sp>
      <p:sp>
        <p:nvSpPr>
          <p:cNvPr id="4" name="Slide Number Placeholder 3"/>
          <p:cNvSpPr>
            <a:spLocks noGrp="1"/>
          </p:cNvSpPr>
          <p:nvPr>
            <p:ph type="sldNum" sz="quarter" idx="5"/>
          </p:nvPr>
        </p:nvSpPr>
        <p:spPr/>
        <p:txBody>
          <a:bodyPr/>
          <a:lstStyle/>
          <a:p>
            <a:fld id="{DCB6EF1C-AA17-F640-A7A5-6C89FACC0C1D}" type="slidenum">
              <a:rPr lang="en-US" smtClean="0"/>
              <a:t>25</a:t>
            </a:fld>
            <a:endParaRPr lang="en-US"/>
          </a:p>
        </p:txBody>
      </p:sp>
    </p:spTree>
    <p:extLst>
      <p:ext uri="{BB962C8B-B14F-4D97-AF65-F5344CB8AC3E}">
        <p14:creationId xmlns:p14="http://schemas.microsoft.com/office/powerpoint/2010/main" val="2248187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26</a:t>
            </a:fld>
            <a:endParaRPr lang="en-US"/>
          </a:p>
        </p:txBody>
      </p:sp>
    </p:spTree>
    <p:extLst>
      <p:ext uri="{BB962C8B-B14F-4D97-AF65-F5344CB8AC3E}">
        <p14:creationId xmlns:p14="http://schemas.microsoft.com/office/powerpoint/2010/main" val="905570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Short-term plan</a:t>
            </a:r>
          </a:p>
          <a:p>
            <a:r>
              <a:rPr lang="en-US" dirty="0"/>
              <a:t>- Long-term plan is statewide RFP and secure capital funding for technology replacement and/or upgrades for all systems</a:t>
            </a:r>
          </a:p>
        </p:txBody>
      </p:sp>
      <p:sp>
        <p:nvSpPr>
          <p:cNvPr id="4" name="Slide Number Placeholder 3"/>
          <p:cNvSpPr>
            <a:spLocks noGrp="1"/>
          </p:cNvSpPr>
          <p:nvPr>
            <p:ph type="sldNum" sz="quarter" idx="5"/>
          </p:nvPr>
        </p:nvSpPr>
        <p:spPr/>
        <p:txBody>
          <a:bodyPr/>
          <a:lstStyle/>
          <a:p>
            <a:fld id="{DCB6EF1C-AA17-F640-A7A5-6C89FACC0C1D}" type="slidenum">
              <a:rPr lang="en-US" smtClean="0"/>
              <a:t>27</a:t>
            </a:fld>
            <a:endParaRPr lang="en-US"/>
          </a:p>
        </p:txBody>
      </p:sp>
    </p:spTree>
    <p:extLst>
      <p:ext uri="{BB962C8B-B14F-4D97-AF65-F5344CB8AC3E}">
        <p14:creationId xmlns:p14="http://schemas.microsoft.com/office/powerpoint/2010/main" val="2943914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DCB6EF1C-AA17-F640-A7A5-6C89FACC0C1D}" type="slidenum">
              <a:rPr lang="en-US" smtClean="0"/>
              <a:t>28</a:t>
            </a:fld>
            <a:endParaRPr lang="en-US"/>
          </a:p>
        </p:txBody>
      </p:sp>
    </p:spTree>
    <p:extLst>
      <p:ext uri="{BB962C8B-B14F-4D97-AF65-F5344CB8AC3E}">
        <p14:creationId xmlns:p14="http://schemas.microsoft.com/office/powerpoint/2010/main" val="3446154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Technology, including tablets and radios, are explicitly defined by FTA as capital.</a:t>
            </a:r>
          </a:p>
          <a:p>
            <a:pPr marL="171450" indent="-171450">
              <a:buFont typeface="Arial" panose="020B0604020202020204" pitchFamily="34" charset="0"/>
              <a:buChar char="•"/>
            </a:pPr>
            <a:r>
              <a:rPr lang="en-US" dirty="0"/>
              <a:t>Items that are attached to a vehicle and materially change the value of the vehicle like wheel chair lifts are considered capital, regardless of cost.</a:t>
            </a:r>
          </a:p>
        </p:txBody>
      </p:sp>
      <p:sp>
        <p:nvSpPr>
          <p:cNvPr id="4" name="Slide Number Placeholder 3"/>
          <p:cNvSpPr>
            <a:spLocks noGrp="1"/>
          </p:cNvSpPr>
          <p:nvPr>
            <p:ph type="sldNum" sz="quarter" idx="5"/>
          </p:nvPr>
        </p:nvSpPr>
        <p:spPr/>
        <p:txBody>
          <a:bodyPr/>
          <a:lstStyle/>
          <a:p>
            <a:fld id="{DCB6EF1C-AA17-F640-A7A5-6C89FACC0C1D}" type="slidenum">
              <a:rPr lang="en-US" smtClean="0"/>
              <a:t>29</a:t>
            </a:fld>
            <a:endParaRPr lang="en-US"/>
          </a:p>
        </p:txBody>
      </p:sp>
    </p:spTree>
    <p:extLst>
      <p:ext uri="{BB962C8B-B14F-4D97-AF65-F5344CB8AC3E}">
        <p14:creationId xmlns:p14="http://schemas.microsoft.com/office/powerpoint/2010/main" val="824755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foundational goal of our Division moving forward will be multimodal planning to make sure all transportation professionals in North Carolina are analyzing the right data to understand underlying demand for non-highway modes and are properly incorporating that data into project development activities.  We want to make sure our programs and investments align with underlying need in communities for multimodal transportation. So our new structure will separate out grant administration activities so that the planning and programming section can focus on planning activities given the importance of this role for our Division.</a:t>
            </a:r>
          </a:p>
          <a:p>
            <a:endParaRPr lang="en-US" dirty="0"/>
          </a:p>
          <a:p>
            <a:r>
              <a:rPr lang="en-US" dirty="0"/>
              <a:t>Other foundational objectives include data analysis and innovation.  It is important that we use data to guide all decisions and that we move new ideas forward and are recognized as a thought leader in emerging mobility trends.  </a:t>
            </a:r>
          </a:p>
        </p:txBody>
      </p:sp>
      <p:sp>
        <p:nvSpPr>
          <p:cNvPr id="4" name="Slide Number Placeholder 3"/>
          <p:cNvSpPr>
            <a:spLocks noGrp="1"/>
          </p:cNvSpPr>
          <p:nvPr>
            <p:ph type="sldNum" sz="quarter" idx="5"/>
          </p:nvPr>
        </p:nvSpPr>
        <p:spPr/>
        <p:txBody>
          <a:bodyPr/>
          <a:lstStyle/>
          <a:p>
            <a:fld id="{DCB6EF1C-AA17-F640-A7A5-6C89FACC0C1D}" type="slidenum">
              <a:rPr lang="en-US" smtClean="0"/>
              <a:t>33</a:t>
            </a:fld>
            <a:endParaRPr lang="en-US"/>
          </a:p>
        </p:txBody>
      </p:sp>
    </p:spTree>
    <p:extLst>
      <p:ext uri="{BB962C8B-B14F-4D97-AF65-F5344CB8AC3E}">
        <p14:creationId xmlns:p14="http://schemas.microsoft.com/office/powerpoint/2010/main" val="492140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Remind them of our webpage with slides, recordings and previous questions.</a:t>
            </a:r>
          </a:p>
        </p:txBody>
      </p:sp>
      <p:sp>
        <p:nvSpPr>
          <p:cNvPr id="4" name="Slide Number Placeholder 3"/>
          <p:cNvSpPr>
            <a:spLocks noGrp="1"/>
          </p:cNvSpPr>
          <p:nvPr>
            <p:ph type="sldNum" sz="quarter" idx="5"/>
          </p:nvPr>
        </p:nvSpPr>
        <p:spPr/>
        <p:txBody>
          <a:bodyPr/>
          <a:lstStyle/>
          <a:p>
            <a:fld id="{DCB6EF1C-AA17-F640-A7A5-6C89FACC0C1D}" type="slidenum">
              <a:rPr lang="en-US" smtClean="0"/>
              <a:t>34</a:t>
            </a:fld>
            <a:endParaRPr lang="en-US"/>
          </a:p>
        </p:txBody>
      </p:sp>
    </p:spTree>
    <p:extLst>
      <p:ext uri="{BB962C8B-B14F-4D97-AF65-F5344CB8AC3E}">
        <p14:creationId xmlns:p14="http://schemas.microsoft.com/office/powerpoint/2010/main" val="105267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4</a:t>
            </a:fld>
            <a:endParaRPr lang="en-US"/>
          </a:p>
        </p:txBody>
      </p:sp>
    </p:spTree>
    <p:extLst>
      <p:ext uri="{BB962C8B-B14F-4D97-AF65-F5344CB8AC3E}">
        <p14:creationId xmlns:p14="http://schemas.microsoft.com/office/powerpoint/2010/main" val="224874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over to Myra</a:t>
            </a:r>
          </a:p>
        </p:txBody>
      </p:sp>
      <p:sp>
        <p:nvSpPr>
          <p:cNvPr id="4" name="Slide Number Placeholder 3"/>
          <p:cNvSpPr>
            <a:spLocks noGrp="1"/>
          </p:cNvSpPr>
          <p:nvPr>
            <p:ph type="sldNum" sz="quarter" idx="5"/>
          </p:nvPr>
        </p:nvSpPr>
        <p:spPr/>
        <p:txBody>
          <a:bodyPr/>
          <a:lstStyle/>
          <a:p>
            <a:fld id="{DCB6EF1C-AA17-F640-A7A5-6C89FACC0C1D}" type="slidenum">
              <a:rPr lang="en-US" smtClean="0"/>
              <a:t>5</a:t>
            </a:fld>
            <a:endParaRPr lang="en-US"/>
          </a:p>
        </p:txBody>
      </p:sp>
    </p:spTree>
    <p:extLst>
      <p:ext uri="{BB962C8B-B14F-4D97-AF65-F5344CB8AC3E}">
        <p14:creationId xmlns:p14="http://schemas.microsoft.com/office/powerpoint/2010/main" val="3237118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Myra</a:t>
            </a:r>
          </a:p>
        </p:txBody>
      </p:sp>
      <p:sp>
        <p:nvSpPr>
          <p:cNvPr id="4" name="Slide Number Placeholder 3"/>
          <p:cNvSpPr>
            <a:spLocks noGrp="1"/>
          </p:cNvSpPr>
          <p:nvPr>
            <p:ph type="sldNum" sz="quarter" idx="5"/>
          </p:nvPr>
        </p:nvSpPr>
        <p:spPr/>
        <p:txBody>
          <a:bodyPr/>
          <a:lstStyle/>
          <a:p>
            <a:fld id="{DCB6EF1C-AA17-F640-A7A5-6C89FACC0C1D}" type="slidenum">
              <a:rPr lang="en-US" smtClean="0"/>
              <a:t>6</a:t>
            </a:fld>
            <a:endParaRPr lang="en-US"/>
          </a:p>
        </p:txBody>
      </p:sp>
    </p:spTree>
    <p:extLst>
      <p:ext uri="{BB962C8B-B14F-4D97-AF65-F5344CB8AC3E}">
        <p14:creationId xmlns:p14="http://schemas.microsoft.com/office/powerpoint/2010/main" val="140463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Reminder - CRRSAA funding – no 5311, some 5307 for some urban areas, $780k in 5310 (distribution method not yet determined)</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CB6EF1C-AA17-F640-A7A5-6C89FACC0C1D}" type="slidenum">
              <a:rPr lang="en-US" smtClean="0"/>
              <a:t>7</a:t>
            </a:fld>
            <a:endParaRPr lang="en-US"/>
          </a:p>
        </p:txBody>
      </p:sp>
    </p:spTree>
    <p:extLst>
      <p:ext uri="{BB962C8B-B14F-4D97-AF65-F5344CB8AC3E}">
        <p14:creationId xmlns:p14="http://schemas.microsoft.com/office/powerpoint/2010/main" val="3883801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CB6EF1C-AA17-F640-A7A5-6C89FACC0C1D}" type="slidenum">
              <a:rPr lang="en-US" smtClean="0"/>
              <a:t>8</a:t>
            </a:fld>
            <a:endParaRPr lang="en-US"/>
          </a:p>
        </p:txBody>
      </p:sp>
    </p:spTree>
    <p:extLst>
      <p:ext uri="{BB962C8B-B14F-4D97-AF65-F5344CB8AC3E}">
        <p14:creationId xmlns:p14="http://schemas.microsoft.com/office/powerpoint/2010/main" val="451876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CB6EF1C-AA17-F640-A7A5-6C89FACC0C1D}" type="slidenum">
              <a:rPr lang="en-US" smtClean="0"/>
              <a:t>9</a:t>
            </a:fld>
            <a:endParaRPr lang="en-US"/>
          </a:p>
        </p:txBody>
      </p:sp>
    </p:spTree>
    <p:extLst>
      <p:ext uri="{BB962C8B-B14F-4D97-AF65-F5344CB8AC3E}">
        <p14:creationId xmlns:p14="http://schemas.microsoft.com/office/powerpoint/2010/main" val="1070831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10</a:t>
            </a:fld>
            <a:endParaRPr lang="en-US"/>
          </a:p>
        </p:txBody>
      </p:sp>
    </p:spTree>
    <p:extLst>
      <p:ext uri="{BB962C8B-B14F-4D97-AF65-F5344CB8AC3E}">
        <p14:creationId xmlns:p14="http://schemas.microsoft.com/office/powerpoint/2010/main" val="949969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NCDOT_PowerPoint_Template-0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1887200" cy="6858000"/>
          </a:xfrm>
          <a:prstGeom prst="rect">
            <a:avLst/>
          </a:prstGeom>
        </p:spPr>
      </p:pic>
      <p:sp>
        <p:nvSpPr>
          <p:cNvPr id="2" name="Title 1"/>
          <p:cNvSpPr>
            <a:spLocks noGrp="1"/>
          </p:cNvSpPr>
          <p:nvPr>
            <p:ph type="ctrTitle" hasCustomPrompt="1"/>
          </p:nvPr>
        </p:nvSpPr>
        <p:spPr>
          <a:xfrm>
            <a:off x="517294" y="3831921"/>
            <a:ext cx="10753529"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517295" y="5105400"/>
            <a:ext cx="832104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518003" y="5854700"/>
            <a:ext cx="8645048"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318164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0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
        <p:nvSpPr>
          <p:cNvPr id="3" name="TextBox 2"/>
          <p:cNvSpPr txBox="1"/>
          <p:nvPr userDrawn="1"/>
        </p:nvSpPr>
        <p:spPr>
          <a:xfrm>
            <a:off x="8371987" y="0"/>
            <a:ext cx="3031133" cy="400110"/>
          </a:xfrm>
          <a:prstGeom prst="rect">
            <a:avLst/>
          </a:prstGeom>
          <a:noFill/>
        </p:spPr>
        <p:txBody>
          <a:bodyPr wrap="square" rtlCol="0">
            <a:spAutoFit/>
          </a:bodyPr>
          <a:lstStyle/>
          <a:p>
            <a:pPr algn="r"/>
            <a:r>
              <a:rPr lang="en-US" sz="2000" dirty="0">
                <a:solidFill>
                  <a:schemeClr val="bg1"/>
                </a:solidFill>
                <a:latin typeface="Arial" charset="0"/>
                <a:ea typeface="Arial" charset="0"/>
                <a:cs typeface="Arial" charset="0"/>
              </a:rPr>
              <a:t>Rail Division</a:t>
            </a:r>
          </a:p>
        </p:txBody>
      </p:sp>
    </p:spTree>
    <p:extLst>
      <p:ext uri="{BB962C8B-B14F-4D97-AF65-F5344CB8AC3E}">
        <p14:creationId xmlns:p14="http://schemas.microsoft.com/office/powerpoint/2010/main" val="733760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1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2062194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3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79051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4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602652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594360" y="1733551"/>
            <a:ext cx="10698480"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6290311" y="88900"/>
            <a:ext cx="500253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594195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595959"/>
                </a:solidFill>
                <a:latin typeface="Arial"/>
                <a:cs typeface="Arial"/>
              </a:defRPr>
            </a:lvl1pPr>
          </a:lstStyle>
          <a:p>
            <a:r>
              <a:rPr lang="en-US" dirty="0"/>
              <a:t>Click to edit Master title style</a:t>
            </a:r>
          </a:p>
        </p:txBody>
      </p:sp>
      <p:sp>
        <p:nvSpPr>
          <p:cNvPr id="5" name="Text Placeholder 4"/>
          <p:cNvSpPr>
            <a:spLocks noGrp="1"/>
          </p:cNvSpPr>
          <p:nvPr>
            <p:ph type="body" sz="quarter" idx="11"/>
          </p:nvPr>
        </p:nvSpPr>
        <p:spPr>
          <a:xfrm>
            <a:off x="594360" y="1733551"/>
            <a:ext cx="10698480" cy="4524375"/>
          </a:xfrm>
        </p:spPr>
        <p:txBody>
          <a:bodyPr/>
          <a:lstStyle>
            <a:lvl1pPr>
              <a:defRPr sz="28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28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Tree>
    <p:extLst>
      <p:ext uri="{BB962C8B-B14F-4D97-AF65-F5344CB8AC3E}">
        <p14:creationId xmlns:p14="http://schemas.microsoft.com/office/powerpoint/2010/main" val="160168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111653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1772413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193733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6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197102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9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157741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NCDOT_PowerPoint_Template-01.jpg"/>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0" y="0"/>
            <a:ext cx="11887200" cy="6858000"/>
          </a:xfrm>
          <a:prstGeom prst="rect">
            <a:avLst/>
          </a:prstGeom>
        </p:spPr>
      </p:pic>
      <p:sp>
        <p:nvSpPr>
          <p:cNvPr id="1027" name="Title Placeholder 1"/>
          <p:cNvSpPr>
            <a:spLocks noGrp="1"/>
          </p:cNvSpPr>
          <p:nvPr>
            <p:ph type="title"/>
          </p:nvPr>
        </p:nvSpPr>
        <p:spPr bwMode="auto">
          <a:xfrm>
            <a:off x="594360" y="469900"/>
            <a:ext cx="1069848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594360" y="1795463"/>
            <a:ext cx="1069848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8519160" y="6356351"/>
            <a:ext cx="277368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 id="2147483677" r:id="rId5"/>
    <p:sldLayoutId id="2147483679" r:id="rId6"/>
    <p:sldLayoutId id="2147483684" r:id="rId7"/>
    <p:sldLayoutId id="2147483688" r:id="rId8"/>
    <p:sldLayoutId id="2147483691" r:id="rId9"/>
    <p:sldLayoutId id="2147483692" r:id="rId10"/>
    <p:sldLayoutId id="2147483693" r:id="rId11"/>
    <p:sldLayoutId id="2147483695" r:id="rId12"/>
    <p:sldLayoutId id="2147483696" r:id="rId13"/>
    <p:sldLayoutId id="2147483699" r:id="rId14"/>
  </p:sldLayoutIdLst>
  <p:hf hdr="0" ftr="0" dt="0"/>
  <p:txStyles>
    <p:titleStyle>
      <a:lvl1pPr algn="ctr" defTabSz="457200" rtl="0" eaLnBrk="1" fontAlgn="base" hangingPunct="1">
        <a:spcBef>
          <a:spcPct val="0"/>
        </a:spcBef>
        <a:spcAft>
          <a:spcPct val="0"/>
        </a:spcAft>
        <a:defRPr sz="32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6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11.xml"/><Relationship Id="rId16" Type="http://schemas.openxmlformats.org/officeDocument/2006/relationships/image" Target="../media/image26.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3.pn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12.xml"/><Relationship Id="rId16"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16.xml"/><Relationship Id="rId16" Type="http://schemas.openxmlformats.org/officeDocument/2006/relationships/image" Target="../media/image31.sv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30.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cbdodson@ncdot.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connect.ncdot.gov/business/Transit/Pages/Transit-Meeting-Resources.aspx"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294" y="3831921"/>
            <a:ext cx="10753529" cy="961571"/>
          </a:xfrm>
        </p:spPr>
        <p:txBody>
          <a:bodyPr/>
          <a:lstStyle/>
          <a:p>
            <a:r>
              <a:rPr lang="en-US" dirty="0"/>
              <a:t>Integrated Mobility Division</a:t>
            </a:r>
            <a:br>
              <a:rPr lang="en-US" sz="4000" dirty="0"/>
            </a:br>
            <a:r>
              <a:rPr lang="en-US" sz="4000" dirty="0"/>
              <a:t>Transit Systems Call </a:t>
            </a:r>
          </a:p>
        </p:txBody>
      </p:sp>
      <p:sp>
        <p:nvSpPr>
          <p:cNvPr id="4" name="Text Placeholder 3"/>
          <p:cNvSpPr>
            <a:spLocks noGrp="1"/>
          </p:cNvSpPr>
          <p:nvPr>
            <p:ph type="body" sz="quarter" idx="10"/>
          </p:nvPr>
        </p:nvSpPr>
        <p:spPr/>
        <p:txBody>
          <a:bodyPr/>
          <a:lstStyle/>
          <a:p>
            <a:r>
              <a:rPr lang="en-US" sz="2000" dirty="0"/>
              <a:t>April 7, 2021</a:t>
            </a:r>
          </a:p>
          <a:p>
            <a:endParaRPr lang="en-US" sz="2000" dirty="0"/>
          </a:p>
        </p:txBody>
      </p:sp>
    </p:spTree>
    <p:extLst>
      <p:ext uri="{BB962C8B-B14F-4D97-AF65-F5344CB8AC3E}">
        <p14:creationId xmlns:p14="http://schemas.microsoft.com/office/powerpoint/2010/main" val="274348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0171-DAA8-4867-B9E6-059017820C6F}"/>
              </a:ext>
            </a:extLst>
          </p:cNvPr>
          <p:cNvSpPr>
            <a:spLocks noGrp="1"/>
          </p:cNvSpPr>
          <p:nvPr>
            <p:ph type="title"/>
          </p:nvPr>
        </p:nvSpPr>
        <p:spPr>
          <a:xfrm>
            <a:off x="817245" y="365126"/>
            <a:ext cx="5207089" cy="1146176"/>
          </a:xfrm>
        </p:spPr>
        <p:txBody>
          <a:bodyPr vert="horz" lIns="91440" tIns="45720" rIns="91440" bIns="45720" rtlCol="0" anchor="ctr">
            <a:normAutofit/>
          </a:bodyPr>
          <a:lstStyle/>
          <a:p>
            <a:pPr algn="l" defTabSz="914400">
              <a:lnSpc>
                <a:spcPct val="90000"/>
              </a:lnSpc>
            </a:pPr>
            <a:r>
              <a:rPr lang="en-US" sz="4400" kern="1200" dirty="0">
                <a:solidFill>
                  <a:schemeClr val="tx1"/>
                </a:solidFill>
                <a:latin typeface="+mj-lt"/>
                <a:ea typeface="+mj-ea"/>
                <a:cs typeface="+mj-cs"/>
              </a:rPr>
              <a:t>COVID-19 Response</a:t>
            </a:r>
          </a:p>
        </p:txBody>
      </p:sp>
      <p:sp>
        <p:nvSpPr>
          <p:cNvPr id="15" name="Freeform: Shape 9">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334" y="-2"/>
            <a:ext cx="5862865"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3777" y="1690688"/>
            <a:ext cx="849342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5783168"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79CA6E0D-B283-42B8-A1C0-408C0B12817E}"/>
              </a:ext>
            </a:extLst>
          </p:cNvPr>
          <p:cNvSpPr>
            <a:spLocks noGrp="1"/>
          </p:cNvSpPr>
          <p:nvPr>
            <p:ph type="body" sz="quarter" idx="11"/>
          </p:nvPr>
        </p:nvSpPr>
        <p:spPr>
          <a:xfrm>
            <a:off x="5997732" y="2851873"/>
            <a:ext cx="5072222" cy="3325091"/>
          </a:xfrm>
        </p:spPr>
        <p:txBody>
          <a:bodyPr vert="horz" lIns="91440" tIns="45720" rIns="91440" bIns="45720" rtlCol="0" anchor="ctr">
            <a:normAutofit fontScale="92500"/>
          </a:bodyPr>
          <a:lstStyle/>
          <a:p>
            <a:pPr indent="-228600" defTabSz="914400">
              <a:lnSpc>
                <a:spcPct val="90000"/>
              </a:lnSpc>
              <a:buFont typeface="Arial" panose="020B0604020202020204" pitchFamily="34" charset="0"/>
              <a:buChar char="•"/>
            </a:pPr>
            <a:r>
              <a:rPr lang="en-US" sz="3400" dirty="0">
                <a:solidFill>
                  <a:schemeClr val="tx1"/>
                </a:solidFill>
                <a:latin typeface="Arial" panose="020B0604020202020204" pitchFamily="34" charset="0"/>
                <a:ea typeface="+mn-ea"/>
                <a:cs typeface="Arial" panose="020B0604020202020204" pitchFamily="34" charset="0"/>
              </a:rPr>
              <a:t>COVID-19 Impact Reporting Requirements</a:t>
            </a:r>
          </a:p>
          <a:p>
            <a:pPr indent="-228600" defTabSz="914400">
              <a:lnSpc>
                <a:spcPct val="90000"/>
              </a:lnSpc>
              <a:buFont typeface="Arial" panose="020B0604020202020204" pitchFamily="34" charset="0"/>
              <a:buChar char="•"/>
            </a:pPr>
            <a:r>
              <a:rPr lang="en-US" sz="3400" dirty="0">
                <a:solidFill>
                  <a:schemeClr val="tx1"/>
                </a:solidFill>
                <a:latin typeface="Arial" panose="020B0604020202020204" pitchFamily="34" charset="0"/>
                <a:ea typeface="+mn-ea"/>
                <a:cs typeface="Arial" panose="020B0604020202020204" pitchFamily="34" charset="0"/>
              </a:rPr>
              <a:t>Mask mandate</a:t>
            </a:r>
          </a:p>
          <a:p>
            <a:pPr indent="-228600" defTabSz="914400">
              <a:lnSpc>
                <a:spcPct val="90000"/>
              </a:lnSpc>
              <a:buFont typeface="Arial" panose="020B0604020202020204" pitchFamily="34" charset="0"/>
              <a:buChar char="•"/>
            </a:pPr>
            <a:r>
              <a:rPr lang="en-US" sz="3400" dirty="0">
                <a:solidFill>
                  <a:schemeClr val="tx1"/>
                </a:solidFill>
                <a:latin typeface="Arial" panose="020B0604020202020204" pitchFamily="34" charset="0"/>
                <a:ea typeface="+mn-ea"/>
                <a:cs typeface="Arial" panose="020B0604020202020204" pitchFamily="34" charset="0"/>
              </a:rPr>
              <a:t>Transportation to vaccination sites</a:t>
            </a:r>
          </a:p>
          <a:p>
            <a:pPr indent="-228600" defTabSz="914400">
              <a:lnSpc>
                <a:spcPct val="90000"/>
              </a:lnSpc>
              <a:buFont typeface="Arial" panose="020B0604020202020204" pitchFamily="34" charset="0"/>
              <a:buChar char="•"/>
            </a:pPr>
            <a:r>
              <a:rPr lang="en-US" sz="3400" dirty="0">
                <a:solidFill>
                  <a:schemeClr val="tx1"/>
                </a:solidFill>
                <a:latin typeface="Arial" panose="020B0604020202020204" pitchFamily="34" charset="0"/>
                <a:ea typeface="+mn-ea"/>
                <a:cs typeface="Arial" panose="020B0604020202020204" pitchFamily="34" charset="0"/>
              </a:rPr>
              <a:t>NC Transit Cares updates</a:t>
            </a:r>
          </a:p>
          <a:p>
            <a:pPr marL="114300" indent="0" defTabSz="914400">
              <a:lnSpc>
                <a:spcPct val="90000"/>
              </a:lnSpc>
              <a:buNone/>
            </a:pPr>
            <a:endParaRPr lang="en-US" sz="3400" dirty="0">
              <a:solidFill>
                <a:schemeClr val="tx1"/>
              </a:solidFill>
              <a:latin typeface="Arial" panose="020B0604020202020204" pitchFamily="34" charset="0"/>
              <a:ea typeface="+mn-ea"/>
              <a:cs typeface="Arial" panose="020B0604020202020204" pitchFamily="34" charset="0"/>
            </a:endParaRPr>
          </a:p>
          <a:p>
            <a:pPr indent="-228600" defTabSz="914400">
              <a:lnSpc>
                <a:spcPct val="90000"/>
              </a:lnSpc>
              <a:buFont typeface="Arial" panose="020B0604020202020204" pitchFamily="34" charset="0"/>
              <a:buChar char="•"/>
            </a:pPr>
            <a:endParaRPr lang="en-US" sz="34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0AC61B56-41EC-47C0-82D7-826890B6F9C7}"/>
              </a:ext>
            </a:extLst>
          </p:cNvPr>
          <p:cNvSpPr>
            <a:spLocks noGrp="1"/>
          </p:cNvSpPr>
          <p:nvPr>
            <p:ph type="sldNum" sz="quarter" idx="13"/>
          </p:nvPr>
        </p:nvSpPr>
        <p:spPr>
          <a:xfrm>
            <a:off x="10132769" y="6356350"/>
            <a:ext cx="937185" cy="365125"/>
          </a:xfrm>
        </p:spPr>
        <p:txBody>
          <a:bodyPr vert="horz" lIns="91440" tIns="45720" rIns="91440" bIns="45720" rtlCol="0" anchor="ctr">
            <a:normAutofit/>
          </a:bodyPr>
          <a:lstStyle/>
          <a:p>
            <a:pPr defTabSz="914400">
              <a:spcAft>
                <a:spcPts val="600"/>
              </a:spcAft>
              <a:defRPr/>
            </a:pPr>
            <a:fld id="{3C2E06F5-03C5-4BA5-AE80-2E98A827F366}" type="slidenum">
              <a:rPr lang="en-US" altLang="en-US">
                <a:solidFill>
                  <a:schemeClr val="tx1">
                    <a:alpha val="80000"/>
                  </a:schemeClr>
                </a:solidFill>
                <a:latin typeface="+mn-lt"/>
                <a:ea typeface="+mn-ea"/>
              </a:rPr>
              <a:pPr defTabSz="914400">
                <a:spcAft>
                  <a:spcPts val="600"/>
                </a:spcAft>
                <a:defRPr/>
              </a:pPr>
              <a:t>10</a:t>
            </a:fld>
            <a:endParaRPr lang="en-US" altLang="en-US">
              <a:solidFill>
                <a:schemeClr val="tx1">
                  <a:alpha val="80000"/>
                </a:schemeClr>
              </a:solidFill>
              <a:latin typeface="+mn-lt"/>
              <a:ea typeface="+mn-ea"/>
            </a:endParaRPr>
          </a:p>
        </p:txBody>
      </p:sp>
    </p:spTree>
    <p:extLst>
      <p:ext uri="{BB962C8B-B14F-4D97-AF65-F5344CB8AC3E}">
        <p14:creationId xmlns:p14="http://schemas.microsoft.com/office/powerpoint/2010/main" val="3735103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F2AB-47E6-4E34-9245-87DB25D6DE2A}"/>
              </a:ext>
            </a:extLst>
          </p:cNvPr>
          <p:cNvSpPr>
            <a:spLocks noGrp="1"/>
          </p:cNvSpPr>
          <p:nvPr>
            <p:ph type="title"/>
          </p:nvPr>
        </p:nvSpPr>
        <p:spPr>
          <a:xfrm>
            <a:off x="594360" y="414809"/>
            <a:ext cx="10698480" cy="1143000"/>
          </a:xfrm>
        </p:spPr>
        <p:txBody>
          <a:bodyPr/>
          <a:lstStyle/>
          <a:p>
            <a:r>
              <a:rPr lang="en-US" dirty="0"/>
              <a:t>Transit COVID-19 </a:t>
            </a:r>
            <a:br>
              <a:rPr lang="en-US" dirty="0"/>
            </a:br>
            <a:r>
              <a:rPr lang="en-US" sz="3200" dirty="0"/>
              <a:t>Response Program Information Collection Requirements</a:t>
            </a:r>
          </a:p>
        </p:txBody>
      </p:sp>
      <p:sp>
        <p:nvSpPr>
          <p:cNvPr id="3" name="Text Placeholder 2">
            <a:extLst>
              <a:ext uri="{FF2B5EF4-FFF2-40B4-BE49-F238E27FC236}">
                <a16:creationId xmlns:a16="http://schemas.microsoft.com/office/drawing/2014/main" id="{A8A0E79C-8B85-4D3A-8DB4-CD5722DAAA64}"/>
              </a:ext>
            </a:extLst>
          </p:cNvPr>
          <p:cNvSpPr>
            <a:spLocks noGrp="1"/>
          </p:cNvSpPr>
          <p:nvPr>
            <p:ph type="body" sz="quarter" idx="11"/>
          </p:nvPr>
        </p:nvSpPr>
        <p:spPr>
          <a:xfrm>
            <a:off x="594360" y="1733551"/>
            <a:ext cx="8175567" cy="4524375"/>
          </a:xfrm>
        </p:spPr>
        <p:txBody>
          <a:bodyPr>
            <a:normAutofit fontScale="85000" lnSpcReduction="10000"/>
          </a:bodyPr>
          <a:lstStyle/>
          <a:p>
            <a:r>
              <a:rPr lang="en-US" dirty="0"/>
              <a:t>New requirement for 5311 recipients</a:t>
            </a:r>
          </a:p>
          <a:p>
            <a:r>
              <a:rPr lang="en-US" dirty="0"/>
              <a:t>Starts April 1, 2021</a:t>
            </a:r>
          </a:p>
          <a:p>
            <a:r>
              <a:rPr lang="en-US" dirty="0"/>
              <a:t>First </a:t>
            </a:r>
            <a:r>
              <a:rPr lang="en-US" dirty="0" err="1"/>
              <a:t>SmartSheet</a:t>
            </a:r>
            <a:r>
              <a:rPr lang="en-US" dirty="0"/>
              <a:t> survey due by COB April 8</a:t>
            </a:r>
          </a:p>
          <a:p>
            <a:r>
              <a:rPr lang="en-US" dirty="0"/>
              <a:t>Baseline Form</a:t>
            </a:r>
          </a:p>
          <a:p>
            <a:pPr lvl="1"/>
            <a:r>
              <a:rPr lang="en-US" dirty="0"/>
              <a:t>Service impacts from March 13, 2020 – February 28, 2021</a:t>
            </a:r>
          </a:p>
          <a:p>
            <a:pPr lvl="1"/>
            <a:r>
              <a:rPr lang="en-US" dirty="0"/>
              <a:t>Information due from NCDOT to FTA by April 16</a:t>
            </a:r>
            <a:r>
              <a:rPr lang="en-US" baseline="30000" dirty="0"/>
              <a:t>th</a:t>
            </a:r>
            <a:endParaRPr lang="en-US" dirty="0"/>
          </a:p>
          <a:p>
            <a:r>
              <a:rPr lang="en-US" dirty="0"/>
              <a:t>Recurring Form</a:t>
            </a:r>
          </a:p>
          <a:p>
            <a:pPr lvl="1"/>
            <a:r>
              <a:rPr lang="en-US" dirty="0"/>
              <a:t>Collects cumulative data March 2021 – December 2021</a:t>
            </a:r>
          </a:p>
          <a:p>
            <a:pPr lvl="1"/>
            <a:r>
              <a:rPr lang="en-US" dirty="0"/>
              <a:t>Workforce data</a:t>
            </a:r>
          </a:p>
          <a:p>
            <a:pPr lvl="1"/>
            <a:r>
              <a:rPr lang="en-US" dirty="0"/>
              <a:t>Service impacts</a:t>
            </a:r>
          </a:p>
          <a:p>
            <a:pPr lvl="1"/>
            <a:r>
              <a:rPr lang="en-US" dirty="0"/>
              <a:t>COVID-19 Data</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6559D771-427D-41A9-B5B0-CA9EDDE3291A}"/>
              </a:ext>
            </a:extLst>
          </p:cNvPr>
          <p:cNvSpPr>
            <a:spLocks noGrp="1"/>
          </p:cNvSpPr>
          <p:nvPr>
            <p:ph type="sldNum" sz="quarter" idx="13"/>
          </p:nvPr>
        </p:nvSpPr>
        <p:spPr/>
        <p:txBody>
          <a:bodyPr/>
          <a:lstStyle/>
          <a:p>
            <a:pPr>
              <a:defRPr/>
            </a:pPr>
            <a:fld id="{3C2E06F5-03C5-4BA5-AE80-2E98A827F366}" type="slidenum">
              <a:rPr lang="en-US" altLang="en-US" smtClean="0"/>
              <a:pPr>
                <a:defRPr/>
              </a:pPr>
              <a:t>11</a:t>
            </a:fld>
            <a:endParaRPr lang="en-US" altLang="en-US" dirty="0"/>
          </a:p>
        </p:txBody>
      </p:sp>
      <p:pic>
        <p:nvPicPr>
          <p:cNvPr id="9" name="Picture 8">
            <a:extLst>
              <a:ext uri="{FF2B5EF4-FFF2-40B4-BE49-F238E27FC236}">
                <a16:creationId xmlns:a16="http://schemas.microsoft.com/office/drawing/2014/main" id="{FB34821F-0FFB-4EEE-8086-52C8EFA25978}"/>
              </a:ext>
            </a:extLst>
          </p:cNvPr>
          <p:cNvPicPr>
            <a:picLocks noChangeAspect="1"/>
          </p:cNvPicPr>
          <p:nvPr/>
        </p:nvPicPr>
        <p:blipFill>
          <a:blip r:embed="rId3"/>
          <a:stretch>
            <a:fillRect/>
          </a:stretch>
        </p:blipFill>
        <p:spPr>
          <a:xfrm>
            <a:off x="8519160" y="3765061"/>
            <a:ext cx="3003840" cy="2678130"/>
          </a:xfrm>
          <a:prstGeom prst="rect">
            <a:avLst/>
          </a:prstGeom>
        </p:spPr>
      </p:pic>
    </p:spTree>
    <p:extLst>
      <p:ext uri="{BB962C8B-B14F-4D97-AF65-F5344CB8AC3E}">
        <p14:creationId xmlns:p14="http://schemas.microsoft.com/office/powerpoint/2010/main" val="102299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324EC8-5810-4952-A4A3-C1238FED18BA}"/>
              </a:ext>
            </a:extLst>
          </p:cNvPr>
          <p:cNvSpPr>
            <a:spLocks noGrp="1"/>
          </p:cNvSpPr>
          <p:nvPr>
            <p:ph type="title"/>
          </p:nvPr>
        </p:nvSpPr>
        <p:spPr>
          <a:xfrm>
            <a:off x="728093" y="769181"/>
            <a:ext cx="6412484" cy="1114425"/>
          </a:xfrm>
        </p:spPr>
        <p:txBody>
          <a:bodyPr/>
          <a:lstStyle/>
          <a:p>
            <a:pPr algn="l"/>
            <a:r>
              <a:rPr lang="en-US" sz="2730" dirty="0"/>
              <a:t>NC Transit to Vaccinations</a:t>
            </a:r>
          </a:p>
        </p:txBody>
      </p:sp>
      <p:sp>
        <p:nvSpPr>
          <p:cNvPr id="4" name="Text Placeholder 3">
            <a:extLst>
              <a:ext uri="{FF2B5EF4-FFF2-40B4-BE49-F238E27FC236}">
                <a16:creationId xmlns:a16="http://schemas.microsoft.com/office/drawing/2014/main" id="{2588E014-ED64-4E10-922D-79B04A1FFCFA}"/>
              </a:ext>
            </a:extLst>
          </p:cNvPr>
          <p:cNvSpPr>
            <a:spLocks noGrp="1"/>
          </p:cNvSpPr>
          <p:nvPr>
            <p:ph type="body" sz="quarter" idx="12"/>
          </p:nvPr>
        </p:nvSpPr>
        <p:spPr/>
        <p:txBody>
          <a:bodyPr>
            <a:normAutofit fontScale="92500" lnSpcReduction="10000"/>
          </a:bodyPr>
          <a:lstStyle/>
          <a:p>
            <a:endParaRPr lang="en-US"/>
          </a:p>
        </p:txBody>
      </p:sp>
      <p:sp>
        <p:nvSpPr>
          <p:cNvPr id="8" name="Text Placeholder 7">
            <a:extLst>
              <a:ext uri="{FF2B5EF4-FFF2-40B4-BE49-F238E27FC236}">
                <a16:creationId xmlns:a16="http://schemas.microsoft.com/office/drawing/2014/main" id="{AFD01D37-81C3-4164-A7E6-1FB042C9958A}"/>
              </a:ext>
            </a:extLst>
          </p:cNvPr>
          <p:cNvSpPr>
            <a:spLocks noGrp="1"/>
          </p:cNvSpPr>
          <p:nvPr>
            <p:ph type="body" sz="quarter" idx="11"/>
          </p:nvPr>
        </p:nvSpPr>
        <p:spPr>
          <a:xfrm>
            <a:off x="861822" y="3540574"/>
            <a:ext cx="7518141" cy="2727002"/>
          </a:xfrm>
          <a:solidFill>
            <a:srgbClr val="00AEEF"/>
          </a:solidFill>
        </p:spPr>
        <p:txBody>
          <a:bodyPr anchor="ctr"/>
          <a:lstStyle/>
          <a:p>
            <a:pPr indent="-225981">
              <a:lnSpc>
                <a:spcPts val="2243"/>
              </a:lnSpc>
            </a:pPr>
            <a:r>
              <a:rPr lang="en-US" sz="1755" b="1" dirty="0">
                <a:solidFill>
                  <a:schemeClr val="bg1"/>
                </a:solidFill>
              </a:rPr>
              <a:t>DHHS funding spend down by transit agencies continues</a:t>
            </a:r>
          </a:p>
          <a:p>
            <a:pPr indent="-225981">
              <a:lnSpc>
                <a:spcPts val="2243"/>
              </a:lnSpc>
            </a:pPr>
            <a:r>
              <a:rPr lang="en-US" sz="1755" b="1" dirty="0">
                <a:solidFill>
                  <a:schemeClr val="bg1"/>
                </a:solidFill>
              </a:rPr>
              <a:t>RFI solutions tools still available</a:t>
            </a:r>
          </a:p>
          <a:p>
            <a:pPr indent="-225981">
              <a:lnSpc>
                <a:spcPts val="2243"/>
              </a:lnSpc>
            </a:pPr>
            <a:r>
              <a:rPr lang="en-US" sz="1755" b="1" dirty="0">
                <a:solidFill>
                  <a:schemeClr val="bg1"/>
                </a:solidFill>
              </a:rPr>
              <a:t>Website &amp; weekly data reporting continuing</a:t>
            </a:r>
          </a:p>
          <a:p>
            <a:pPr indent="-225981">
              <a:lnSpc>
                <a:spcPts val="2243"/>
              </a:lnSpc>
            </a:pPr>
            <a:r>
              <a:rPr lang="en-US" sz="1755" b="1" dirty="0">
                <a:solidFill>
                  <a:schemeClr val="bg1"/>
                </a:solidFill>
              </a:rPr>
              <a:t>Weekly Recap Newsletter continuing</a:t>
            </a:r>
          </a:p>
          <a:p>
            <a:pPr indent="-225981">
              <a:lnSpc>
                <a:spcPts val="2243"/>
              </a:lnSpc>
            </a:pPr>
            <a:r>
              <a:rPr lang="en-US" sz="1755" b="1" dirty="0">
                <a:solidFill>
                  <a:schemeClr val="bg1"/>
                </a:solidFill>
              </a:rPr>
              <a:t>United Way/LYFT free rides to supplement transit starting mid April</a:t>
            </a:r>
          </a:p>
          <a:p>
            <a:pPr indent="-225981">
              <a:lnSpc>
                <a:spcPts val="2243"/>
              </a:lnSpc>
            </a:pPr>
            <a:r>
              <a:rPr lang="en-US" sz="1755" b="1" dirty="0">
                <a:solidFill>
                  <a:schemeClr val="bg1"/>
                </a:solidFill>
              </a:rPr>
              <a:t>UBER free rides to supplement </a:t>
            </a:r>
            <a:r>
              <a:rPr lang="en-US" sz="1755" b="1">
                <a:solidFill>
                  <a:schemeClr val="bg1"/>
                </a:solidFill>
              </a:rPr>
              <a:t>transit coming</a:t>
            </a:r>
            <a:endParaRPr lang="en-US" sz="1755" b="1" dirty="0">
              <a:solidFill>
                <a:schemeClr val="bg1"/>
              </a:solidFill>
            </a:endParaRPr>
          </a:p>
        </p:txBody>
      </p:sp>
      <p:sp>
        <p:nvSpPr>
          <p:cNvPr id="12" name="Rectangle 11">
            <a:extLst>
              <a:ext uri="{FF2B5EF4-FFF2-40B4-BE49-F238E27FC236}">
                <a16:creationId xmlns:a16="http://schemas.microsoft.com/office/drawing/2014/main" id="{8D378341-EDA9-47C2-A1E1-25FA810D79EE}"/>
              </a:ext>
            </a:extLst>
          </p:cNvPr>
          <p:cNvSpPr/>
          <p:nvPr/>
        </p:nvSpPr>
        <p:spPr>
          <a:xfrm>
            <a:off x="728091" y="1607561"/>
            <a:ext cx="6533908" cy="420115"/>
          </a:xfrm>
          <a:prstGeom prst="rect">
            <a:avLst/>
          </a:prstGeom>
        </p:spPr>
        <p:txBody>
          <a:bodyPr wrap="square">
            <a:spAutoFit/>
          </a:bodyPr>
          <a:lstStyle/>
          <a:p>
            <a:r>
              <a:rPr lang="en-US" sz="2145" b="1" dirty="0">
                <a:solidFill>
                  <a:srgbClr val="00AEEF"/>
                </a:solidFill>
                <a:latin typeface="Arial"/>
                <a:cs typeface="Arial"/>
              </a:rPr>
              <a:t>Connecting citizens to COVID-19 vaccinations</a:t>
            </a:r>
            <a:endParaRPr lang="en-US" sz="2145" b="1" dirty="0">
              <a:solidFill>
                <a:srgbClr val="00AEEF"/>
              </a:solidFill>
            </a:endParaRPr>
          </a:p>
        </p:txBody>
      </p:sp>
      <p:pic>
        <p:nvPicPr>
          <p:cNvPr id="14" name="Picture 13" descr="A picture containing logo&#10;&#10;Description automatically generated">
            <a:extLst>
              <a:ext uri="{FF2B5EF4-FFF2-40B4-BE49-F238E27FC236}">
                <a16:creationId xmlns:a16="http://schemas.microsoft.com/office/drawing/2014/main" id="{82BC8753-13C8-44B3-817B-2210AE4F1A47}"/>
              </a:ext>
            </a:extLst>
          </p:cNvPr>
          <p:cNvPicPr>
            <a:picLocks noChangeAspect="1"/>
          </p:cNvPicPr>
          <p:nvPr/>
        </p:nvPicPr>
        <p:blipFill>
          <a:blip r:embed="rId3"/>
          <a:stretch>
            <a:fillRect/>
          </a:stretch>
        </p:blipFill>
        <p:spPr>
          <a:xfrm>
            <a:off x="8622233" y="4951854"/>
            <a:ext cx="2655526" cy="1193008"/>
          </a:xfrm>
          <a:prstGeom prst="rect">
            <a:avLst/>
          </a:prstGeom>
        </p:spPr>
      </p:pic>
      <p:pic>
        <p:nvPicPr>
          <p:cNvPr id="52" name="Picture 51" descr="Shape, arrow&#10;&#10;Description automatically generated">
            <a:extLst>
              <a:ext uri="{FF2B5EF4-FFF2-40B4-BE49-F238E27FC236}">
                <a16:creationId xmlns:a16="http://schemas.microsoft.com/office/drawing/2014/main" id="{FF3F207E-CA4A-4C91-BF83-4D8DC2260799}"/>
              </a:ext>
            </a:extLst>
          </p:cNvPr>
          <p:cNvPicPr>
            <a:picLocks noChangeAspect="1"/>
          </p:cNvPicPr>
          <p:nvPr/>
        </p:nvPicPr>
        <p:blipFill rotWithShape="1">
          <a:blip r:embed="rId4"/>
          <a:srcRect l="-4646" t="1" b="-2053"/>
          <a:stretch/>
        </p:blipFill>
        <p:spPr>
          <a:xfrm>
            <a:off x="9436666" y="1961068"/>
            <a:ext cx="1626815" cy="1775165"/>
          </a:xfrm>
          <a:prstGeom prst="rect">
            <a:avLst/>
          </a:prstGeom>
        </p:spPr>
      </p:pic>
      <p:pic>
        <p:nvPicPr>
          <p:cNvPr id="65" name="Graphic 64" descr="Group">
            <a:extLst>
              <a:ext uri="{FF2B5EF4-FFF2-40B4-BE49-F238E27FC236}">
                <a16:creationId xmlns:a16="http://schemas.microsoft.com/office/drawing/2014/main" id="{E4A339EA-AEA7-43CF-8F4C-2BFC59220B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41011" y="2531777"/>
            <a:ext cx="1215527" cy="1215527"/>
          </a:xfrm>
          <a:prstGeom prst="rect">
            <a:avLst/>
          </a:prstGeom>
        </p:spPr>
      </p:pic>
      <p:grpSp>
        <p:nvGrpSpPr>
          <p:cNvPr id="76" name="Group 75">
            <a:extLst>
              <a:ext uri="{FF2B5EF4-FFF2-40B4-BE49-F238E27FC236}">
                <a16:creationId xmlns:a16="http://schemas.microsoft.com/office/drawing/2014/main" id="{31C68B86-F461-49ED-8077-08E4B32D228E}"/>
              </a:ext>
            </a:extLst>
          </p:cNvPr>
          <p:cNvGrpSpPr/>
          <p:nvPr/>
        </p:nvGrpSpPr>
        <p:grpSpPr>
          <a:xfrm>
            <a:off x="649271" y="2644240"/>
            <a:ext cx="8903212" cy="930745"/>
            <a:chOff x="513518" y="2390438"/>
            <a:chExt cx="9131499" cy="954610"/>
          </a:xfrm>
        </p:grpSpPr>
        <p:pic>
          <p:nvPicPr>
            <p:cNvPr id="46" name="Graphic 45" descr="Group of men">
              <a:extLst>
                <a:ext uri="{FF2B5EF4-FFF2-40B4-BE49-F238E27FC236}">
                  <a16:creationId xmlns:a16="http://schemas.microsoft.com/office/drawing/2014/main" id="{17D7C5EB-C393-4DA1-B406-5C9882B4E7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35486" y="2429049"/>
              <a:ext cx="914400" cy="914400"/>
            </a:xfrm>
            <a:prstGeom prst="rect">
              <a:avLst/>
            </a:prstGeom>
          </p:spPr>
        </p:pic>
        <p:cxnSp>
          <p:nvCxnSpPr>
            <p:cNvPr id="51" name="Straight Connector 50">
              <a:extLst>
                <a:ext uri="{FF2B5EF4-FFF2-40B4-BE49-F238E27FC236}">
                  <a16:creationId xmlns:a16="http://schemas.microsoft.com/office/drawing/2014/main" id="{D3BB9208-2FB3-4F8E-A0E4-41AD607ED5A4}"/>
                </a:ext>
              </a:extLst>
            </p:cNvPr>
            <p:cNvCxnSpPr>
              <a:cxnSpLocks/>
            </p:cNvCxnSpPr>
            <p:nvPr/>
          </p:nvCxnSpPr>
          <p:spPr>
            <a:xfrm flipH="1">
              <a:off x="1346359" y="2936540"/>
              <a:ext cx="592169"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38D9D83-10CB-45BB-940B-8A6DC747A0F1}"/>
                </a:ext>
              </a:extLst>
            </p:cNvPr>
            <p:cNvCxnSpPr>
              <a:cxnSpLocks/>
            </p:cNvCxnSpPr>
            <p:nvPr/>
          </p:nvCxnSpPr>
          <p:spPr>
            <a:xfrm flipH="1">
              <a:off x="8577072" y="2936540"/>
              <a:ext cx="1067945"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pic>
          <p:nvPicPr>
            <p:cNvPr id="59" name="Graphic 58" descr="Woman with kid">
              <a:extLst>
                <a:ext uri="{FF2B5EF4-FFF2-40B4-BE49-F238E27FC236}">
                  <a16:creationId xmlns:a16="http://schemas.microsoft.com/office/drawing/2014/main" id="{EC091849-C484-470C-BD19-47A0749D696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63919" y="2430648"/>
              <a:ext cx="914400" cy="914400"/>
            </a:xfrm>
            <a:prstGeom prst="rect">
              <a:avLst/>
            </a:prstGeom>
          </p:spPr>
        </p:pic>
        <p:pic>
          <p:nvPicPr>
            <p:cNvPr id="63" name="Graphic 62" descr="Person in wheelchair">
              <a:extLst>
                <a:ext uri="{FF2B5EF4-FFF2-40B4-BE49-F238E27FC236}">
                  <a16:creationId xmlns:a16="http://schemas.microsoft.com/office/drawing/2014/main" id="{301B678E-E824-4911-B862-B4C8E6DC48D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30801" y="2535331"/>
              <a:ext cx="742475" cy="742475"/>
            </a:xfrm>
            <a:prstGeom prst="rect">
              <a:avLst/>
            </a:prstGeom>
          </p:spPr>
        </p:pic>
        <p:pic>
          <p:nvPicPr>
            <p:cNvPr id="67" name="Graphic 66" descr="Man with baby">
              <a:extLst>
                <a:ext uri="{FF2B5EF4-FFF2-40B4-BE49-F238E27FC236}">
                  <a16:creationId xmlns:a16="http://schemas.microsoft.com/office/drawing/2014/main" id="{FB1FBBBB-55D9-4D42-9777-DADD36DB895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48678" y="2492038"/>
              <a:ext cx="793420" cy="793420"/>
            </a:xfrm>
            <a:prstGeom prst="rect">
              <a:avLst/>
            </a:prstGeom>
          </p:spPr>
        </p:pic>
        <p:pic>
          <p:nvPicPr>
            <p:cNvPr id="69" name="Graphic 68" descr="Woman with cane">
              <a:extLst>
                <a:ext uri="{FF2B5EF4-FFF2-40B4-BE49-F238E27FC236}">
                  <a16:creationId xmlns:a16="http://schemas.microsoft.com/office/drawing/2014/main" id="{28542B1C-9E0A-4295-B785-CA453257FC1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13518" y="2390438"/>
              <a:ext cx="914400" cy="914400"/>
            </a:xfrm>
            <a:prstGeom prst="rect">
              <a:avLst/>
            </a:prstGeom>
          </p:spPr>
        </p:pic>
        <p:cxnSp>
          <p:nvCxnSpPr>
            <p:cNvPr id="71" name="Straight Connector 70">
              <a:extLst>
                <a:ext uri="{FF2B5EF4-FFF2-40B4-BE49-F238E27FC236}">
                  <a16:creationId xmlns:a16="http://schemas.microsoft.com/office/drawing/2014/main" id="{70E1B291-7186-4709-8396-CE089EBC7397}"/>
                </a:ext>
              </a:extLst>
            </p:cNvPr>
            <p:cNvCxnSpPr>
              <a:cxnSpLocks/>
            </p:cNvCxnSpPr>
            <p:nvPr/>
          </p:nvCxnSpPr>
          <p:spPr>
            <a:xfrm flipH="1">
              <a:off x="3038632" y="2936540"/>
              <a:ext cx="592169"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427FF8E6-7512-4CD0-90F0-324DE1C6C2B8}"/>
                </a:ext>
              </a:extLst>
            </p:cNvPr>
            <p:cNvCxnSpPr>
              <a:cxnSpLocks/>
            </p:cNvCxnSpPr>
            <p:nvPr/>
          </p:nvCxnSpPr>
          <p:spPr>
            <a:xfrm flipH="1">
              <a:off x="4373276" y="2936540"/>
              <a:ext cx="592169"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50B0F57-FB5A-4B49-98EF-6D548AE0D90F}"/>
                </a:ext>
              </a:extLst>
            </p:cNvPr>
            <p:cNvCxnSpPr>
              <a:cxnSpLocks/>
            </p:cNvCxnSpPr>
            <p:nvPr/>
          </p:nvCxnSpPr>
          <p:spPr>
            <a:xfrm flipH="1">
              <a:off x="5647515" y="2936540"/>
              <a:ext cx="592169"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C60A0672-0660-4B45-BF5D-90014A62173C}"/>
                </a:ext>
              </a:extLst>
            </p:cNvPr>
            <p:cNvCxnSpPr>
              <a:cxnSpLocks/>
            </p:cNvCxnSpPr>
            <p:nvPr/>
          </p:nvCxnSpPr>
          <p:spPr>
            <a:xfrm flipH="1">
              <a:off x="7495331" y="2936540"/>
              <a:ext cx="592169"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31622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324EC8-5810-4952-A4A3-C1238FED18BA}"/>
              </a:ext>
            </a:extLst>
          </p:cNvPr>
          <p:cNvSpPr>
            <a:spLocks noGrp="1"/>
          </p:cNvSpPr>
          <p:nvPr>
            <p:ph type="title"/>
          </p:nvPr>
        </p:nvSpPr>
        <p:spPr>
          <a:xfrm>
            <a:off x="728092" y="769181"/>
            <a:ext cx="7783144" cy="1114425"/>
          </a:xfrm>
        </p:spPr>
        <p:txBody>
          <a:bodyPr/>
          <a:lstStyle/>
          <a:p>
            <a:pPr algn="l"/>
            <a:r>
              <a:rPr lang="en-US" sz="2730" dirty="0"/>
              <a:t>NC Regional </a:t>
            </a:r>
            <a:r>
              <a:rPr lang="en-US" sz="2730" dirty="0" err="1"/>
              <a:t>Microtransit</a:t>
            </a:r>
            <a:r>
              <a:rPr lang="en-US" sz="2730" dirty="0"/>
              <a:t> Pilots</a:t>
            </a:r>
            <a:endParaRPr lang="en-US" sz="2730" b="1" dirty="0"/>
          </a:p>
        </p:txBody>
      </p:sp>
      <p:sp>
        <p:nvSpPr>
          <p:cNvPr id="4" name="Text Placeholder 3">
            <a:extLst>
              <a:ext uri="{FF2B5EF4-FFF2-40B4-BE49-F238E27FC236}">
                <a16:creationId xmlns:a16="http://schemas.microsoft.com/office/drawing/2014/main" id="{2588E014-ED64-4E10-922D-79B04A1FFCFA}"/>
              </a:ext>
            </a:extLst>
          </p:cNvPr>
          <p:cNvSpPr>
            <a:spLocks noGrp="1"/>
          </p:cNvSpPr>
          <p:nvPr>
            <p:ph type="body" sz="quarter" idx="12"/>
          </p:nvPr>
        </p:nvSpPr>
        <p:spPr/>
        <p:txBody>
          <a:bodyPr>
            <a:normAutofit fontScale="92500" lnSpcReduction="10000"/>
          </a:bodyPr>
          <a:lstStyle/>
          <a:p>
            <a:endParaRPr lang="en-US"/>
          </a:p>
        </p:txBody>
      </p:sp>
      <p:sp>
        <p:nvSpPr>
          <p:cNvPr id="8" name="Text Placeholder 7">
            <a:extLst>
              <a:ext uri="{FF2B5EF4-FFF2-40B4-BE49-F238E27FC236}">
                <a16:creationId xmlns:a16="http://schemas.microsoft.com/office/drawing/2014/main" id="{AFD01D37-81C3-4164-A7E6-1FB042C9958A}"/>
              </a:ext>
            </a:extLst>
          </p:cNvPr>
          <p:cNvSpPr>
            <a:spLocks noGrp="1"/>
          </p:cNvSpPr>
          <p:nvPr>
            <p:ph type="body" sz="quarter" idx="11"/>
          </p:nvPr>
        </p:nvSpPr>
        <p:spPr>
          <a:xfrm>
            <a:off x="861822" y="3540574"/>
            <a:ext cx="7518141" cy="2727002"/>
          </a:xfrm>
          <a:solidFill>
            <a:srgbClr val="00AEEF"/>
          </a:solidFill>
        </p:spPr>
        <p:txBody>
          <a:bodyPr anchor="ctr"/>
          <a:lstStyle/>
          <a:p>
            <a:pPr indent="-225981">
              <a:lnSpc>
                <a:spcPts val="2243"/>
              </a:lnSpc>
            </a:pPr>
            <a:endParaRPr lang="en-US" sz="1755" b="1" dirty="0">
              <a:solidFill>
                <a:schemeClr val="bg1"/>
              </a:solidFill>
            </a:endParaRPr>
          </a:p>
          <a:p>
            <a:pPr indent="-225981">
              <a:lnSpc>
                <a:spcPts val="2243"/>
              </a:lnSpc>
            </a:pPr>
            <a:r>
              <a:rPr lang="en-US" sz="1755" b="1" dirty="0">
                <a:solidFill>
                  <a:schemeClr val="bg1"/>
                </a:solidFill>
              </a:rPr>
              <a:t>VIA </a:t>
            </a:r>
            <a:r>
              <a:rPr lang="en-US" sz="1755" b="1" dirty="0" err="1">
                <a:solidFill>
                  <a:schemeClr val="bg1"/>
                </a:solidFill>
              </a:rPr>
              <a:t>Microtransit</a:t>
            </a:r>
            <a:r>
              <a:rPr lang="en-US" sz="1755" b="1" dirty="0">
                <a:solidFill>
                  <a:schemeClr val="bg1"/>
                </a:solidFill>
              </a:rPr>
              <a:t> Pilots</a:t>
            </a:r>
          </a:p>
          <a:p>
            <a:pPr lvl="1" indent="-225981">
              <a:lnSpc>
                <a:spcPts val="2243"/>
              </a:lnSpc>
            </a:pPr>
            <a:r>
              <a:rPr lang="en-US" sz="1365" b="1" dirty="0">
                <a:solidFill>
                  <a:schemeClr val="bg1"/>
                </a:solidFill>
              </a:rPr>
              <a:t>Wilson (in place)</a:t>
            </a:r>
          </a:p>
          <a:p>
            <a:pPr lvl="1" indent="-225981">
              <a:lnSpc>
                <a:spcPts val="2243"/>
              </a:lnSpc>
            </a:pPr>
            <a:r>
              <a:rPr lang="en-US" sz="1365" b="1" dirty="0">
                <a:solidFill>
                  <a:schemeClr val="bg1"/>
                </a:solidFill>
              </a:rPr>
              <a:t>New Hanover &amp; Brunswick Counties collaborating on a new pilot</a:t>
            </a:r>
          </a:p>
          <a:p>
            <a:pPr indent="-225981">
              <a:lnSpc>
                <a:spcPts val="2243"/>
              </a:lnSpc>
            </a:pPr>
            <a:r>
              <a:rPr lang="en-US" sz="1755" b="1" dirty="0">
                <a:solidFill>
                  <a:schemeClr val="bg1"/>
                </a:solidFill>
              </a:rPr>
              <a:t>UBER </a:t>
            </a:r>
            <a:r>
              <a:rPr lang="en-US" sz="1755" b="1" dirty="0" err="1">
                <a:solidFill>
                  <a:schemeClr val="bg1"/>
                </a:solidFill>
              </a:rPr>
              <a:t>Microtransit</a:t>
            </a:r>
            <a:r>
              <a:rPr lang="en-US" sz="1755" b="1" dirty="0">
                <a:solidFill>
                  <a:schemeClr val="bg1"/>
                </a:solidFill>
              </a:rPr>
              <a:t> </a:t>
            </a:r>
            <a:r>
              <a:rPr lang="en-US" sz="1755" b="1" dirty="0" err="1">
                <a:solidFill>
                  <a:schemeClr val="bg1"/>
                </a:solidFill>
              </a:rPr>
              <a:t>Pliot</a:t>
            </a:r>
            <a:endParaRPr lang="en-US" sz="1755" b="1" dirty="0">
              <a:solidFill>
                <a:schemeClr val="bg1"/>
              </a:solidFill>
            </a:endParaRPr>
          </a:p>
          <a:p>
            <a:pPr lvl="1" indent="-225981">
              <a:lnSpc>
                <a:spcPts val="2243"/>
              </a:lnSpc>
            </a:pPr>
            <a:r>
              <a:rPr lang="en-US" sz="1365" b="1" dirty="0">
                <a:solidFill>
                  <a:schemeClr val="bg1"/>
                </a:solidFill>
              </a:rPr>
              <a:t>Cabarrus, Cleveland, Lincoln, </a:t>
            </a:r>
            <a:r>
              <a:rPr lang="en-US" sz="1365" b="1" dirty="0" err="1">
                <a:solidFill>
                  <a:schemeClr val="bg1"/>
                </a:solidFill>
              </a:rPr>
              <a:t>Mecklenberg</a:t>
            </a:r>
            <a:r>
              <a:rPr lang="en-US" sz="1365" b="1" dirty="0">
                <a:solidFill>
                  <a:schemeClr val="bg1"/>
                </a:solidFill>
              </a:rPr>
              <a:t>, and Union Counties collaborating on a new pilot</a:t>
            </a:r>
          </a:p>
          <a:p>
            <a:pPr lvl="1" indent="-225981">
              <a:lnSpc>
                <a:spcPts val="2243"/>
              </a:lnSpc>
            </a:pPr>
            <a:endParaRPr lang="en-US" sz="1365" b="1" dirty="0">
              <a:solidFill>
                <a:schemeClr val="bg1"/>
              </a:solidFill>
            </a:endParaRPr>
          </a:p>
          <a:p>
            <a:pPr lvl="1" indent="-225981">
              <a:lnSpc>
                <a:spcPts val="2243"/>
              </a:lnSpc>
            </a:pPr>
            <a:endParaRPr lang="en-US" sz="1365" b="1" dirty="0">
              <a:solidFill>
                <a:schemeClr val="bg1"/>
              </a:solidFill>
            </a:endParaRPr>
          </a:p>
        </p:txBody>
      </p:sp>
      <p:sp>
        <p:nvSpPr>
          <p:cNvPr id="12" name="Rectangle 11">
            <a:extLst>
              <a:ext uri="{FF2B5EF4-FFF2-40B4-BE49-F238E27FC236}">
                <a16:creationId xmlns:a16="http://schemas.microsoft.com/office/drawing/2014/main" id="{8D378341-EDA9-47C2-A1E1-25FA810D79EE}"/>
              </a:ext>
            </a:extLst>
          </p:cNvPr>
          <p:cNvSpPr/>
          <p:nvPr/>
        </p:nvSpPr>
        <p:spPr>
          <a:xfrm>
            <a:off x="728091" y="1607561"/>
            <a:ext cx="6817579" cy="420115"/>
          </a:xfrm>
          <a:prstGeom prst="rect">
            <a:avLst/>
          </a:prstGeom>
        </p:spPr>
        <p:txBody>
          <a:bodyPr wrap="square">
            <a:spAutoFit/>
          </a:bodyPr>
          <a:lstStyle/>
          <a:p>
            <a:r>
              <a:rPr lang="en-US" sz="2145" b="1" dirty="0">
                <a:solidFill>
                  <a:srgbClr val="00AEEF"/>
                </a:solidFill>
                <a:latin typeface="Arial"/>
                <a:cs typeface="Arial"/>
              </a:rPr>
              <a:t>Connecting citizens with enhanced transportation</a:t>
            </a:r>
            <a:endParaRPr lang="en-US" sz="2145" b="1" dirty="0">
              <a:solidFill>
                <a:srgbClr val="00AEEF"/>
              </a:solidFill>
            </a:endParaRPr>
          </a:p>
        </p:txBody>
      </p:sp>
      <p:pic>
        <p:nvPicPr>
          <p:cNvPr id="14" name="Picture 13" descr="A picture containing logo&#10;&#10;Description automatically generated">
            <a:extLst>
              <a:ext uri="{FF2B5EF4-FFF2-40B4-BE49-F238E27FC236}">
                <a16:creationId xmlns:a16="http://schemas.microsoft.com/office/drawing/2014/main" id="{82BC8753-13C8-44B3-817B-2210AE4F1A47}"/>
              </a:ext>
            </a:extLst>
          </p:cNvPr>
          <p:cNvPicPr>
            <a:picLocks noChangeAspect="1"/>
          </p:cNvPicPr>
          <p:nvPr/>
        </p:nvPicPr>
        <p:blipFill>
          <a:blip r:embed="rId3"/>
          <a:stretch>
            <a:fillRect/>
          </a:stretch>
        </p:blipFill>
        <p:spPr>
          <a:xfrm>
            <a:off x="8622233" y="4951854"/>
            <a:ext cx="2655526" cy="1193008"/>
          </a:xfrm>
          <a:prstGeom prst="rect">
            <a:avLst/>
          </a:prstGeom>
        </p:spPr>
      </p:pic>
      <p:pic>
        <p:nvPicPr>
          <p:cNvPr id="65" name="Graphic 64" descr="Group">
            <a:extLst>
              <a:ext uri="{FF2B5EF4-FFF2-40B4-BE49-F238E27FC236}">
                <a16:creationId xmlns:a16="http://schemas.microsoft.com/office/drawing/2014/main" id="{E4A339EA-AEA7-43CF-8F4C-2BFC59220B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41011" y="2531777"/>
            <a:ext cx="1215527" cy="1215527"/>
          </a:xfrm>
          <a:prstGeom prst="rect">
            <a:avLst/>
          </a:prstGeom>
        </p:spPr>
      </p:pic>
      <p:grpSp>
        <p:nvGrpSpPr>
          <p:cNvPr id="76" name="Group 75">
            <a:extLst>
              <a:ext uri="{FF2B5EF4-FFF2-40B4-BE49-F238E27FC236}">
                <a16:creationId xmlns:a16="http://schemas.microsoft.com/office/drawing/2014/main" id="{31C68B86-F461-49ED-8077-08E4B32D228E}"/>
              </a:ext>
            </a:extLst>
          </p:cNvPr>
          <p:cNvGrpSpPr/>
          <p:nvPr/>
        </p:nvGrpSpPr>
        <p:grpSpPr>
          <a:xfrm>
            <a:off x="649271" y="2644240"/>
            <a:ext cx="8903212" cy="930745"/>
            <a:chOff x="513518" y="2390438"/>
            <a:chExt cx="9131499" cy="954610"/>
          </a:xfrm>
        </p:grpSpPr>
        <p:pic>
          <p:nvPicPr>
            <p:cNvPr id="46" name="Graphic 45" descr="Group of men">
              <a:extLst>
                <a:ext uri="{FF2B5EF4-FFF2-40B4-BE49-F238E27FC236}">
                  <a16:creationId xmlns:a16="http://schemas.microsoft.com/office/drawing/2014/main" id="{17D7C5EB-C393-4DA1-B406-5C9882B4E7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35486" y="2429049"/>
              <a:ext cx="914400" cy="914400"/>
            </a:xfrm>
            <a:prstGeom prst="rect">
              <a:avLst/>
            </a:prstGeom>
          </p:spPr>
        </p:pic>
        <p:cxnSp>
          <p:nvCxnSpPr>
            <p:cNvPr id="51" name="Straight Connector 50">
              <a:extLst>
                <a:ext uri="{FF2B5EF4-FFF2-40B4-BE49-F238E27FC236}">
                  <a16:creationId xmlns:a16="http://schemas.microsoft.com/office/drawing/2014/main" id="{D3BB9208-2FB3-4F8E-A0E4-41AD607ED5A4}"/>
                </a:ext>
              </a:extLst>
            </p:cNvPr>
            <p:cNvCxnSpPr>
              <a:cxnSpLocks/>
            </p:cNvCxnSpPr>
            <p:nvPr/>
          </p:nvCxnSpPr>
          <p:spPr>
            <a:xfrm flipH="1">
              <a:off x="1346359" y="2936540"/>
              <a:ext cx="592169"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38D9D83-10CB-45BB-940B-8A6DC747A0F1}"/>
                </a:ext>
              </a:extLst>
            </p:cNvPr>
            <p:cNvCxnSpPr>
              <a:cxnSpLocks/>
            </p:cNvCxnSpPr>
            <p:nvPr/>
          </p:nvCxnSpPr>
          <p:spPr>
            <a:xfrm flipH="1">
              <a:off x="8577072" y="2936540"/>
              <a:ext cx="1067945"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pic>
          <p:nvPicPr>
            <p:cNvPr id="59" name="Graphic 58" descr="Woman with kid">
              <a:extLst>
                <a:ext uri="{FF2B5EF4-FFF2-40B4-BE49-F238E27FC236}">
                  <a16:creationId xmlns:a16="http://schemas.microsoft.com/office/drawing/2014/main" id="{EC091849-C484-470C-BD19-47A0749D69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63919" y="2430648"/>
              <a:ext cx="914400" cy="914400"/>
            </a:xfrm>
            <a:prstGeom prst="rect">
              <a:avLst/>
            </a:prstGeom>
          </p:spPr>
        </p:pic>
        <p:pic>
          <p:nvPicPr>
            <p:cNvPr id="63" name="Graphic 62" descr="Person in wheelchair">
              <a:extLst>
                <a:ext uri="{FF2B5EF4-FFF2-40B4-BE49-F238E27FC236}">
                  <a16:creationId xmlns:a16="http://schemas.microsoft.com/office/drawing/2014/main" id="{301B678E-E824-4911-B862-B4C8E6DC48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30801" y="2535331"/>
              <a:ext cx="742475" cy="742475"/>
            </a:xfrm>
            <a:prstGeom prst="rect">
              <a:avLst/>
            </a:prstGeom>
          </p:spPr>
        </p:pic>
        <p:pic>
          <p:nvPicPr>
            <p:cNvPr id="67" name="Graphic 66" descr="Man with baby">
              <a:extLst>
                <a:ext uri="{FF2B5EF4-FFF2-40B4-BE49-F238E27FC236}">
                  <a16:creationId xmlns:a16="http://schemas.microsoft.com/office/drawing/2014/main" id="{FB1FBBBB-55D9-4D42-9777-DADD36DB89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48678" y="2492038"/>
              <a:ext cx="793420" cy="793420"/>
            </a:xfrm>
            <a:prstGeom prst="rect">
              <a:avLst/>
            </a:prstGeom>
          </p:spPr>
        </p:pic>
        <p:pic>
          <p:nvPicPr>
            <p:cNvPr id="69" name="Graphic 68" descr="Woman with cane">
              <a:extLst>
                <a:ext uri="{FF2B5EF4-FFF2-40B4-BE49-F238E27FC236}">
                  <a16:creationId xmlns:a16="http://schemas.microsoft.com/office/drawing/2014/main" id="{28542B1C-9E0A-4295-B785-CA453257FC1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13518" y="2390438"/>
              <a:ext cx="914400" cy="914400"/>
            </a:xfrm>
            <a:prstGeom prst="rect">
              <a:avLst/>
            </a:prstGeom>
          </p:spPr>
        </p:pic>
        <p:cxnSp>
          <p:nvCxnSpPr>
            <p:cNvPr id="71" name="Straight Connector 70">
              <a:extLst>
                <a:ext uri="{FF2B5EF4-FFF2-40B4-BE49-F238E27FC236}">
                  <a16:creationId xmlns:a16="http://schemas.microsoft.com/office/drawing/2014/main" id="{70E1B291-7186-4709-8396-CE089EBC7397}"/>
                </a:ext>
              </a:extLst>
            </p:cNvPr>
            <p:cNvCxnSpPr>
              <a:cxnSpLocks/>
            </p:cNvCxnSpPr>
            <p:nvPr/>
          </p:nvCxnSpPr>
          <p:spPr>
            <a:xfrm flipH="1">
              <a:off x="3038632" y="2936540"/>
              <a:ext cx="592169"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427FF8E6-7512-4CD0-90F0-324DE1C6C2B8}"/>
                </a:ext>
              </a:extLst>
            </p:cNvPr>
            <p:cNvCxnSpPr>
              <a:cxnSpLocks/>
            </p:cNvCxnSpPr>
            <p:nvPr/>
          </p:nvCxnSpPr>
          <p:spPr>
            <a:xfrm flipH="1">
              <a:off x="4373276" y="2936540"/>
              <a:ext cx="592169"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50B0F57-FB5A-4B49-98EF-6D548AE0D90F}"/>
                </a:ext>
              </a:extLst>
            </p:cNvPr>
            <p:cNvCxnSpPr>
              <a:cxnSpLocks/>
            </p:cNvCxnSpPr>
            <p:nvPr/>
          </p:nvCxnSpPr>
          <p:spPr>
            <a:xfrm flipH="1">
              <a:off x="5647515" y="2936540"/>
              <a:ext cx="592169"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C60A0672-0660-4B45-BF5D-90014A62173C}"/>
                </a:ext>
              </a:extLst>
            </p:cNvPr>
            <p:cNvCxnSpPr>
              <a:cxnSpLocks/>
            </p:cNvCxnSpPr>
            <p:nvPr/>
          </p:nvCxnSpPr>
          <p:spPr>
            <a:xfrm flipH="1">
              <a:off x="7495331" y="2936540"/>
              <a:ext cx="592169"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a:extLst>
              <a:ext uri="{FF2B5EF4-FFF2-40B4-BE49-F238E27FC236}">
                <a16:creationId xmlns:a16="http://schemas.microsoft.com/office/drawing/2014/main" id="{EE244B26-1692-4A95-A3B4-3E8BD9E1C99E}"/>
              </a:ext>
            </a:extLst>
          </p:cNvPr>
          <p:cNvPicPr>
            <a:picLocks noChangeAspect="1"/>
          </p:cNvPicPr>
          <p:nvPr/>
        </p:nvPicPr>
        <p:blipFill>
          <a:blip r:embed="rId16"/>
          <a:stretch>
            <a:fillRect/>
          </a:stretch>
        </p:blipFill>
        <p:spPr>
          <a:xfrm>
            <a:off x="9270207" y="1326394"/>
            <a:ext cx="2348015" cy="1552805"/>
          </a:xfrm>
          <a:prstGeom prst="rect">
            <a:avLst/>
          </a:prstGeom>
        </p:spPr>
      </p:pic>
      <p:pic>
        <p:nvPicPr>
          <p:cNvPr id="5" name="Picture 4">
            <a:extLst>
              <a:ext uri="{FF2B5EF4-FFF2-40B4-BE49-F238E27FC236}">
                <a16:creationId xmlns:a16="http://schemas.microsoft.com/office/drawing/2014/main" id="{59EB67A3-C9B6-475C-B092-10E0F2D8A3B7}"/>
              </a:ext>
            </a:extLst>
          </p:cNvPr>
          <p:cNvPicPr>
            <a:picLocks noChangeAspect="1"/>
          </p:cNvPicPr>
          <p:nvPr/>
        </p:nvPicPr>
        <p:blipFill>
          <a:blip r:embed="rId17"/>
          <a:stretch>
            <a:fillRect/>
          </a:stretch>
        </p:blipFill>
        <p:spPr>
          <a:xfrm>
            <a:off x="9726790" y="2982049"/>
            <a:ext cx="1434852" cy="1530508"/>
          </a:xfrm>
          <a:prstGeom prst="rect">
            <a:avLst/>
          </a:prstGeom>
        </p:spPr>
      </p:pic>
    </p:spTree>
    <p:extLst>
      <p:ext uri="{BB962C8B-B14F-4D97-AF65-F5344CB8AC3E}">
        <p14:creationId xmlns:p14="http://schemas.microsoft.com/office/powerpoint/2010/main" val="1751972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FD589D06-9056-4A87-A711-4A9C30E0965C}"/>
              </a:ext>
            </a:extLst>
          </p:cNvPr>
          <p:cNvPicPr>
            <a:picLocks noChangeAspect="1"/>
          </p:cNvPicPr>
          <p:nvPr/>
        </p:nvPicPr>
        <p:blipFill>
          <a:blip r:embed="rId3"/>
          <a:stretch>
            <a:fillRect/>
          </a:stretch>
        </p:blipFill>
        <p:spPr>
          <a:xfrm>
            <a:off x="2219592" y="468712"/>
            <a:ext cx="9365557" cy="6124289"/>
          </a:xfrm>
          <a:prstGeom prst="rect">
            <a:avLst/>
          </a:prstGeom>
        </p:spPr>
      </p:pic>
      <p:sp>
        <p:nvSpPr>
          <p:cNvPr id="3" name="Text Placeholder 2">
            <a:extLst>
              <a:ext uri="{FF2B5EF4-FFF2-40B4-BE49-F238E27FC236}">
                <a16:creationId xmlns:a16="http://schemas.microsoft.com/office/drawing/2014/main" id="{A8A0E79C-8B85-4D3A-8DB4-CD5722DAAA64}"/>
              </a:ext>
            </a:extLst>
          </p:cNvPr>
          <p:cNvSpPr>
            <a:spLocks noGrp="1"/>
          </p:cNvSpPr>
          <p:nvPr>
            <p:ph type="body" sz="quarter" idx="11"/>
          </p:nvPr>
        </p:nvSpPr>
        <p:spPr>
          <a:xfrm>
            <a:off x="302051" y="546614"/>
            <a:ext cx="2383999" cy="5968486"/>
          </a:xfrm>
        </p:spPr>
        <p:txBody>
          <a:bodyPr/>
          <a:lstStyle/>
          <a:p>
            <a:pPr marL="0" indent="0">
              <a:buNone/>
            </a:pPr>
            <a:r>
              <a:rPr lang="en-US" sz="1200" i="1" dirty="0"/>
              <a:t>Through April 7th, 2021</a:t>
            </a:r>
          </a:p>
          <a:p>
            <a:pPr marL="0" indent="0">
              <a:buNone/>
            </a:pPr>
            <a:endParaRPr lang="en-US" sz="1200" i="1" dirty="0"/>
          </a:p>
          <a:p>
            <a:pPr marL="0" indent="0">
              <a:buNone/>
            </a:pPr>
            <a:r>
              <a:rPr lang="en-US" sz="2000" dirty="0"/>
              <a:t>Total Miles Traveled:	</a:t>
            </a:r>
            <a:r>
              <a:rPr lang="en-US" sz="2000" b="1" dirty="0"/>
              <a:t>59,306</a:t>
            </a:r>
          </a:p>
          <a:p>
            <a:pPr marL="0" indent="0">
              <a:buNone/>
            </a:pPr>
            <a:endParaRPr lang="en-US" sz="2000" dirty="0"/>
          </a:p>
          <a:p>
            <a:pPr marL="0" indent="0">
              <a:buNone/>
            </a:pPr>
            <a:r>
              <a:rPr lang="en-US" sz="2000" dirty="0"/>
              <a:t>Total Trips: </a:t>
            </a:r>
            <a:r>
              <a:rPr lang="en-US" sz="2000" b="1" dirty="0"/>
              <a:t>7,129</a:t>
            </a:r>
          </a:p>
          <a:p>
            <a:pPr marL="0" indent="0">
              <a:buNone/>
            </a:pPr>
            <a:endParaRPr lang="en-US" sz="2000" dirty="0"/>
          </a:p>
          <a:p>
            <a:pPr marL="0" indent="0">
              <a:buNone/>
            </a:pPr>
            <a:r>
              <a:rPr lang="en-US" sz="2000" dirty="0"/>
              <a:t>Total Riders: </a:t>
            </a:r>
            <a:r>
              <a:rPr lang="en-US" sz="2000" b="1" dirty="0"/>
              <a:t>4,925</a:t>
            </a:r>
          </a:p>
          <a:p>
            <a:pPr marL="0" indent="0">
              <a:buNone/>
            </a:pPr>
            <a:endParaRPr lang="en-US" sz="2000" b="1" dirty="0"/>
          </a:p>
          <a:p>
            <a:pPr marL="0" indent="0">
              <a:buNone/>
            </a:pPr>
            <a:endParaRPr lang="en-US" sz="2000" b="1" dirty="0"/>
          </a:p>
          <a:p>
            <a:pPr marL="0" indent="0">
              <a:buNone/>
            </a:pPr>
            <a:endParaRPr lang="en-US" sz="2000" b="1" dirty="0"/>
          </a:p>
          <a:p>
            <a:pPr marL="0" indent="0">
              <a:buNone/>
            </a:pPr>
            <a:r>
              <a:rPr lang="en-US" sz="2000" b="1" dirty="0"/>
              <a:t>72 (74%) </a:t>
            </a:r>
            <a:r>
              <a:rPr lang="en-US" sz="2000" dirty="0"/>
              <a:t>Different Systems have submitted </a:t>
            </a:r>
            <a:r>
              <a:rPr lang="en-US" sz="2000" b="1" dirty="0"/>
              <a:t>574 </a:t>
            </a:r>
            <a:r>
              <a:rPr lang="en-US" sz="2000" dirty="0"/>
              <a:t>Reports</a:t>
            </a:r>
          </a:p>
        </p:txBody>
      </p:sp>
      <p:sp>
        <p:nvSpPr>
          <p:cNvPr id="4" name="Slide Number Placeholder 3">
            <a:extLst>
              <a:ext uri="{FF2B5EF4-FFF2-40B4-BE49-F238E27FC236}">
                <a16:creationId xmlns:a16="http://schemas.microsoft.com/office/drawing/2014/main" id="{6559D771-427D-41A9-B5B0-CA9EDDE3291A}"/>
              </a:ext>
            </a:extLst>
          </p:cNvPr>
          <p:cNvSpPr>
            <a:spLocks noGrp="1"/>
          </p:cNvSpPr>
          <p:nvPr>
            <p:ph type="sldNum" sz="quarter" idx="13"/>
          </p:nvPr>
        </p:nvSpPr>
        <p:spPr/>
        <p:txBody>
          <a:bodyPr/>
          <a:lstStyle/>
          <a:p>
            <a:pPr>
              <a:defRPr/>
            </a:pPr>
            <a:fld id="{3C2E06F5-03C5-4BA5-AE80-2E98A827F366}" type="slidenum">
              <a:rPr lang="en-US" altLang="en-US" smtClean="0"/>
              <a:pPr>
                <a:defRPr/>
              </a:pPr>
              <a:t>14</a:t>
            </a:fld>
            <a:endParaRPr lang="en-US" altLang="en-US" dirty="0"/>
          </a:p>
        </p:txBody>
      </p:sp>
    </p:spTree>
    <p:extLst>
      <p:ext uri="{BB962C8B-B14F-4D97-AF65-F5344CB8AC3E}">
        <p14:creationId xmlns:p14="http://schemas.microsoft.com/office/powerpoint/2010/main" val="69577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A0E79C-8B85-4D3A-8DB4-CD5722DAAA64}"/>
              </a:ext>
            </a:extLst>
          </p:cNvPr>
          <p:cNvSpPr>
            <a:spLocks noGrp="1"/>
          </p:cNvSpPr>
          <p:nvPr>
            <p:ph type="body" sz="quarter" idx="11"/>
          </p:nvPr>
        </p:nvSpPr>
        <p:spPr>
          <a:xfrm>
            <a:off x="302051" y="546614"/>
            <a:ext cx="11250298" cy="5968486"/>
          </a:xfrm>
        </p:spPr>
        <p:txBody>
          <a:bodyPr/>
          <a:lstStyle/>
          <a:p>
            <a:pPr marL="0" indent="0">
              <a:buNone/>
            </a:pPr>
            <a:r>
              <a:rPr lang="en-US" sz="2400" dirty="0"/>
              <a:t>Reminder On Incidental Use of Transit Vehicles (per the FTA FAQ – CE18):</a:t>
            </a:r>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6559D771-427D-41A9-B5B0-CA9EDDE3291A}"/>
              </a:ext>
            </a:extLst>
          </p:cNvPr>
          <p:cNvSpPr>
            <a:spLocks noGrp="1"/>
          </p:cNvSpPr>
          <p:nvPr>
            <p:ph type="sldNum" sz="quarter" idx="13"/>
          </p:nvPr>
        </p:nvSpPr>
        <p:spPr/>
        <p:txBody>
          <a:bodyPr/>
          <a:lstStyle/>
          <a:p>
            <a:pPr>
              <a:defRPr/>
            </a:pPr>
            <a:fld id="{3C2E06F5-03C5-4BA5-AE80-2E98A827F366}" type="slidenum">
              <a:rPr lang="en-US" altLang="en-US" smtClean="0"/>
              <a:pPr>
                <a:defRPr/>
              </a:pPr>
              <a:t>15</a:t>
            </a:fld>
            <a:endParaRPr lang="en-US" altLang="en-US" dirty="0"/>
          </a:p>
        </p:txBody>
      </p:sp>
      <p:sp>
        <p:nvSpPr>
          <p:cNvPr id="8" name="Rectangle 7">
            <a:extLst>
              <a:ext uri="{FF2B5EF4-FFF2-40B4-BE49-F238E27FC236}">
                <a16:creationId xmlns:a16="http://schemas.microsoft.com/office/drawing/2014/main" id="{8454E6C6-2198-47C6-BC74-4B28221DC85A}"/>
              </a:ext>
            </a:extLst>
          </p:cNvPr>
          <p:cNvSpPr>
            <a:spLocks noChangeArrowheads="1"/>
          </p:cNvSpPr>
          <p:nvPr/>
        </p:nvSpPr>
        <p:spPr bwMode="auto">
          <a:xfrm>
            <a:off x="302051" y="1175989"/>
            <a:ext cx="11332199"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1" u="none" strike="noStrike" cap="none" normalizeH="0" baseline="0" dirty="0">
                <a:ln>
                  <a:noFill/>
                </a:ln>
                <a:solidFill>
                  <a:srgbClr val="212529"/>
                </a:solidFill>
                <a:effectLst/>
                <a:latin typeface="Arial" panose="020B0604020202020204" pitchFamily="34" charset="0"/>
                <a:ea typeface="Calibri" panose="020F0502020204030204" pitchFamily="34" charset="0"/>
                <a:cs typeface="Arial" panose="020B0604020202020204" pitchFamily="34" charset="0"/>
              </a:rPr>
              <a:t>“The use of transit vehicles to provide non-public transportation service (non-shared ride or closed door) to COVID-19 vaccination sites, or the use of transit facilities as vaccination sites, is eligible as an incidental use if the services do not conflict with the provision of transit services or result in a reduction of service to transit passengers. Under the FTA Emergency Relief Program (49 U.S.C. § 5324), recipients are permitted to use Urbanized Area or Rural Areas formula funds administered under the provisions of the Emergency Relief Program or CARES Act funds until January 20, 2022, to pay for the operational costs of such services.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i="1" u="none" strike="noStrike" cap="none" normalizeH="0" baseline="0" dirty="0">
              <a:ln>
                <a:noFill/>
              </a:ln>
              <a:solidFill>
                <a:srgbClr val="212529"/>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1" u="none" strike="noStrike" cap="none" normalizeH="0" baseline="0" dirty="0">
                <a:ln>
                  <a:noFill/>
                </a:ln>
                <a:solidFill>
                  <a:srgbClr val="212529"/>
                </a:solidFill>
                <a:effectLst/>
                <a:latin typeface="Arial" panose="020B0604020202020204" pitchFamily="34" charset="0"/>
                <a:ea typeface="Calibri" panose="020F0502020204030204" pitchFamily="34" charset="0"/>
                <a:cs typeface="Arial" panose="020B0604020202020204" pitchFamily="34" charset="0"/>
              </a:rPr>
              <a:t>During the COVID-19 public health emergency, prior approval for the incidental use of transit assets for the provision of essential services is not required.”</a:t>
            </a:r>
            <a:r>
              <a:rPr kumimoji="0" lang="en-US" altLang="en-US" i="1"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i="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u="none" strike="noStrike" cap="none" normalizeH="0" baseline="0" dirty="0">
                <a:ln>
                  <a:noFill/>
                </a:ln>
                <a:solidFill>
                  <a:schemeClr val="tx1"/>
                </a:solidFill>
                <a:effectLst/>
                <a:latin typeface="Arial" panose="020B0604020202020204" pitchFamily="34" charset="0"/>
                <a:cs typeface="Arial" panose="020B0604020202020204" pitchFamily="34" charset="0"/>
              </a:rPr>
              <a:t>For Charter Reports: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cs typeface="Arial" panose="020B0604020202020204" pitchFamily="34" charset="0"/>
              </a:rPr>
              <a:t>These are not considered Charter services, so these trips should be treated normally.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cs typeface="Arial" panose="020B0604020202020204" pitchFamily="34" charset="0"/>
              </a:rPr>
              <a:t>For </a:t>
            </a:r>
            <a:r>
              <a:rPr lang="en-US" altLang="en-US" dirty="0" err="1">
                <a:latin typeface="Arial" panose="020B0604020202020204" pitchFamily="34" charset="0"/>
                <a:cs typeface="Arial" panose="020B0604020202020204" pitchFamily="34" charset="0"/>
              </a:rPr>
              <a:t>Opstats</a:t>
            </a:r>
            <a:r>
              <a:rPr lang="en-US" altLang="en-US" dirty="0">
                <a:latin typeface="Arial" panose="020B0604020202020204" pitchFamily="34" charset="0"/>
                <a:cs typeface="Arial" panose="020B0604020202020204" pitchFamily="34" charset="0"/>
              </a:rPr>
              <a:t> Reports:</a:t>
            </a:r>
          </a:p>
          <a:p>
            <a:pPr defTabSz="914400" eaLnBrk="0" hangingPunct="0"/>
            <a:r>
              <a:rPr lang="en-US" dirty="0">
                <a:effectLst/>
                <a:latin typeface="Arial" panose="020B0604020202020204" pitchFamily="34" charset="0"/>
                <a:ea typeface="Times New Roman" panose="02020603050405020304" pitchFamily="18" charset="0"/>
                <a:cs typeface="Arial" panose="020B0604020202020204" pitchFamily="34" charset="0"/>
              </a:rPr>
              <a:t>Report all vaccine transportation trips as regular service unless 1) the service is limited to one person at a time or 2) the service is not open to the general public (closed door). In these cases, the service should be reported as incidental.</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238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C357-0F66-4436-B62F-5580B843AD08}"/>
              </a:ext>
            </a:extLst>
          </p:cNvPr>
          <p:cNvSpPr>
            <a:spLocks noGrp="1"/>
          </p:cNvSpPr>
          <p:nvPr>
            <p:ph type="title"/>
          </p:nvPr>
        </p:nvSpPr>
        <p:spPr>
          <a:xfrm>
            <a:off x="579501" y="657666"/>
            <a:ext cx="3707219" cy="5256371"/>
          </a:xfrm>
        </p:spPr>
        <p:txBody>
          <a:bodyPr vert="horz" lIns="91440" tIns="45720" rIns="91440" bIns="45720" rtlCol="0" anchor="ctr">
            <a:normAutofit fontScale="90000"/>
          </a:bodyPr>
          <a:lstStyle/>
          <a:p>
            <a:pPr algn="l" defTabSz="914400">
              <a:lnSpc>
                <a:spcPct val="90000"/>
              </a:lnSpc>
            </a:pPr>
            <a:br>
              <a:rPr lang="en-US" sz="4000" dirty="0">
                <a:solidFill>
                  <a:schemeClr val="tx1"/>
                </a:solidFill>
                <a:latin typeface="+mj-lt"/>
                <a:ea typeface="+mj-ea"/>
                <a:cs typeface="+mj-cs"/>
              </a:rPr>
            </a:br>
            <a:br>
              <a:rPr lang="en-US" sz="4000" dirty="0">
                <a:solidFill>
                  <a:schemeClr val="tx1"/>
                </a:solidFill>
                <a:latin typeface="+mj-lt"/>
                <a:ea typeface="+mj-ea"/>
                <a:cs typeface="+mj-cs"/>
              </a:rPr>
            </a:br>
            <a:r>
              <a:rPr lang="en-US" sz="4000" dirty="0">
                <a:solidFill>
                  <a:schemeClr val="tx1"/>
                </a:solidFill>
                <a:latin typeface="+mj-lt"/>
                <a:ea typeface="+mj-ea"/>
                <a:cs typeface="+mj-cs"/>
              </a:rPr>
              <a:t>DHHS CARES Act Vaccine Trip </a:t>
            </a:r>
            <a:r>
              <a:rPr lang="en-US" sz="4000" kern="1200" dirty="0">
                <a:solidFill>
                  <a:schemeClr val="tx1"/>
                </a:solidFill>
                <a:latin typeface="+mj-lt"/>
                <a:ea typeface="+mj-ea"/>
                <a:cs typeface="+mj-cs"/>
              </a:rPr>
              <a:t>Claims (as of April 6, 2021)</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NEW: Please add week of service to DHHS claim form on the month or contract line.</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endParaRPr lang="en-US" sz="4000" kern="1200" dirty="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F1E6692E-58C0-4A14-A33F-C73D934A3AED}"/>
              </a:ext>
            </a:extLst>
          </p:cNvPr>
          <p:cNvSpPr>
            <a:spLocks noGrp="1"/>
          </p:cNvSpPr>
          <p:nvPr>
            <p:ph type="sldNum" sz="quarter" idx="13"/>
          </p:nvPr>
        </p:nvSpPr>
        <p:spPr>
          <a:xfrm>
            <a:off x="8395335" y="6356350"/>
            <a:ext cx="2674620" cy="365125"/>
          </a:xfrm>
        </p:spPr>
        <p:txBody>
          <a:bodyPr vert="horz" lIns="91440" tIns="45720" rIns="91440" bIns="45720" rtlCol="0" anchor="ctr">
            <a:normAutofit/>
          </a:bodyPr>
          <a:lstStyle/>
          <a:p>
            <a:pPr defTabSz="914400">
              <a:spcAft>
                <a:spcPts val="600"/>
              </a:spcAft>
              <a:defRPr/>
            </a:pPr>
            <a:fld id="{3C2E06F5-03C5-4BA5-AE80-2E98A827F366}" type="slidenum">
              <a:rPr lang="en-US" altLang="en-US">
                <a:solidFill>
                  <a:srgbClr val="898989"/>
                </a:solidFill>
                <a:latin typeface="+mn-lt"/>
                <a:ea typeface="+mn-ea"/>
              </a:rPr>
              <a:pPr defTabSz="914400">
                <a:spcAft>
                  <a:spcPts val="600"/>
                </a:spcAft>
                <a:defRPr/>
              </a:pPr>
              <a:t>16</a:t>
            </a:fld>
            <a:endParaRPr lang="en-US" altLang="en-US">
              <a:solidFill>
                <a:srgbClr val="898989"/>
              </a:solidFill>
              <a:latin typeface="+mn-lt"/>
              <a:ea typeface="+mn-ea"/>
            </a:endParaRPr>
          </a:p>
        </p:txBody>
      </p:sp>
      <p:graphicFrame>
        <p:nvGraphicFramePr>
          <p:cNvPr id="6" name="Text Placeholder 2">
            <a:extLst>
              <a:ext uri="{FF2B5EF4-FFF2-40B4-BE49-F238E27FC236}">
                <a16:creationId xmlns:a16="http://schemas.microsoft.com/office/drawing/2014/main" id="{64F863BE-5109-476E-AB9F-7FF8C3E73396}"/>
              </a:ext>
            </a:extLst>
          </p:cNvPr>
          <p:cNvGraphicFramePr/>
          <p:nvPr/>
        </p:nvGraphicFramePr>
        <p:xfrm>
          <a:off x="5037810" y="480628"/>
          <a:ext cx="6423974"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6204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88E014-ED64-4E10-922D-79B04A1FFCFA}"/>
              </a:ext>
            </a:extLst>
          </p:cNvPr>
          <p:cNvSpPr>
            <a:spLocks noGrp="1"/>
          </p:cNvSpPr>
          <p:nvPr>
            <p:ph type="body" sz="quarter" idx="12"/>
          </p:nvPr>
        </p:nvSpPr>
        <p:spPr/>
        <p:txBody>
          <a:bodyPr/>
          <a:lstStyle/>
          <a:p>
            <a:endParaRPr lang="en-US"/>
          </a:p>
        </p:txBody>
      </p:sp>
      <p:sp>
        <p:nvSpPr>
          <p:cNvPr id="8" name="Text Placeholder 7">
            <a:extLst>
              <a:ext uri="{FF2B5EF4-FFF2-40B4-BE49-F238E27FC236}">
                <a16:creationId xmlns:a16="http://schemas.microsoft.com/office/drawing/2014/main" id="{AFD01D37-81C3-4164-A7E6-1FB042C9958A}"/>
              </a:ext>
            </a:extLst>
          </p:cNvPr>
          <p:cNvSpPr>
            <a:spLocks noGrp="1"/>
          </p:cNvSpPr>
          <p:nvPr>
            <p:ph type="body" sz="quarter" idx="11"/>
          </p:nvPr>
        </p:nvSpPr>
        <p:spPr>
          <a:xfrm>
            <a:off x="664617" y="2982899"/>
            <a:ext cx="9612896" cy="3405201"/>
          </a:xfrm>
          <a:noFill/>
        </p:spPr>
        <p:txBody>
          <a:bodyPr anchor="ctr"/>
          <a:lstStyle/>
          <a:p>
            <a:pPr lvl="0" indent="-231775">
              <a:lnSpc>
                <a:spcPts val="2600"/>
              </a:lnSpc>
            </a:pPr>
            <a:r>
              <a:rPr lang="en-US" sz="2400" dirty="0">
                <a:solidFill>
                  <a:srgbClr val="686868"/>
                </a:solidFill>
              </a:rPr>
              <a:t>Vendors who submitted information through RFI were able to present on 2/17</a:t>
            </a:r>
          </a:p>
          <a:p>
            <a:pPr lvl="0" indent="-231775">
              <a:lnSpc>
                <a:spcPts val="2600"/>
              </a:lnSpc>
            </a:pPr>
            <a:r>
              <a:rPr lang="en-US" sz="2400" dirty="0">
                <a:solidFill>
                  <a:srgbClr val="686868"/>
                </a:solidFill>
              </a:rPr>
              <a:t>Please reach out to your planner for RFI submissions</a:t>
            </a:r>
          </a:p>
          <a:p>
            <a:pPr lvl="0" indent="-231775">
              <a:lnSpc>
                <a:spcPts val="2600"/>
              </a:lnSpc>
            </a:pPr>
            <a:r>
              <a:rPr lang="en-US" sz="2400" dirty="0">
                <a:solidFill>
                  <a:srgbClr val="686868"/>
                </a:solidFill>
              </a:rPr>
              <a:t>Sole Source Procurement is an option for emergency software or transportation-as-a-service needs</a:t>
            </a:r>
          </a:p>
          <a:p>
            <a:pPr lvl="0" indent="-231775">
              <a:lnSpc>
                <a:spcPts val="2600"/>
              </a:lnSpc>
            </a:pPr>
            <a:r>
              <a:rPr lang="en-US" sz="2400" dirty="0">
                <a:solidFill>
                  <a:srgbClr val="686868"/>
                </a:solidFill>
              </a:rPr>
              <a:t>For any procurement related questions, reach out to</a:t>
            </a:r>
          </a:p>
          <a:p>
            <a:pPr marL="111125" lvl="0" indent="0">
              <a:lnSpc>
                <a:spcPts val="2600"/>
              </a:lnSpc>
              <a:buNone/>
            </a:pPr>
            <a:r>
              <a:rPr lang="en-US" sz="2400" dirty="0">
                <a:solidFill>
                  <a:srgbClr val="686868"/>
                </a:solidFill>
              </a:rPr>
              <a:t>Chris Dodson </a:t>
            </a:r>
          </a:p>
          <a:p>
            <a:pPr marL="111125" lvl="0" indent="0">
              <a:lnSpc>
                <a:spcPts val="2600"/>
              </a:lnSpc>
              <a:buNone/>
            </a:pPr>
            <a:r>
              <a:rPr lang="en-US" sz="2400" dirty="0">
                <a:solidFill>
                  <a:srgbClr val="686868"/>
                </a:solidFill>
              </a:rPr>
              <a:t>919-707-4696 </a:t>
            </a:r>
          </a:p>
          <a:p>
            <a:pPr marL="111125" lvl="0" indent="0">
              <a:lnSpc>
                <a:spcPts val="2600"/>
              </a:lnSpc>
              <a:buNone/>
            </a:pPr>
            <a:r>
              <a:rPr lang="en-US" sz="2400" u="sng" dirty="0">
                <a:solidFill>
                  <a:schemeClr val="tx2">
                    <a:lumMod val="60000"/>
                    <a:lumOff val="40000"/>
                  </a:schemeClr>
                </a:solidFill>
              </a:rPr>
              <a:t>cbdodson@ncdot.gov	</a:t>
            </a:r>
          </a:p>
        </p:txBody>
      </p:sp>
      <p:pic>
        <p:nvPicPr>
          <p:cNvPr id="65" name="Graphic 64" descr="Group">
            <a:extLst>
              <a:ext uri="{FF2B5EF4-FFF2-40B4-BE49-F238E27FC236}">
                <a16:creationId xmlns:a16="http://schemas.microsoft.com/office/drawing/2014/main" id="{E4A339EA-AEA7-43CF-8F4C-2BFC59220B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93187" y="1544042"/>
            <a:ext cx="1246694" cy="1246694"/>
          </a:xfrm>
          <a:prstGeom prst="rect">
            <a:avLst/>
          </a:prstGeom>
        </p:spPr>
      </p:pic>
      <p:pic>
        <p:nvPicPr>
          <p:cNvPr id="46" name="Graphic 45" descr="Group of men">
            <a:extLst>
              <a:ext uri="{FF2B5EF4-FFF2-40B4-BE49-F238E27FC236}">
                <a16:creationId xmlns:a16="http://schemas.microsoft.com/office/drawing/2014/main" id="{17D7C5EB-C393-4DA1-B406-5C9882B4E7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80036" y="1698000"/>
            <a:ext cx="914400" cy="914400"/>
          </a:xfrm>
          <a:prstGeom prst="rect">
            <a:avLst/>
          </a:prstGeom>
        </p:spPr>
      </p:pic>
      <p:cxnSp>
        <p:nvCxnSpPr>
          <p:cNvPr id="51" name="Straight Connector 50">
            <a:extLst>
              <a:ext uri="{FF2B5EF4-FFF2-40B4-BE49-F238E27FC236}">
                <a16:creationId xmlns:a16="http://schemas.microsoft.com/office/drawing/2014/main" id="{D3BB9208-2FB3-4F8E-A0E4-41AD607ED5A4}"/>
              </a:ext>
            </a:extLst>
          </p:cNvPr>
          <p:cNvCxnSpPr>
            <a:cxnSpLocks/>
          </p:cNvCxnSpPr>
          <p:nvPr/>
        </p:nvCxnSpPr>
        <p:spPr>
          <a:xfrm flipH="1">
            <a:off x="1590909" y="2205491"/>
            <a:ext cx="592169" cy="0"/>
          </a:xfrm>
          <a:prstGeom prst="line">
            <a:avLst/>
          </a:prstGeom>
          <a:ln w="3175">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38D9D83-10CB-45BB-940B-8A6DC747A0F1}"/>
              </a:ext>
            </a:extLst>
          </p:cNvPr>
          <p:cNvCxnSpPr>
            <a:cxnSpLocks/>
          </p:cNvCxnSpPr>
          <p:nvPr/>
        </p:nvCxnSpPr>
        <p:spPr>
          <a:xfrm flipH="1">
            <a:off x="8821622" y="2205491"/>
            <a:ext cx="1067945" cy="0"/>
          </a:xfrm>
          <a:prstGeom prst="line">
            <a:avLst/>
          </a:prstGeom>
          <a:ln w="3175">
            <a:solidFill>
              <a:srgbClr val="FFC000"/>
            </a:solidFill>
          </a:ln>
          <a:effectLst/>
        </p:spPr>
        <p:style>
          <a:lnRef idx="2">
            <a:schemeClr val="accent1"/>
          </a:lnRef>
          <a:fillRef idx="0">
            <a:schemeClr val="accent1"/>
          </a:fillRef>
          <a:effectRef idx="1">
            <a:schemeClr val="accent1"/>
          </a:effectRef>
          <a:fontRef idx="minor">
            <a:schemeClr val="tx1"/>
          </a:fontRef>
        </p:style>
      </p:cxnSp>
      <p:pic>
        <p:nvPicPr>
          <p:cNvPr id="59" name="Graphic 58" descr="Woman with kid">
            <a:extLst>
              <a:ext uri="{FF2B5EF4-FFF2-40B4-BE49-F238E27FC236}">
                <a16:creationId xmlns:a16="http://schemas.microsoft.com/office/drawing/2014/main" id="{EC091849-C484-470C-BD19-47A0749D69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08469" y="1699599"/>
            <a:ext cx="914400" cy="914400"/>
          </a:xfrm>
          <a:prstGeom prst="rect">
            <a:avLst/>
          </a:prstGeom>
        </p:spPr>
      </p:pic>
      <p:pic>
        <p:nvPicPr>
          <p:cNvPr id="63" name="Graphic 62" descr="Person in wheelchair">
            <a:extLst>
              <a:ext uri="{FF2B5EF4-FFF2-40B4-BE49-F238E27FC236}">
                <a16:creationId xmlns:a16="http://schemas.microsoft.com/office/drawing/2014/main" id="{301B678E-E824-4911-B862-B4C8E6DC48D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75351" y="1804282"/>
            <a:ext cx="742475" cy="742475"/>
          </a:xfrm>
          <a:prstGeom prst="rect">
            <a:avLst/>
          </a:prstGeom>
        </p:spPr>
      </p:pic>
      <p:pic>
        <p:nvPicPr>
          <p:cNvPr id="67" name="Graphic 66" descr="Man with baby">
            <a:extLst>
              <a:ext uri="{FF2B5EF4-FFF2-40B4-BE49-F238E27FC236}">
                <a16:creationId xmlns:a16="http://schemas.microsoft.com/office/drawing/2014/main" id="{FB1FBBBB-55D9-4D42-9777-DADD36DB895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93228" y="1760989"/>
            <a:ext cx="793420" cy="793420"/>
          </a:xfrm>
          <a:prstGeom prst="rect">
            <a:avLst/>
          </a:prstGeom>
        </p:spPr>
      </p:pic>
      <p:pic>
        <p:nvPicPr>
          <p:cNvPr id="69" name="Graphic 68" descr="Woman with cane">
            <a:extLst>
              <a:ext uri="{FF2B5EF4-FFF2-40B4-BE49-F238E27FC236}">
                <a16:creationId xmlns:a16="http://schemas.microsoft.com/office/drawing/2014/main" id="{28542B1C-9E0A-4295-B785-CA453257FC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8068" y="1659389"/>
            <a:ext cx="914400" cy="914400"/>
          </a:xfrm>
          <a:prstGeom prst="rect">
            <a:avLst/>
          </a:prstGeom>
        </p:spPr>
      </p:pic>
      <p:cxnSp>
        <p:nvCxnSpPr>
          <p:cNvPr id="71" name="Straight Connector 70">
            <a:extLst>
              <a:ext uri="{FF2B5EF4-FFF2-40B4-BE49-F238E27FC236}">
                <a16:creationId xmlns:a16="http://schemas.microsoft.com/office/drawing/2014/main" id="{70E1B291-7186-4709-8396-CE089EBC7397}"/>
              </a:ext>
            </a:extLst>
          </p:cNvPr>
          <p:cNvCxnSpPr>
            <a:cxnSpLocks/>
          </p:cNvCxnSpPr>
          <p:nvPr/>
        </p:nvCxnSpPr>
        <p:spPr>
          <a:xfrm flipH="1">
            <a:off x="3283182" y="2205491"/>
            <a:ext cx="592169" cy="0"/>
          </a:xfrm>
          <a:prstGeom prst="line">
            <a:avLst/>
          </a:prstGeom>
          <a:ln w="3175">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427FF8E6-7512-4CD0-90F0-324DE1C6C2B8}"/>
              </a:ext>
            </a:extLst>
          </p:cNvPr>
          <p:cNvCxnSpPr>
            <a:cxnSpLocks/>
          </p:cNvCxnSpPr>
          <p:nvPr/>
        </p:nvCxnSpPr>
        <p:spPr>
          <a:xfrm flipH="1">
            <a:off x="4617826" y="2205491"/>
            <a:ext cx="592169" cy="0"/>
          </a:xfrm>
          <a:prstGeom prst="line">
            <a:avLst/>
          </a:prstGeom>
          <a:ln w="3175">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50B0F57-FB5A-4B49-98EF-6D548AE0D90F}"/>
              </a:ext>
            </a:extLst>
          </p:cNvPr>
          <p:cNvCxnSpPr>
            <a:cxnSpLocks/>
          </p:cNvCxnSpPr>
          <p:nvPr/>
        </p:nvCxnSpPr>
        <p:spPr>
          <a:xfrm flipH="1">
            <a:off x="5892065" y="2205491"/>
            <a:ext cx="592169" cy="0"/>
          </a:xfrm>
          <a:prstGeom prst="line">
            <a:avLst/>
          </a:prstGeom>
          <a:ln w="3175">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C60A0672-0660-4B45-BF5D-90014A62173C}"/>
              </a:ext>
            </a:extLst>
          </p:cNvPr>
          <p:cNvCxnSpPr>
            <a:cxnSpLocks/>
          </p:cNvCxnSpPr>
          <p:nvPr/>
        </p:nvCxnSpPr>
        <p:spPr>
          <a:xfrm flipH="1">
            <a:off x="7739881" y="2205491"/>
            <a:ext cx="592169" cy="0"/>
          </a:xfrm>
          <a:prstGeom prst="line">
            <a:avLst/>
          </a:prstGeom>
          <a:ln w="3175">
            <a:solidFill>
              <a:srgbClr val="FFC000"/>
            </a:solidFill>
          </a:ln>
          <a:effectLst/>
        </p:spPr>
        <p:style>
          <a:lnRef idx="2">
            <a:schemeClr val="accent1"/>
          </a:lnRef>
          <a:fillRef idx="0">
            <a:schemeClr val="accent1"/>
          </a:fillRef>
          <a:effectRef idx="1">
            <a:schemeClr val="accent1"/>
          </a:effectRef>
          <a:fontRef idx="minor">
            <a:schemeClr val="tx1"/>
          </a:fontRef>
        </p:style>
      </p:cxnSp>
      <p:pic>
        <p:nvPicPr>
          <p:cNvPr id="22" name="Graphic 21" descr="Needle">
            <a:extLst>
              <a:ext uri="{FF2B5EF4-FFF2-40B4-BE49-F238E27FC236}">
                <a16:creationId xmlns:a16="http://schemas.microsoft.com/office/drawing/2014/main" id="{7E4C9907-1D6C-4ADE-87D5-BC4831B5B36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368260" y="1360517"/>
            <a:ext cx="2068483" cy="2068483"/>
          </a:xfrm>
          <a:prstGeom prst="rect">
            <a:avLst/>
          </a:prstGeom>
        </p:spPr>
      </p:pic>
      <p:sp>
        <p:nvSpPr>
          <p:cNvPr id="24" name="Title 1">
            <a:extLst>
              <a:ext uri="{FF2B5EF4-FFF2-40B4-BE49-F238E27FC236}">
                <a16:creationId xmlns:a16="http://schemas.microsoft.com/office/drawing/2014/main" id="{3F56DCD2-537E-4EC9-87A0-859C65FE956F}"/>
              </a:ext>
            </a:extLst>
          </p:cNvPr>
          <p:cNvSpPr txBox="1">
            <a:spLocks/>
          </p:cNvSpPr>
          <p:nvPr/>
        </p:nvSpPr>
        <p:spPr bwMode="auto">
          <a:xfrm>
            <a:off x="594360" y="469900"/>
            <a:ext cx="1069848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28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sz="3500" dirty="0"/>
              <a:t>RFI for Vaccine Transportation Technology</a:t>
            </a:r>
          </a:p>
        </p:txBody>
      </p:sp>
    </p:spTree>
    <p:extLst>
      <p:ext uri="{BB962C8B-B14F-4D97-AF65-F5344CB8AC3E}">
        <p14:creationId xmlns:p14="http://schemas.microsoft.com/office/powerpoint/2010/main" val="2499843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0171-DAA8-4867-B9E6-059017820C6F}"/>
              </a:ext>
            </a:extLst>
          </p:cNvPr>
          <p:cNvSpPr>
            <a:spLocks noGrp="1"/>
          </p:cNvSpPr>
          <p:nvPr>
            <p:ph type="title"/>
          </p:nvPr>
        </p:nvSpPr>
        <p:spPr>
          <a:xfrm>
            <a:off x="817245" y="365126"/>
            <a:ext cx="5207089" cy="1146176"/>
          </a:xfrm>
        </p:spPr>
        <p:txBody>
          <a:bodyPr vert="horz" lIns="91440" tIns="45720" rIns="91440" bIns="45720" rtlCol="0" anchor="ctr">
            <a:normAutofit/>
          </a:bodyPr>
          <a:lstStyle/>
          <a:p>
            <a:pPr algn="l" defTabSz="914400">
              <a:lnSpc>
                <a:spcPct val="90000"/>
              </a:lnSpc>
            </a:pPr>
            <a:r>
              <a:rPr lang="en-US" sz="4400" kern="1200" dirty="0">
                <a:solidFill>
                  <a:schemeClr val="tx1"/>
                </a:solidFill>
                <a:latin typeface="+mj-lt"/>
                <a:ea typeface="+mj-ea"/>
                <a:cs typeface="+mj-cs"/>
              </a:rPr>
              <a:t>NC Transit Cares</a:t>
            </a:r>
          </a:p>
        </p:txBody>
      </p:sp>
      <p:sp>
        <p:nvSpPr>
          <p:cNvPr id="15" name="Freeform: Shape 9">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334" y="-2"/>
            <a:ext cx="5862865"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3777" y="1690688"/>
            <a:ext cx="849342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5783168"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79CA6E0D-B283-42B8-A1C0-408C0B12817E}"/>
              </a:ext>
            </a:extLst>
          </p:cNvPr>
          <p:cNvSpPr>
            <a:spLocks noGrp="1"/>
          </p:cNvSpPr>
          <p:nvPr>
            <p:ph type="body" sz="quarter" idx="11"/>
          </p:nvPr>
        </p:nvSpPr>
        <p:spPr>
          <a:xfrm>
            <a:off x="5997732" y="2851873"/>
            <a:ext cx="5072222" cy="3325091"/>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3400" dirty="0">
                <a:solidFill>
                  <a:schemeClr val="tx1"/>
                </a:solidFill>
                <a:latin typeface="Arial" panose="020B0604020202020204" pitchFamily="34" charset="0"/>
                <a:ea typeface="+mn-ea"/>
                <a:cs typeface="Arial" panose="020B0604020202020204" pitchFamily="34" charset="0"/>
              </a:rPr>
              <a:t>Safety and Health Workgroup</a:t>
            </a:r>
          </a:p>
          <a:p>
            <a:pPr indent="-228600" defTabSz="914400">
              <a:lnSpc>
                <a:spcPct val="90000"/>
              </a:lnSpc>
              <a:buFont typeface="Arial" panose="020B0604020202020204" pitchFamily="34" charset="0"/>
              <a:buChar char="•"/>
            </a:pPr>
            <a:r>
              <a:rPr lang="en-US" sz="3400" dirty="0">
                <a:solidFill>
                  <a:schemeClr val="tx1"/>
                </a:solidFill>
                <a:latin typeface="Arial" panose="020B0604020202020204" pitchFamily="34" charset="0"/>
                <a:ea typeface="+mn-ea"/>
                <a:cs typeface="Arial" panose="020B0604020202020204" pitchFamily="34" charset="0"/>
              </a:rPr>
              <a:t>Funding Workgroup</a:t>
            </a:r>
          </a:p>
          <a:p>
            <a:pPr indent="-228600" defTabSz="914400">
              <a:lnSpc>
                <a:spcPct val="90000"/>
              </a:lnSpc>
              <a:buFont typeface="Arial" panose="020B0604020202020204" pitchFamily="34" charset="0"/>
              <a:buChar char="•"/>
            </a:pPr>
            <a:r>
              <a:rPr lang="en-US" sz="3400" dirty="0">
                <a:solidFill>
                  <a:schemeClr val="tx1"/>
                </a:solidFill>
                <a:latin typeface="Arial" panose="020B0604020202020204" pitchFamily="34" charset="0"/>
                <a:ea typeface="+mn-ea"/>
                <a:cs typeface="Arial" panose="020B0604020202020204" pitchFamily="34" charset="0"/>
              </a:rPr>
              <a:t>Technology Workgroup</a:t>
            </a:r>
          </a:p>
          <a:p>
            <a:pPr marL="114300" indent="0" defTabSz="914400">
              <a:lnSpc>
                <a:spcPct val="90000"/>
              </a:lnSpc>
              <a:buNone/>
            </a:pPr>
            <a:endParaRPr lang="en-US" sz="3400" dirty="0">
              <a:solidFill>
                <a:schemeClr val="tx1"/>
              </a:solidFill>
              <a:latin typeface="Arial" panose="020B0604020202020204" pitchFamily="34" charset="0"/>
              <a:ea typeface="+mn-ea"/>
              <a:cs typeface="Arial" panose="020B0604020202020204" pitchFamily="34" charset="0"/>
            </a:endParaRPr>
          </a:p>
          <a:p>
            <a:pPr indent="-228600" defTabSz="914400">
              <a:lnSpc>
                <a:spcPct val="90000"/>
              </a:lnSpc>
              <a:buFont typeface="Arial" panose="020B0604020202020204" pitchFamily="34" charset="0"/>
              <a:buChar char="•"/>
            </a:pPr>
            <a:endParaRPr lang="en-US" sz="34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0AC61B56-41EC-47C0-82D7-826890B6F9C7}"/>
              </a:ext>
            </a:extLst>
          </p:cNvPr>
          <p:cNvSpPr>
            <a:spLocks noGrp="1"/>
          </p:cNvSpPr>
          <p:nvPr>
            <p:ph type="sldNum" sz="quarter" idx="13"/>
          </p:nvPr>
        </p:nvSpPr>
        <p:spPr>
          <a:xfrm>
            <a:off x="10132769" y="6356350"/>
            <a:ext cx="937185" cy="365125"/>
          </a:xfrm>
        </p:spPr>
        <p:txBody>
          <a:bodyPr vert="horz" lIns="91440" tIns="45720" rIns="91440" bIns="45720" rtlCol="0" anchor="ctr">
            <a:normAutofit/>
          </a:bodyPr>
          <a:lstStyle/>
          <a:p>
            <a:pPr defTabSz="914400">
              <a:spcAft>
                <a:spcPts val="600"/>
              </a:spcAft>
              <a:defRPr/>
            </a:pPr>
            <a:fld id="{3C2E06F5-03C5-4BA5-AE80-2E98A827F366}" type="slidenum">
              <a:rPr lang="en-US" altLang="en-US">
                <a:solidFill>
                  <a:schemeClr val="tx1">
                    <a:alpha val="80000"/>
                  </a:schemeClr>
                </a:solidFill>
                <a:latin typeface="+mn-lt"/>
                <a:ea typeface="+mn-ea"/>
              </a:rPr>
              <a:pPr defTabSz="914400">
                <a:spcAft>
                  <a:spcPts val="600"/>
                </a:spcAft>
                <a:defRPr/>
              </a:pPr>
              <a:t>18</a:t>
            </a:fld>
            <a:endParaRPr lang="en-US" altLang="en-US">
              <a:solidFill>
                <a:schemeClr val="tx1">
                  <a:alpha val="80000"/>
                </a:schemeClr>
              </a:solidFill>
              <a:latin typeface="+mn-lt"/>
              <a:ea typeface="+mn-ea"/>
            </a:endParaRPr>
          </a:p>
        </p:txBody>
      </p:sp>
    </p:spTree>
    <p:extLst>
      <p:ext uri="{BB962C8B-B14F-4D97-AF65-F5344CB8AC3E}">
        <p14:creationId xmlns:p14="http://schemas.microsoft.com/office/powerpoint/2010/main" val="2600097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F2AB-47E6-4E34-9245-87DB25D6DE2A}"/>
              </a:ext>
            </a:extLst>
          </p:cNvPr>
          <p:cNvSpPr>
            <a:spLocks noGrp="1"/>
          </p:cNvSpPr>
          <p:nvPr>
            <p:ph type="title"/>
          </p:nvPr>
        </p:nvSpPr>
        <p:spPr/>
        <p:txBody>
          <a:bodyPr/>
          <a:lstStyle/>
          <a:p>
            <a:r>
              <a:rPr lang="en-US" dirty="0"/>
              <a:t>Safety and Health Workgroup</a:t>
            </a:r>
          </a:p>
        </p:txBody>
      </p:sp>
      <p:sp>
        <p:nvSpPr>
          <p:cNvPr id="3" name="Text Placeholder 2">
            <a:extLst>
              <a:ext uri="{FF2B5EF4-FFF2-40B4-BE49-F238E27FC236}">
                <a16:creationId xmlns:a16="http://schemas.microsoft.com/office/drawing/2014/main" id="{A8A0E79C-8B85-4D3A-8DB4-CD5722DAAA64}"/>
              </a:ext>
            </a:extLst>
          </p:cNvPr>
          <p:cNvSpPr>
            <a:spLocks noGrp="1"/>
          </p:cNvSpPr>
          <p:nvPr>
            <p:ph type="body" sz="quarter" idx="11"/>
          </p:nvPr>
        </p:nvSpPr>
        <p:spPr/>
        <p:txBody>
          <a:bodyPr/>
          <a:lstStyle/>
          <a:p>
            <a:pPr marL="0" indent="0">
              <a:buNone/>
            </a:pPr>
            <a:r>
              <a:rPr lang="en-US" dirty="0"/>
              <a:t>Completed action items:</a:t>
            </a:r>
          </a:p>
          <a:p>
            <a:pPr marL="0" indent="0">
              <a:buNone/>
            </a:pPr>
            <a:endParaRPr lang="en-US" dirty="0"/>
          </a:p>
          <a:p>
            <a:pPr marL="0" indent="0">
              <a:buNone/>
            </a:pPr>
            <a:r>
              <a:rPr lang="en-US" dirty="0"/>
              <a:t>HVAC Technology Reference Document</a:t>
            </a:r>
          </a:p>
          <a:p>
            <a:pPr marL="0" indent="0">
              <a:buNone/>
            </a:pPr>
            <a:r>
              <a:rPr lang="en-US" dirty="0"/>
              <a:t>Covid-19 Safety Training Webinar</a:t>
            </a:r>
          </a:p>
          <a:p>
            <a:pPr marL="0" indent="0">
              <a:buNone/>
            </a:pPr>
            <a:r>
              <a:rPr lang="en-US" dirty="0"/>
              <a:t>Covid-19 Safety Action Plan for NC agencies</a:t>
            </a:r>
          </a:p>
          <a:p>
            <a:pPr marL="0" indent="0">
              <a:buNone/>
            </a:pPr>
            <a:r>
              <a:rPr lang="en-US" dirty="0"/>
              <a:t>10 minute quick hit safety training videos for operators and staff</a:t>
            </a:r>
          </a:p>
        </p:txBody>
      </p:sp>
      <p:sp>
        <p:nvSpPr>
          <p:cNvPr id="4" name="Slide Number Placeholder 3">
            <a:extLst>
              <a:ext uri="{FF2B5EF4-FFF2-40B4-BE49-F238E27FC236}">
                <a16:creationId xmlns:a16="http://schemas.microsoft.com/office/drawing/2014/main" id="{6559D771-427D-41A9-B5B0-CA9EDDE3291A}"/>
              </a:ext>
            </a:extLst>
          </p:cNvPr>
          <p:cNvSpPr>
            <a:spLocks noGrp="1"/>
          </p:cNvSpPr>
          <p:nvPr>
            <p:ph type="sldNum" sz="quarter" idx="13"/>
          </p:nvPr>
        </p:nvSpPr>
        <p:spPr/>
        <p:txBody>
          <a:bodyPr/>
          <a:lstStyle/>
          <a:p>
            <a:pPr>
              <a:defRPr/>
            </a:pPr>
            <a:fld id="{3C2E06F5-03C5-4BA5-AE80-2E98A827F366}" type="slidenum">
              <a:rPr lang="en-US" altLang="en-US" smtClean="0"/>
              <a:pPr>
                <a:defRPr/>
              </a:pPr>
              <a:t>19</a:t>
            </a:fld>
            <a:endParaRPr lang="en-US" altLang="en-US" dirty="0"/>
          </a:p>
        </p:txBody>
      </p:sp>
    </p:spTree>
    <p:extLst>
      <p:ext uri="{BB962C8B-B14F-4D97-AF65-F5344CB8AC3E}">
        <p14:creationId xmlns:p14="http://schemas.microsoft.com/office/powerpoint/2010/main" val="312839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3524" y="320040"/>
            <a:ext cx="11260151"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8500D0-01DA-4245-92A3-E937F61B1DF0}"/>
              </a:ext>
            </a:extLst>
          </p:cNvPr>
          <p:cNvSpPr>
            <a:spLocks noGrp="1"/>
          </p:cNvSpPr>
          <p:nvPr>
            <p:ph type="title"/>
          </p:nvPr>
        </p:nvSpPr>
        <p:spPr>
          <a:xfrm>
            <a:off x="817245" y="963877"/>
            <a:ext cx="3407002" cy="4930246"/>
          </a:xfrm>
        </p:spPr>
        <p:txBody>
          <a:bodyPr vert="horz" lIns="91440" tIns="45720" rIns="91440" bIns="45720" rtlCol="0" anchor="ctr">
            <a:normAutofit/>
          </a:bodyPr>
          <a:lstStyle/>
          <a:p>
            <a:pPr algn="r" defTabSz="914400">
              <a:lnSpc>
                <a:spcPct val="90000"/>
              </a:lnSpc>
            </a:pPr>
            <a:r>
              <a:rPr lang="en-US" sz="4400" kern="1200" dirty="0">
                <a:solidFill>
                  <a:schemeClr val="accent1"/>
                </a:solidFill>
                <a:latin typeface="+mj-lt"/>
                <a:ea typeface="+mj-ea"/>
                <a:cs typeface="+mj-cs"/>
              </a:rPr>
              <a:t>AGENDA</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37938"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CE27FCF-4E68-4493-9BC1-188F2E9C49D9}"/>
              </a:ext>
            </a:extLst>
          </p:cNvPr>
          <p:cNvSpPr>
            <a:spLocks noGrp="1"/>
          </p:cNvSpPr>
          <p:nvPr>
            <p:ph type="body" sz="quarter" idx="11"/>
          </p:nvPr>
        </p:nvSpPr>
        <p:spPr>
          <a:xfrm>
            <a:off x="4851630" y="963877"/>
            <a:ext cx="6218325" cy="4930246"/>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2400" dirty="0">
                <a:solidFill>
                  <a:schemeClr val="tx1"/>
                </a:solidFill>
              </a:rPr>
              <a:t>CARES Act Implementation</a:t>
            </a:r>
          </a:p>
          <a:p>
            <a:pPr indent="-228600" defTabSz="914400">
              <a:lnSpc>
                <a:spcPct val="90000"/>
              </a:lnSpc>
              <a:buFont typeface="Arial" panose="020B0604020202020204" pitchFamily="34" charset="0"/>
              <a:buChar char="•"/>
            </a:pPr>
            <a:r>
              <a:rPr lang="en-US" sz="2400" dirty="0">
                <a:solidFill>
                  <a:schemeClr val="tx1"/>
                </a:solidFill>
              </a:rPr>
              <a:t>ARP Act Overview</a:t>
            </a:r>
          </a:p>
          <a:p>
            <a:pPr indent="-228600" defTabSz="914400">
              <a:lnSpc>
                <a:spcPct val="90000"/>
              </a:lnSpc>
              <a:buFont typeface="Arial" panose="020B0604020202020204" pitchFamily="34" charset="0"/>
              <a:buChar char="•"/>
            </a:pPr>
            <a:r>
              <a:rPr lang="en-US" sz="2400" dirty="0">
                <a:solidFill>
                  <a:schemeClr val="tx1"/>
                </a:solidFill>
              </a:rPr>
              <a:t>COVID-19 Response</a:t>
            </a:r>
          </a:p>
          <a:p>
            <a:pPr indent="-228600" defTabSz="914400">
              <a:lnSpc>
                <a:spcPct val="90000"/>
              </a:lnSpc>
              <a:buFont typeface="Arial" panose="020B0604020202020204" pitchFamily="34" charset="0"/>
              <a:buChar char="•"/>
            </a:pPr>
            <a:r>
              <a:rPr lang="en-US" sz="2400" dirty="0">
                <a:solidFill>
                  <a:schemeClr val="tx1"/>
                </a:solidFill>
              </a:rPr>
              <a:t>NC Transit Cares Update</a:t>
            </a:r>
          </a:p>
          <a:p>
            <a:pPr indent="-228600" defTabSz="914400">
              <a:lnSpc>
                <a:spcPct val="90000"/>
              </a:lnSpc>
              <a:buFont typeface="Arial" panose="020B0604020202020204" pitchFamily="34" charset="0"/>
              <a:buChar char="•"/>
            </a:pPr>
            <a:r>
              <a:rPr lang="en-US" sz="2400" dirty="0">
                <a:solidFill>
                  <a:schemeClr val="tx1"/>
                </a:solidFill>
              </a:rPr>
              <a:t>Other Training, Reminders and Updates </a:t>
            </a:r>
          </a:p>
          <a:p>
            <a:pPr indent="-228600" defTabSz="914400">
              <a:lnSpc>
                <a:spcPct val="90000"/>
              </a:lnSpc>
              <a:buFont typeface="Arial" panose="020B0604020202020204" pitchFamily="34" charset="0"/>
              <a:buChar char="•"/>
            </a:pPr>
            <a:r>
              <a:rPr lang="en-US" sz="2400" dirty="0">
                <a:solidFill>
                  <a:schemeClr val="tx1"/>
                </a:solidFill>
              </a:rPr>
              <a:t>Questions</a:t>
            </a:r>
          </a:p>
        </p:txBody>
      </p:sp>
      <p:sp>
        <p:nvSpPr>
          <p:cNvPr id="4" name="Slide Number Placeholder 3">
            <a:extLst>
              <a:ext uri="{FF2B5EF4-FFF2-40B4-BE49-F238E27FC236}">
                <a16:creationId xmlns:a16="http://schemas.microsoft.com/office/drawing/2014/main" id="{9364EBAB-0AA7-42C4-BE42-9F5BF5FF6640}"/>
              </a:ext>
            </a:extLst>
          </p:cNvPr>
          <p:cNvSpPr>
            <a:spLocks noGrp="1"/>
          </p:cNvSpPr>
          <p:nvPr>
            <p:ph type="sldNum" sz="quarter" idx="13"/>
          </p:nvPr>
        </p:nvSpPr>
        <p:spPr>
          <a:xfrm>
            <a:off x="10307228" y="6033479"/>
            <a:ext cx="762726" cy="365125"/>
          </a:xfrm>
        </p:spPr>
        <p:txBody>
          <a:bodyPr vert="horz" lIns="91440" tIns="45720" rIns="91440" bIns="45720" rtlCol="0" anchor="ctr">
            <a:normAutofit/>
          </a:bodyPr>
          <a:lstStyle/>
          <a:p>
            <a:pPr defTabSz="914400">
              <a:spcAft>
                <a:spcPts val="600"/>
              </a:spcAft>
              <a:defRPr/>
            </a:pPr>
            <a:fld id="{3C2E06F5-03C5-4BA5-AE80-2E98A827F366}" type="slidenum">
              <a:rPr lang="en-US" altLang="en-US" sz="1000">
                <a:solidFill>
                  <a:schemeClr val="tx1">
                    <a:alpha val="80000"/>
                  </a:schemeClr>
                </a:solidFill>
                <a:latin typeface="+mn-lt"/>
                <a:ea typeface="+mn-ea"/>
              </a:rPr>
              <a:pPr defTabSz="914400">
                <a:spcAft>
                  <a:spcPts val="600"/>
                </a:spcAft>
                <a:defRPr/>
              </a:pPr>
              <a:t>2</a:t>
            </a:fld>
            <a:endParaRPr lang="en-US" altLang="en-US" sz="1000">
              <a:solidFill>
                <a:schemeClr val="tx1">
                  <a:alpha val="80000"/>
                </a:schemeClr>
              </a:solidFill>
              <a:latin typeface="+mn-lt"/>
              <a:ea typeface="+mn-ea"/>
            </a:endParaRPr>
          </a:p>
        </p:txBody>
      </p:sp>
    </p:spTree>
    <p:extLst>
      <p:ext uri="{BB962C8B-B14F-4D97-AF65-F5344CB8AC3E}">
        <p14:creationId xmlns:p14="http://schemas.microsoft.com/office/powerpoint/2010/main" val="2707700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59D771-427D-41A9-B5B0-CA9EDDE3291A}"/>
              </a:ext>
            </a:extLst>
          </p:cNvPr>
          <p:cNvSpPr>
            <a:spLocks noGrp="1"/>
          </p:cNvSpPr>
          <p:nvPr>
            <p:ph type="sldNum" sz="quarter" idx="13"/>
          </p:nvPr>
        </p:nvSpPr>
        <p:spPr/>
        <p:txBody>
          <a:bodyPr/>
          <a:lstStyle/>
          <a:p>
            <a:pPr>
              <a:defRPr/>
            </a:pPr>
            <a:fld id="{3C2E06F5-03C5-4BA5-AE80-2E98A827F366}" type="slidenum">
              <a:rPr lang="en-US" altLang="en-US" smtClean="0"/>
              <a:pPr>
                <a:defRPr/>
              </a:pPr>
              <a:t>20</a:t>
            </a:fld>
            <a:endParaRPr lang="en-US" altLang="en-US" dirty="0"/>
          </a:p>
        </p:txBody>
      </p:sp>
      <p:pic>
        <p:nvPicPr>
          <p:cNvPr id="7" name="Picture 6">
            <a:extLst>
              <a:ext uri="{FF2B5EF4-FFF2-40B4-BE49-F238E27FC236}">
                <a16:creationId xmlns:a16="http://schemas.microsoft.com/office/drawing/2014/main" id="{A2201DB2-F791-4E62-B6D0-D3ADBE5A605B}"/>
              </a:ext>
            </a:extLst>
          </p:cNvPr>
          <p:cNvPicPr>
            <a:picLocks noChangeAspect="1"/>
          </p:cNvPicPr>
          <p:nvPr/>
        </p:nvPicPr>
        <p:blipFill>
          <a:blip r:embed="rId3"/>
          <a:stretch>
            <a:fillRect/>
          </a:stretch>
        </p:blipFill>
        <p:spPr>
          <a:xfrm>
            <a:off x="3640731" y="539646"/>
            <a:ext cx="4745893" cy="6181830"/>
          </a:xfrm>
          <a:prstGeom prst="rect">
            <a:avLst/>
          </a:prstGeom>
        </p:spPr>
      </p:pic>
    </p:spTree>
    <p:extLst>
      <p:ext uri="{BB962C8B-B14F-4D97-AF65-F5344CB8AC3E}">
        <p14:creationId xmlns:p14="http://schemas.microsoft.com/office/powerpoint/2010/main" val="338102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4454F3-7313-4ECF-B1FD-805685546976}"/>
              </a:ext>
            </a:extLst>
          </p:cNvPr>
          <p:cNvPicPr>
            <a:picLocks noChangeAspect="1"/>
          </p:cNvPicPr>
          <p:nvPr/>
        </p:nvPicPr>
        <p:blipFill>
          <a:blip r:embed="rId3"/>
          <a:stretch>
            <a:fillRect/>
          </a:stretch>
        </p:blipFill>
        <p:spPr>
          <a:xfrm>
            <a:off x="3656351" y="514096"/>
            <a:ext cx="4763048" cy="6207379"/>
          </a:xfrm>
          <a:prstGeom prst="rect">
            <a:avLst/>
          </a:prstGeom>
        </p:spPr>
      </p:pic>
      <p:sp>
        <p:nvSpPr>
          <p:cNvPr id="4" name="Slide Number Placeholder 3">
            <a:extLst>
              <a:ext uri="{FF2B5EF4-FFF2-40B4-BE49-F238E27FC236}">
                <a16:creationId xmlns:a16="http://schemas.microsoft.com/office/drawing/2014/main" id="{6559D771-427D-41A9-B5B0-CA9EDDE3291A}"/>
              </a:ext>
            </a:extLst>
          </p:cNvPr>
          <p:cNvSpPr>
            <a:spLocks noGrp="1"/>
          </p:cNvSpPr>
          <p:nvPr>
            <p:ph type="sldNum" sz="quarter" idx="13"/>
          </p:nvPr>
        </p:nvSpPr>
        <p:spPr/>
        <p:txBody>
          <a:bodyPr/>
          <a:lstStyle/>
          <a:p>
            <a:pPr>
              <a:defRPr/>
            </a:pPr>
            <a:fld id="{3C2E06F5-03C5-4BA5-AE80-2E98A827F366}" type="slidenum">
              <a:rPr lang="en-US" altLang="en-US" smtClean="0"/>
              <a:pPr>
                <a:defRPr/>
              </a:pPr>
              <a:t>21</a:t>
            </a:fld>
            <a:endParaRPr lang="en-US" altLang="en-US" dirty="0"/>
          </a:p>
        </p:txBody>
      </p:sp>
    </p:spTree>
    <p:extLst>
      <p:ext uri="{BB962C8B-B14F-4D97-AF65-F5344CB8AC3E}">
        <p14:creationId xmlns:p14="http://schemas.microsoft.com/office/powerpoint/2010/main" val="3508312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F2AB-47E6-4E34-9245-87DB25D6DE2A}"/>
              </a:ext>
            </a:extLst>
          </p:cNvPr>
          <p:cNvSpPr>
            <a:spLocks noGrp="1"/>
          </p:cNvSpPr>
          <p:nvPr>
            <p:ph type="title"/>
          </p:nvPr>
        </p:nvSpPr>
        <p:spPr/>
        <p:txBody>
          <a:bodyPr/>
          <a:lstStyle/>
          <a:p>
            <a:r>
              <a:rPr lang="en-US" dirty="0"/>
              <a:t>NCDOT/NCPTA Funding Workgroup Update  </a:t>
            </a:r>
          </a:p>
        </p:txBody>
      </p:sp>
      <p:sp>
        <p:nvSpPr>
          <p:cNvPr id="3" name="Text Placeholder 2">
            <a:extLst>
              <a:ext uri="{FF2B5EF4-FFF2-40B4-BE49-F238E27FC236}">
                <a16:creationId xmlns:a16="http://schemas.microsoft.com/office/drawing/2014/main" id="{A8A0E79C-8B85-4D3A-8DB4-CD5722DAAA64}"/>
              </a:ext>
            </a:extLst>
          </p:cNvPr>
          <p:cNvSpPr>
            <a:spLocks noGrp="1"/>
          </p:cNvSpPr>
          <p:nvPr>
            <p:ph type="body" sz="quarter" idx="11"/>
          </p:nvPr>
        </p:nvSpPr>
        <p:spPr>
          <a:xfrm>
            <a:off x="594359" y="1586071"/>
            <a:ext cx="10953628" cy="4524375"/>
          </a:xfrm>
        </p:spPr>
        <p:txBody>
          <a:bodyPr/>
          <a:lstStyle/>
          <a:p>
            <a:r>
              <a:rPr lang="en-US" u="sng" dirty="0">
                <a:latin typeface="Arial" panose="020B0604020202020204" pitchFamily="34" charset="0"/>
                <a:cs typeface="Arial" panose="020B0604020202020204" pitchFamily="34" charset="0"/>
              </a:rPr>
              <a:t>Project Scope</a:t>
            </a:r>
            <a:r>
              <a:rPr lang="en-US" dirty="0">
                <a:latin typeface="Arial" panose="020B0604020202020204" pitchFamily="34" charset="0"/>
                <a:cs typeface="Arial" panose="020B0604020202020204" pitchFamily="34" charset="0"/>
              </a:rPr>
              <a:t>:</a:t>
            </a:r>
          </a:p>
          <a:p>
            <a:endParaRPr lang="en-US" sz="800" dirty="0">
              <a:latin typeface="Arial" panose="020B0604020202020204" pitchFamily="34" charset="0"/>
              <a:cs typeface="Arial" panose="020B0604020202020204" pitchFamily="34" charset="0"/>
            </a:endParaRPr>
          </a:p>
          <a:p>
            <a:pPr marL="800100" lvl="1" indent="-400050">
              <a:buFont typeface="Wingdings" panose="05000000000000000000" pitchFamily="2" charset="2"/>
              <a:buChar char="Ø"/>
            </a:pPr>
            <a:r>
              <a:rPr lang="en-US" sz="2400" dirty="0">
                <a:effectLst/>
                <a:latin typeface="Arial" panose="020B0604020202020204" pitchFamily="34" charset="0"/>
                <a:ea typeface="Calibri" panose="020F0502020204030204" pitchFamily="34" charset="0"/>
                <a:cs typeface="Arial" panose="020B0604020202020204" pitchFamily="34" charset="0"/>
              </a:rPr>
              <a:t>Follow-u</a:t>
            </a:r>
            <a:r>
              <a:rPr lang="en-US" sz="2400" dirty="0">
                <a:latin typeface="Arial" panose="020B0604020202020204" pitchFamily="34" charset="0"/>
                <a:ea typeface="Calibri" panose="020F0502020204030204" pitchFamily="34" charset="0"/>
                <a:cs typeface="Arial" panose="020B0604020202020204" pitchFamily="34" charset="0"/>
              </a:rPr>
              <a:t>p on </a:t>
            </a:r>
            <a:r>
              <a:rPr lang="en-US" sz="2400" dirty="0">
                <a:effectLst/>
                <a:latin typeface="Arial" panose="020B0604020202020204" pitchFamily="34" charset="0"/>
                <a:ea typeface="Calibri" panose="020F0502020204030204" pitchFamily="34" charset="0"/>
                <a:cs typeface="Arial" panose="020B0604020202020204" pitchFamily="34" charset="0"/>
              </a:rPr>
              <a:t>funding priority innovation from NC Transit Cares project</a:t>
            </a:r>
          </a:p>
          <a:p>
            <a:pPr marL="800100" lvl="1" indent="-400050">
              <a:buFont typeface="+mj-lt"/>
              <a:buAutoNum type="romanLcPeriod"/>
            </a:pP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800100" lvl="1" indent="-400050">
              <a:buFont typeface="Wingdings" panose="05000000000000000000" pitchFamily="2" charset="2"/>
              <a:buChar char="Ø"/>
            </a:pPr>
            <a:r>
              <a:rPr lang="en-US" sz="2400" dirty="0">
                <a:latin typeface="Arial" panose="020B0604020202020204" pitchFamily="34" charset="0"/>
                <a:ea typeface="Calibri" panose="020F0502020204030204" pitchFamily="34" charset="0"/>
                <a:cs typeface="Arial" panose="020B0604020202020204" pitchFamily="34" charset="0"/>
              </a:rPr>
              <a:t>Worked with existing NCDOT/NCPTA funding workgroup to:</a:t>
            </a:r>
          </a:p>
          <a:p>
            <a:pPr marL="1200150" lvl="2" indent="-400050">
              <a:buFont typeface="+mj-lt"/>
              <a:buAutoNum type="alphaLcPeriod"/>
            </a:pPr>
            <a:r>
              <a:rPr lang="en-US" sz="2000" dirty="0">
                <a:effectLst/>
                <a:latin typeface="Arial" panose="020B0604020202020204" pitchFamily="34" charset="0"/>
                <a:ea typeface="Calibri" panose="020F0502020204030204" pitchFamily="34" charset="0"/>
                <a:cs typeface="Arial" panose="020B0604020202020204" pitchFamily="34" charset="0"/>
              </a:rPr>
              <a:t>Establish overall strategic goals for the innovation</a:t>
            </a:r>
          </a:p>
          <a:p>
            <a:pPr marL="1200150" lvl="2" indent="-400050">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E</a:t>
            </a:r>
            <a:r>
              <a:rPr lang="en-US" sz="2000" dirty="0">
                <a:effectLst/>
                <a:latin typeface="Arial" panose="020B0604020202020204" pitchFamily="34" charset="0"/>
                <a:ea typeface="Calibri" panose="020F0502020204030204" pitchFamily="34" charset="0"/>
                <a:cs typeface="Arial" panose="020B0604020202020204" pitchFamily="34" charset="0"/>
              </a:rPr>
              <a:t>stablish follow-up priorities</a:t>
            </a:r>
          </a:p>
          <a:p>
            <a:pPr marL="1200150" lvl="2" indent="-400050">
              <a:buFont typeface="+mj-lt"/>
              <a:buAutoNum type="alphaLcPeriod"/>
            </a:pPr>
            <a:r>
              <a:rPr lang="en-US" sz="2000" dirty="0">
                <a:latin typeface="Arial" panose="020B0604020202020204" pitchFamily="34" charset="0"/>
                <a:ea typeface="Calibri" panose="020F0502020204030204" pitchFamily="34" charset="0"/>
                <a:cs typeface="Arial" panose="020B0604020202020204" pitchFamily="34" charset="0"/>
              </a:rPr>
              <a:t>D</a:t>
            </a:r>
            <a:r>
              <a:rPr lang="en-US" sz="2000" dirty="0">
                <a:effectLst/>
                <a:latin typeface="Arial" panose="020B0604020202020204" pitchFamily="34" charset="0"/>
                <a:ea typeface="Calibri" panose="020F0502020204030204" pitchFamily="34" charset="0"/>
                <a:cs typeface="Arial" panose="020B0604020202020204" pitchFamily="34" charset="0"/>
              </a:rPr>
              <a:t>evelop action plans for priorities and define next steps</a:t>
            </a:r>
          </a:p>
          <a:p>
            <a:pPr marL="457200" lvl="1" indent="0">
              <a:buNone/>
            </a:pPr>
            <a:endParaRPr lang="en-US" sz="1000" dirty="0"/>
          </a:p>
          <a:p>
            <a:pPr lvl="1">
              <a:buFont typeface="Wingdings" panose="05000000000000000000" pitchFamily="2" charset="2"/>
              <a:buChar char="Ø"/>
            </a:pPr>
            <a:r>
              <a:rPr lang="en-US" dirty="0"/>
              <a:t> </a:t>
            </a:r>
            <a:r>
              <a:rPr lang="en-US" sz="2400" dirty="0"/>
              <a:t>Work Process:</a:t>
            </a:r>
          </a:p>
          <a:p>
            <a:pPr marL="1200150" lvl="2" indent="-400050">
              <a:buFont typeface="+mj-lt"/>
              <a:buAutoNum type="alphaLcPeriod"/>
            </a:pPr>
            <a:r>
              <a:rPr lang="en-US" sz="2000" dirty="0">
                <a:latin typeface="Arial" panose="020B0604020202020204" pitchFamily="34" charset="0"/>
                <a:cs typeface="Arial" panose="020B0604020202020204" pitchFamily="34" charset="0"/>
              </a:rPr>
              <a:t>Subgroup Co-Chair Leadership (Scott Rhine – Urban, Tawanna Williams – Rural)</a:t>
            </a:r>
          </a:p>
          <a:p>
            <a:pPr marL="1200150" lvl="2" indent="-400050">
              <a:buFont typeface="+mj-lt"/>
              <a:buAutoNum type="alphaLcPeriod"/>
            </a:pPr>
            <a:r>
              <a:rPr lang="en-US" sz="2000" dirty="0">
                <a:latin typeface="Arial" panose="020B0604020202020204" pitchFamily="34" charset="0"/>
                <a:cs typeface="Arial" panose="020B0604020202020204" pitchFamily="34" charset="0"/>
              </a:rPr>
              <a:t>Weekly virtual meetings: Late March – Early April </a:t>
            </a:r>
          </a:p>
        </p:txBody>
      </p:sp>
      <p:sp>
        <p:nvSpPr>
          <p:cNvPr id="4" name="Slide Number Placeholder 3">
            <a:extLst>
              <a:ext uri="{FF2B5EF4-FFF2-40B4-BE49-F238E27FC236}">
                <a16:creationId xmlns:a16="http://schemas.microsoft.com/office/drawing/2014/main" id="{6559D771-427D-41A9-B5B0-CA9EDDE3291A}"/>
              </a:ext>
            </a:extLst>
          </p:cNvPr>
          <p:cNvSpPr>
            <a:spLocks noGrp="1"/>
          </p:cNvSpPr>
          <p:nvPr>
            <p:ph type="sldNum" sz="quarter" idx="13"/>
          </p:nvPr>
        </p:nvSpPr>
        <p:spPr/>
        <p:txBody>
          <a:bodyPr/>
          <a:lstStyle/>
          <a:p>
            <a:pPr>
              <a:defRPr/>
            </a:pPr>
            <a:fld id="{3C2E06F5-03C5-4BA5-AE80-2E98A827F366}" type="slidenum">
              <a:rPr lang="en-US" altLang="en-US" smtClean="0"/>
              <a:pPr>
                <a:defRPr/>
              </a:pPr>
              <a:t>22</a:t>
            </a:fld>
            <a:endParaRPr lang="en-US" altLang="en-US" dirty="0"/>
          </a:p>
        </p:txBody>
      </p:sp>
    </p:spTree>
    <p:extLst>
      <p:ext uri="{BB962C8B-B14F-4D97-AF65-F5344CB8AC3E}">
        <p14:creationId xmlns:p14="http://schemas.microsoft.com/office/powerpoint/2010/main" val="1653389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A0E79C-8B85-4D3A-8DB4-CD5722DAAA64}"/>
              </a:ext>
            </a:extLst>
          </p:cNvPr>
          <p:cNvSpPr>
            <a:spLocks noGrp="1"/>
          </p:cNvSpPr>
          <p:nvPr>
            <p:ph type="body" sz="quarter" idx="11"/>
          </p:nvPr>
        </p:nvSpPr>
        <p:spPr>
          <a:xfrm>
            <a:off x="594359" y="1586071"/>
            <a:ext cx="10806143" cy="4524375"/>
          </a:xfrm>
        </p:spPr>
        <p:txBody>
          <a:bodyPr/>
          <a:lstStyle/>
          <a:p>
            <a:r>
              <a:rPr lang="en-US" u="sng" dirty="0"/>
              <a:t>Strategic Goals</a:t>
            </a:r>
            <a:r>
              <a:rPr lang="en-US" dirty="0"/>
              <a:t>:</a:t>
            </a:r>
          </a:p>
          <a:p>
            <a:pPr marL="0" indent="0">
              <a:buNone/>
            </a:pPr>
            <a:endParaRPr lang="en-US" sz="1000" dirty="0"/>
          </a:p>
          <a:p>
            <a:pPr marL="800100" marR="0" lvl="1" indent="-400050">
              <a:lnSpc>
                <a:spcPct val="107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Identify and develop follow-up strategies and actions to assist NCDOT and NC transit agencies in better utilizing existing funding resources</a:t>
            </a:r>
          </a:p>
          <a:p>
            <a:pPr marL="800100" marR="0" lvl="1" indent="-400050">
              <a:lnSpc>
                <a:spcPct val="107000"/>
              </a:lnSpc>
              <a:buFont typeface="Wingdings" panose="05000000000000000000" pitchFamily="2" charset="2"/>
              <a:buChar char="Ø"/>
            </a:pPr>
            <a:endParaRPr lang="en-US" sz="1000" dirty="0">
              <a:latin typeface="Arial" panose="020B0604020202020204" pitchFamily="34" charset="0"/>
              <a:cs typeface="Arial" panose="020B0604020202020204" pitchFamily="34" charset="0"/>
            </a:endParaRPr>
          </a:p>
          <a:p>
            <a:pPr marL="800100" marR="0" lvl="1" indent="-400050">
              <a:lnSpc>
                <a:spcPct val="107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Identify and develop follow-up strategies and actions to assist NCDOT and NC transit agencies in securing more predictable and sustainable (expansion) future funding resources</a:t>
            </a:r>
          </a:p>
          <a:p>
            <a:pPr marL="800100" marR="0" lvl="1" indent="-400050">
              <a:lnSpc>
                <a:spcPct val="107000"/>
              </a:lnSpc>
              <a:buFont typeface="Wingdings" panose="05000000000000000000" pitchFamily="2" charset="2"/>
              <a:buChar char="Ø"/>
            </a:pPr>
            <a:endParaRPr lang="en-US" sz="1000" dirty="0">
              <a:latin typeface="Arial" panose="020B0604020202020204" pitchFamily="34" charset="0"/>
              <a:cs typeface="Arial" panose="020B0604020202020204" pitchFamily="34" charset="0"/>
            </a:endParaRPr>
          </a:p>
          <a:p>
            <a:pPr marL="800100" marR="0" lvl="1" indent="-400050">
              <a:lnSpc>
                <a:spcPct val="107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Other suggestion: Explore Regional planning opportunities to help identify and facilitate resource sharing/funding efficiencies </a:t>
            </a:r>
          </a:p>
          <a:p>
            <a:endParaRPr lang="en-US" dirty="0"/>
          </a:p>
        </p:txBody>
      </p:sp>
      <p:sp>
        <p:nvSpPr>
          <p:cNvPr id="4" name="Slide Number Placeholder 3">
            <a:extLst>
              <a:ext uri="{FF2B5EF4-FFF2-40B4-BE49-F238E27FC236}">
                <a16:creationId xmlns:a16="http://schemas.microsoft.com/office/drawing/2014/main" id="{6559D771-427D-41A9-B5B0-CA9EDDE3291A}"/>
              </a:ext>
            </a:extLst>
          </p:cNvPr>
          <p:cNvSpPr>
            <a:spLocks noGrp="1"/>
          </p:cNvSpPr>
          <p:nvPr>
            <p:ph type="sldNum" sz="quarter" idx="13"/>
          </p:nvPr>
        </p:nvSpPr>
        <p:spPr/>
        <p:txBody>
          <a:bodyPr/>
          <a:lstStyle/>
          <a:p>
            <a:pPr>
              <a:defRPr/>
            </a:pPr>
            <a:fld id="{3C2E06F5-03C5-4BA5-AE80-2E98A827F366}" type="slidenum">
              <a:rPr lang="en-US" altLang="en-US" smtClean="0"/>
              <a:pPr>
                <a:defRPr/>
              </a:pPr>
              <a:t>23</a:t>
            </a:fld>
            <a:endParaRPr lang="en-US" altLang="en-US" dirty="0"/>
          </a:p>
        </p:txBody>
      </p:sp>
      <p:sp>
        <p:nvSpPr>
          <p:cNvPr id="5" name="Title 1">
            <a:extLst>
              <a:ext uri="{FF2B5EF4-FFF2-40B4-BE49-F238E27FC236}">
                <a16:creationId xmlns:a16="http://schemas.microsoft.com/office/drawing/2014/main" id="{5D147A0B-3AD2-435B-851B-0EECB213B567}"/>
              </a:ext>
            </a:extLst>
          </p:cNvPr>
          <p:cNvSpPr>
            <a:spLocks noGrp="1"/>
          </p:cNvSpPr>
          <p:nvPr>
            <p:ph type="title"/>
          </p:nvPr>
        </p:nvSpPr>
        <p:spPr>
          <a:xfrm>
            <a:off x="593725" y="469900"/>
            <a:ext cx="10699750" cy="1143000"/>
          </a:xfrm>
        </p:spPr>
        <p:txBody>
          <a:bodyPr/>
          <a:lstStyle/>
          <a:p>
            <a:r>
              <a:rPr lang="en-US" dirty="0"/>
              <a:t>NCDOT/NCPTA Funding Workgroup Update  </a:t>
            </a:r>
          </a:p>
        </p:txBody>
      </p:sp>
    </p:spTree>
    <p:extLst>
      <p:ext uri="{BB962C8B-B14F-4D97-AF65-F5344CB8AC3E}">
        <p14:creationId xmlns:p14="http://schemas.microsoft.com/office/powerpoint/2010/main" val="1926433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A0E79C-8B85-4D3A-8DB4-CD5722DAAA64}"/>
              </a:ext>
            </a:extLst>
          </p:cNvPr>
          <p:cNvSpPr>
            <a:spLocks noGrp="1"/>
          </p:cNvSpPr>
          <p:nvPr>
            <p:ph type="body" sz="quarter" idx="11"/>
          </p:nvPr>
        </p:nvSpPr>
        <p:spPr>
          <a:xfrm>
            <a:off x="594360" y="1586071"/>
            <a:ext cx="10698480" cy="4524375"/>
          </a:xfrm>
        </p:spPr>
        <p:txBody>
          <a:bodyPr/>
          <a:lstStyle/>
          <a:p>
            <a:r>
              <a:rPr lang="en-US" u="sng" dirty="0"/>
              <a:t>Priorities and Follow-up Actions</a:t>
            </a:r>
            <a:r>
              <a:rPr lang="en-US" dirty="0"/>
              <a:t>:</a:t>
            </a:r>
          </a:p>
          <a:p>
            <a:endParaRPr lang="en-US" sz="400" dirty="0"/>
          </a:p>
          <a:p>
            <a:pPr marL="857250" marR="0" lvl="1" indent="-457200">
              <a:lnSpc>
                <a:spcPct val="107000"/>
              </a:lnSpc>
              <a:buFont typeface="+mj-lt"/>
              <a:buAutoNum type="arabicPeriod"/>
            </a:pPr>
            <a:r>
              <a:rPr lang="en-US" sz="2400" dirty="0">
                <a:latin typeface="Arial" panose="020B0604020202020204" pitchFamily="34" charset="0"/>
                <a:cs typeface="Arial" panose="020B0604020202020204" pitchFamily="34" charset="0"/>
              </a:rPr>
              <a:t>Reinstatement of SMAP/ROAP funding (on-going)</a:t>
            </a:r>
          </a:p>
          <a:p>
            <a:pPr marL="1200150" lvl="2" indent="-400050">
              <a:lnSpc>
                <a:spcPct val="107000"/>
              </a:lnSpc>
              <a:buFont typeface="+mj-lt"/>
              <a:buAutoNum type="alphaLcPeriod"/>
            </a:pPr>
            <a:endParaRPr lang="en-US" sz="400" dirty="0">
              <a:latin typeface="Arial" panose="020B0604020202020204" pitchFamily="34" charset="0"/>
              <a:cs typeface="Arial" panose="020B0604020202020204" pitchFamily="34" charset="0"/>
            </a:endParaRPr>
          </a:p>
          <a:p>
            <a:pPr marL="800100" lvl="1" indent="-400050">
              <a:lnSpc>
                <a:spcPct val="107000"/>
              </a:lnSpc>
              <a:buFont typeface="+mj-lt"/>
              <a:buAutoNum type="arabicPeriod"/>
            </a:pPr>
            <a:r>
              <a:rPr lang="en-US" sz="2400" dirty="0">
                <a:latin typeface="Arial" panose="020B0604020202020204" pitchFamily="34" charset="0"/>
                <a:cs typeface="Arial" panose="020B0604020202020204" pitchFamily="34" charset="0"/>
              </a:rPr>
              <a:t>Cares Act funding distribution and use (on-going)</a:t>
            </a:r>
          </a:p>
          <a:p>
            <a:pPr marL="400050" lvl="1" indent="0">
              <a:lnSpc>
                <a:spcPct val="107000"/>
              </a:lnSpc>
              <a:buNone/>
            </a:pPr>
            <a:r>
              <a:rPr lang="en-US" dirty="0">
                <a:latin typeface="Arial" panose="020B0604020202020204" pitchFamily="34" charset="0"/>
                <a:ea typeface="Calibri" panose="020F0502020204030204" pitchFamily="34" charset="0"/>
                <a:cs typeface="Arial" panose="020B0604020202020204" pitchFamily="34" charset="0"/>
              </a:rPr>
              <a:t>3.  </a:t>
            </a:r>
            <a:r>
              <a:rPr lang="en-US" sz="2400" dirty="0">
                <a:latin typeface="Arial" panose="020B0604020202020204" pitchFamily="34" charset="0"/>
                <a:cs typeface="Arial" panose="020B0604020202020204" pitchFamily="34" charset="0"/>
              </a:rPr>
              <a:t>Enhanced capital planning, programming, and predictability</a:t>
            </a:r>
          </a:p>
          <a:p>
            <a:pPr marL="1200150" lvl="2" indent="-400050">
              <a:lnSpc>
                <a:spcPct val="107000"/>
              </a:lnSpc>
              <a:buFont typeface="+mj-lt"/>
              <a:buAutoNum type="alphaLcPeriod"/>
            </a:pPr>
            <a:endParaRPr lang="en-US" sz="400" dirty="0">
              <a:latin typeface="Arial" panose="020B0604020202020204" pitchFamily="34" charset="0"/>
              <a:cs typeface="Arial" panose="020B0604020202020204" pitchFamily="34" charset="0"/>
            </a:endParaRPr>
          </a:p>
          <a:p>
            <a:pPr marL="857250" marR="0" lvl="1" indent="-457200">
              <a:lnSpc>
                <a:spcPct val="107000"/>
              </a:lnSpc>
              <a:buAutoNum type="arabicPeriod" startAt="4"/>
            </a:pPr>
            <a:r>
              <a:rPr lang="en-US" sz="2400" dirty="0">
                <a:latin typeface="Arial" panose="020B0604020202020204" pitchFamily="34" charset="0"/>
                <a:cs typeface="Arial" panose="020B0604020202020204" pitchFamily="34" charset="0"/>
              </a:rPr>
              <a:t>Fund balances review and utilization </a:t>
            </a:r>
          </a:p>
          <a:p>
            <a:pPr marL="857250" marR="0" lvl="1" indent="-457200">
              <a:lnSpc>
                <a:spcPct val="107000"/>
              </a:lnSpc>
              <a:buAutoNum type="arabicPeriod" startAt="4"/>
            </a:pPr>
            <a:r>
              <a:rPr lang="en-US" sz="2400" dirty="0">
                <a:latin typeface="Arial" panose="020B0604020202020204" pitchFamily="34" charset="0"/>
                <a:cs typeface="Arial" panose="020B0604020202020204" pitchFamily="34" charset="0"/>
              </a:rPr>
              <a:t>Update state management plan (on-going)</a:t>
            </a:r>
          </a:p>
          <a:p>
            <a:pPr marL="857250" marR="0" lvl="1" indent="-457200">
              <a:lnSpc>
                <a:spcPct val="107000"/>
              </a:lnSpc>
              <a:buAutoNum type="arabicPeriod" startAt="4"/>
            </a:pPr>
            <a:endParaRPr lang="en-US" sz="2400" dirty="0">
              <a:latin typeface="Arial" panose="020B0604020202020204" pitchFamily="34" charset="0"/>
              <a:cs typeface="Arial" panose="020B0604020202020204" pitchFamily="34" charset="0"/>
            </a:endParaRPr>
          </a:p>
          <a:p>
            <a:pPr marL="400050" lvl="1" indent="0">
              <a:lnSpc>
                <a:spcPct val="107000"/>
              </a:lnSpc>
              <a:buNone/>
            </a:pPr>
            <a:endParaRPr lang="en-US" sz="2400"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6559D771-427D-41A9-B5B0-CA9EDDE3291A}"/>
              </a:ext>
            </a:extLst>
          </p:cNvPr>
          <p:cNvSpPr>
            <a:spLocks noGrp="1"/>
          </p:cNvSpPr>
          <p:nvPr>
            <p:ph type="sldNum" sz="quarter" idx="13"/>
          </p:nvPr>
        </p:nvSpPr>
        <p:spPr/>
        <p:txBody>
          <a:bodyPr/>
          <a:lstStyle/>
          <a:p>
            <a:pPr>
              <a:defRPr/>
            </a:pPr>
            <a:fld id="{3C2E06F5-03C5-4BA5-AE80-2E98A827F366}" type="slidenum">
              <a:rPr lang="en-US" altLang="en-US" smtClean="0"/>
              <a:pPr>
                <a:defRPr/>
              </a:pPr>
              <a:t>24</a:t>
            </a:fld>
            <a:endParaRPr lang="en-US" altLang="en-US" dirty="0"/>
          </a:p>
        </p:txBody>
      </p:sp>
      <p:sp>
        <p:nvSpPr>
          <p:cNvPr id="5" name="Title 1">
            <a:extLst>
              <a:ext uri="{FF2B5EF4-FFF2-40B4-BE49-F238E27FC236}">
                <a16:creationId xmlns:a16="http://schemas.microsoft.com/office/drawing/2014/main" id="{40C19539-9F07-446D-A9CD-C7F0A53463C4}"/>
              </a:ext>
            </a:extLst>
          </p:cNvPr>
          <p:cNvSpPr>
            <a:spLocks noGrp="1"/>
          </p:cNvSpPr>
          <p:nvPr>
            <p:ph type="title"/>
          </p:nvPr>
        </p:nvSpPr>
        <p:spPr>
          <a:xfrm>
            <a:off x="593725" y="469900"/>
            <a:ext cx="10699750" cy="1143000"/>
          </a:xfrm>
        </p:spPr>
        <p:txBody>
          <a:bodyPr/>
          <a:lstStyle/>
          <a:p>
            <a:r>
              <a:rPr lang="en-US" dirty="0"/>
              <a:t>NCDOT/NCPTA Funding Workgroup Update  </a:t>
            </a:r>
          </a:p>
        </p:txBody>
      </p:sp>
    </p:spTree>
    <p:extLst>
      <p:ext uri="{BB962C8B-B14F-4D97-AF65-F5344CB8AC3E}">
        <p14:creationId xmlns:p14="http://schemas.microsoft.com/office/powerpoint/2010/main" val="31398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72289-F1FB-428D-AABE-37E66B4EAB9C}"/>
              </a:ext>
            </a:extLst>
          </p:cNvPr>
          <p:cNvSpPr>
            <a:spLocks noGrp="1"/>
          </p:cNvSpPr>
          <p:nvPr>
            <p:ph type="title"/>
          </p:nvPr>
        </p:nvSpPr>
        <p:spPr>
          <a:xfrm>
            <a:off x="594360" y="2573020"/>
            <a:ext cx="10698480" cy="1143000"/>
          </a:xfrm>
        </p:spPr>
        <p:txBody>
          <a:bodyPr/>
          <a:lstStyle/>
          <a:p>
            <a:r>
              <a:rPr lang="en-US" dirty="0"/>
              <a:t>Technology Workgroup Update</a:t>
            </a:r>
          </a:p>
        </p:txBody>
      </p:sp>
      <p:sp>
        <p:nvSpPr>
          <p:cNvPr id="4" name="Slide Number Placeholder 3">
            <a:extLst>
              <a:ext uri="{FF2B5EF4-FFF2-40B4-BE49-F238E27FC236}">
                <a16:creationId xmlns:a16="http://schemas.microsoft.com/office/drawing/2014/main" id="{23A42246-FE0C-4EDA-AAE9-0ACBFCA37F8C}"/>
              </a:ext>
            </a:extLst>
          </p:cNvPr>
          <p:cNvSpPr>
            <a:spLocks noGrp="1"/>
          </p:cNvSpPr>
          <p:nvPr>
            <p:ph type="sldNum" sz="quarter" idx="13"/>
          </p:nvPr>
        </p:nvSpPr>
        <p:spPr/>
        <p:txBody>
          <a:bodyPr/>
          <a:lstStyle/>
          <a:p>
            <a:pPr>
              <a:defRPr/>
            </a:pPr>
            <a:fld id="{3C2E06F5-03C5-4BA5-AE80-2E98A827F366}" type="slidenum">
              <a:rPr lang="en-US" altLang="en-US" smtClean="0"/>
              <a:pPr>
                <a:defRPr/>
              </a:pPr>
              <a:t>25</a:t>
            </a:fld>
            <a:endParaRPr lang="en-US" altLang="en-US" dirty="0"/>
          </a:p>
        </p:txBody>
      </p:sp>
    </p:spTree>
    <p:extLst>
      <p:ext uri="{BB962C8B-B14F-4D97-AF65-F5344CB8AC3E}">
        <p14:creationId xmlns:p14="http://schemas.microsoft.com/office/powerpoint/2010/main" val="4002044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9357" y="321732"/>
            <a:ext cx="6881849" cy="1964266"/>
          </a:xfrm>
          <a:prstGeom prst="rect">
            <a:avLst/>
          </a:prstGeom>
          <a:solidFill>
            <a:srgbClr val="1C477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1B3630-ECDE-483D-80B4-7EE5F0C89CD1}"/>
              </a:ext>
            </a:extLst>
          </p:cNvPr>
          <p:cNvSpPr>
            <a:spLocks noGrp="1"/>
          </p:cNvSpPr>
          <p:nvPr>
            <p:ph type="title"/>
          </p:nvPr>
        </p:nvSpPr>
        <p:spPr>
          <a:xfrm>
            <a:off x="511149" y="491260"/>
            <a:ext cx="6429334" cy="1625210"/>
          </a:xfrm>
        </p:spPr>
        <p:txBody>
          <a:bodyPr vert="horz" lIns="91440" tIns="45720" rIns="91440" bIns="45720" rtlCol="0" anchor="ctr">
            <a:normAutofit/>
          </a:bodyPr>
          <a:lstStyle/>
          <a:p>
            <a:pPr algn="l" defTabSz="914400">
              <a:lnSpc>
                <a:spcPct val="90000"/>
              </a:lnSpc>
            </a:pPr>
            <a:r>
              <a:rPr lang="en-US" sz="4400" dirty="0">
                <a:solidFill>
                  <a:srgbClr val="FFFFFF"/>
                </a:solidFill>
                <a:latin typeface="+mj-lt"/>
                <a:ea typeface="+mj-ea"/>
                <a:cs typeface="+mj-cs"/>
              </a:rPr>
              <a:t>Reminders, training and other updates</a:t>
            </a:r>
          </a:p>
        </p:txBody>
      </p:sp>
      <p:pic>
        <p:nvPicPr>
          <p:cNvPr id="2050" name="Picture 2" descr="Expanding Training on Data and Technology to Improve Communities ...">
            <a:extLst>
              <a:ext uri="{FF2B5EF4-FFF2-40B4-BE49-F238E27FC236}">
                <a16:creationId xmlns:a16="http://schemas.microsoft.com/office/drawing/2014/main" id="{C2D11315-386A-4733-A9FD-0F950FC0C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19" r="6678" b="2"/>
          <a:stretch/>
        </p:blipFill>
        <p:spPr bwMode="auto">
          <a:xfrm>
            <a:off x="319358" y="2454903"/>
            <a:ext cx="6881848"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8050" y="321732"/>
            <a:ext cx="4205461"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9F706CF-E110-4572-9116-BDD4F81D2F8D}"/>
              </a:ext>
            </a:extLst>
          </p:cNvPr>
          <p:cNvSpPr>
            <a:spLocks noGrp="1"/>
          </p:cNvSpPr>
          <p:nvPr>
            <p:ph sz="quarter" idx="13"/>
          </p:nvPr>
        </p:nvSpPr>
        <p:spPr>
          <a:xfrm>
            <a:off x="7828586" y="1002264"/>
            <a:ext cx="3339120" cy="4852362"/>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3000" dirty="0">
                <a:solidFill>
                  <a:srgbClr val="FFFFFF"/>
                </a:solidFill>
                <a:latin typeface="+mn-lt"/>
                <a:ea typeface="+mn-ea"/>
                <a:cs typeface="+mn-cs"/>
              </a:rPr>
              <a:t>Technology</a:t>
            </a:r>
          </a:p>
          <a:p>
            <a:pPr indent="-228600" defTabSz="914400">
              <a:lnSpc>
                <a:spcPct val="90000"/>
              </a:lnSpc>
              <a:buFont typeface="Arial" panose="020B0604020202020204" pitchFamily="34" charset="0"/>
              <a:buChar char="•"/>
            </a:pPr>
            <a:r>
              <a:rPr lang="en-US" sz="3000" dirty="0">
                <a:solidFill>
                  <a:srgbClr val="FFFFFF"/>
                </a:solidFill>
                <a:latin typeface="+mn-lt"/>
                <a:ea typeface="+mn-ea"/>
                <a:cs typeface="+mn-cs"/>
              </a:rPr>
              <a:t>Procurement</a:t>
            </a:r>
          </a:p>
          <a:p>
            <a:pPr indent="-228600" defTabSz="914400">
              <a:lnSpc>
                <a:spcPct val="90000"/>
              </a:lnSpc>
              <a:buFont typeface="Arial" panose="020B0604020202020204" pitchFamily="34" charset="0"/>
              <a:buChar char="•"/>
            </a:pPr>
            <a:r>
              <a:rPr lang="en-US" sz="3000" dirty="0">
                <a:solidFill>
                  <a:srgbClr val="FFFFFF"/>
                </a:solidFill>
                <a:latin typeface="+mn-lt"/>
                <a:ea typeface="+mn-ea"/>
                <a:cs typeface="+mn-cs"/>
              </a:rPr>
              <a:t>Capital/operating expenses</a:t>
            </a:r>
          </a:p>
          <a:p>
            <a:pPr indent="-228600" defTabSz="914400">
              <a:lnSpc>
                <a:spcPct val="90000"/>
              </a:lnSpc>
              <a:buFont typeface="Arial" panose="020B0604020202020204" pitchFamily="34" charset="0"/>
              <a:buChar char="•"/>
            </a:pPr>
            <a:r>
              <a:rPr lang="en-US" sz="3000" dirty="0">
                <a:solidFill>
                  <a:srgbClr val="FFFFFF"/>
                </a:solidFill>
                <a:latin typeface="+mn-lt"/>
                <a:ea typeface="+mn-ea"/>
                <a:cs typeface="+mn-cs"/>
              </a:rPr>
              <a:t>Charter Report</a:t>
            </a:r>
          </a:p>
          <a:p>
            <a:pPr indent="-228600" defTabSz="914400">
              <a:lnSpc>
                <a:spcPct val="90000"/>
              </a:lnSpc>
              <a:buFont typeface="Arial" panose="020B0604020202020204" pitchFamily="34" charset="0"/>
              <a:buChar char="•"/>
            </a:pPr>
            <a:r>
              <a:rPr lang="en-US" sz="3000" dirty="0" err="1">
                <a:solidFill>
                  <a:srgbClr val="FFFFFF"/>
                </a:solidFill>
                <a:latin typeface="+mn-lt"/>
                <a:ea typeface="+mn-ea"/>
                <a:cs typeface="+mn-cs"/>
              </a:rPr>
              <a:t>OpStats</a:t>
            </a:r>
            <a:endParaRPr lang="en-US" sz="3000" dirty="0">
              <a:solidFill>
                <a:srgbClr val="FFFFFF"/>
              </a:solidFill>
              <a:latin typeface="+mn-lt"/>
              <a:ea typeface="+mn-ea"/>
              <a:cs typeface="+mn-cs"/>
            </a:endParaRPr>
          </a:p>
          <a:p>
            <a:pPr indent="-228600" defTabSz="914400">
              <a:lnSpc>
                <a:spcPct val="90000"/>
              </a:lnSpc>
              <a:buFont typeface="Arial" panose="020B0604020202020204" pitchFamily="34" charset="0"/>
              <a:buChar char="•"/>
            </a:pPr>
            <a:r>
              <a:rPr lang="en-US" sz="3000" dirty="0">
                <a:solidFill>
                  <a:srgbClr val="FFFFFF"/>
                </a:solidFill>
                <a:latin typeface="+mn-lt"/>
                <a:ea typeface="+mn-ea"/>
                <a:cs typeface="+mn-cs"/>
              </a:rPr>
              <a:t>Program income</a:t>
            </a:r>
          </a:p>
          <a:p>
            <a:pPr indent="-228600" defTabSz="914400">
              <a:lnSpc>
                <a:spcPct val="90000"/>
              </a:lnSpc>
              <a:buFont typeface="Arial" panose="020B0604020202020204" pitchFamily="34" charset="0"/>
              <a:buChar char="•"/>
            </a:pPr>
            <a:r>
              <a:rPr lang="en-US" sz="3000" dirty="0">
                <a:solidFill>
                  <a:srgbClr val="FFFFFF"/>
                </a:solidFill>
                <a:latin typeface="+mn-lt"/>
                <a:ea typeface="+mn-ea"/>
                <a:cs typeface="+mn-cs"/>
              </a:rPr>
              <a:t>NCPTA conference</a:t>
            </a:r>
          </a:p>
          <a:p>
            <a:pPr indent="-228600" defTabSz="914400">
              <a:lnSpc>
                <a:spcPct val="90000"/>
              </a:lnSpc>
              <a:buFont typeface="Arial" panose="020B0604020202020204" pitchFamily="34" charset="0"/>
              <a:buChar char="•"/>
            </a:pPr>
            <a:endParaRPr lang="en-US" sz="3000" dirty="0">
              <a:solidFill>
                <a:srgbClr val="FFFFFF"/>
              </a:solidFill>
              <a:latin typeface="+mn-lt"/>
              <a:ea typeface="+mn-ea"/>
              <a:cs typeface="+mn-cs"/>
            </a:endParaRPr>
          </a:p>
        </p:txBody>
      </p:sp>
      <p:sp>
        <p:nvSpPr>
          <p:cNvPr id="4" name="Slide Number Placeholder 3">
            <a:extLst>
              <a:ext uri="{FF2B5EF4-FFF2-40B4-BE49-F238E27FC236}">
                <a16:creationId xmlns:a16="http://schemas.microsoft.com/office/drawing/2014/main" id="{4EACDC77-2DCA-4C08-B53A-38733C44DDA3}"/>
              </a:ext>
            </a:extLst>
          </p:cNvPr>
          <p:cNvSpPr>
            <a:spLocks noGrp="1"/>
          </p:cNvSpPr>
          <p:nvPr>
            <p:ph type="sldNum" sz="quarter" idx="14"/>
          </p:nvPr>
        </p:nvSpPr>
        <p:spPr>
          <a:xfrm>
            <a:off x="10218381" y="6535157"/>
            <a:ext cx="949325" cy="27432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3DAFCE5-0C67-4A53-8F92-3CAC2938318C}" type="slidenum">
              <a:rPr kumimoji="0" lang="en-US" alt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alt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2115258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F2AB-47E6-4E34-9245-87DB25D6DE2A}"/>
              </a:ext>
            </a:extLst>
          </p:cNvPr>
          <p:cNvSpPr>
            <a:spLocks noGrp="1"/>
          </p:cNvSpPr>
          <p:nvPr>
            <p:ph type="title"/>
          </p:nvPr>
        </p:nvSpPr>
        <p:spPr/>
        <p:txBody>
          <a:bodyPr/>
          <a:lstStyle/>
          <a:p>
            <a:r>
              <a:rPr lang="en-US" dirty="0"/>
              <a:t>Procurement of Technology Software</a:t>
            </a:r>
          </a:p>
        </p:txBody>
      </p:sp>
      <p:sp>
        <p:nvSpPr>
          <p:cNvPr id="3" name="Text Placeholder 2">
            <a:extLst>
              <a:ext uri="{FF2B5EF4-FFF2-40B4-BE49-F238E27FC236}">
                <a16:creationId xmlns:a16="http://schemas.microsoft.com/office/drawing/2014/main" id="{A8A0E79C-8B85-4D3A-8DB4-CD5722DAAA64}"/>
              </a:ext>
            </a:extLst>
          </p:cNvPr>
          <p:cNvSpPr>
            <a:spLocks noGrp="1"/>
          </p:cNvSpPr>
          <p:nvPr>
            <p:ph type="body" sz="quarter" idx="11"/>
          </p:nvPr>
        </p:nvSpPr>
        <p:spPr>
          <a:xfrm>
            <a:off x="594360" y="1733551"/>
            <a:ext cx="10698480" cy="4987925"/>
          </a:xfrm>
        </p:spPr>
        <p:txBody>
          <a:bodyPr/>
          <a:lstStyle/>
          <a:p>
            <a:r>
              <a:rPr lang="en-US" dirty="0"/>
              <a:t>Request for Proposals </a:t>
            </a:r>
          </a:p>
          <a:p>
            <a:pPr lvl="1"/>
            <a:r>
              <a:rPr lang="en-US" dirty="0"/>
              <a:t>At least 3 quotes/proposals needed</a:t>
            </a:r>
          </a:p>
          <a:p>
            <a:pPr lvl="1"/>
            <a:r>
              <a:rPr lang="en-US" dirty="0"/>
              <a:t>Procurement Checklist and History Form</a:t>
            </a:r>
          </a:p>
          <a:p>
            <a:pPr lvl="1"/>
            <a:r>
              <a:rPr lang="en-US" dirty="0"/>
              <a:t>Independent Cost Estimate (how price was determined to be reasonable; can be addressed on History Form)</a:t>
            </a:r>
          </a:p>
          <a:p>
            <a:r>
              <a:rPr lang="en-US" dirty="0"/>
              <a:t>Prior approval from NCDOT-IMD needed for any purchase over $10,000</a:t>
            </a:r>
          </a:p>
          <a:p>
            <a:r>
              <a:rPr lang="en-US" dirty="0"/>
              <a:t>For any questions or procurement submissions, contact:</a:t>
            </a:r>
          </a:p>
          <a:p>
            <a:pPr marL="0" indent="0">
              <a:buNone/>
            </a:pPr>
            <a:r>
              <a:rPr lang="en-US" dirty="0"/>
              <a:t>	Chris Dodson – </a:t>
            </a:r>
            <a:r>
              <a:rPr lang="en-US" dirty="0">
                <a:hlinkClick r:id="rId3"/>
              </a:rPr>
              <a:t>cbdodson@ncdot.gov</a:t>
            </a:r>
            <a:endParaRPr lang="en-US" dirty="0"/>
          </a:p>
          <a:p>
            <a:pPr marL="457200" lvl="1" indent="0">
              <a:buNone/>
            </a:pPr>
            <a:r>
              <a:rPr lang="en-US" dirty="0"/>
              <a:t>919-707-4696</a:t>
            </a:r>
          </a:p>
          <a:p>
            <a:endParaRPr lang="en-US" dirty="0"/>
          </a:p>
        </p:txBody>
      </p:sp>
      <p:sp>
        <p:nvSpPr>
          <p:cNvPr id="4" name="Slide Number Placeholder 3">
            <a:extLst>
              <a:ext uri="{FF2B5EF4-FFF2-40B4-BE49-F238E27FC236}">
                <a16:creationId xmlns:a16="http://schemas.microsoft.com/office/drawing/2014/main" id="{6559D771-427D-41A9-B5B0-CA9EDDE3291A}"/>
              </a:ext>
            </a:extLst>
          </p:cNvPr>
          <p:cNvSpPr>
            <a:spLocks noGrp="1"/>
          </p:cNvSpPr>
          <p:nvPr>
            <p:ph type="sldNum" sz="quarter" idx="13"/>
          </p:nvPr>
        </p:nvSpPr>
        <p:spPr/>
        <p:txBody>
          <a:bodyPr/>
          <a:lstStyle/>
          <a:p>
            <a:pPr>
              <a:defRPr/>
            </a:pPr>
            <a:fld id="{3C2E06F5-03C5-4BA5-AE80-2E98A827F366}" type="slidenum">
              <a:rPr lang="en-US" altLang="en-US" smtClean="0"/>
              <a:pPr>
                <a:defRPr/>
              </a:pPr>
              <a:t>27</a:t>
            </a:fld>
            <a:endParaRPr lang="en-US" altLang="en-US" dirty="0"/>
          </a:p>
        </p:txBody>
      </p:sp>
    </p:spTree>
    <p:extLst>
      <p:ext uri="{BB962C8B-B14F-4D97-AF65-F5344CB8AC3E}">
        <p14:creationId xmlns:p14="http://schemas.microsoft.com/office/powerpoint/2010/main" val="2887901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F2AB-47E6-4E34-9245-87DB25D6DE2A}"/>
              </a:ext>
            </a:extLst>
          </p:cNvPr>
          <p:cNvSpPr>
            <a:spLocks noGrp="1"/>
          </p:cNvSpPr>
          <p:nvPr>
            <p:ph type="title"/>
          </p:nvPr>
        </p:nvSpPr>
        <p:spPr/>
        <p:txBody>
          <a:bodyPr/>
          <a:lstStyle/>
          <a:p>
            <a:r>
              <a:rPr lang="en-US" dirty="0"/>
              <a:t>Other Procurement Updates</a:t>
            </a:r>
          </a:p>
        </p:txBody>
      </p:sp>
      <p:sp>
        <p:nvSpPr>
          <p:cNvPr id="3" name="Text Placeholder 2">
            <a:extLst>
              <a:ext uri="{FF2B5EF4-FFF2-40B4-BE49-F238E27FC236}">
                <a16:creationId xmlns:a16="http://schemas.microsoft.com/office/drawing/2014/main" id="{A8A0E79C-8B85-4D3A-8DB4-CD5722DAAA64}"/>
              </a:ext>
            </a:extLst>
          </p:cNvPr>
          <p:cNvSpPr>
            <a:spLocks noGrp="1"/>
          </p:cNvSpPr>
          <p:nvPr>
            <p:ph type="body" sz="quarter" idx="11"/>
          </p:nvPr>
        </p:nvSpPr>
        <p:spPr/>
        <p:txBody>
          <a:bodyPr/>
          <a:lstStyle/>
          <a:p>
            <a:r>
              <a:rPr lang="en-US" dirty="0"/>
              <a:t>Raised roof vans are currently available from </a:t>
            </a:r>
            <a:r>
              <a:rPr lang="en-US" dirty="0" err="1"/>
              <a:t>Ilderton</a:t>
            </a:r>
            <a:r>
              <a:rPr lang="en-US" dirty="0"/>
              <a:t> Dodge through Statewide Term Contract #070A</a:t>
            </a:r>
          </a:p>
          <a:p>
            <a:pPr lvl="1"/>
            <a:r>
              <a:rPr lang="en-US" dirty="0"/>
              <a:t>12 passenger &amp; 13 passenger models of high top raised roof vans available through this contract (Ford Transit U4X)</a:t>
            </a:r>
          </a:p>
          <a:p>
            <a:pPr lvl="1"/>
            <a:r>
              <a:rPr lang="en-US" dirty="0"/>
              <a:t>2 lift station and 3 lift station options for lift equipped vans</a:t>
            </a:r>
          </a:p>
          <a:p>
            <a:pPr lvl="1"/>
            <a:r>
              <a:rPr lang="en-US" dirty="0"/>
              <a:t>Order forms will be posted on NCDOT-IMD Procurement page ASAP</a:t>
            </a:r>
          </a:p>
          <a:p>
            <a:r>
              <a:rPr lang="en-US" dirty="0"/>
              <a:t>Contract expires April 30, 2021</a:t>
            </a:r>
          </a:p>
        </p:txBody>
      </p:sp>
      <p:sp>
        <p:nvSpPr>
          <p:cNvPr id="4" name="Slide Number Placeholder 3">
            <a:extLst>
              <a:ext uri="{FF2B5EF4-FFF2-40B4-BE49-F238E27FC236}">
                <a16:creationId xmlns:a16="http://schemas.microsoft.com/office/drawing/2014/main" id="{6559D771-427D-41A9-B5B0-CA9EDDE3291A}"/>
              </a:ext>
            </a:extLst>
          </p:cNvPr>
          <p:cNvSpPr>
            <a:spLocks noGrp="1"/>
          </p:cNvSpPr>
          <p:nvPr>
            <p:ph type="sldNum" sz="quarter" idx="13"/>
          </p:nvPr>
        </p:nvSpPr>
        <p:spPr/>
        <p:txBody>
          <a:bodyPr/>
          <a:lstStyle/>
          <a:p>
            <a:pPr>
              <a:defRPr/>
            </a:pPr>
            <a:fld id="{3C2E06F5-03C5-4BA5-AE80-2E98A827F366}" type="slidenum">
              <a:rPr lang="en-US" altLang="en-US" smtClean="0"/>
              <a:pPr>
                <a:defRPr/>
              </a:pPr>
              <a:t>28</a:t>
            </a:fld>
            <a:endParaRPr lang="en-US" altLang="en-US" dirty="0"/>
          </a:p>
        </p:txBody>
      </p:sp>
    </p:spTree>
    <p:extLst>
      <p:ext uri="{BB962C8B-B14F-4D97-AF65-F5344CB8AC3E}">
        <p14:creationId xmlns:p14="http://schemas.microsoft.com/office/powerpoint/2010/main" val="944592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E0509-C2E0-444F-BBFA-8AE639E4EDCF}"/>
              </a:ext>
            </a:extLst>
          </p:cNvPr>
          <p:cNvSpPr>
            <a:spLocks noGrp="1"/>
          </p:cNvSpPr>
          <p:nvPr>
            <p:ph type="title"/>
          </p:nvPr>
        </p:nvSpPr>
        <p:spPr/>
        <p:txBody>
          <a:bodyPr/>
          <a:lstStyle/>
          <a:p>
            <a:r>
              <a:rPr lang="en-US" dirty="0"/>
              <a:t>Capital vs. Operating Expenses</a:t>
            </a:r>
          </a:p>
        </p:txBody>
      </p:sp>
      <p:sp>
        <p:nvSpPr>
          <p:cNvPr id="3" name="Text Placeholder 2">
            <a:extLst>
              <a:ext uri="{FF2B5EF4-FFF2-40B4-BE49-F238E27FC236}">
                <a16:creationId xmlns:a16="http://schemas.microsoft.com/office/drawing/2014/main" id="{EB9A05D4-93FE-4EBF-B9BB-CD91B677A6E5}"/>
              </a:ext>
            </a:extLst>
          </p:cNvPr>
          <p:cNvSpPr>
            <a:spLocks noGrp="1"/>
          </p:cNvSpPr>
          <p:nvPr>
            <p:ph type="body" sz="quarter" idx="11"/>
          </p:nvPr>
        </p:nvSpPr>
        <p:spPr/>
        <p:txBody>
          <a:bodyPr/>
          <a:lstStyle/>
          <a:p>
            <a:r>
              <a:rPr lang="en-US" dirty="0"/>
              <a:t>Operating is generally defined as costs necessary to operate, maintain, and manage a public transportation system.</a:t>
            </a:r>
          </a:p>
          <a:p>
            <a:r>
              <a:rPr lang="en-US" dirty="0"/>
              <a:t>Capital is generally defined as facilities or equipment with a  useful life of at least one year.</a:t>
            </a:r>
          </a:p>
          <a:p>
            <a:r>
              <a:rPr lang="en-US" dirty="0"/>
              <a:t>Equipment is further defined as an article of tangible property having a useful life of more than one year </a:t>
            </a:r>
            <a:r>
              <a:rPr lang="en-US" u="sng" dirty="0"/>
              <a:t>and</a:t>
            </a:r>
            <a:r>
              <a:rPr lang="en-US" dirty="0"/>
              <a:t> acquisition cost greater than $5,000 per unit.</a:t>
            </a:r>
          </a:p>
          <a:p>
            <a:r>
              <a:rPr lang="en-US" dirty="0"/>
              <a:t>Greater flexibility under CARES act for items in the grey area that are necessary for safe operations.</a:t>
            </a:r>
          </a:p>
        </p:txBody>
      </p:sp>
      <p:sp>
        <p:nvSpPr>
          <p:cNvPr id="4" name="Slide Number Placeholder 3">
            <a:extLst>
              <a:ext uri="{FF2B5EF4-FFF2-40B4-BE49-F238E27FC236}">
                <a16:creationId xmlns:a16="http://schemas.microsoft.com/office/drawing/2014/main" id="{7338BCBB-ADF1-49DF-85A6-99F1B4291863}"/>
              </a:ext>
            </a:extLst>
          </p:cNvPr>
          <p:cNvSpPr>
            <a:spLocks noGrp="1"/>
          </p:cNvSpPr>
          <p:nvPr>
            <p:ph type="sldNum" sz="quarter" idx="13"/>
          </p:nvPr>
        </p:nvSpPr>
        <p:spPr/>
        <p:txBody>
          <a:bodyPr/>
          <a:lstStyle/>
          <a:p>
            <a:pPr>
              <a:defRPr/>
            </a:pPr>
            <a:fld id="{3C2E06F5-03C5-4BA5-AE80-2E98A827F366}" type="slidenum">
              <a:rPr lang="en-US" altLang="en-US" smtClean="0"/>
              <a:pPr>
                <a:defRPr/>
              </a:pPr>
              <a:t>29</a:t>
            </a:fld>
            <a:endParaRPr lang="en-US" altLang="en-US" dirty="0"/>
          </a:p>
        </p:txBody>
      </p:sp>
    </p:spTree>
    <p:extLst>
      <p:ext uri="{BB962C8B-B14F-4D97-AF65-F5344CB8AC3E}">
        <p14:creationId xmlns:p14="http://schemas.microsoft.com/office/powerpoint/2010/main" val="67538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0171-DAA8-4867-B9E6-059017820C6F}"/>
              </a:ext>
            </a:extLst>
          </p:cNvPr>
          <p:cNvSpPr>
            <a:spLocks noGrp="1"/>
          </p:cNvSpPr>
          <p:nvPr>
            <p:ph type="title"/>
          </p:nvPr>
        </p:nvSpPr>
        <p:spPr>
          <a:xfrm>
            <a:off x="817245" y="365126"/>
            <a:ext cx="5207089" cy="1146176"/>
          </a:xfrm>
        </p:spPr>
        <p:txBody>
          <a:bodyPr vert="horz" lIns="91440" tIns="45720" rIns="91440" bIns="45720" rtlCol="0" anchor="ctr">
            <a:normAutofit/>
          </a:bodyPr>
          <a:lstStyle/>
          <a:p>
            <a:pPr algn="l" defTabSz="914400">
              <a:lnSpc>
                <a:spcPct val="90000"/>
              </a:lnSpc>
            </a:pPr>
            <a:r>
              <a:rPr lang="en-US" sz="4400" kern="1200">
                <a:solidFill>
                  <a:schemeClr val="tx1"/>
                </a:solidFill>
                <a:latin typeface="+mj-lt"/>
                <a:ea typeface="+mj-ea"/>
                <a:cs typeface="+mj-cs"/>
              </a:rPr>
              <a:t>CARES Act Update</a:t>
            </a:r>
          </a:p>
        </p:txBody>
      </p:sp>
      <p:sp>
        <p:nvSpPr>
          <p:cNvPr id="15" name="Freeform: Shape 9">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334" y="-2"/>
            <a:ext cx="5862865"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3777" y="1690688"/>
            <a:ext cx="849342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5783168"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79CA6E0D-B283-42B8-A1C0-408C0B12817E}"/>
              </a:ext>
            </a:extLst>
          </p:cNvPr>
          <p:cNvSpPr>
            <a:spLocks noGrp="1"/>
          </p:cNvSpPr>
          <p:nvPr>
            <p:ph type="body" sz="quarter" idx="11"/>
          </p:nvPr>
        </p:nvSpPr>
        <p:spPr>
          <a:xfrm>
            <a:off x="110250" y="2202873"/>
            <a:ext cx="4675909" cy="3325091"/>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dirty="0">
                <a:solidFill>
                  <a:srgbClr val="FFFFFF"/>
                </a:solidFill>
                <a:latin typeface="+mn-lt"/>
                <a:ea typeface="+mn-ea"/>
                <a:cs typeface="+mn-cs"/>
              </a:rPr>
              <a:t>5311 CARES overall status</a:t>
            </a:r>
          </a:p>
          <a:p>
            <a:pPr indent="-228600" defTabSz="914400">
              <a:lnSpc>
                <a:spcPct val="90000"/>
              </a:lnSpc>
              <a:buFont typeface="Arial" panose="020B0604020202020204" pitchFamily="34" charset="0"/>
              <a:buChar char="•"/>
            </a:pPr>
            <a:r>
              <a:rPr lang="en-US" dirty="0">
                <a:solidFill>
                  <a:srgbClr val="FFFFFF"/>
                </a:solidFill>
                <a:latin typeface="+mn-lt"/>
                <a:ea typeface="+mn-ea"/>
                <a:cs typeface="+mn-cs"/>
              </a:rPr>
              <a:t>5311 Claims Summary</a:t>
            </a:r>
          </a:p>
          <a:p>
            <a:pPr indent="-228600" defTabSz="914400">
              <a:lnSpc>
                <a:spcPct val="90000"/>
              </a:lnSpc>
              <a:buFont typeface="Arial" panose="020B0604020202020204" pitchFamily="34" charset="0"/>
              <a:buChar char="•"/>
            </a:pPr>
            <a:r>
              <a:rPr lang="en-US" dirty="0">
                <a:solidFill>
                  <a:srgbClr val="FFFFFF"/>
                </a:solidFill>
                <a:latin typeface="+mn-lt"/>
                <a:ea typeface="+mn-ea"/>
                <a:cs typeface="+mn-cs"/>
              </a:rPr>
              <a:t>Update on 5307GA and ADTAP</a:t>
            </a:r>
          </a:p>
          <a:p>
            <a:pPr indent="-228600" defTabSz="914400">
              <a:lnSpc>
                <a:spcPct val="90000"/>
              </a:lnSpc>
              <a:buFont typeface="Arial" panose="020B0604020202020204" pitchFamily="34" charset="0"/>
              <a:buChar char="•"/>
            </a:pPr>
            <a:endParaRPr lang="en-US" sz="2000" dirty="0">
              <a:solidFill>
                <a:srgbClr val="FFFFFF"/>
              </a:solidFill>
              <a:latin typeface="+mn-lt"/>
              <a:ea typeface="+mn-ea"/>
              <a:cs typeface="+mn-cs"/>
            </a:endParaRPr>
          </a:p>
        </p:txBody>
      </p:sp>
      <p:pic>
        <p:nvPicPr>
          <p:cNvPr id="5" name="Picture 2" descr="CARES graphic">
            <a:extLst>
              <a:ext uri="{FF2B5EF4-FFF2-40B4-BE49-F238E27FC236}">
                <a16:creationId xmlns:a16="http://schemas.microsoft.com/office/drawing/2014/main" id="{48B2342E-7E6D-4762-80A3-49CFA755D7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28510" y="3122723"/>
            <a:ext cx="5041444" cy="2104802"/>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AC61B56-41EC-47C0-82D7-826890B6F9C7}"/>
              </a:ext>
            </a:extLst>
          </p:cNvPr>
          <p:cNvSpPr>
            <a:spLocks noGrp="1"/>
          </p:cNvSpPr>
          <p:nvPr>
            <p:ph type="sldNum" sz="quarter" idx="13"/>
          </p:nvPr>
        </p:nvSpPr>
        <p:spPr>
          <a:xfrm>
            <a:off x="10132769" y="6356350"/>
            <a:ext cx="937185" cy="365125"/>
          </a:xfrm>
        </p:spPr>
        <p:txBody>
          <a:bodyPr vert="horz" lIns="91440" tIns="45720" rIns="91440" bIns="45720" rtlCol="0" anchor="ctr">
            <a:normAutofit/>
          </a:bodyPr>
          <a:lstStyle/>
          <a:p>
            <a:pPr defTabSz="914400">
              <a:spcAft>
                <a:spcPts val="600"/>
              </a:spcAft>
              <a:defRPr/>
            </a:pPr>
            <a:fld id="{3C2E06F5-03C5-4BA5-AE80-2E98A827F366}" type="slidenum">
              <a:rPr lang="en-US" altLang="en-US">
                <a:solidFill>
                  <a:schemeClr val="tx1">
                    <a:alpha val="80000"/>
                  </a:schemeClr>
                </a:solidFill>
                <a:latin typeface="+mn-lt"/>
                <a:ea typeface="+mn-ea"/>
              </a:rPr>
              <a:pPr defTabSz="914400">
                <a:spcAft>
                  <a:spcPts val="600"/>
                </a:spcAft>
                <a:defRPr/>
              </a:pPr>
              <a:t>3</a:t>
            </a:fld>
            <a:endParaRPr lang="en-US" altLang="en-US">
              <a:solidFill>
                <a:schemeClr val="tx1">
                  <a:alpha val="80000"/>
                </a:schemeClr>
              </a:solidFill>
              <a:latin typeface="+mn-lt"/>
              <a:ea typeface="+mn-ea"/>
            </a:endParaRPr>
          </a:p>
        </p:txBody>
      </p:sp>
    </p:spTree>
    <p:extLst>
      <p:ext uri="{BB962C8B-B14F-4D97-AF65-F5344CB8AC3E}">
        <p14:creationId xmlns:p14="http://schemas.microsoft.com/office/powerpoint/2010/main" val="1758461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458B-B134-4F1F-BFA9-FE8D7B2EA2D8}"/>
              </a:ext>
            </a:extLst>
          </p:cNvPr>
          <p:cNvSpPr>
            <a:spLocks noGrp="1"/>
          </p:cNvSpPr>
          <p:nvPr>
            <p:ph type="title"/>
          </p:nvPr>
        </p:nvSpPr>
        <p:spPr/>
        <p:txBody>
          <a:bodyPr/>
          <a:lstStyle/>
          <a:p>
            <a:r>
              <a:rPr lang="en-US" dirty="0"/>
              <a:t>Reports</a:t>
            </a:r>
          </a:p>
        </p:txBody>
      </p:sp>
      <p:sp>
        <p:nvSpPr>
          <p:cNvPr id="3" name="Text Placeholder 2">
            <a:extLst>
              <a:ext uri="{FF2B5EF4-FFF2-40B4-BE49-F238E27FC236}">
                <a16:creationId xmlns:a16="http://schemas.microsoft.com/office/drawing/2014/main" id="{385223AC-DB3E-4D15-91D4-6F09FA3B04B1}"/>
              </a:ext>
            </a:extLst>
          </p:cNvPr>
          <p:cNvSpPr>
            <a:spLocks noGrp="1"/>
          </p:cNvSpPr>
          <p:nvPr>
            <p:ph type="body" sz="quarter" idx="11"/>
          </p:nvPr>
        </p:nvSpPr>
        <p:spPr/>
        <p:txBody>
          <a:bodyPr/>
          <a:lstStyle/>
          <a:p>
            <a:pPr marL="0" indent="0">
              <a:buNone/>
            </a:pPr>
            <a:r>
              <a:rPr lang="en-US" u="sng" dirty="0"/>
              <a:t>Due April 15</a:t>
            </a:r>
          </a:p>
          <a:p>
            <a:endParaRPr lang="en-US" dirty="0"/>
          </a:p>
          <a:p>
            <a:r>
              <a:rPr lang="en-US" dirty="0"/>
              <a:t>Charter (EBS)</a:t>
            </a:r>
          </a:p>
          <a:p>
            <a:r>
              <a:rPr lang="en-US" dirty="0" err="1"/>
              <a:t>OpStats</a:t>
            </a:r>
            <a:r>
              <a:rPr lang="en-US" dirty="0"/>
              <a:t> (EBS)</a:t>
            </a:r>
          </a:p>
          <a:p>
            <a:r>
              <a:rPr lang="en-US" dirty="0"/>
              <a:t>Program Income (Send to Myra directly)</a:t>
            </a:r>
          </a:p>
          <a:p>
            <a:r>
              <a:rPr lang="en-US" dirty="0"/>
              <a:t>Training report (EBS)</a:t>
            </a:r>
          </a:p>
        </p:txBody>
      </p:sp>
      <p:sp>
        <p:nvSpPr>
          <p:cNvPr id="4" name="Slide Number Placeholder 3">
            <a:extLst>
              <a:ext uri="{FF2B5EF4-FFF2-40B4-BE49-F238E27FC236}">
                <a16:creationId xmlns:a16="http://schemas.microsoft.com/office/drawing/2014/main" id="{A9647D96-FEB8-4BC1-8BA1-99983F934439}"/>
              </a:ext>
            </a:extLst>
          </p:cNvPr>
          <p:cNvSpPr>
            <a:spLocks noGrp="1"/>
          </p:cNvSpPr>
          <p:nvPr>
            <p:ph type="sldNum" sz="quarter" idx="13"/>
          </p:nvPr>
        </p:nvSpPr>
        <p:spPr/>
        <p:txBody>
          <a:bodyPr/>
          <a:lstStyle/>
          <a:p>
            <a:pPr>
              <a:defRPr/>
            </a:pPr>
            <a:fld id="{3C2E06F5-03C5-4BA5-AE80-2E98A827F366}" type="slidenum">
              <a:rPr lang="en-US" altLang="en-US" smtClean="0"/>
              <a:pPr>
                <a:defRPr/>
              </a:pPr>
              <a:t>30</a:t>
            </a:fld>
            <a:endParaRPr lang="en-US" altLang="en-US" dirty="0"/>
          </a:p>
        </p:txBody>
      </p:sp>
    </p:spTree>
    <p:extLst>
      <p:ext uri="{BB962C8B-B14F-4D97-AF65-F5344CB8AC3E}">
        <p14:creationId xmlns:p14="http://schemas.microsoft.com/office/powerpoint/2010/main" val="628432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0604-259F-4D30-8473-DF52520D3403}"/>
              </a:ext>
            </a:extLst>
          </p:cNvPr>
          <p:cNvSpPr>
            <a:spLocks noGrp="1"/>
          </p:cNvSpPr>
          <p:nvPr>
            <p:ph type="title"/>
          </p:nvPr>
        </p:nvSpPr>
        <p:spPr/>
        <p:txBody>
          <a:bodyPr/>
          <a:lstStyle/>
          <a:p>
            <a:r>
              <a:rPr lang="en-US" dirty="0"/>
              <a:t>NCPTA Conference April 12-14</a:t>
            </a:r>
          </a:p>
        </p:txBody>
      </p:sp>
      <p:sp>
        <p:nvSpPr>
          <p:cNvPr id="3" name="Text Placeholder 2">
            <a:extLst>
              <a:ext uri="{FF2B5EF4-FFF2-40B4-BE49-F238E27FC236}">
                <a16:creationId xmlns:a16="http://schemas.microsoft.com/office/drawing/2014/main" id="{98C8E470-83E2-457E-8693-76D60557AB93}"/>
              </a:ext>
            </a:extLst>
          </p:cNvPr>
          <p:cNvSpPr>
            <a:spLocks noGrp="1"/>
          </p:cNvSpPr>
          <p:nvPr>
            <p:ph type="body" sz="quarter" idx="11"/>
          </p:nvPr>
        </p:nvSpPr>
        <p:spPr>
          <a:xfrm>
            <a:off x="594360" y="1733551"/>
            <a:ext cx="4697487" cy="4524375"/>
          </a:xfrm>
        </p:spPr>
        <p:txBody>
          <a:bodyPr/>
          <a:lstStyle/>
          <a:p>
            <a:r>
              <a:rPr lang="en-US" dirty="0"/>
              <a:t>New Directors IMD overview – April 13</a:t>
            </a:r>
          </a:p>
          <a:p>
            <a:pPr marL="0" indent="0">
              <a:buNone/>
            </a:pPr>
            <a:endParaRPr lang="en-US" dirty="0"/>
          </a:p>
          <a:p>
            <a:r>
              <a:rPr lang="en-US" dirty="0"/>
              <a:t>NCDOT Secretary Boyette – April 14</a:t>
            </a:r>
          </a:p>
          <a:p>
            <a:pPr marL="0" indent="0">
              <a:buNone/>
            </a:pPr>
            <a:endParaRPr lang="en-US" dirty="0"/>
          </a:p>
          <a:p>
            <a:r>
              <a:rPr lang="en-US" dirty="0"/>
              <a:t>IMD vision, mission, goals, and strategies – April 14</a:t>
            </a:r>
          </a:p>
        </p:txBody>
      </p:sp>
      <p:sp>
        <p:nvSpPr>
          <p:cNvPr id="4" name="Slide Number Placeholder 3">
            <a:extLst>
              <a:ext uri="{FF2B5EF4-FFF2-40B4-BE49-F238E27FC236}">
                <a16:creationId xmlns:a16="http://schemas.microsoft.com/office/drawing/2014/main" id="{6E9E1363-C337-4C6A-8D70-5E79E32DB2BA}"/>
              </a:ext>
            </a:extLst>
          </p:cNvPr>
          <p:cNvSpPr>
            <a:spLocks noGrp="1"/>
          </p:cNvSpPr>
          <p:nvPr>
            <p:ph type="sldNum" sz="quarter" idx="13"/>
          </p:nvPr>
        </p:nvSpPr>
        <p:spPr/>
        <p:txBody>
          <a:bodyPr/>
          <a:lstStyle/>
          <a:p>
            <a:pPr>
              <a:defRPr/>
            </a:pPr>
            <a:fld id="{3C2E06F5-03C5-4BA5-AE80-2E98A827F366}" type="slidenum">
              <a:rPr lang="en-US" altLang="en-US" smtClean="0"/>
              <a:pPr>
                <a:defRPr/>
              </a:pPr>
              <a:t>31</a:t>
            </a:fld>
            <a:endParaRPr lang="en-US" altLang="en-US" dirty="0"/>
          </a:p>
        </p:txBody>
      </p:sp>
      <p:pic>
        <p:nvPicPr>
          <p:cNvPr id="6" name="Picture 5">
            <a:extLst>
              <a:ext uri="{FF2B5EF4-FFF2-40B4-BE49-F238E27FC236}">
                <a16:creationId xmlns:a16="http://schemas.microsoft.com/office/drawing/2014/main" id="{C6760A0D-A690-4F4D-82CC-56832DE5E450}"/>
              </a:ext>
            </a:extLst>
          </p:cNvPr>
          <p:cNvPicPr>
            <a:picLocks noChangeAspect="1"/>
          </p:cNvPicPr>
          <p:nvPr/>
        </p:nvPicPr>
        <p:blipFill>
          <a:blip r:embed="rId2"/>
          <a:stretch>
            <a:fillRect/>
          </a:stretch>
        </p:blipFill>
        <p:spPr>
          <a:xfrm>
            <a:off x="5614398" y="2024309"/>
            <a:ext cx="5809524" cy="3942857"/>
          </a:xfrm>
          <a:prstGeom prst="rect">
            <a:avLst/>
          </a:prstGeom>
        </p:spPr>
      </p:pic>
    </p:spTree>
    <p:extLst>
      <p:ext uri="{BB962C8B-B14F-4D97-AF65-F5344CB8AC3E}">
        <p14:creationId xmlns:p14="http://schemas.microsoft.com/office/powerpoint/2010/main" val="2148689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5D09F-6AEA-40F8-B115-55EA835E153E}"/>
              </a:ext>
            </a:extLst>
          </p:cNvPr>
          <p:cNvSpPr>
            <a:spLocks noGrp="1"/>
          </p:cNvSpPr>
          <p:nvPr>
            <p:ph type="title"/>
          </p:nvPr>
        </p:nvSpPr>
        <p:spPr/>
        <p:txBody>
          <a:bodyPr/>
          <a:lstStyle/>
          <a:p>
            <a:r>
              <a:rPr lang="en-US" dirty="0"/>
              <a:t>Job Posting</a:t>
            </a:r>
          </a:p>
        </p:txBody>
      </p:sp>
      <p:sp>
        <p:nvSpPr>
          <p:cNvPr id="3" name="Text Placeholder 2">
            <a:extLst>
              <a:ext uri="{FF2B5EF4-FFF2-40B4-BE49-F238E27FC236}">
                <a16:creationId xmlns:a16="http://schemas.microsoft.com/office/drawing/2014/main" id="{DA6D9AB3-8122-4EF5-9DAB-45508221BEF7}"/>
              </a:ext>
            </a:extLst>
          </p:cNvPr>
          <p:cNvSpPr>
            <a:spLocks noGrp="1"/>
          </p:cNvSpPr>
          <p:nvPr>
            <p:ph type="body" sz="quarter" idx="11"/>
          </p:nvPr>
        </p:nvSpPr>
        <p:spPr/>
        <p:txBody>
          <a:bodyPr/>
          <a:lstStyle/>
          <a:p>
            <a:r>
              <a:rPr lang="en-US" dirty="0"/>
              <a:t>IMD Deputy Director for Finance and Administration </a:t>
            </a:r>
          </a:p>
          <a:p>
            <a:r>
              <a:rPr lang="en-US" dirty="0"/>
              <a:t>Posted 4/7 and closes on 4/19</a:t>
            </a:r>
          </a:p>
          <a:p>
            <a:r>
              <a:rPr lang="en-US" dirty="0"/>
              <a:t>GN 15</a:t>
            </a:r>
          </a:p>
          <a:p>
            <a:r>
              <a:rPr lang="en-US" dirty="0"/>
              <a:t>Salary $56,046 – $100,814 </a:t>
            </a:r>
          </a:p>
        </p:txBody>
      </p:sp>
      <p:sp>
        <p:nvSpPr>
          <p:cNvPr id="4" name="Slide Number Placeholder 3">
            <a:extLst>
              <a:ext uri="{FF2B5EF4-FFF2-40B4-BE49-F238E27FC236}">
                <a16:creationId xmlns:a16="http://schemas.microsoft.com/office/drawing/2014/main" id="{F44C8A9F-12CD-4619-A978-ABA381E41902}"/>
              </a:ext>
            </a:extLst>
          </p:cNvPr>
          <p:cNvSpPr>
            <a:spLocks noGrp="1"/>
          </p:cNvSpPr>
          <p:nvPr>
            <p:ph type="sldNum" sz="quarter" idx="13"/>
          </p:nvPr>
        </p:nvSpPr>
        <p:spPr/>
        <p:txBody>
          <a:bodyPr/>
          <a:lstStyle/>
          <a:p>
            <a:pPr>
              <a:defRPr/>
            </a:pPr>
            <a:fld id="{3C2E06F5-03C5-4BA5-AE80-2E98A827F366}" type="slidenum">
              <a:rPr lang="en-US" altLang="en-US" smtClean="0"/>
              <a:pPr>
                <a:defRPr/>
              </a:pPr>
              <a:t>32</a:t>
            </a:fld>
            <a:endParaRPr lang="en-US" altLang="en-US" dirty="0"/>
          </a:p>
        </p:txBody>
      </p:sp>
    </p:spTree>
    <p:extLst>
      <p:ext uri="{BB962C8B-B14F-4D97-AF65-F5344CB8AC3E}">
        <p14:creationId xmlns:p14="http://schemas.microsoft.com/office/powerpoint/2010/main" val="3599099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DB9878-DE6E-4E9D-A817-A2A8545F0F29}"/>
              </a:ext>
            </a:extLst>
          </p:cNvPr>
          <p:cNvSpPr>
            <a:spLocks noGrp="1"/>
          </p:cNvSpPr>
          <p:nvPr>
            <p:ph type="sldNum" sz="quarter" idx="14"/>
          </p:nvPr>
        </p:nvSpPr>
        <p:spPr/>
        <p:txBody>
          <a:bodyPr/>
          <a:lstStyle/>
          <a:p>
            <a:pPr>
              <a:defRPr/>
            </a:pPr>
            <a:fld id="{B3DAFCE5-0C67-4A53-8F92-3CAC2938318C}" type="slidenum">
              <a:rPr lang="en-US" altLang="en-US" smtClean="0"/>
              <a:pPr>
                <a:defRPr/>
              </a:pPr>
              <a:t>33</a:t>
            </a:fld>
            <a:endParaRPr lang="en-US" altLang="en-US"/>
          </a:p>
        </p:txBody>
      </p:sp>
      <p:graphicFrame>
        <p:nvGraphicFramePr>
          <p:cNvPr id="7" name="Diagram 6">
            <a:extLst>
              <a:ext uri="{FF2B5EF4-FFF2-40B4-BE49-F238E27FC236}">
                <a16:creationId xmlns:a16="http://schemas.microsoft.com/office/drawing/2014/main" id="{4BF019B8-18A2-4E3D-8871-102C2808102C}"/>
              </a:ext>
            </a:extLst>
          </p:cNvPr>
          <p:cNvGraphicFramePr/>
          <p:nvPr>
            <p:extLst>
              <p:ext uri="{D42A27DB-BD31-4B8C-83A1-F6EECF244321}">
                <p14:modId xmlns:p14="http://schemas.microsoft.com/office/powerpoint/2010/main" val="897031264"/>
              </p:ext>
            </p:extLst>
          </p:nvPr>
        </p:nvGraphicFramePr>
        <p:xfrm>
          <a:off x="456765" y="787172"/>
          <a:ext cx="10682514" cy="6070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59D2A5AE-7C74-4775-B74D-0C215E603967}"/>
              </a:ext>
            </a:extLst>
          </p:cNvPr>
          <p:cNvPicPr>
            <a:picLocks noChangeAspect="1"/>
          </p:cNvPicPr>
          <p:nvPr/>
        </p:nvPicPr>
        <p:blipFill rotWithShape="1">
          <a:blip r:embed="rId8"/>
          <a:srcRect b="8724"/>
          <a:stretch/>
        </p:blipFill>
        <p:spPr>
          <a:xfrm>
            <a:off x="8096821" y="4708859"/>
            <a:ext cx="3042458" cy="1478269"/>
          </a:xfrm>
          <a:prstGeom prst="rect">
            <a:avLst/>
          </a:prstGeom>
        </p:spPr>
      </p:pic>
      <p:sp>
        <p:nvSpPr>
          <p:cNvPr id="9" name="Title 1">
            <a:extLst>
              <a:ext uri="{FF2B5EF4-FFF2-40B4-BE49-F238E27FC236}">
                <a16:creationId xmlns:a16="http://schemas.microsoft.com/office/drawing/2014/main" id="{882EEE9B-63AD-412D-86BE-456511414302}"/>
              </a:ext>
            </a:extLst>
          </p:cNvPr>
          <p:cNvSpPr>
            <a:spLocks noGrp="1"/>
          </p:cNvSpPr>
          <p:nvPr>
            <p:ph type="title"/>
          </p:nvPr>
        </p:nvSpPr>
        <p:spPr>
          <a:xfrm>
            <a:off x="7486719" y="3822586"/>
            <a:ext cx="3943716" cy="686256"/>
          </a:xfrm>
        </p:spPr>
        <p:txBody>
          <a:bodyPr/>
          <a:lstStyle/>
          <a:p>
            <a:r>
              <a:rPr lang="en-US" sz="2700" dirty="0">
                <a:ea typeface="MS PGothic"/>
              </a:rPr>
              <a:t>Integrated Mobility Division Organization</a:t>
            </a:r>
          </a:p>
        </p:txBody>
      </p:sp>
    </p:spTree>
    <p:extLst>
      <p:ext uri="{BB962C8B-B14F-4D97-AF65-F5344CB8AC3E}">
        <p14:creationId xmlns:p14="http://schemas.microsoft.com/office/powerpoint/2010/main" val="323571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E8F3-18F8-40BF-8CFF-16F40FB84D68}"/>
              </a:ext>
            </a:extLst>
          </p:cNvPr>
          <p:cNvSpPr>
            <a:spLocks noGrp="1"/>
          </p:cNvSpPr>
          <p:nvPr>
            <p:ph type="title"/>
          </p:nvPr>
        </p:nvSpPr>
        <p:spPr>
          <a:xfrm>
            <a:off x="-2348345" y="469900"/>
            <a:ext cx="10698480" cy="1143000"/>
          </a:xfrm>
        </p:spPr>
        <p:txBody>
          <a:bodyPr/>
          <a:lstStyle/>
          <a:p>
            <a:r>
              <a:rPr lang="en-US" dirty="0"/>
              <a:t>QUESTIONS</a:t>
            </a:r>
          </a:p>
        </p:txBody>
      </p:sp>
      <p:sp>
        <p:nvSpPr>
          <p:cNvPr id="4" name="Slide Number Placeholder 3">
            <a:extLst>
              <a:ext uri="{FF2B5EF4-FFF2-40B4-BE49-F238E27FC236}">
                <a16:creationId xmlns:a16="http://schemas.microsoft.com/office/drawing/2014/main" id="{D3CE06DA-A6C0-4DA9-898F-7F7011DE140C}"/>
              </a:ext>
            </a:extLst>
          </p:cNvPr>
          <p:cNvSpPr>
            <a:spLocks noGrp="1"/>
          </p:cNvSpPr>
          <p:nvPr>
            <p:ph type="sldNum" sz="quarter" idx="14"/>
          </p:nvPr>
        </p:nvSpPr>
        <p:spPr/>
        <p:txBody>
          <a:bodyPr/>
          <a:lstStyle/>
          <a:p>
            <a:pPr>
              <a:defRPr/>
            </a:pPr>
            <a:fld id="{B3DAFCE5-0C67-4A53-8F92-3CAC2938318C}" type="slidenum">
              <a:rPr lang="en-US" altLang="en-US" smtClean="0"/>
              <a:pPr>
                <a:defRPr/>
              </a:pPr>
              <a:t>34</a:t>
            </a:fld>
            <a:endParaRPr lang="en-US" altLang="en-US"/>
          </a:p>
        </p:txBody>
      </p:sp>
      <p:pic>
        <p:nvPicPr>
          <p:cNvPr id="1030" name="Picture 6" descr="Where Are You From? | Psychology Today Ireland">
            <a:extLst>
              <a:ext uri="{FF2B5EF4-FFF2-40B4-BE49-F238E27FC236}">
                <a16:creationId xmlns:a16="http://schemas.microsoft.com/office/drawing/2014/main" id="{C0C0646E-8D38-4C71-91D8-8661E2E9A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57" y="1612900"/>
            <a:ext cx="5082598" cy="50825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D63BA8-E87A-44F5-B41C-4E997BAC9421}"/>
              </a:ext>
            </a:extLst>
          </p:cNvPr>
          <p:cNvSpPr txBox="1"/>
          <p:nvPr/>
        </p:nvSpPr>
        <p:spPr>
          <a:xfrm>
            <a:off x="6411191" y="3184702"/>
            <a:ext cx="4215938" cy="646331"/>
          </a:xfrm>
          <a:prstGeom prst="rect">
            <a:avLst/>
          </a:prstGeom>
          <a:noFill/>
        </p:spPr>
        <p:txBody>
          <a:bodyPr wrap="square">
            <a:spAutoFit/>
          </a:bodyPr>
          <a:lstStyle/>
          <a:p>
            <a:r>
              <a:rPr lang="en-US" dirty="0">
                <a:solidFill>
                  <a:srgbClr val="0000FF"/>
                </a:solidFill>
                <a:hlinkClick r:id="rId4"/>
              </a:rPr>
              <a:t>https://connect.ncdot.gov/business/Transit/Pages/Transit-Meeting-Resources.aspx</a:t>
            </a:r>
            <a:r>
              <a:rPr lang="en-US" dirty="0">
                <a:solidFill>
                  <a:srgbClr val="0000FF"/>
                </a:solidFill>
              </a:rPr>
              <a:t> </a:t>
            </a:r>
            <a:endParaRPr lang="en-US" dirty="0">
              <a:solidFill>
                <a:schemeClr val="tx2"/>
              </a:solidFill>
            </a:endParaRPr>
          </a:p>
        </p:txBody>
      </p:sp>
      <p:sp>
        <p:nvSpPr>
          <p:cNvPr id="5" name="TextBox 4">
            <a:extLst>
              <a:ext uri="{FF2B5EF4-FFF2-40B4-BE49-F238E27FC236}">
                <a16:creationId xmlns:a16="http://schemas.microsoft.com/office/drawing/2014/main" id="{53B82439-E726-4E88-BC95-A4352B0A37B5}"/>
              </a:ext>
            </a:extLst>
          </p:cNvPr>
          <p:cNvSpPr txBox="1"/>
          <p:nvPr/>
        </p:nvSpPr>
        <p:spPr>
          <a:xfrm>
            <a:off x="6411191" y="2703802"/>
            <a:ext cx="3813464" cy="369332"/>
          </a:xfrm>
          <a:prstGeom prst="rect">
            <a:avLst/>
          </a:prstGeom>
          <a:noFill/>
        </p:spPr>
        <p:txBody>
          <a:bodyPr wrap="square" rtlCol="0">
            <a:spAutoFit/>
          </a:bodyPr>
          <a:lstStyle/>
          <a:p>
            <a:r>
              <a:rPr lang="en-US" dirty="0"/>
              <a:t>Previous slides, recordings and FAQs:</a:t>
            </a:r>
          </a:p>
        </p:txBody>
      </p:sp>
    </p:spTree>
    <p:extLst>
      <p:ext uri="{BB962C8B-B14F-4D97-AF65-F5344CB8AC3E}">
        <p14:creationId xmlns:p14="http://schemas.microsoft.com/office/powerpoint/2010/main" val="3655042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898" y="3946332"/>
            <a:ext cx="10515600" cy="1219200"/>
          </a:xfrm>
        </p:spPr>
        <p:txBody>
          <a:bodyPr/>
          <a:lstStyle/>
          <a:p>
            <a:pPr algn="ctr"/>
            <a:r>
              <a:rPr lang="en-US" b="1" dirty="0"/>
              <a:t>Integrated Mobility Division</a:t>
            </a:r>
            <a:br>
              <a:rPr lang="en-US" b="1" dirty="0"/>
            </a:br>
            <a:br>
              <a:rPr lang="en-US" b="1" dirty="0"/>
            </a:br>
            <a:r>
              <a:rPr lang="en-US" b="1" dirty="0"/>
              <a:t>Transit Systems Call</a:t>
            </a:r>
          </a:p>
        </p:txBody>
      </p:sp>
    </p:spTree>
    <p:extLst>
      <p:ext uri="{BB962C8B-B14F-4D97-AF65-F5344CB8AC3E}">
        <p14:creationId xmlns:p14="http://schemas.microsoft.com/office/powerpoint/2010/main" val="235915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F539A-112A-440F-9EE6-533F0EF34172}"/>
              </a:ext>
            </a:extLst>
          </p:cNvPr>
          <p:cNvSpPr>
            <a:spLocks noGrp="1"/>
          </p:cNvSpPr>
          <p:nvPr>
            <p:ph type="title"/>
          </p:nvPr>
        </p:nvSpPr>
        <p:spPr/>
        <p:txBody>
          <a:bodyPr/>
          <a:lstStyle/>
          <a:p>
            <a:r>
              <a:rPr lang="en-US" dirty="0"/>
              <a:t>5311 CARES Funding Overall Status</a:t>
            </a:r>
          </a:p>
        </p:txBody>
      </p:sp>
      <p:sp>
        <p:nvSpPr>
          <p:cNvPr id="3" name="Text Placeholder 2">
            <a:extLst>
              <a:ext uri="{FF2B5EF4-FFF2-40B4-BE49-F238E27FC236}">
                <a16:creationId xmlns:a16="http://schemas.microsoft.com/office/drawing/2014/main" id="{CE99D2F8-1360-4072-A921-2B3E8766859C}"/>
              </a:ext>
            </a:extLst>
          </p:cNvPr>
          <p:cNvSpPr>
            <a:spLocks noGrp="1"/>
          </p:cNvSpPr>
          <p:nvPr>
            <p:ph type="body" sz="quarter" idx="11"/>
          </p:nvPr>
        </p:nvSpPr>
        <p:spPr/>
        <p:txBody>
          <a:bodyPr/>
          <a:lstStyle/>
          <a:p>
            <a:r>
              <a:rPr lang="en-US" dirty="0"/>
              <a:t>$94.9 Million – total available from FTA</a:t>
            </a:r>
          </a:p>
          <a:p>
            <a:r>
              <a:rPr lang="en-US" dirty="0"/>
              <a:t>$62 Million – awarded by FTA so far (includes 10% admin.)</a:t>
            </a:r>
          </a:p>
          <a:p>
            <a:pPr lvl="1"/>
            <a:r>
              <a:rPr lang="en-US" dirty="0"/>
              <a:t>Includes $9.6 Million in Round 3 funding recently awarded by FTA</a:t>
            </a:r>
          </a:p>
          <a:p>
            <a:r>
              <a:rPr lang="en-US" dirty="0"/>
              <a:t>$14.6 Million – pending intercity bus application</a:t>
            </a:r>
          </a:p>
          <a:p>
            <a:r>
              <a:rPr lang="en-US" dirty="0"/>
              <a:t>$18.5 Million – amount remaining</a:t>
            </a:r>
          </a:p>
          <a:p>
            <a:pPr lvl="1"/>
            <a:r>
              <a:rPr lang="en-US" dirty="0"/>
              <a:t>Additional rural needs, with priority for operating but may include capital – precise allocation approach is undecided.</a:t>
            </a:r>
          </a:p>
        </p:txBody>
      </p:sp>
      <p:sp>
        <p:nvSpPr>
          <p:cNvPr id="4" name="Slide Number Placeholder 3">
            <a:extLst>
              <a:ext uri="{FF2B5EF4-FFF2-40B4-BE49-F238E27FC236}">
                <a16:creationId xmlns:a16="http://schemas.microsoft.com/office/drawing/2014/main" id="{B1814AF3-CE69-449E-B273-6729C8ADB8A9}"/>
              </a:ext>
            </a:extLst>
          </p:cNvPr>
          <p:cNvSpPr>
            <a:spLocks noGrp="1"/>
          </p:cNvSpPr>
          <p:nvPr>
            <p:ph type="sldNum" sz="quarter" idx="13"/>
          </p:nvPr>
        </p:nvSpPr>
        <p:spPr/>
        <p:txBody>
          <a:bodyPr/>
          <a:lstStyle/>
          <a:p>
            <a:pPr>
              <a:defRPr/>
            </a:pPr>
            <a:fld id="{3C2E06F5-03C5-4BA5-AE80-2E98A827F366}" type="slidenum">
              <a:rPr lang="en-US" altLang="en-US" smtClean="0"/>
              <a:pPr>
                <a:defRPr/>
              </a:pPr>
              <a:t>4</a:t>
            </a:fld>
            <a:endParaRPr lang="en-US" altLang="en-US" dirty="0"/>
          </a:p>
        </p:txBody>
      </p:sp>
    </p:spTree>
    <p:extLst>
      <p:ext uri="{BB962C8B-B14F-4D97-AF65-F5344CB8AC3E}">
        <p14:creationId xmlns:p14="http://schemas.microsoft.com/office/powerpoint/2010/main" val="2503034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C357-0F66-4436-B62F-5580B843AD08}"/>
              </a:ext>
            </a:extLst>
          </p:cNvPr>
          <p:cNvSpPr>
            <a:spLocks noGrp="1"/>
          </p:cNvSpPr>
          <p:nvPr>
            <p:ph type="title"/>
          </p:nvPr>
        </p:nvSpPr>
        <p:spPr>
          <a:xfrm>
            <a:off x="579501" y="657666"/>
            <a:ext cx="3707219" cy="5256371"/>
          </a:xfrm>
        </p:spPr>
        <p:txBody>
          <a:bodyPr vert="horz" lIns="91440" tIns="45720" rIns="91440" bIns="45720" rtlCol="0" anchor="ctr">
            <a:normAutofit/>
          </a:bodyPr>
          <a:lstStyle/>
          <a:p>
            <a:pPr algn="l" defTabSz="914400">
              <a:lnSpc>
                <a:spcPct val="90000"/>
              </a:lnSpc>
            </a:pPr>
            <a:r>
              <a:rPr lang="en-US" sz="4000" dirty="0">
                <a:solidFill>
                  <a:schemeClr val="tx1"/>
                </a:solidFill>
                <a:latin typeface="+mj-lt"/>
                <a:ea typeface="+mj-ea"/>
                <a:cs typeface="+mj-cs"/>
              </a:rPr>
              <a:t>5311 </a:t>
            </a:r>
            <a:r>
              <a:rPr lang="en-US" sz="4000" kern="1200" dirty="0">
                <a:solidFill>
                  <a:schemeClr val="tx1"/>
                </a:solidFill>
                <a:latin typeface="+mj-lt"/>
                <a:ea typeface="+mj-ea"/>
                <a:cs typeface="+mj-cs"/>
              </a:rPr>
              <a:t>Claims Reimbursements</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(76 Agreements)</a:t>
            </a:r>
          </a:p>
        </p:txBody>
      </p:sp>
      <p:sp>
        <p:nvSpPr>
          <p:cNvPr id="4" name="Slide Number Placeholder 3">
            <a:extLst>
              <a:ext uri="{FF2B5EF4-FFF2-40B4-BE49-F238E27FC236}">
                <a16:creationId xmlns:a16="http://schemas.microsoft.com/office/drawing/2014/main" id="{F1E6692E-58C0-4A14-A33F-C73D934A3AED}"/>
              </a:ext>
            </a:extLst>
          </p:cNvPr>
          <p:cNvSpPr>
            <a:spLocks noGrp="1"/>
          </p:cNvSpPr>
          <p:nvPr>
            <p:ph type="sldNum" sz="quarter" idx="13"/>
          </p:nvPr>
        </p:nvSpPr>
        <p:spPr>
          <a:xfrm>
            <a:off x="8395335" y="6356350"/>
            <a:ext cx="2674620" cy="365125"/>
          </a:xfrm>
        </p:spPr>
        <p:txBody>
          <a:bodyPr vert="horz" lIns="91440" tIns="45720" rIns="91440" bIns="45720" rtlCol="0" anchor="ctr">
            <a:normAutofit/>
          </a:bodyPr>
          <a:lstStyle/>
          <a:p>
            <a:pPr defTabSz="914400">
              <a:spcAft>
                <a:spcPts val="600"/>
              </a:spcAft>
              <a:defRPr/>
            </a:pPr>
            <a:fld id="{3C2E06F5-03C5-4BA5-AE80-2E98A827F366}" type="slidenum">
              <a:rPr lang="en-US" altLang="en-US">
                <a:solidFill>
                  <a:srgbClr val="898989"/>
                </a:solidFill>
                <a:latin typeface="+mn-lt"/>
                <a:ea typeface="+mn-ea"/>
              </a:rPr>
              <a:pPr defTabSz="914400">
                <a:spcAft>
                  <a:spcPts val="600"/>
                </a:spcAft>
                <a:defRPr/>
              </a:pPr>
              <a:t>5</a:t>
            </a:fld>
            <a:endParaRPr lang="en-US" altLang="en-US">
              <a:solidFill>
                <a:srgbClr val="898989"/>
              </a:solidFill>
              <a:latin typeface="+mn-lt"/>
              <a:ea typeface="+mn-ea"/>
            </a:endParaRPr>
          </a:p>
        </p:txBody>
      </p:sp>
      <p:graphicFrame>
        <p:nvGraphicFramePr>
          <p:cNvPr id="6" name="Text Placeholder 2">
            <a:extLst>
              <a:ext uri="{FF2B5EF4-FFF2-40B4-BE49-F238E27FC236}">
                <a16:creationId xmlns:a16="http://schemas.microsoft.com/office/drawing/2014/main" id="{64F863BE-5109-476E-AB9F-7FF8C3E73396}"/>
              </a:ext>
            </a:extLst>
          </p:cNvPr>
          <p:cNvGraphicFramePr/>
          <p:nvPr/>
        </p:nvGraphicFramePr>
        <p:xfrm>
          <a:off x="5037810" y="480628"/>
          <a:ext cx="6423974"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602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E840-DE15-42A3-8062-648DF48600FD}"/>
              </a:ext>
            </a:extLst>
          </p:cNvPr>
          <p:cNvSpPr>
            <a:spLocks noGrp="1"/>
          </p:cNvSpPr>
          <p:nvPr>
            <p:ph type="title"/>
          </p:nvPr>
        </p:nvSpPr>
        <p:spPr/>
        <p:txBody>
          <a:bodyPr/>
          <a:lstStyle/>
          <a:p>
            <a:r>
              <a:rPr lang="en-US" dirty="0"/>
              <a:t>CARES 5307GA/ADTAP</a:t>
            </a:r>
          </a:p>
        </p:txBody>
      </p:sp>
      <p:sp>
        <p:nvSpPr>
          <p:cNvPr id="3" name="Text Placeholder 2">
            <a:extLst>
              <a:ext uri="{FF2B5EF4-FFF2-40B4-BE49-F238E27FC236}">
                <a16:creationId xmlns:a16="http://schemas.microsoft.com/office/drawing/2014/main" id="{D5C1CA29-025B-4496-9D80-7CD1C793BCE4}"/>
              </a:ext>
            </a:extLst>
          </p:cNvPr>
          <p:cNvSpPr>
            <a:spLocks noGrp="1"/>
          </p:cNvSpPr>
          <p:nvPr>
            <p:ph type="body" sz="quarter" idx="11"/>
          </p:nvPr>
        </p:nvSpPr>
        <p:spPr>
          <a:xfrm>
            <a:off x="594360" y="1733551"/>
            <a:ext cx="5349240" cy="4524375"/>
          </a:xfrm>
        </p:spPr>
        <p:txBody>
          <a:bodyPr/>
          <a:lstStyle/>
          <a:p>
            <a:pPr marL="0" indent="0">
              <a:buNone/>
            </a:pPr>
            <a:r>
              <a:rPr lang="en-US" u="sng" dirty="0"/>
              <a:t>5307</a:t>
            </a:r>
          </a:p>
          <a:p>
            <a:r>
              <a:rPr lang="en-US" dirty="0"/>
              <a:t>13 Agreement</a:t>
            </a:r>
          </a:p>
          <a:p>
            <a:r>
              <a:rPr lang="en-US" dirty="0"/>
              <a:t>19 Claims</a:t>
            </a:r>
          </a:p>
          <a:p>
            <a:r>
              <a:rPr lang="en-US" dirty="0"/>
              <a:t>$2,570,972 in claims</a:t>
            </a:r>
          </a:p>
          <a:p>
            <a:r>
              <a:rPr lang="en-US" dirty="0"/>
              <a:t>$2,206,755 approved for payment</a:t>
            </a:r>
          </a:p>
        </p:txBody>
      </p:sp>
      <p:sp>
        <p:nvSpPr>
          <p:cNvPr id="4" name="Slide Number Placeholder 3">
            <a:extLst>
              <a:ext uri="{FF2B5EF4-FFF2-40B4-BE49-F238E27FC236}">
                <a16:creationId xmlns:a16="http://schemas.microsoft.com/office/drawing/2014/main" id="{5F173E6B-6A08-47B4-8BE5-19A187B577F1}"/>
              </a:ext>
            </a:extLst>
          </p:cNvPr>
          <p:cNvSpPr>
            <a:spLocks noGrp="1"/>
          </p:cNvSpPr>
          <p:nvPr>
            <p:ph type="sldNum" sz="quarter" idx="13"/>
          </p:nvPr>
        </p:nvSpPr>
        <p:spPr/>
        <p:txBody>
          <a:bodyPr/>
          <a:lstStyle/>
          <a:p>
            <a:pPr>
              <a:defRPr/>
            </a:pPr>
            <a:fld id="{3C2E06F5-03C5-4BA5-AE80-2E98A827F366}" type="slidenum">
              <a:rPr lang="en-US" altLang="en-US" smtClean="0"/>
              <a:pPr>
                <a:defRPr/>
              </a:pPr>
              <a:t>6</a:t>
            </a:fld>
            <a:endParaRPr lang="en-US" altLang="en-US" dirty="0"/>
          </a:p>
        </p:txBody>
      </p:sp>
      <p:sp>
        <p:nvSpPr>
          <p:cNvPr id="6" name="Text Placeholder 2">
            <a:extLst>
              <a:ext uri="{FF2B5EF4-FFF2-40B4-BE49-F238E27FC236}">
                <a16:creationId xmlns:a16="http://schemas.microsoft.com/office/drawing/2014/main" id="{26B081CA-BF32-48C5-AF9D-FC2DDE780FA2}"/>
              </a:ext>
            </a:extLst>
          </p:cNvPr>
          <p:cNvSpPr txBox="1">
            <a:spLocks/>
          </p:cNvSpPr>
          <p:nvPr/>
        </p:nvSpPr>
        <p:spPr bwMode="auto">
          <a:xfrm>
            <a:off x="5943600" y="1733551"/>
            <a:ext cx="534924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6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u="sng" dirty="0"/>
              <a:t>ADTAP</a:t>
            </a:r>
          </a:p>
          <a:p>
            <a:r>
              <a:rPr lang="en-US" dirty="0"/>
              <a:t>21 Agreements</a:t>
            </a:r>
          </a:p>
          <a:p>
            <a:r>
              <a:rPr lang="en-US" dirty="0"/>
              <a:t>5 claims</a:t>
            </a:r>
          </a:p>
          <a:p>
            <a:r>
              <a:rPr lang="en-US" dirty="0"/>
              <a:t>$114,889  in claims</a:t>
            </a:r>
          </a:p>
          <a:p>
            <a:r>
              <a:rPr lang="en-US" dirty="0"/>
              <a:t>$114,889 approved for payment</a:t>
            </a:r>
          </a:p>
        </p:txBody>
      </p:sp>
    </p:spTree>
    <p:extLst>
      <p:ext uri="{BB962C8B-B14F-4D97-AF65-F5344CB8AC3E}">
        <p14:creationId xmlns:p14="http://schemas.microsoft.com/office/powerpoint/2010/main" val="262783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F2AB-47E6-4E34-9245-87DB25D6DE2A}"/>
              </a:ext>
            </a:extLst>
          </p:cNvPr>
          <p:cNvSpPr>
            <a:spLocks noGrp="1"/>
          </p:cNvSpPr>
          <p:nvPr>
            <p:ph type="title"/>
          </p:nvPr>
        </p:nvSpPr>
        <p:spPr/>
        <p:txBody>
          <a:bodyPr/>
          <a:lstStyle/>
          <a:p>
            <a:r>
              <a:rPr lang="en-US" dirty="0"/>
              <a:t>American Rescue Plan Apportionment</a:t>
            </a:r>
          </a:p>
        </p:txBody>
      </p:sp>
      <p:sp>
        <p:nvSpPr>
          <p:cNvPr id="3" name="Text Placeholder 2">
            <a:extLst>
              <a:ext uri="{FF2B5EF4-FFF2-40B4-BE49-F238E27FC236}">
                <a16:creationId xmlns:a16="http://schemas.microsoft.com/office/drawing/2014/main" id="{A8A0E79C-8B85-4D3A-8DB4-CD5722DAAA64}"/>
              </a:ext>
            </a:extLst>
          </p:cNvPr>
          <p:cNvSpPr>
            <a:spLocks noGrp="1"/>
          </p:cNvSpPr>
          <p:nvPr>
            <p:ph type="body" sz="quarter" idx="11"/>
          </p:nvPr>
        </p:nvSpPr>
        <p:spPr>
          <a:xfrm>
            <a:off x="594360" y="1612900"/>
            <a:ext cx="4785162" cy="4524375"/>
          </a:xfrm>
        </p:spPr>
        <p:txBody>
          <a:bodyPr>
            <a:normAutofit fontScale="92500" lnSpcReduction="10000"/>
          </a:bodyPr>
          <a:lstStyle/>
          <a:p>
            <a:pPr fontAlgn="ctr"/>
            <a:r>
              <a:rPr lang="en-US" dirty="0"/>
              <a:t>Pre-Award eligible</a:t>
            </a:r>
          </a:p>
          <a:p>
            <a:pPr fontAlgn="ctr"/>
            <a:r>
              <a:rPr lang="en-US" dirty="0"/>
              <a:t>100% funding, no match</a:t>
            </a:r>
          </a:p>
          <a:p>
            <a:pPr fontAlgn="ctr"/>
            <a:r>
              <a:rPr lang="en-US" dirty="0"/>
              <a:t>Available thru 9/2024</a:t>
            </a:r>
          </a:p>
          <a:p>
            <a:pPr fontAlgn="ctr"/>
            <a:r>
              <a:rPr lang="en-US" dirty="0"/>
              <a:t>Operating </a:t>
            </a:r>
          </a:p>
          <a:p>
            <a:pPr lvl="1" fontAlgn="ctr"/>
            <a:r>
              <a:rPr lang="en-US" sz="2800" dirty="0"/>
              <a:t>Payroll including admin</a:t>
            </a:r>
          </a:p>
          <a:p>
            <a:pPr lvl="1" fontAlgn="ctr"/>
            <a:r>
              <a:rPr lang="en-US" sz="2800" dirty="0" err="1"/>
              <a:t>Prev</a:t>
            </a:r>
            <a:r>
              <a:rPr lang="en-US" sz="2800" dirty="0"/>
              <a:t> </a:t>
            </a:r>
            <a:r>
              <a:rPr lang="en-US" sz="2800" dirty="0" err="1"/>
              <a:t>maint</a:t>
            </a:r>
            <a:endParaRPr lang="en-US" sz="2800" dirty="0"/>
          </a:p>
          <a:p>
            <a:pPr lvl="1" fontAlgn="ctr"/>
            <a:r>
              <a:rPr lang="en-US" sz="2800" dirty="0"/>
              <a:t>Cleaning &amp; PPE</a:t>
            </a:r>
          </a:p>
          <a:p>
            <a:pPr lvl="1" fontAlgn="ctr"/>
            <a:r>
              <a:rPr lang="en-US" sz="2800" dirty="0"/>
              <a:t>Operations - including to vax sites, food, and medical</a:t>
            </a:r>
          </a:p>
        </p:txBody>
      </p:sp>
      <p:sp>
        <p:nvSpPr>
          <p:cNvPr id="4" name="Slide Number Placeholder 3">
            <a:extLst>
              <a:ext uri="{FF2B5EF4-FFF2-40B4-BE49-F238E27FC236}">
                <a16:creationId xmlns:a16="http://schemas.microsoft.com/office/drawing/2014/main" id="{6559D771-427D-41A9-B5B0-CA9EDDE3291A}"/>
              </a:ext>
            </a:extLst>
          </p:cNvPr>
          <p:cNvSpPr>
            <a:spLocks noGrp="1"/>
          </p:cNvSpPr>
          <p:nvPr>
            <p:ph type="sldNum" sz="quarter" idx="13"/>
          </p:nvPr>
        </p:nvSpPr>
        <p:spPr/>
        <p:txBody>
          <a:bodyPr/>
          <a:lstStyle/>
          <a:p>
            <a:pPr>
              <a:defRPr/>
            </a:pPr>
            <a:fld id="{3C2E06F5-03C5-4BA5-AE80-2E98A827F366}" type="slidenum">
              <a:rPr lang="en-US" altLang="en-US" smtClean="0"/>
              <a:pPr>
                <a:defRPr/>
              </a:pPr>
              <a:t>7</a:t>
            </a:fld>
            <a:endParaRPr lang="en-US" altLang="en-US" dirty="0"/>
          </a:p>
        </p:txBody>
      </p:sp>
      <p:sp>
        <p:nvSpPr>
          <p:cNvPr id="5" name="Text Placeholder 2">
            <a:extLst>
              <a:ext uri="{FF2B5EF4-FFF2-40B4-BE49-F238E27FC236}">
                <a16:creationId xmlns:a16="http://schemas.microsoft.com/office/drawing/2014/main" id="{31DE4059-82FA-4B4C-B9EB-849AFEEC88FE}"/>
              </a:ext>
            </a:extLst>
          </p:cNvPr>
          <p:cNvSpPr txBox="1">
            <a:spLocks/>
          </p:cNvSpPr>
          <p:nvPr/>
        </p:nvSpPr>
        <p:spPr bwMode="auto">
          <a:xfrm>
            <a:off x="5943600" y="1511341"/>
            <a:ext cx="5628310" cy="49897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6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ctr"/>
            <a:r>
              <a:rPr lang="en-US" dirty="0"/>
              <a:t>Essential services</a:t>
            </a:r>
          </a:p>
          <a:p>
            <a:pPr lvl="1" fontAlgn="ctr"/>
            <a:r>
              <a:rPr lang="en-US" sz="2800" dirty="0"/>
              <a:t>Access to food/water</a:t>
            </a:r>
          </a:p>
          <a:p>
            <a:pPr lvl="1" fontAlgn="ctr"/>
            <a:r>
              <a:rPr lang="en-US" sz="2800" dirty="0"/>
              <a:t>Communications</a:t>
            </a:r>
          </a:p>
          <a:p>
            <a:pPr lvl="1" fontAlgn="ctr"/>
            <a:r>
              <a:rPr lang="en-US" sz="2800" dirty="0"/>
              <a:t>Medical care</a:t>
            </a:r>
          </a:p>
          <a:p>
            <a:pPr fontAlgn="ctr"/>
            <a:r>
              <a:rPr lang="en-US" dirty="0"/>
              <a:t>Transit Planning - </a:t>
            </a:r>
            <a:r>
              <a:rPr lang="en-US" sz="2800" dirty="0"/>
              <a:t>NOFO w/in 180 days</a:t>
            </a:r>
          </a:p>
          <a:p>
            <a:pPr fontAlgn="ctr"/>
            <a:r>
              <a:rPr lang="en-US" dirty="0"/>
              <a:t>Capital Investments - </a:t>
            </a:r>
            <a:r>
              <a:rPr lang="en-US" sz="2800" dirty="0"/>
              <a:t>More info coming soon</a:t>
            </a:r>
          </a:p>
          <a:p>
            <a:pPr fontAlgn="ctr"/>
            <a:r>
              <a:rPr lang="en-US" dirty="0"/>
              <a:t>Emergency relief Docket - </a:t>
            </a:r>
            <a:r>
              <a:rPr lang="en-US" sz="2800" dirty="0"/>
              <a:t>For additional relief</a:t>
            </a:r>
          </a:p>
        </p:txBody>
      </p:sp>
    </p:spTree>
    <p:extLst>
      <p:ext uri="{BB962C8B-B14F-4D97-AF65-F5344CB8AC3E}">
        <p14:creationId xmlns:p14="http://schemas.microsoft.com/office/powerpoint/2010/main" val="1382096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3B90-AFFC-4353-BE21-09A8F83B1E37}"/>
              </a:ext>
            </a:extLst>
          </p:cNvPr>
          <p:cNvSpPr>
            <a:spLocks noGrp="1"/>
          </p:cNvSpPr>
          <p:nvPr>
            <p:ph type="title"/>
          </p:nvPr>
        </p:nvSpPr>
        <p:spPr>
          <a:xfrm>
            <a:off x="594360" y="236197"/>
            <a:ext cx="10698480" cy="1413442"/>
          </a:xfrm>
        </p:spPr>
        <p:txBody>
          <a:bodyPr/>
          <a:lstStyle/>
          <a:p>
            <a:r>
              <a:rPr lang="en-US" dirty="0"/>
              <a:t>FTA Discretionary Grant Programs</a:t>
            </a:r>
            <a:br>
              <a:rPr lang="en-US" dirty="0"/>
            </a:br>
            <a:r>
              <a:rPr lang="en-US" sz="2000" dirty="0"/>
              <a:t>NOFOs to be </a:t>
            </a:r>
            <a:r>
              <a:rPr lang="en-US" sz="2000"/>
              <a:t>released within </a:t>
            </a:r>
            <a:r>
              <a:rPr lang="en-US" sz="2000" dirty="0"/>
              <a:t>180 days</a:t>
            </a:r>
            <a:endParaRPr lang="en-US" dirty="0"/>
          </a:p>
        </p:txBody>
      </p:sp>
      <p:sp>
        <p:nvSpPr>
          <p:cNvPr id="4" name="Slide Number Placeholder 3">
            <a:extLst>
              <a:ext uri="{FF2B5EF4-FFF2-40B4-BE49-F238E27FC236}">
                <a16:creationId xmlns:a16="http://schemas.microsoft.com/office/drawing/2014/main" id="{D65F5350-5DF0-469F-AE03-5628391EB02A}"/>
              </a:ext>
            </a:extLst>
          </p:cNvPr>
          <p:cNvSpPr>
            <a:spLocks noGrp="1"/>
          </p:cNvSpPr>
          <p:nvPr>
            <p:ph type="sldNum" sz="quarter" idx="13"/>
          </p:nvPr>
        </p:nvSpPr>
        <p:spPr/>
        <p:txBody>
          <a:bodyPr/>
          <a:lstStyle/>
          <a:p>
            <a:pPr>
              <a:defRPr/>
            </a:pPr>
            <a:fld id="{3C2E06F5-03C5-4BA5-AE80-2E98A827F366}" type="slidenum">
              <a:rPr lang="en-US" altLang="en-US" smtClean="0"/>
              <a:pPr>
                <a:defRPr/>
              </a:pPr>
              <a:t>8</a:t>
            </a:fld>
            <a:endParaRPr lang="en-US" altLang="en-US" dirty="0"/>
          </a:p>
        </p:txBody>
      </p:sp>
      <p:pic>
        <p:nvPicPr>
          <p:cNvPr id="5" name="Picture 4">
            <a:extLst>
              <a:ext uri="{FF2B5EF4-FFF2-40B4-BE49-F238E27FC236}">
                <a16:creationId xmlns:a16="http://schemas.microsoft.com/office/drawing/2014/main" id="{1B23C04C-F2E0-4188-9E84-BF01E63AD880}"/>
              </a:ext>
            </a:extLst>
          </p:cNvPr>
          <p:cNvPicPr>
            <a:picLocks noChangeAspect="1"/>
          </p:cNvPicPr>
          <p:nvPr/>
        </p:nvPicPr>
        <p:blipFill>
          <a:blip r:embed="rId3"/>
          <a:stretch>
            <a:fillRect/>
          </a:stretch>
        </p:blipFill>
        <p:spPr>
          <a:xfrm>
            <a:off x="999232" y="1652371"/>
            <a:ext cx="9888735" cy="4886542"/>
          </a:xfrm>
          <a:prstGeom prst="rect">
            <a:avLst/>
          </a:prstGeom>
        </p:spPr>
      </p:pic>
    </p:spTree>
    <p:extLst>
      <p:ext uri="{BB962C8B-B14F-4D97-AF65-F5344CB8AC3E}">
        <p14:creationId xmlns:p14="http://schemas.microsoft.com/office/powerpoint/2010/main" val="51276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89FDE-A4D2-4E8F-8539-6060C9C48423}"/>
              </a:ext>
            </a:extLst>
          </p:cNvPr>
          <p:cNvSpPr>
            <a:spLocks noGrp="1"/>
          </p:cNvSpPr>
          <p:nvPr>
            <p:ph type="title"/>
          </p:nvPr>
        </p:nvSpPr>
        <p:spPr/>
        <p:txBody>
          <a:bodyPr/>
          <a:lstStyle/>
          <a:p>
            <a:r>
              <a:rPr lang="en-US" dirty="0"/>
              <a:t>North Carolina FTA Formula Apportionments</a:t>
            </a:r>
          </a:p>
        </p:txBody>
      </p:sp>
      <p:pic>
        <p:nvPicPr>
          <p:cNvPr id="5" name="Picture 4">
            <a:extLst>
              <a:ext uri="{FF2B5EF4-FFF2-40B4-BE49-F238E27FC236}">
                <a16:creationId xmlns:a16="http://schemas.microsoft.com/office/drawing/2014/main" id="{7DBD4450-0533-46E0-86D0-312B85990FA9}"/>
              </a:ext>
            </a:extLst>
          </p:cNvPr>
          <p:cNvPicPr>
            <a:picLocks noChangeAspect="1"/>
          </p:cNvPicPr>
          <p:nvPr/>
        </p:nvPicPr>
        <p:blipFill>
          <a:blip r:embed="rId3"/>
          <a:stretch>
            <a:fillRect/>
          </a:stretch>
        </p:blipFill>
        <p:spPr>
          <a:xfrm>
            <a:off x="1295057" y="1271177"/>
            <a:ext cx="9297085" cy="5267736"/>
          </a:xfrm>
          <a:prstGeom prst="rect">
            <a:avLst/>
          </a:prstGeom>
        </p:spPr>
      </p:pic>
      <p:sp>
        <p:nvSpPr>
          <p:cNvPr id="4" name="Slide Number Placeholder 3">
            <a:extLst>
              <a:ext uri="{FF2B5EF4-FFF2-40B4-BE49-F238E27FC236}">
                <a16:creationId xmlns:a16="http://schemas.microsoft.com/office/drawing/2014/main" id="{D3D53A7C-BB08-435C-AB03-753FE5EFE5C4}"/>
              </a:ext>
            </a:extLst>
          </p:cNvPr>
          <p:cNvSpPr>
            <a:spLocks noGrp="1"/>
          </p:cNvSpPr>
          <p:nvPr>
            <p:ph type="sldNum" sz="quarter" idx="13"/>
          </p:nvPr>
        </p:nvSpPr>
        <p:spPr/>
        <p:txBody>
          <a:bodyPr/>
          <a:lstStyle/>
          <a:p>
            <a:pPr>
              <a:defRPr/>
            </a:pPr>
            <a:fld id="{3C2E06F5-03C5-4BA5-AE80-2E98A827F366}" type="slidenum">
              <a:rPr lang="en-US" altLang="en-US" smtClean="0"/>
              <a:pPr>
                <a:defRPr/>
              </a:pPr>
              <a:t>9</a:t>
            </a:fld>
            <a:endParaRPr lang="en-US" altLang="en-US" dirty="0"/>
          </a:p>
        </p:txBody>
      </p:sp>
    </p:spTree>
    <p:extLst>
      <p:ext uri="{BB962C8B-B14F-4D97-AF65-F5344CB8AC3E}">
        <p14:creationId xmlns:p14="http://schemas.microsoft.com/office/powerpoint/2010/main" val="4211024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16f00c2e-ac5c-418b-9f13-a0771dbd417d">bf-01490-1484820030-7949</_dlc_DocId>
    <_dlc_DocIdUrl xmlns="16f00c2e-ac5c-418b-9f13-a0771dbd417d">
      <Url>https://mottmac.sharepoint.com/teams/bf-01490/gs-RAL-pursui/_layouts/15/DocIdRedir.aspx?ID=bf-01490-1484820030-7949</Url>
      <Description>bf-01490-1484820030-7949</Description>
    </_dlc_DocIdUrl>
    <URL xmlns="http://schemas.microsoft.com/sharepoint/v3">
      <Url xsi:nil="true"/>
      <Description xsi:nil="true"/>
    </URL>
    <Section xmlns="a721ab99-4100-4f07-9873-7a01e469d395">Transit System Meetings</Sec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78034D10B45F4AB981681B49E3BA84" ma:contentTypeVersion="13" ma:contentTypeDescription="Create a new document." ma:contentTypeScope="" ma:versionID="937902bd948331ef138468c11036a9ae">
  <xsd:schema xmlns:xsd="http://www.w3.org/2001/XMLSchema" xmlns:xs="http://www.w3.org/2001/XMLSchema" xmlns:p="http://schemas.microsoft.com/office/2006/metadata/properties" xmlns:ns1="http://schemas.microsoft.com/sharepoint/v3" xmlns:ns2="16f00c2e-ac5c-418b-9f13-a0771dbd417d" xmlns:ns3="a721ab99-4100-4f07-9873-7a01e469d395" targetNamespace="http://schemas.microsoft.com/office/2006/metadata/properties" ma:root="true" ma:fieldsID="338b0f5048c19d7bf01671392e769051" ns1:_="" ns2:_="" ns3:_="">
    <xsd:import namespace="http://schemas.microsoft.com/sharepoint/v3"/>
    <xsd:import namespace="16f00c2e-ac5c-418b-9f13-a0771dbd417d"/>
    <xsd:import namespace="a721ab99-4100-4f07-9873-7a01e469d395"/>
    <xsd:element name="properties">
      <xsd:complexType>
        <xsd:sequence>
          <xsd:element name="documentManagement">
            <xsd:complexType>
              <xsd:all>
                <xsd:element ref="ns2:_dlc_DocId" minOccurs="0"/>
                <xsd:element ref="ns2:_dlc_DocIdUrl" minOccurs="0"/>
                <xsd:element ref="ns2:_dlc_DocIdPersistId" minOccurs="0"/>
                <xsd:element ref="ns1:URL" minOccurs="0"/>
                <xsd:element ref="ns2:SharedWithUsers" minOccurs="0"/>
                <xsd:element ref="ns3: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1"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21ab99-4100-4f07-9873-7a01e469d395" elementFormDefault="qualified">
    <xsd:import namespace="http://schemas.microsoft.com/office/2006/documentManagement/types"/>
    <xsd:import namespace="http://schemas.microsoft.com/office/infopath/2007/PartnerControls"/>
    <xsd:element name="Section" ma:index="13" nillable="true" ma:displayName="Section" ma:internalName="Sec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4D5A9F6D-6F1D-4F11-889A-EC0C3D3065E9}"/>
</file>

<file path=customXml/itemProps2.xml><?xml version="1.0" encoding="utf-8"?>
<ds:datastoreItem xmlns:ds="http://schemas.openxmlformats.org/officeDocument/2006/customXml" ds:itemID="{049D7261-F066-4658-8933-15520A0D1F64}"/>
</file>

<file path=customXml/itemProps3.xml><?xml version="1.0" encoding="utf-8"?>
<ds:datastoreItem xmlns:ds="http://schemas.openxmlformats.org/officeDocument/2006/customXml" ds:itemID="{26406854-4D93-4443-9B72-E47EAE0240B0}"/>
</file>

<file path=customXml/itemProps4.xml><?xml version="1.0" encoding="utf-8"?>
<ds:datastoreItem xmlns:ds="http://schemas.openxmlformats.org/officeDocument/2006/customXml" ds:itemID="{9D6D07F0-7AF0-428A-B942-F87BBCC82E82}"/>
</file>

<file path=docProps/app.xml><?xml version="1.0" encoding="utf-8"?>
<Properties xmlns="http://schemas.openxmlformats.org/officeDocument/2006/extended-properties" xmlns:vt="http://schemas.openxmlformats.org/officeDocument/2006/docPropsVTypes">
  <TotalTime>1343</TotalTime>
  <Words>2069</Words>
  <Application>Microsoft Office PowerPoint</Application>
  <PresentationFormat>Custom</PresentationFormat>
  <Paragraphs>332</Paragraphs>
  <Slides>35</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Office Theme</vt:lpstr>
      <vt:lpstr>Integrated Mobility Division Transit Systems Call </vt:lpstr>
      <vt:lpstr>AGENDA</vt:lpstr>
      <vt:lpstr>CARES Act Update</vt:lpstr>
      <vt:lpstr>5311 CARES Funding Overall Status</vt:lpstr>
      <vt:lpstr>5311 Claims Reimbursements  (76 Agreements)</vt:lpstr>
      <vt:lpstr>CARES 5307GA/ADTAP</vt:lpstr>
      <vt:lpstr>American Rescue Plan Apportionment</vt:lpstr>
      <vt:lpstr>FTA Discretionary Grant Programs NOFOs to be released within 180 days</vt:lpstr>
      <vt:lpstr>North Carolina FTA Formula Apportionments</vt:lpstr>
      <vt:lpstr>COVID-19 Response</vt:lpstr>
      <vt:lpstr>Transit COVID-19  Response Program Information Collection Requirements</vt:lpstr>
      <vt:lpstr>NC Transit to Vaccinations</vt:lpstr>
      <vt:lpstr>NC Regional Microtransit Pilots</vt:lpstr>
      <vt:lpstr>PowerPoint Presentation</vt:lpstr>
      <vt:lpstr>PowerPoint Presentation</vt:lpstr>
      <vt:lpstr>  DHHS CARES Act Vaccine Trip Claims (as of April 6, 2021)  NEW: Please add week of service to DHHS claim form on the month or contract line.  </vt:lpstr>
      <vt:lpstr>PowerPoint Presentation</vt:lpstr>
      <vt:lpstr>NC Transit Cares</vt:lpstr>
      <vt:lpstr>Safety and Health Workgroup</vt:lpstr>
      <vt:lpstr>PowerPoint Presentation</vt:lpstr>
      <vt:lpstr>PowerPoint Presentation</vt:lpstr>
      <vt:lpstr>NCDOT/NCPTA Funding Workgroup Update  </vt:lpstr>
      <vt:lpstr>NCDOT/NCPTA Funding Workgroup Update  </vt:lpstr>
      <vt:lpstr>NCDOT/NCPTA Funding Workgroup Update  </vt:lpstr>
      <vt:lpstr>Technology Workgroup Update</vt:lpstr>
      <vt:lpstr>Reminders, training and other updates</vt:lpstr>
      <vt:lpstr>Procurement of Technology Software</vt:lpstr>
      <vt:lpstr>Other Procurement Updates</vt:lpstr>
      <vt:lpstr>Capital vs. Operating Expenses</vt:lpstr>
      <vt:lpstr>Reports</vt:lpstr>
      <vt:lpstr>NCPTA Conference April 12-14</vt:lpstr>
      <vt:lpstr>Job Posting</vt:lpstr>
      <vt:lpstr>Integrated Mobility Division Organization</vt:lpstr>
      <vt:lpstr>QUESTIONS</vt:lpstr>
      <vt:lpstr>Integrated Mobility Division  Transit Systems Call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Mobility Division Transit Systems Call </dc:title>
  <dc:creator>Hildebrandt, Heather J</dc:creator>
  <cp:lastModifiedBy>Brumfield, Ryan M</cp:lastModifiedBy>
  <cp:revision>68</cp:revision>
  <dcterms:created xsi:type="dcterms:W3CDTF">2020-12-15T18:39:39Z</dcterms:created>
  <dcterms:modified xsi:type="dcterms:W3CDTF">2021-04-07T16:29:23Z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0x010100A878034D10B45F4AB981681B49E3BA84</vt:lpwstr>
  </property>
  <property fmtid="{D5CDD505-2E9C-101B-9397-08002B2CF9AE}" pid="3" name="Order">
    <vt:r8>6400</vt:r8>
  </property>
</Properties>
</file>