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2.xml" ContentType="application/vnd.openxmlformats-officedocument.drawingml.diagramData+xml"/>
  <Override PartName="/ppt/slideLayouts/slideLayout5.xml" ContentType="application/vnd.openxmlformats-officedocument.presentationml.slideLayout+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3.xml" ContentType="application/vnd.ms-office.drawingml.diagramDrawing+xml"/>
  <Override PartName="/ppt/diagrams/layout3.xml" ContentType="application/vnd.openxmlformats-officedocument.drawingml.diagramLayout+xml"/>
  <Override PartName="/ppt/diagrams/layout1.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colors3.xml" ContentType="application/vnd.openxmlformats-officedocument.drawingml.diagramColors+xml"/>
  <Override PartName="/ppt/diagrams/quickStyle3.xml" ContentType="application/vnd.openxmlformats-officedocument.drawingml.diagramStyl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4.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37"/>
  </p:notesMasterIdLst>
  <p:handoutMasterIdLst>
    <p:handoutMasterId r:id="rId38"/>
  </p:handoutMasterIdLst>
  <p:sldIdLst>
    <p:sldId id="261" r:id="rId6"/>
    <p:sldId id="569" r:id="rId7"/>
    <p:sldId id="587" r:id="rId8"/>
    <p:sldId id="773" r:id="rId9"/>
    <p:sldId id="774" r:id="rId10"/>
    <p:sldId id="775" r:id="rId11"/>
    <p:sldId id="702" r:id="rId12"/>
    <p:sldId id="685" r:id="rId13"/>
    <p:sldId id="756" r:id="rId14"/>
    <p:sldId id="684" r:id="rId15"/>
    <p:sldId id="718" r:id="rId16"/>
    <p:sldId id="776" r:id="rId17"/>
    <p:sldId id="777" r:id="rId18"/>
    <p:sldId id="778" r:id="rId19"/>
    <p:sldId id="632" r:id="rId20"/>
    <p:sldId id="767" r:id="rId21"/>
    <p:sldId id="346" r:id="rId22"/>
    <p:sldId id="784" r:id="rId23"/>
    <p:sldId id="768" r:id="rId24"/>
    <p:sldId id="783" r:id="rId25"/>
    <p:sldId id="751" r:id="rId26"/>
    <p:sldId id="257" r:id="rId27"/>
    <p:sldId id="264" r:id="rId28"/>
    <p:sldId id="779" r:id="rId29"/>
    <p:sldId id="771" r:id="rId30"/>
    <p:sldId id="729" r:id="rId31"/>
    <p:sldId id="782" r:id="rId32"/>
    <p:sldId id="780" r:id="rId33"/>
    <p:sldId id="781" r:id="rId34"/>
    <p:sldId id="565" r:id="rId35"/>
    <p:sldId id="280" r:id="rId36"/>
  </p:sldIdLst>
  <p:sldSz cx="11887200" cy="6858000"/>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yer, Adam" initials="MA" lastIdx="2" clrIdx="0">
    <p:extLst>
      <p:ext uri="{19B8F6BF-5375-455C-9EA6-DF929625EA0E}">
        <p15:presenceInfo xmlns:p15="http://schemas.microsoft.com/office/powerpoint/2012/main" userId="S::Adam.Migliore.Meyer@wsp.com::5a5f45a9-d6fd-46cf-90b7-5781d7c9b2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C0A"/>
    <a:srgbClr val="1F487D"/>
    <a:srgbClr val="FFCC00"/>
    <a:srgbClr val="595959"/>
    <a:srgbClr val="C3D69B"/>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38" autoAdjust="0"/>
    <p:restoredTop sz="70872" autoAdjust="0"/>
  </p:normalViewPr>
  <p:slideViewPr>
    <p:cSldViewPr snapToGrid="0" snapToObjects="1">
      <p:cViewPr varScale="1">
        <p:scale>
          <a:sx n="51" d="100"/>
          <a:sy n="51" d="100"/>
        </p:scale>
        <p:origin x="930" y="66"/>
      </p:cViewPr>
      <p:guideLst>
        <p:guide orient="horz" pos="2160"/>
        <p:guide pos="3744"/>
      </p:guideLst>
    </p:cSldViewPr>
  </p:slideViewPr>
  <p:notesTextViewPr>
    <p:cViewPr>
      <p:scale>
        <a:sx n="3" d="2"/>
        <a:sy n="3" d="2"/>
      </p:scale>
      <p:origin x="0" y="0"/>
    </p:cViewPr>
  </p:notesTextViewPr>
  <p:sorterViewPr>
    <p:cViewPr varScale="1">
      <p:scale>
        <a:sx n="1" d="1"/>
        <a:sy n="1" d="1"/>
      </p:scale>
      <p:origin x="0" y="-7278"/>
    </p:cViewPr>
  </p:sorterViewPr>
  <p:notesViewPr>
    <p:cSldViewPr snapToGrid="0" snapToObjects="1">
      <p:cViewPr varScale="1">
        <p:scale>
          <a:sx n="69" d="100"/>
          <a:sy n="69"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11134-977D-4565-81F7-40925A071A4C}"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C52DBA4-629A-4C1A-B1B6-AAAE18C60A62}">
      <dgm:prSet/>
      <dgm:spPr/>
      <dgm:t>
        <a:bodyPr/>
        <a:lstStyle/>
        <a:p>
          <a:r>
            <a:rPr lang="en-US" dirty="0"/>
            <a:t>458 Submitted</a:t>
          </a:r>
        </a:p>
      </dgm:t>
    </dgm:pt>
    <dgm:pt modelId="{7AE3A67F-9707-434D-8D70-A907631899DC}" type="parTrans" cxnId="{4562FC89-EDF1-473B-92E0-16C083C68E4A}">
      <dgm:prSet/>
      <dgm:spPr/>
      <dgm:t>
        <a:bodyPr/>
        <a:lstStyle/>
        <a:p>
          <a:endParaRPr lang="en-US"/>
        </a:p>
      </dgm:t>
    </dgm:pt>
    <dgm:pt modelId="{AB6957C9-7A49-4F61-A280-95BF0D2F2D94}" type="sibTrans" cxnId="{4562FC89-EDF1-473B-92E0-16C083C68E4A}">
      <dgm:prSet/>
      <dgm:spPr/>
      <dgm:t>
        <a:bodyPr/>
        <a:lstStyle/>
        <a:p>
          <a:endParaRPr lang="en-US"/>
        </a:p>
      </dgm:t>
    </dgm:pt>
    <dgm:pt modelId="{B90B8A12-81FA-4AB3-A3D6-0CC6AF08D143}">
      <dgm:prSet/>
      <dgm:spPr/>
      <dgm:t>
        <a:bodyPr/>
        <a:lstStyle/>
        <a:p>
          <a:r>
            <a:rPr lang="en-US" dirty="0"/>
            <a:t>$41,575,039 in claims</a:t>
          </a:r>
        </a:p>
      </dgm:t>
    </dgm:pt>
    <dgm:pt modelId="{8F32F28A-615B-4F84-9CEC-CDB914DE5FA7}" type="parTrans" cxnId="{4EB26843-51BC-49F5-8AE6-9C528CEE83A2}">
      <dgm:prSet/>
      <dgm:spPr/>
      <dgm:t>
        <a:bodyPr/>
        <a:lstStyle/>
        <a:p>
          <a:endParaRPr lang="en-US"/>
        </a:p>
      </dgm:t>
    </dgm:pt>
    <dgm:pt modelId="{0B5AECFF-1FC5-4104-8117-A3F8A230E779}" type="sibTrans" cxnId="{4EB26843-51BC-49F5-8AE6-9C528CEE83A2}">
      <dgm:prSet/>
      <dgm:spPr/>
      <dgm:t>
        <a:bodyPr/>
        <a:lstStyle/>
        <a:p>
          <a:endParaRPr lang="en-US"/>
        </a:p>
      </dgm:t>
    </dgm:pt>
    <dgm:pt modelId="{A19D598F-13DE-41AD-B9F7-AD3F39319E50}">
      <dgm:prSet/>
      <dgm:spPr/>
      <dgm:t>
        <a:bodyPr/>
        <a:lstStyle/>
        <a:p>
          <a:r>
            <a:rPr lang="en-US" dirty="0"/>
            <a:t>$40,222,500 approved for payment</a:t>
          </a:r>
        </a:p>
      </dgm:t>
    </dgm:pt>
    <dgm:pt modelId="{489DA70E-79E6-4268-BFAD-2ED4A0AE0995}" type="parTrans" cxnId="{6DA0BDB8-5B94-4C14-9FA1-DDF31C27A2A7}">
      <dgm:prSet/>
      <dgm:spPr/>
      <dgm:t>
        <a:bodyPr/>
        <a:lstStyle/>
        <a:p>
          <a:endParaRPr lang="en-US"/>
        </a:p>
      </dgm:t>
    </dgm:pt>
    <dgm:pt modelId="{1EED4A08-7E9E-4BFE-9E77-ACAA2D557BC0}" type="sibTrans" cxnId="{6DA0BDB8-5B94-4C14-9FA1-DDF31C27A2A7}">
      <dgm:prSet/>
      <dgm:spPr/>
      <dgm:t>
        <a:bodyPr/>
        <a:lstStyle/>
        <a:p>
          <a:endParaRPr lang="en-US"/>
        </a:p>
      </dgm:t>
    </dgm:pt>
    <dgm:pt modelId="{0651A31A-A0D5-4D1A-BE38-6418CFC262BC}" type="pres">
      <dgm:prSet presAssocID="{10B11134-977D-4565-81F7-40925A071A4C}" presName="root" presStyleCnt="0">
        <dgm:presLayoutVars>
          <dgm:dir/>
          <dgm:resizeHandles val="exact"/>
        </dgm:presLayoutVars>
      </dgm:prSet>
      <dgm:spPr/>
    </dgm:pt>
    <dgm:pt modelId="{4A7C9B6D-3674-47AA-A566-7E328092326A}" type="pres">
      <dgm:prSet presAssocID="{BC52DBA4-629A-4C1A-B1B6-AAAE18C60A62}" presName="compNode" presStyleCnt="0"/>
      <dgm:spPr/>
    </dgm:pt>
    <dgm:pt modelId="{F43E6C7E-84B5-43FD-A01A-C1C0A4655C88}" type="pres">
      <dgm:prSet presAssocID="{BC52DBA4-629A-4C1A-B1B6-AAAE18C60A62}" presName="bgRect" presStyleLbl="bgShp" presStyleIdx="0" presStyleCnt="3"/>
      <dgm:spPr/>
    </dgm:pt>
    <dgm:pt modelId="{5F175CEC-DD1E-45DA-A55C-22BF50FCBC40}" type="pres">
      <dgm:prSet presAssocID="{BC52DBA4-629A-4C1A-B1B6-AAAE18C60A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CC48B5B-7229-41BE-91D4-AAAF3C57357E}" type="pres">
      <dgm:prSet presAssocID="{BC52DBA4-629A-4C1A-B1B6-AAAE18C60A62}" presName="spaceRect" presStyleCnt="0"/>
      <dgm:spPr/>
    </dgm:pt>
    <dgm:pt modelId="{9B415AEE-C10B-4264-B597-5652B1A43DD8}" type="pres">
      <dgm:prSet presAssocID="{BC52DBA4-629A-4C1A-B1B6-AAAE18C60A62}" presName="parTx" presStyleLbl="revTx" presStyleIdx="0" presStyleCnt="3">
        <dgm:presLayoutVars>
          <dgm:chMax val="0"/>
          <dgm:chPref val="0"/>
        </dgm:presLayoutVars>
      </dgm:prSet>
      <dgm:spPr/>
    </dgm:pt>
    <dgm:pt modelId="{6D5429A6-7129-448A-A7BE-E2953C1226B9}" type="pres">
      <dgm:prSet presAssocID="{AB6957C9-7A49-4F61-A280-95BF0D2F2D94}" presName="sibTrans" presStyleCnt="0"/>
      <dgm:spPr/>
    </dgm:pt>
    <dgm:pt modelId="{70C84E62-48A3-4238-B416-BA8EE2766446}" type="pres">
      <dgm:prSet presAssocID="{B90B8A12-81FA-4AB3-A3D6-0CC6AF08D143}" presName="compNode" presStyleCnt="0"/>
      <dgm:spPr/>
    </dgm:pt>
    <dgm:pt modelId="{1528F9C0-0F7B-4FC8-BE75-0245708991A1}" type="pres">
      <dgm:prSet presAssocID="{B90B8A12-81FA-4AB3-A3D6-0CC6AF08D143}" presName="bgRect" presStyleLbl="bgShp" presStyleIdx="1" presStyleCnt="3"/>
      <dgm:spPr/>
    </dgm:pt>
    <dgm:pt modelId="{ED5DFE64-8B5D-4F0B-B298-F0813EDCEEEB}" type="pres">
      <dgm:prSet presAssocID="{B90B8A12-81FA-4AB3-A3D6-0CC6AF08D14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a:ext>
      </dgm:extLst>
    </dgm:pt>
    <dgm:pt modelId="{2F732B29-0448-4E50-9E49-D187D0CDE8C0}" type="pres">
      <dgm:prSet presAssocID="{B90B8A12-81FA-4AB3-A3D6-0CC6AF08D143}" presName="spaceRect" presStyleCnt="0"/>
      <dgm:spPr/>
    </dgm:pt>
    <dgm:pt modelId="{F9A18A80-6C1A-4F2B-8170-ABD3592C4412}" type="pres">
      <dgm:prSet presAssocID="{B90B8A12-81FA-4AB3-A3D6-0CC6AF08D143}" presName="parTx" presStyleLbl="revTx" presStyleIdx="1" presStyleCnt="3">
        <dgm:presLayoutVars>
          <dgm:chMax val="0"/>
          <dgm:chPref val="0"/>
        </dgm:presLayoutVars>
      </dgm:prSet>
      <dgm:spPr/>
    </dgm:pt>
    <dgm:pt modelId="{3354AEB6-54CD-43B8-9962-2BFC69853F91}" type="pres">
      <dgm:prSet presAssocID="{0B5AECFF-1FC5-4104-8117-A3F8A230E779}" presName="sibTrans" presStyleCnt="0"/>
      <dgm:spPr/>
    </dgm:pt>
    <dgm:pt modelId="{2D354CDC-3437-4C5C-BBEC-0C8C2FFDBD2D}" type="pres">
      <dgm:prSet presAssocID="{A19D598F-13DE-41AD-B9F7-AD3F39319E50}" presName="compNode" presStyleCnt="0"/>
      <dgm:spPr/>
    </dgm:pt>
    <dgm:pt modelId="{F4E607B8-CC92-41C2-9DA7-1DA1FFF6EB88}" type="pres">
      <dgm:prSet presAssocID="{A19D598F-13DE-41AD-B9F7-AD3F39319E50}" presName="bgRect" presStyleLbl="bgShp" presStyleIdx="2" presStyleCnt="3" custLinFactNeighborY="-1205"/>
      <dgm:spPr/>
    </dgm:pt>
    <dgm:pt modelId="{17AFFC15-0920-4545-8274-11BBF4675E7C}" type="pres">
      <dgm:prSet presAssocID="{A19D598F-13DE-41AD-B9F7-AD3F39319E5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a:ext>
      </dgm:extLst>
    </dgm:pt>
    <dgm:pt modelId="{6474083D-B0BC-4B20-B650-8F8033EC29C4}" type="pres">
      <dgm:prSet presAssocID="{A19D598F-13DE-41AD-B9F7-AD3F39319E50}" presName="spaceRect" presStyleCnt="0"/>
      <dgm:spPr/>
    </dgm:pt>
    <dgm:pt modelId="{BE312338-CF92-4CE2-81F1-1ADF3DCF1A04}" type="pres">
      <dgm:prSet presAssocID="{A19D598F-13DE-41AD-B9F7-AD3F39319E50}" presName="parTx" presStyleLbl="revTx" presStyleIdx="2" presStyleCnt="3">
        <dgm:presLayoutVars>
          <dgm:chMax val="0"/>
          <dgm:chPref val="0"/>
        </dgm:presLayoutVars>
      </dgm:prSet>
      <dgm:spPr/>
    </dgm:pt>
  </dgm:ptLst>
  <dgm:cxnLst>
    <dgm:cxn modelId="{4EB26843-51BC-49F5-8AE6-9C528CEE83A2}" srcId="{10B11134-977D-4565-81F7-40925A071A4C}" destId="{B90B8A12-81FA-4AB3-A3D6-0CC6AF08D143}" srcOrd="1" destOrd="0" parTransId="{8F32F28A-615B-4F84-9CEC-CDB914DE5FA7}" sibTransId="{0B5AECFF-1FC5-4104-8117-A3F8A230E779}"/>
    <dgm:cxn modelId="{EC952A67-5FEB-4A06-9E91-AD5C9269F425}" type="presOf" srcId="{10B11134-977D-4565-81F7-40925A071A4C}" destId="{0651A31A-A0D5-4D1A-BE38-6418CFC262BC}" srcOrd="0" destOrd="0" presId="urn:microsoft.com/office/officeart/2018/2/layout/IconVerticalSolidList"/>
    <dgm:cxn modelId="{C0B50789-B83F-43AE-BF86-9F2FF5796BE0}" type="presOf" srcId="{B90B8A12-81FA-4AB3-A3D6-0CC6AF08D143}" destId="{F9A18A80-6C1A-4F2B-8170-ABD3592C4412}" srcOrd="0" destOrd="0" presId="urn:microsoft.com/office/officeart/2018/2/layout/IconVerticalSolidList"/>
    <dgm:cxn modelId="{4562FC89-EDF1-473B-92E0-16C083C68E4A}" srcId="{10B11134-977D-4565-81F7-40925A071A4C}" destId="{BC52DBA4-629A-4C1A-B1B6-AAAE18C60A62}" srcOrd="0" destOrd="0" parTransId="{7AE3A67F-9707-434D-8D70-A907631899DC}" sibTransId="{AB6957C9-7A49-4F61-A280-95BF0D2F2D94}"/>
    <dgm:cxn modelId="{6DA0BDB8-5B94-4C14-9FA1-DDF31C27A2A7}" srcId="{10B11134-977D-4565-81F7-40925A071A4C}" destId="{A19D598F-13DE-41AD-B9F7-AD3F39319E50}" srcOrd="2" destOrd="0" parTransId="{489DA70E-79E6-4268-BFAD-2ED4A0AE0995}" sibTransId="{1EED4A08-7E9E-4BFE-9E77-ACAA2D557BC0}"/>
    <dgm:cxn modelId="{A633D8B8-52E4-4EA7-8147-EBA646727FC5}" type="presOf" srcId="{A19D598F-13DE-41AD-B9F7-AD3F39319E50}" destId="{BE312338-CF92-4CE2-81F1-1ADF3DCF1A04}" srcOrd="0" destOrd="0" presId="urn:microsoft.com/office/officeart/2018/2/layout/IconVerticalSolidList"/>
    <dgm:cxn modelId="{7CAD43FF-2262-4B08-81AB-2BDA8DDB2DA1}" type="presOf" srcId="{BC52DBA4-629A-4C1A-B1B6-AAAE18C60A62}" destId="{9B415AEE-C10B-4264-B597-5652B1A43DD8}" srcOrd="0" destOrd="0" presId="urn:microsoft.com/office/officeart/2018/2/layout/IconVerticalSolidList"/>
    <dgm:cxn modelId="{9553BB9D-842E-4013-BCBE-D6AD112CFC54}" type="presParOf" srcId="{0651A31A-A0D5-4D1A-BE38-6418CFC262BC}" destId="{4A7C9B6D-3674-47AA-A566-7E328092326A}" srcOrd="0" destOrd="0" presId="urn:microsoft.com/office/officeart/2018/2/layout/IconVerticalSolidList"/>
    <dgm:cxn modelId="{497980DD-1E99-41B8-98E5-854A3BB6581F}" type="presParOf" srcId="{4A7C9B6D-3674-47AA-A566-7E328092326A}" destId="{F43E6C7E-84B5-43FD-A01A-C1C0A4655C88}" srcOrd="0" destOrd="0" presId="urn:microsoft.com/office/officeart/2018/2/layout/IconVerticalSolidList"/>
    <dgm:cxn modelId="{28781651-5812-4082-BA06-CAF704973FCB}" type="presParOf" srcId="{4A7C9B6D-3674-47AA-A566-7E328092326A}" destId="{5F175CEC-DD1E-45DA-A55C-22BF50FCBC40}" srcOrd="1" destOrd="0" presId="urn:microsoft.com/office/officeart/2018/2/layout/IconVerticalSolidList"/>
    <dgm:cxn modelId="{7DD7347C-3ACC-4FE4-B124-B4A534207161}" type="presParOf" srcId="{4A7C9B6D-3674-47AA-A566-7E328092326A}" destId="{ACC48B5B-7229-41BE-91D4-AAAF3C57357E}" srcOrd="2" destOrd="0" presId="urn:microsoft.com/office/officeart/2018/2/layout/IconVerticalSolidList"/>
    <dgm:cxn modelId="{B0F8B3DA-BDB7-478C-B776-256C938993B6}" type="presParOf" srcId="{4A7C9B6D-3674-47AA-A566-7E328092326A}" destId="{9B415AEE-C10B-4264-B597-5652B1A43DD8}" srcOrd="3" destOrd="0" presId="urn:microsoft.com/office/officeart/2018/2/layout/IconVerticalSolidList"/>
    <dgm:cxn modelId="{B15DBFFB-D357-4D24-81CC-49F3617CB4FB}" type="presParOf" srcId="{0651A31A-A0D5-4D1A-BE38-6418CFC262BC}" destId="{6D5429A6-7129-448A-A7BE-E2953C1226B9}" srcOrd="1" destOrd="0" presId="urn:microsoft.com/office/officeart/2018/2/layout/IconVerticalSolidList"/>
    <dgm:cxn modelId="{7A752B43-1CB9-4CC3-B722-306CABA5F087}" type="presParOf" srcId="{0651A31A-A0D5-4D1A-BE38-6418CFC262BC}" destId="{70C84E62-48A3-4238-B416-BA8EE2766446}" srcOrd="2" destOrd="0" presId="urn:microsoft.com/office/officeart/2018/2/layout/IconVerticalSolidList"/>
    <dgm:cxn modelId="{57B1E926-C2FB-4332-B583-68A07C721B7D}" type="presParOf" srcId="{70C84E62-48A3-4238-B416-BA8EE2766446}" destId="{1528F9C0-0F7B-4FC8-BE75-0245708991A1}" srcOrd="0" destOrd="0" presId="urn:microsoft.com/office/officeart/2018/2/layout/IconVerticalSolidList"/>
    <dgm:cxn modelId="{D7E89CD3-19E9-4C8E-91CD-6B6B7AD6E456}" type="presParOf" srcId="{70C84E62-48A3-4238-B416-BA8EE2766446}" destId="{ED5DFE64-8B5D-4F0B-B298-F0813EDCEEEB}" srcOrd="1" destOrd="0" presId="urn:microsoft.com/office/officeart/2018/2/layout/IconVerticalSolidList"/>
    <dgm:cxn modelId="{7C0328D8-0EBC-4DCB-9E63-C7E82CB68BE7}" type="presParOf" srcId="{70C84E62-48A3-4238-B416-BA8EE2766446}" destId="{2F732B29-0448-4E50-9E49-D187D0CDE8C0}" srcOrd="2" destOrd="0" presId="urn:microsoft.com/office/officeart/2018/2/layout/IconVerticalSolidList"/>
    <dgm:cxn modelId="{B52966CB-E9D6-4EE2-B8D2-2FBA25E7DD19}" type="presParOf" srcId="{70C84E62-48A3-4238-B416-BA8EE2766446}" destId="{F9A18A80-6C1A-4F2B-8170-ABD3592C4412}" srcOrd="3" destOrd="0" presId="urn:microsoft.com/office/officeart/2018/2/layout/IconVerticalSolidList"/>
    <dgm:cxn modelId="{3E0A82C1-42D4-4C0F-BA99-5C5A82BB7307}" type="presParOf" srcId="{0651A31A-A0D5-4D1A-BE38-6418CFC262BC}" destId="{3354AEB6-54CD-43B8-9962-2BFC69853F91}" srcOrd="3" destOrd="0" presId="urn:microsoft.com/office/officeart/2018/2/layout/IconVerticalSolidList"/>
    <dgm:cxn modelId="{C81770A0-DA62-4FD9-9B37-656C4247D92A}" type="presParOf" srcId="{0651A31A-A0D5-4D1A-BE38-6418CFC262BC}" destId="{2D354CDC-3437-4C5C-BBEC-0C8C2FFDBD2D}" srcOrd="4" destOrd="0" presId="urn:microsoft.com/office/officeart/2018/2/layout/IconVerticalSolidList"/>
    <dgm:cxn modelId="{D076CFCB-B67A-40C7-A45E-CA3FFF07A588}" type="presParOf" srcId="{2D354CDC-3437-4C5C-BBEC-0C8C2FFDBD2D}" destId="{F4E607B8-CC92-41C2-9DA7-1DA1FFF6EB88}" srcOrd="0" destOrd="0" presId="urn:microsoft.com/office/officeart/2018/2/layout/IconVerticalSolidList"/>
    <dgm:cxn modelId="{2284BF97-00ED-43A1-A561-24387D1385C8}" type="presParOf" srcId="{2D354CDC-3437-4C5C-BBEC-0C8C2FFDBD2D}" destId="{17AFFC15-0920-4545-8274-11BBF4675E7C}" srcOrd="1" destOrd="0" presId="urn:microsoft.com/office/officeart/2018/2/layout/IconVerticalSolidList"/>
    <dgm:cxn modelId="{AB7240F3-244D-46F0-AC5F-0B23EABDFD27}" type="presParOf" srcId="{2D354CDC-3437-4C5C-BBEC-0C8C2FFDBD2D}" destId="{6474083D-B0BC-4B20-B650-8F8033EC29C4}" srcOrd="2" destOrd="0" presId="urn:microsoft.com/office/officeart/2018/2/layout/IconVerticalSolidList"/>
    <dgm:cxn modelId="{354401A7-BF8A-4647-BCE1-337598C1CE55}" type="presParOf" srcId="{2D354CDC-3437-4C5C-BBEC-0C8C2FFDBD2D}" destId="{BE312338-CF92-4CE2-81F1-1ADF3DCF1A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B11134-977D-4565-81F7-40925A071A4C}"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C52DBA4-629A-4C1A-B1B6-AAAE18C60A62}">
      <dgm:prSet/>
      <dgm:spPr/>
      <dgm:t>
        <a:bodyPr/>
        <a:lstStyle/>
        <a:p>
          <a:pPr>
            <a:lnSpc>
              <a:spcPct val="100000"/>
            </a:lnSpc>
          </a:pPr>
          <a:r>
            <a:rPr lang="en-US" dirty="0"/>
            <a:t>2 Submitted</a:t>
          </a:r>
        </a:p>
      </dgm:t>
    </dgm:pt>
    <dgm:pt modelId="{7AE3A67F-9707-434D-8D70-A907631899DC}" type="parTrans" cxnId="{4562FC89-EDF1-473B-92E0-16C083C68E4A}">
      <dgm:prSet/>
      <dgm:spPr/>
      <dgm:t>
        <a:bodyPr/>
        <a:lstStyle/>
        <a:p>
          <a:endParaRPr lang="en-US"/>
        </a:p>
      </dgm:t>
    </dgm:pt>
    <dgm:pt modelId="{AB6957C9-7A49-4F61-A280-95BF0D2F2D94}" type="sibTrans" cxnId="{4562FC89-EDF1-473B-92E0-16C083C68E4A}">
      <dgm:prSet/>
      <dgm:spPr/>
      <dgm:t>
        <a:bodyPr/>
        <a:lstStyle/>
        <a:p>
          <a:endParaRPr lang="en-US"/>
        </a:p>
      </dgm:t>
    </dgm:pt>
    <dgm:pt modelId="{B90B8A12-81FA-4AB3-A3D6-0CC6AF08D143}">
      <dgm:prSet/>
      <dgm:spPr/>
      <dgm:t>
        <a:bodyPr/>
        <a:lstStyle/>
        <a:p>
          <a:pPr>
            <a:lnSpc>
              <a:spcPct val="100000"/>
            </a:lnSpc>
          </a:pPr>
          <a:r>
            <a:rPr lang="en-US" dirty="0"/>
            <a:t>$6,025,323 in claims</a:t>
          </a:r>
        </a:p>
      </dgm:t>
    </dgm:pt>
    <dgm:pt modelId="{8F32F28A-615B-4F84-9CEC-CDB914DE5FA7}" type="parTrans" cxnId="{4EB26843-51BC-49F5-8AE6-9C528CEE83A2}">
      <dgm:prSet/>
      <dgm:spPr/>
      <dgm:t>
        <a:bodyPr/>
        <a:lstStyle/>
        <a:p>
          <a:endParaRPr lang="en-US"/>
        </a:p>
      </dgm:t>
    </dgm:pt>
    <dgm:pt modelId="{0B5AECFF-1FC5-4104-8117-A3F8A230E779}" type="sibTrans" cxnId="{4EB26843-51BC-49F5-8AE6-9C528CEE83A2}">
      <dgm:prSet/>
      <dgm:spPr/>
      <dgm:t>
        <a:bodyPr/>
        <a:lstStyle/>
        <a:p>
          <a:endParaRPr lang="en-US"/>
        </a:p>
      </dgm:t>
    </dgm:pt>
    <dgm:pt modelId="{A19D598F-13DE-41AD-B9F7-AD3F39319E50}">
      <dgm:prSet/>
      <dgm:spPr/>
      <dgm:t>
        <a:bodyPr/>
        <a:lstStyle/>
        <a:p>
          <a:pPr>
            <a:lnSpc>
              <a:spcPct val="100000"/>
            </a:lnSpc>
          </a:pPr>
          <a:r>
            <a:rPr lang="en-US" dirty="0"/>
            <a:t>$5,325,958 approved for payment</a:t>
          </a:r>
        </a:p>
      </dgm:t>
    </dgm:pt>
    <dgm:pt modelId="{489DA70E-79E6-4268-BFAD-2ED4A0AE0995}" type="parTrans" cxnId="{6DA0BDB8-5B94-4C14-9FA1-DDF31C27A2A7}">
      <dgm:prSet/>
      <dgm:spPr/>
      <dgm:t>
        <a:bodyPr/>
        <a:lstStyle/>
        <a:p>
          <a:endParaRPr lang="en-US"/>
        </a:p>
      </dgm:t>
    </dgm:pt>
    <dgm:pt modelId="{1EED4A08-7E9E-4BFE-9E77-ACAA2D557BC0}" type="sibTrans" cxnId="{6DA0BDB8-5B94-4C14-9FA1-DDF31C27A2A7}">
      <dgm:prSet/>
      <dgm:spPr/>
      <dgm:t>
        <a:bodyPr/>
        <a:lstStyle/>
        <a:p>
          <a:endParaRPr lang="en-US"/>
        </a:p>
      </dgm:t>
    </dgm:pt>
    <dgm:pt modelId="{0651A31A-A0D5-4D1A-BE38-6418CFC262BC}" type="pres">
      <dgm:prSet presAssocID="{10B11134-977D-4565-81F7-40925A071A4C}" presName="root" presStyleCnt="0">
        <dgm:presLayoutVars>
          <dgm:dir/>
          <dgm:resizeHandles val="exact"/>
        </dgm:presLayoutVars>
      </dgm:prSet>
      <dgm:spPr/>
    </dgm:pt>
    <dgm:pt modelId="{4A7C9B6D-3674-47AA-A566-7E328092326A}" type="pres">
      <dgm:prSet presAssocID="{BC52DBA4-629A-4C1A-B1B6-AAAE18C60A62}" presName="compNode" presStyleCnt="0"/>
      <dgm:spPr/>
    </dgm:pt>
    <dgm:pt modelId="{F43E6C7E-84B5-43FD-A01A-C1C0A4655C88}" type="pres">
      <dgm:prSet presAssocID="{BC52DBA4-629A-4C1A-B1B6-AAAE18C60A62}" presName="bgRect" presStyleLbl="bgShp" presStyleIdx="0" presStyleCnt="3"/>
      <dgm:spPr/>
    </dgm:pt>
    <dgm:pt modelId="{5F175CEC-DD1E-45DA-A55C-22BF50FCBC40}" type="pres">
      <dgm:prSet presAssocID="{BC52DBA4-629A-4C1A-B1B6-AAAE18C60A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CC48B5B-7229-41BE-91D4-AAAF3C57357E}" type="pres">
      <dgm:prSet presAssocID="{BC52DBA4-629A-4C1A-B1B6-AAAE18C60A62}" presName="spaceRect" presStyleCnt="0"/>
      <dgm:spPr/>
    </dgm:pt>
    <dgm:pt modelId="{9B415AEE-C10B-4264-B597-5652B1A43DD8}" type="pres">
      <dgm:prSet presAssocID="{BC52DBA4-629A-4C1A-B1B6-AAAE18C60A62}" presName="parTx" presStyleLbl="revTx" presStyleIdx="0" presStyleCnt="3">
        <dgm:presLayoutVars>
          <dgm:chMax val="0"/>
          <dgm:chPref val="0"/>
        </dgm:presLayoutVars>
      </dgm:prSet>
      <dgm:spPr/>
    </dgm:pt>
    <dgm:pt modelId="{6D5429A6-7129-448A-A7BE-E2953C1226B9}" type="pres">
      <dgm:prSet presAssocID="{AB6957C9-7A49-4F61-A280-95BF0D2F2D94}" presName="sibTrans" presStyleCnt="0"/>
      <dgm:spPr/>
    </dgm:pt>
    <dgm:pt modelId="{70C84E62-48A3-4238-B416-BA8EE2766446}" type="pres">
      <dgm:prSet presAssocID="{B90B8A12-81FA-4AB3-A3D6-0CC6AF08D143}" presName="compNode" presStyleCnt="0"/>
      <dgm:spPr/>
    </dgm:pt>
    <dgm:pt modelId="{1528F9C0-0F7B-4FC8-BE75-0245708991A1}" type="pres">
      <dgm:prSet presAssocID="{B90B8A12-81FA-4AB3-A3D6-0CC6AF08D143}" presName="bgRect" presStyleLbl="bgShp" presStyleIdx="1" presStyleCnt="3"/>
      <dgm:spPr/>
    </dgm:pt>
    <dgm:pt modelId="{ED5DFE64-8B5D-4F0B-B298-F0813EDCEEEB}" type="pres">
      <dgm:prSet presAssocID="{B90B8A12-81FA-4AB3-A3D6-0CC6AF08D14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a:ext>
      </dgm:extLst>
    </dgm:pt>
    <dgm:pt modelId="{2F732B29-0448-4E50-9E49-D187D0CDE8C0}" type="pres">
      <dgm:prSet presAssocID="{B90B8A12-81FA-4AB3-A3D6-0CC6AF08D143}" presName="spaceRect" presStyleCnt="0"/>
      <dgm:spPr/>
    </dgm:pt>
    <dgm:pt modelId="{F9A18A80-6C1A-4F2B-8170-ABD3592C4412}" type="pres">
      <dgm:prSet presAssocID="{B90B8A12-81FA-4AB3-A3D6-0CC6AF08D143}" presName="parTx" presStyleLbl="revTx" presStyleIdx="1" presStyleCnt="3">
        <dgm:presLayoutVars>
          <dgm:chMax val="0"/>
          <dgm:chPref val="0"/>
        </dgm:presLayoutVars>
      </dgm:prSet>
      <dgm:spPr/>
    </dgm:pt>
    <dgm:pt modelId="{3354AEB6-54CD-43B8-9962-2BFC69853F91}" type="pres">
      <dgm:prSet presAssocID="{0B5AECFF-1FC5-4104-8117-A3F8A230E779}" presName="sibTrans" presStyleCnt="0"/>
      <dgm:spPr/>
    </dgm:pt>
    <dgm:pt modelId="{2D354CDC-3437-4C5C-BBEC-0C8C2FFDBD2D}" type="pres">
      <dgm:prSet presAssocID="{A19D598F-13DE-41AD-B9F7-AD3F39319E50}" presName="compNode" presStyleCnt="0"/>
      <dgm:spPr/>
    </dgm:pt>
    <dgm:pt modelId="{F4E607B8-CC92-41C2-9DA7-1DA1FFF6EB88}" type="pres">
      <dgm:prSet presAssocID="{A19D598F-13DE-41AD-B9F7-AD3F39319E50}" presName="bgRect" presStyleLbl="bgShp" presStyleIdx="2" presStyleCnt="3" custLinFactNeighborY="-1205"/>
      <dgm:spPr/>
    </dgm:pt>
    <dgm:pt modelId="{17AFFC15-0920-4545-8274-11BBF4675E7C}" type="pres">
      <dgm:prSet presAssocID="{A19D598F-13DE-41AD-B9F7-AD3F39319E5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a:ext>
      </dgm:extLst>
    </dgm:pt>
    <dgm:pt modelId="{6474083D-B0BC-4B20-B650-8F8033EC29C4}" type="pres">
      <dgm:prSet presAssocID="{A19D598F-13DE-41AD-B9F7-AD3F39319E50}" presName="spaceRect" presStyleCnt="0"/>
      <dgm:spPr/>
    </dgm:pt>
    <dgm:pt modelId="{BE312338-CF92-4CE2-81F1-1ADF3DCF1A04}" type="pres">
      <dgm:prSet presAssocID="{A19D598F-13DE-41AD-B9F7-AD3F39319E50}" presName="parTx" presStyleLbl="revTx" presStyleIdx="2" presStyleCnt="3">
        <dgm:presLayoutVars>
          <dgm:chMax val="0"/>
          <dgm:chPref val="0"/>
        </dgm:presLayoutVars>
      </dgm:prSet>
      <dgm:spPr/>
    </dgm:pt>
  </dgm:ptLst>
  <dgm:cxnLst>
    <dgm:cxn modelId="{4EB26843-51BC-49F5-8AE6-9C528CEE83A2}" srcId="{10B11134-977D-4565-81F7-40925A071A4C}" destId="{B90B8A12-81FA-4AB3-A3D6-0CC6AF08D143}" srcOrd="1" destOrd="0" parTransId="{8F32F28A-615B-4F84-9CEC-CDB914DE5FA7}" sibTransId="{0B5AECFF-1FC5-4104-8117-A3F8A230E779}"/>
    <dgm:cxn modelId="{4562FC89-EDF1-473B-92E0-16C083C68E4A}" srcId="{10B11134-977D-4565-81F7-40925A071A4C}" destId="{BC52DBA4-629A-4C1A-B1B6-AAAE18C60A62}" srcOrd="0" destOrd="0" parTransId="{7AE3A67F-9707-434D-8D70-A907631899DC}" sibTransId="{AB6957C9-7A49-4F61-A280-95BF0D2F2D94}"/>
    <dgm:cxn modelId="{535F738C-24AF-412A-9C2F-E85B00087B70}" type="presOf" srcId="{BC52DBA4-629A-4C1A-B1B6-AAAE18C60A62}" destId="{9B415AEE-C10B-4264-B597-5652B1A43DD8}" srcOrd="0" destOrd="0" presId="urn:microsoft.com/office/officeart/2018/2/layout/IconVerticalSolidList"/>
    <dgm:cxn modelId="{682DD995-5036-4E49-B599-E7028E5135E5}" type="presOf" srcId="{10B11134-977D-4565-81F7-40925A071A4C}" destId="{0651A31A-A0D5-4D1A-BE38-6418CFC262BC}" srcOrd="0" destOrd="0" presId="urn:microsoft.com/office/officeart/2018/2/layout/IconVerticalSolidList"/>
    <dgm:cxn modelId="{38C5A3B3-EFF5-44F4-9220-91D845A70F97}" type="presOf" srcId="{A19D598F-13DE-41AD-B9F7-AD3F39319E50}" destId="{BE312338-CF92-4CE2-81F1-1ADF3DCF1A04}" srcOrd="0" destOrd="0" presId="urn:microsoft.com/office/officeart/2018/2/layout/IconVerticalSolidList"/>
    <dgm:cxn modelId="{6DA0BDB8-5B94-4C14-9FA1-DDF31C27A2A7}" srcId="{10B11134-977D-4565-81F7-40925A071A4C}" destId="{A19D598F-13DE-41AD-B9F7-AD3F39319E50}" srcOrd="2" destOrd="0" parTransId="{489DA70E-79E6-4268-BFAD-2ED4A0AE0995}" sibTransId="{1EED4A08-7E9E-4BFE-9E77-ACAA2D557BC0}"/>
    <dgm:cxn modelId="{6959D4FF-63CC-4747-98B5-D360F6C7D216}" type="presOf" srcId="{B90B8A12-81FA-4AB3-A3D6-0CC6AF08D143}" destId="{F9A18A80-6C1A-4F2B-8170-ABD3592C4412}" srcOrd="0" destOrd="0" presId="urn:microsoft.com/office/officeart/2018/2/layout/IconVerticalSolidList"/>
    <dgm:cxn modelId="{BBA3E209-FEA6-47AB-8B9A-484956403E0E}" type="presParOf" srcId="{0651A31A-A0D5-4D1A-BE38-6418CFC262BC}" destId="{4A7C9B6D-3674-47AA-A566-7E328092326A}" srcOrd="0" destOrd="0" presId="urn:microsoft.com/office/officeart/2018/2/layout/IconVerticalSolidList"/>
    <dgm:cxn modelId="{5085B30C-4494-47DF-9B73-81D659846832}" type="presParOf" srcId="{4A7C9B6D-3674-47AA-A566-7E328092326A}" destId="{F43E6C7E-84B5-43FD-A01A-C1C0A4655C88}" srcOrd="0" destOrd="0" presId="urn:microsoft.com/office/officeart/2018/2/layout/IconVerticalSolidList"/>
    <dgm:cxn modelId="{58B9B38C-A51B-43ED-8CE1-39C8521411C5}" type="presParOf" srcId="{4A7C9B6D-3674-47AA-A566-7E328092326A}" destId="{5F175CEC-DD1E-45DA-A55C-22BF50FCBC40}" srcOrd="1" destOrd="0" presId="urn:microsoft.com/office/officeart/2018/2/layout/IconVerticalSolidList"/>
    <dgm:cxn modelId="{D343318F-73E8-4A3B-ACFC-BCE7A0716DEC}" type="presParOf" srcId="{4A7C9B6D-3674-47AA-A566-7E328092326A}" destId="{ACC48B5B-7229-41BE-91D4-AAAF3C57357E}" srcOrd="2" destOrd="0" presId="urn:microsoft.com/office/officeart/2018/2/layout/IconVerticalSolidList"/>
    <dgm:cxn modelId="{579946A4-4774-444C-85CE-B94297FBF53D}" type="presParOf" srcId="{4A7C9B6D-3674-47AA-A566-7E328092326A}" destId="{9B415AEE-C10B-4264-B597-5652B1A43DD8}" srcOrd="3" destOrd="0" presId="urn:microsoft.com/office/officeart/2018/2/layout/IconVerticalSolidList"/>
    <dgm:cxn modelId="{0DFC3F22-5E8A-48A9-A9A4-51A7E4D2342C}" type="presParOf" srcId="{0651A31A-A0D5-4D1A-BE38-6418CFC262BC}" destId="{6D5429A6-7129-448A-A7BE-E2953C1226B9}" srcOrd="1" destOrd="0" presId="urn:microsoft.com/office/officeart/2018/2/layout/IconVerticalSolidList"/>
    <dgm:cxn modelId="{E79B5CFF-F6BD-468F-8596-7CDBAA4C0D2D}" type="presParOf" srcId="{0651A31A-A0D5-4D1A-BE38-6418CFC262BC}" destId="{70C84E62-48A3-4238-B416-BA8EE2766446}" srcOrd="2" destOrd="0" presId="urn:microsoft.com/office/officeart/2018/2/layout/IconVerticalSolidList"/>
    <dgm:cxn modelId="{F5118B9A-C700-400D-93D6-4AB880E1AB7E}" type="presParOf" srcId="{70C84E62-48A3-4238-B416-BA8EE2766446}" destId="{1528F9C0-0F7B-4FC8-BE75-0245708991A1}" srcOrd="0" destOrd="0" presId="urn:microsoft.com/office/officeart/2018/2/layout/IconVerticalSolidList"/>
    <dgm:cxn modelId="{83300EFE-36DB-4935-9A53-0FC847DB4EC6}" type="presParOf" srcId="{70C84E62-48A3-4238-B416-BA8EE2766446}" destId="{ED5DFE64-8B5D-4F0B-B298-F0813EDCEEEB}" srcOrd="1" destOrd="0" presId="urn:microsoft.com/office/officeart/2018/2/layout/IconVerticalSolidList"/>
    <dgm:cxn modelId="{D756CA96-3A55-4927-A759-3A9A98D29873}" type="presParOf" srcId="{70C84E62-48A3-4238-B416-BA8EE2766446}" destId="{2F732B29-0448-4E50-9E49-D187D0CDE8C0}" srcOrd="2" destOrd="0" presId="urn:microsoft.com/office/officeart/2018/2/layout/IconVerticalSolidList"/>
    <dgm:cxn modelId="{5F68667F-BC0F-497D-91AF-F99124AE77BE}" type="presParOf" srcId="{70C84E62-48A3-4238-B416-BA8EE2766446}" destId="{F9A18A80-6C1A-4F2B-8170-ABD3592C4412}" srcOrd="3" destOrd="0" presId="urn:microsoft.com/office/officeart/2018/2/layout/IconVerticalSolidList"/>
    <dgm:cxn modelId="{7D97C0B1-ED10-4845-A969-D489E8DAEF50}" type="presParOf" srcId="{0651A31A-A0D5-4D1A-BE38-6418CFC262BC}" destId="{3354AEB6-54CD-43B8-9962-2BFC69853F91}" srcOrd="3" destOrd="0" presId="urn:microsoft.com/office/officeart/2018/2/layout/IconVerticalSolidList"/>
    <dgm:cxn modelId="{67AEC74B-EF61-4E64-9CDC-53DDB5A1852A}" type="presParOf" srcId="{0651A31A-A0D5-4D1A-BE38-6418CFC262BC}" destId="{2D354CDC-3437-4C5C-BBEC-0C8C2FFDBD2D}" srcOrd="4" destOrd="0" presId="urn:microsoft.com/office/officeart/2018/2/layout/IconVerticalSolidList"/>
    <dgm:cxn modelId="{8A771E26-32A1-4B11-84A5-1E0A1BA4555B}" type="presParOf" srcId="{2D354CDC-3437-4C5C-BBEC-0C8C2FFDBD2D}" destId="{F4E607B8-CC92-41C2-9DA7-1DA1FFF6EB88}" srcOrd="0" destOrd="0" presId="urn:microsoft.com/office/officeart/2018/2/layout/IconVerticalSolidList"/>
    <dgm:cxn modelId="{A8C4B537-C3C9-49D6-BBAF-409BF4835E5B}" type="presParOf" srcId="{2D354CDC-3437-4C5C-BBEC-0C8C2FFDBD2D}" destId="{17AFFC15-0920-4545-8274-11BBF4675E7C}" srcOrd="1" destOrd="0" presId="urn:microsoft.com/office/officeart/2018/2/layout/IconVerticalSolidList"/>
    <dgm:cxn modelId="{8FCED4D3-26A0-48A1-8E40-881D1BA19F62}" type="presParOf" srcId="{2D354CDC-3437-4C5C-BBEC-0C8C2FFDBD2D}" destId="{6474083D-B0BC-4B20-B650-8F8033EC29C4}" srcOrd="2" destOrd="0" presId="urn:microsoft.com/office/officeart/2018/2/layout/IconVerticalSolidList"/>
    <dgm:cxn modelId="{137FA48B-A03B-4D5A-B0AF-E98DEB5A687E}" type="presParOf" srcId="{2D354CDC-3437-4C5C-BBEC-0C8C2FFDBD2D}" destId="{BE312338-CF92-4CE2-81F1-1ADF3DCF1A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B11134-977D-4565-81F7-40925A071A4C}"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BC52DBA4-629A-4C1A-B1B6-AAAE18C60A62}">
      <dgm:prSet/>
      <dgm:spPr/>
      <dgm:t>
        <a:bodyPr/>
        <a:lstStyle/>
        <a:p>
          <a:r>
            <a:rPr lang="en-US" dirty="0"/>
            <a:t>590 Submitted</a:t>
          </a:r>
        </a:p>
      </dgm:t>
    </dgm:pt>
    <dgm:pt modelId="{7AE3A67F-9707-434D-8D70-A907631899DC}" type="parTrans" cxnId="{4562FC89-EDF1-473B-92E0-16C083C68E4A}">
      <dgm:prSet/>
      <dgm:spPr/>
      <dgm:t>
        <a:bodyPr/>
        <a:lstStyle/>
        <a:p>
          <a:endParaRPr lang="en-US"/>
        </a:p>
      </dgm:t>
    </dgm:pt>
    <dgm:pt modelId="{AB6957C9-7A49-4F61-A280-95BF0D2F2D94}" type="sibTrans" cxnId="{4562FC89-EDF1-473B-92E0-16C083C68E4A}">
      <dgm:prSet/>
      <dgm:spPr/>
      <dgm:t>
        <a:bodyPr/>
        <a:lstStyle/>
        <a:p>
          <a:endParaRPr lang="en-US"/>
        </a:p>
      </dgm:t>
    </dgm:pt>
    <dgm:pt modelId="{B90B8A12-81FA-4AB3-A3D6-0CC6AF08D143}">
      <dgm:prSet/>
      <dgm:spPr/>
      <dgm:t>
        <a:bodyPr/>
        <a:lstStyle/>
        <a:p>
          <a:r>
            <a:rPr lang="en-US" dirty="0"/>
            <a:t>$259,315 in claims submitted</a:t>
          </a:r>
        </a:p>
      </dgm:t>
    </dgm:pt>
    <dgm:pt modelId="{8F32F28A-615B-4F84-9CEC-CDB914DE5FA7}" type="parTrans" cxnId="{4EB26843-51BC-49F5-8AE6-9C528CEE83A2}">
      <dgm:prSet/>
      <dgm:spPr/>
      <dgm:t>
        <a:bodyPr/>
        <a:lstStyle/>
        <a:p>
          <a:endParaRPr lang="en-US"/>
        </a:p>
      </dgm:t>
    </dgm:pt>
    <dgm:pt modelId="{0B5AECFF-1FC5-4104-8117-A3F8A230E779}" type="sibTrans" cxnId="{4EB26843-51BC-49F5-8AE6-9C528CEE83A2}">
      <dgm:prSet/>
      <dgm:spPr/>
      <dgm:t>
        <a:bodyPr/>
        <a:lstStyle/>
        <a:p>
          <a:endParaRPr lang="en-US"/>
        </a:p>
      </dgm:t>
    </dgm:pt>
    <dgm:pt modelId="{A19D598F-13DE-41AD-B9F7-AD3F39319E50}">
      <dgm:prSet/>
      <dgm:spPr/>
      <dgm:t>
        <a:bodyPr/>
        <a:lstStyle/>
        <a:p>
          <a:r>
            <a:rPr lang="en-US" dirty="0"/>
            <a:t>$257,943 reviewed and approved</a:t>
          </a:r>
        </a:p>
      </dgm:t>
    </dgm:pt>
    <dgm:pt modelId="{489DA70E-79E6-4268-BFAD-2ED4A0AE0995}" type="parTrans" cxnId="{6DA0BDB8-5B94-4C14-9FA1-DDF31C27A2A7}">
      <dgm:prSet/>
      <dgm:spPr/>
      <dgm:t>
        <a:bodyPr/>
        <a:lstStyle/>
        <a:p>
          <a:endParaRPr lang="en-US"/>
        </a:p>
      </dgm:t>
    </dgm:pt>
    <dgm:pt modelId="{1EED4A08-7E9E-4BFE-9E77-ACAA2D557BC0}" type="sibTrans" cxnId="{6DA0BDB8-5B94-4C14-9FA1-DDF31C27A2A7}">
      <dgm:prSet/>
      <dgm:spPr/>
      <dgm:t>
        <a:bodyPr/>
        <a:lstStyle/>
        <a:p>
          <a:endParaRPr lang="en-US"/>
        </a:p>
      </dgm:t>
    </dgm:pt>
    <dgm:pt modelId="{0651A31A-A0D5-4D1A-BE38-6418CFC262BC}" type="pres">
      <dgm:prSet presAssocID="{10B11134-977D-4565-81F7-40925A071A4C}" presName="root" presStyleCnt="0">
        <dgm:presLayoutVars>
          <dgm:dir/>
          <dgm:resizeHandles val="exact"/>
        </dgm:presLayoutVars>
      </dgm:prSet>
      <dgm:spPr/>
    </dgm:pt>
    <dgm:pt modelId="{4A7C9B6D-3674-47AA-A566-7E328092326A}" type="pres">
      <dgm:prSet presAssocID="{BC52DBA4-629A-4C1A-B1B6-AAAE18C60A62}" presName="compNode" presStyleCnt="0"/>
      <dgm:spPr/>
    </dgm:pt>
    <dgm:pt modelId="{F43E6C7E-84B5-43FD-A01A-C1C0A4655C88}" type="pres">
      <dgm:prSet presAssocID="{BC52DBA4-629A-4C1A-B1B6-AAAE18C60A62}" presName="bgRect" presStyleLbl="bgShp" presStyleIdx="0" presStyleCnt="3"/>
      <dgm:spPr/>
    </dgm:pt>
    <dgm:pt modelId="{5F175CEC-DD1E-45DA-A55C-22BF50FCBC40}" type="pres">
      <dgm:prSet presAssocID="{BC52DBA4-629A-4C1A-B1B6-AAAE18C60A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CC48B5B-7229-41BE-91D4-AAAF3C57357E}" type="pres">
      <dgm:prSet presAssocID="{BC52DBA4-629A-4C1A-B1B6-AAAE18C60A62}" presName="spaceRect" presStyleCnt="0"/>
      <dgm:spPr/>
    </dgm:pt>
    <dgm:pt modelId="{9B415AEE-C10B-4264-B597-5652B1A43DD8}" type="pres">
      <dgm:prSet presAssocID="{BC52DBA4-629A-4C1A-B1B6-AAAE18C60A62}" presName="parTx" presStyleLbl="revTx" presStyleIdx="0" presStyleCnt="3">
        <dgm:presLayoutVars>
          <dgm:chMax val="0"/>
          <dgm:chPref val="0"/>
        </dgm:presLayoutVars>
      </dgm:prSet>
      <dgm:spPr/>
    </dgm:pt>
    <dgm:pt modelId="{6D5429A6-7129-448A-A7BE-E2953C1226B9}" type="pres">
      <dgm:prSet presAssocID="{AB6957C9-7A49-4F61-A280-95BF0D2F2D94}" presName="sibTrans" presStyleCnt="0"/>
      <dgm:spPr/>
    </dgm:pt>
    <dgm:pt modelId="{70C84E62-48A3-4238-B416-BA8EE2766446}" type="pres">
      <dgm:prSet presAssocID="{B90B8A12-81FA-4AB3-A3D6-0CC6AF08D143}" presName="compNode" presStyleCnt="0"/>
      <dgm:spPr/>
    </dgm:pt>
    <dgm:pt modelId="{1528F9C0-0F7B-4FC8-BE75-0245708991A1}" type="pres">
      <dgm:prSet presAssocID="{B90B8A12-81FA-4AB3-A3D6-0CC6AF08D143}" presName="bgRect" presStyleLbl="bgShp" presStyleIdx="1" presStyleCnt="3"/>
      <dgm:spPr/>
    </dgm:pt>
    <dgm:pt modelId="{ED5DFE64-8B5D-4F0B-B298-F0813EDCEEEB}" type="pres">
      <dgm:prSet presAssocID="{B90B8A12-81FA-4AB3-A3D6-0CC6AF08D14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oney"/>
        </a:ext>
      </dgm:extLst>
    </dgm:pt>
    <dgm:pt modelId="{2F732B29-0448-4E50-9E49-D187D0CDE8C0}" type="pres">
      <dgm:prSet presAssocID="{B90B8A12-81FA-4AB3-A3D6-0CC6AF08D143}" presName="spaceRect" presStyleCnt="0"/>
      <dgm:spPr/>
    </dgm:pt>
    <dgm:pt modelId="{F9A18A80-6C1A-4F2B-8170-ABD3592C4412}" type="pres">
      <dgm:prSet presAssocID="{B90B8A12-81FA-4AB3-A3D6-0CC6AF08D143}" presName="parTx" presStyleLbl="revTx" presStyleIdx="1" presStyleCnt="3">
        <dgm:presLayoutVars>
          <dgm:chMax val="0"/>
          <dgm:chPref val="0"/>
        </dgm:presLayoutVars>
      </dgm:prSet>
      <dgm:spPr/>
    </dgm:pt>
    <dgm:pt modelId="{3354AEB6-54CD-43B8-9962-2BFC69853F91}" type="pres">
      <dgm:prSet presAssocID="{0B5AECFF-1FC5-4104-8117-A3F8A230E779}" presName="sibTrans" presStyleCnt="0"/>
      <dgm:spPr/>
    </dgm:pt>
    <dgm:pt modelId="{2D354CDC-3437-4C5C-BBEC-0C8C2FFDBD2D}" type="pres">
      <dgm:prSet presAssocID="{A19D598F-13DE-41AD-B9F7-AD3F39319E50}" presName="compNode" presStyleCnt="0"/>
      <dgm:spPr/>
    </dgm:pt>
    <dgm:pt modelId="{F4E607B8-CC92-41C2-9DA7-1DA1FFF6EB88}" type="pres">
      <dgm:prSet presAssocID="{A19D598F-13DE-41AD-B9F7-AD3F39319E50}" presName="bgRect" presStyleLbl="bgShp" presStyleIdx="2" presStyleCnt="3" custLinFactNeighborY="-1205"/>
      <dgm:spPr/>
    </dgm:pt>
    <dgm:pt modelId="{17AFFC15-0920-4545-8274-11BBF4675E7C}" type="pres">
      <dgm:prSet presAssocID="{A19D598F-13DE-41AD-B9F7-AD3F39319E50}"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a:ext>
      </dgm:extLst>
    </dgm:pt>
    <dgm:pt modelId="{6474083D-B0BC-4B20-B650-8F8033EC29C4}" type="pres">
      <dgm:prSet presAssocID="{A19D598F-13DE-41AD-B9F7-AD3F39319E50}" presName="spaceRect" presStyleCnt="0"/>
      <dgm:spPr/>
    </dgm:pt>
    <dgm:pt modelId="{BE312338-CF92-4CE2-81F1-1ADF3DCF1A04}" type="pres">
      <dgm:prSet presAssocID="{A19D598F-13DE-41AD-B9F7-AD3F39319E50}" presName="parTx" presStyleLbl="revTx" presStyleIdx="2" presStyleCnt="3">
        <dgm:presLayoutVars>
          <dgm:chMax val="0"/>
          <dgm:chPref val="0"/>
        </dgm:presLayoutVars>
      </dgm:prSet>
      <dgm:spPr/>
    </dgm:pt>
  </dgm:ptLst>
  <dgm:cxnLst>
    <dgm:cxn modelId="{4EB26843-51BC-49F5-8AE6-9C528CEE83A2}" srcId="{10B11134-977D-4565-81F7-40925A071A4C}" destId="{B90B8A12-81FA-4AB3-A3D6-0CC6AF08D143}" srcOrd="1" destOrd="0" parTransId="{8F32F28A-615B-4F84-9CEC-CDB914DE5FA7}" sibTransId="{0B5AECFF-1FC5-4104-8117-A3F8A230E779}"/>
    <dgm:cxn modelId="{EC952A67-5FEB-4A06-9E91-AD5C9269F425}" type="presOf" srcId="{10B11134-977D-4565-81F7-40925A071A4C}" destId="{0651A31A-A0D5-4D1A-BE38-6418CFC262BC}" srcOrd="0" destOrd="0" presId="urn:microsoft.com/office/officeart/2018/2/layout/IconVerticalSolidList"/>
    <dgm:cxn modelId="{C0B50789-B83F-43AE-BF86-9F2FF5796BE0}" type="presOf" srcId="{B90B8A12-81FA-4AB3-A3D6-0CC6AF08D143}" destId="{F9A18A80-6C1A-4F2B-8170-ABD3592C4412}" srcOrd="0" destOrd="0" presId="urn:microsoft.com/office/officeart/2018/2/layout/IconVerticalSolidList"/>
    <dgm:cxn modelId="{4562FC89-EDF1-473B-92E0-16C083C68E4A}" srcId="{10B11134-977D-4565-81F7-40925A071A4C}" destId="{BC52DBA4-629A-4C1A-B1B6-AAAE18C60A62}" srcOrd="0" destOrd="0" parTransId="{7AE3A67F-9707-434D-8D70-A907631899DC}" sibTransId="{AB6957C9-7A49-4F61-A280-95BF0D2F2D94}"/>
    <dgm:cxn modelId="{6DA0BDB8-5B94-4C14-9FA1-DDF31C27A2A7}" srcId="{10B11134-977D-4565-81F7-40925A071A4C}" destId="{A19D598F-13DE-41AD-B9F7-AD3F39319E50}" srcOrd="2" destOrd="0" parTransId="{489DA70E-79E6-4268-BFAD-2ED4A0AE0995}" sibTransId="{1EED4A08-7E9E-4BFE-9E77-ACAA2D557BC0}"/>
    <dgm:cxn modelId="{A633D8B8-52E4-4EA7-8147-EBA646727FC5}" type="presOf" srcId="{A19D598F-13DE-41AD-B9F7-AD3F39319E50}" destId="{BE312338-CF92-4CE2-81F1-1ADF3DCF1A04}" srcOrd="0" destOrd="0" presId="urn:microsoft.com/office/officeart/2018/2/layout/IconVerticalSolidList"/>
    <dgm:cxn modelId="{7CAD43FF-2262-4B08-81AB-2BDA8DDB2DA1}" type="presOf" srcId="{BC52DBA4-629A-4C1A-B1B6-AAAE18C60A62}" destId="{9B415AEE-C10B-4264-B597-5652B1A43DD8}" srcOrd="0" destOrd="0" presId="urn:microsoft.com/office/officeart/2018/2/layout/IconVerticalSolidList"/>
    <dgm:cxn modelId="{9553BB9D-842E-4013-BCBE-D6AD112CFC54}" type="presParOf" srcId="{0651A31A-A0D5-4D1A-BE38-6418CFC262BC}" destId="{4A7C9B6D-3674-47AA-A566-7E328092326A}" srcOrd="0" destOrd="0" presId="urn:microsoft.com/office/officeart/2018/2/layout/IconVerticalSolidList"/>
    <dgm:cxn modelId="{497980DD-1E99-41B8-98E5-854A3BB6581F}" type="presParOf" srcId="{4A7C9B6D-3674-47AA-A566-7E328092326A}" destId="{F43E6C7E-84B5-43FD-A01A-C1C0A4655C88}" srcOrd="0" destOrd="0" presId="urn:microsoft.com/office/officeart/2018/2/layout/IconVerticalSolidList"/>
    <dgm:cxn modelId="{28781651-5812-4082-BA06-CAF704973FCB}" type="presParOf" srcId="{4A7C9B6D-3674-47AA-A566-7E328092326A}" destId="{5F175CEC-DD1E-45DA-A55C-22BF50FCBC40}" srcOrd="1" destOrd="0" presId="urn:microsoft.com/office/officeart/2018/2/layout/IconVerticalSolidList"/>
    <dgm:cxn modelId="{7DD7347C-3ACC-4FE4-B124-B4A534207161}" type="presParOf" srcId="{4A7C9B6D-3674-47AA-A566-7E328092326A}" destId="{ACC48B5B-7229-41BE-91D4-AAAF3C57357E}" srcOrd="2" destOrd="0" presId="urn:microsoft.com/office/officeart/2018/2/layout/IconVerticalSolidList"/>
    <dgm:cxn modelId="{B0F8B3DA-BDB7-478C-B776-256C938993B6}" type="presParOf" srcId="{4A7C9B6D-3674-47AA-A566-7E328092326A}" destId="{9B415AEE-C10B-4264-B597-5652B1A43DD8}" srcOrd="3" destOrd="0" presId="urn:microsoft.com/office/officeart/2018/2/layout/IconVerticalSolidList"/>
    <dgm:cxn modelId="{B15DBFFB-D357-4D24-81CC-49F3617CB4FB}" type="presParOf" srcId="{0651A31A-A0D5-4D1A-BE38-6418CFC262BC}" destId="{6D5429A6-7129-448A-A7BE-E2953C1226B9}" srcOrd="1" destOrd="0" presId="urn:microsoft.com/office/officeart/2018/2/layout/IconVerticalSolidList"/>
    <dgm:cxn modelId="{7A752B43-1CB9-4CC3-B722-306CABA5F087}" type="presParOf" srcId="{0651A31A-A0D5-4D1A-BE38-6418CFC262BC}" destId="{70C84E62-48A3-4238-B416-BA8EE2766446}" srcOrd="2" destOrd="0" presId="urn:microsoft.com/office/officeart/2018/2/layout/IconVerticalSolidList"/>
    <dgm:cxn modelId="{57B1E926-C2FB-4332-B583-68A07C721B7D}" type="presParOf" srcId="{70C84E62-48A3-4238-B416-BA8EE2766446}" destId="{1528F9C0-0F7B-4FC8-BE75-0245708991A1}" srcOrd="0" destOrd="0" presId="urn:microsoft.com/office/officeart/2018/2/layout/IconVerticalSolidList"/>
    <dgm:cxn modelId="{D7E89CD3-19E9-4C8E-91CD-6B6B7AD6E456}" type="presParOf" srcId="{70C84E62-48A3-4238-B416-BA8EE2766446}" destId="{ED5DFE64-8B5D-4F0B-B298-F0813EDCEEEB}" srcOrd="1" destOrd="0" presId="urn:microsoft.com/office/officeart/2018/2/layout/IconVerticalSolidList"/>
    <dgm:cxn modelId="{7C0328D8-0EBC-4DCB-9E63-C7E82CB68BE7}" type="presParOf" srcId="{70C84E62-48A3-4238-B416-BA8EE2766446}" destId="{2F732B29-0448-4E50-9E49-D187D0CDE8C0}" srcOrd="2" destOrd="0" presId="urn:microsoft.com/office/officeart/2018/2/layout/IconVerticalSolidList"/>
    <dgm:cxn modelId="{B52966CB-E9D6-4EE2-B8D2-2FBA25E7DD19}" type="presParOf" srcId="{70C84E62-48A3-4238-B416-BA8EE2766446}" destId="{F9A18A80-6C1A-4F2B-8170-ABD3592C4412}" srcOrd="3" destOrd="0" presId="urn:microsoft.com/office/officeart/2018/2/layout/IconVerticalSolidList"/>
    <dgm:cxn modelId="{3E0A82C1-42D4-4C0F-BA99-5C5A82BB7307}" type="presParOf" srcId="{0651A31A-A0D5-4D1A-BE38-6418CFC262BC}" destId="{3354AEB6-54CD-43B8-9962-2BFC69853F91}" srcOrd="3" destOrd="0" presId="urn:microsoft.com/office/officeart/2018/2/layout/IconVerticalSolidList"/>
    <dgm:cxn modelId="{C81770A0-DA62-4FD9-9B37-656C4247D92A}" type="presParOf" srcId="{0651A31A-A0D5-4D1A-BE38-6418CFC262BC}" destId="{2D354CDC-3437-4C5C-BBEC-0C8C2FFDBD2D}" srcOrd="4" destOrd="0" presId="urn:microsoft.com/office/officeart/2018/2/layout/IconVerticalSolidList"/>
    <dgm:cxn modelId="{D076CFCB-B67A-40C7-A45E-CA3FFF07A588}" type="presParOf" srcId="{2D354CDC-3437-4C5C-BBEC-0C8C2FFDBD2D}" destId="{F4E607B8-CC92-41C2-9DA7-1DA1FFF6EB88}" srcOrd="0" destOrd="0" presId="urn:microsoft.com/office/officeart/2018/2/layout/IconVerticalSolidList"/>
    <dgm:cxn modelId="{2284BF97-00ED-43A1-A561-24387D1385C8}" type="presParOf" srcId="{2D354CDC-3437-4C5C-BBEC-0C8C2FFDBD2D}" destId="{17AFFC15-0920-4545-8274-11BBF4675E7C}" srcOrd="1" destOrd="0" presId="urn:microsoft.com/office/officeart/2018/2/layout/IconVerticalSolidList"/>
    <dgm:cxn modelId="{AB7240F3-244D-46F0-AC5F-0B23EABDFD27}" type="presParOf" srcId="{2D354CDC-3437-4C5C-BBEC-0C8C2FFDBD2D}" destId="{6474083D-B0BC-4B20-B650-8F8033EC29C4}" srcOrd="2" destOrd="0" presId="urn:microsoft.com/office/officeart/2018/2/layout/IconVerticalSolidList"/>
    <dgm:cxn modelId="{354401A7-BF8A-4647-BCE1-337598C1CE55}" type="presParOf" srcId="{2D354CDC-3437-4C5C-BBEC-0C8C2FFDBD2D}" destId="{BE312338-CF92-4CE2-81F1-1ADF3DCF1A0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E6C7E-84B5-43FD-A01A-C1C0A4655C88}">
      <dsp:nvSpPr>
        <dsp:cNvPr id="0" name=""/>
        <dsp:cNvSpPr/>
      </dsp:nvSpPr>
      <dsp:spPr>
        <a:xfrm>
          <a:off x="0" y="719"/>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75CEC-DD1E-45DA-A55C-22BF50FCBC40}">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415AEE-C10B-4264-B597-5652B1A43DD8}">
      <dsp:nvSpPr>
        <dsp:cNvPr id="0" name=""/>
        <dsp:cNvSpPr/>
      </dsp:nvSpPr>
      <dsp:spPr>
        <a:xfrm>
          <a:off x="1945450" y="719"/>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458 Submitted</a:t>
          </a:r>
        </a:p>
      </dsp:txBody>
      <dsp:txXfrm>
        <a:off x="1945450" y="719"/>
        <a:ext cx="4478523" cy="1684372"/>
      </dsp:txXfrm>
    </dsp:sp>
    <dsp:sp modelId="{1528F9C0-0F7B-4FC8-BE75-0245708991A1}">
      <dsp:nvSpPr>
        <dsp:cNvPr id="0" name=""/>
        <dsp:cNvSpPr/>
      </dsp:nvSpPr>
      <dsp:spPr>
        <a:xfrm>
          <a:off x="0" y="2106185"/>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DFE64-8B5D-4F0B-B298-F0813EDCEEEB}">
      <dsp:nvSpPr>
        <dsp:cNvPr id="0" name=""/>
        <dsp:cNvSpPr/>
      </dsp:nvSpPr>
      <dsp:spPr>
        <a:xfrm>
          <a:off x="509522" y="2485169"/>
          <a:ext cx="926404" cy="9264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A18A80-6C1A-4F2B-8170-ABD3592C4412}">
      <dsp:nvSpPr>
        <dsp:cNvPr id="0" name=""/>
        <dsp:cNvSpPr/>
      </dsp:nvSpPr>
      <dsp:spPr>
        <a:xfrm>
          <a:off x="1945450" y="2106185"/>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$41,575,039 in claims</a:t>
          </a:r>
        </a:p>
      </dsp:txBody>
      <dsp:txXfrm>
        <a:off x="1945450" y="2106185"/>
        <a:ext cx="4478523" cy="1684372"/>
      </dsp:txXfrm>
    </dsp:sp>
    <dsp:sp modelId="{F4E607B8-CC92-41C2-9DA7-1DA1FFF6EB88}">
      <dsp:nvSpPr>
        <dsp:cNvPr id="0" name=""/>
        <dsp:cNvSpPr/>
      </dsp:nvSpPr>
      <dsp:spPr>
        <a:xfrm>
          <a:off x="0" y="4191354"/>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FFC15-0920-4545-8274-11BBF4675E7C}">
      <dsp:nvSpPr>
        <dsp:cNvPr id="0" name=""/>
        <dsp:cNvSpPr/>
      </dsp:nvSpPr>
      <dsp:spPr>
        <a:xfrm>
          <a:off x="509522" y="4590634"/>
          <a:ext cx="926404" cy="9264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312338-CF92-4CE2-81F1-1ADF3DCF1A04}">
      <dsp:nvSpPr>
        <dsp:cNvPr id="0" name=""/>
        <dsp:cNvSpPr/>
      </dsp:nvSpPr>
      <dsp:spPr>
        <a:xfrm>
          <a:off x="1945450" y="4211650"/>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$40,222,500 approved for payment</a:t>
          </a:r>
        </a:p>
      </dsp:txBody>
      <dsp:txXfrm>
        <a:off x="1945450" y="4211650"/>
        <a:ext cx="4478523" cy="1684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E6C7E-84B5-43FD-A01A-C1C0A4655C88}">
      <dsp:nvSpPr>
        <dsp:cNvPr id="0" name=""/>
        <dsp:cNvSpPr/>
      </dsp:nvSpPr>
      <dsp:spPr>
        <a:xfrm>
          <a:off x="0" y="719"/>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75CEC-DD1E-45DA-A55C-22BF50FCBC40}">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415AEE-C10B-4264-B597-5652B1A43DD8}">
      <dsp:nvSpPr>
        <dsp:cNvPr id="0" name=""/>
        <dsp:cNvSpPr/>
      </dsp:nvSpPr>
      <dsp:spPr>
        <a:xfrm>
          <a:off x="1945450" y="719"/>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en-US" sz="2500" kern="1200" dirty="0"/>
            <a:t>2 Submitted</a:t>
          </a:r>
        </a:p>
      </dsp:txBody>
      <dsp:txXfrm>
        <a:off x="1945450" y="719"/>
        <a:ext cx="4478523" cy="1684372"/>
      </dsp:txXfrm>
    </dsp:sp>
    <dsp:sp modelId="{1528F9C0-0F7B-4FC8-BE75-0245708991A1}">
      <dsp:nvSpPr>
        <dsp:cNvPr id="0" name=""/>
        <dsp:cNvSpPr/>
      </dsp:nvSpPr>
      <dsp:spPr>
        <a:xfrm>
          <a:off x="0" y="2106185"/>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DFE64-8B5D-4F0B-B298-F0813EDCEEEB}">
      <dsp:nvSpPr>
        <dsp:cNvPr id="0" name=""/>
        <dsp:cNvSpPr/>
      </dsp:nvSpPr>
      <dsp:spPr>
        <a:xfrm>
          <a:off x="509522" y="2485169"/>
          <a:ext cx="926404" cy="9264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A18A80-6C1A-4F2B-8170-ABD3592C4412}">
      <dsp:nvSpPr>
        <dsp:cNvPr id="0" name=""/>
        <dsp:cNvSpPr/>
      </dsp:nvSpPr>
      <dsp:spPr>
        <a:xfrm>
          <a:off x="1945450" y="2106185"/>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en-US" sz="2500" kern="1200" dirty="0"/>
            <a:t>$6,025,323 in claims</a:t>
          </a:r>
        </a:p>
      </dsp:txBody>
      <dsp:txXfrm>
        <a:off x="1945450" y="2106185"/>
        <a:ext cx="4478523" cy="1684372"/>
      </dsp:txXfrm>
    </dsp:sp>
    <dsp:sp modelId="{F4E607B8-CC92-41C2-9DA7-1DA1FFF6EB88}">
      <dsp:nvSpPr>
        <dsp:cNvPr id="0" name=""/>
        <dsp:cNvSpPr/>
      </dsp:nvSpPr>
      <dsp:spPr>
        <a:xfrm>
          <a:off x="0" y="4191354"/>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FFC15-0920-4545-8274-11BBF4675E7C}">
      <dsp:nvSpPr>
        <dsp:cNvPr id="0" name=""/>
        <dsp:cNvSpPr/>
      </dsp:nvSpPr>
      <dsp:spPr>
        <a:xfrm>
          <a:off x="509522" y="4590634"/>
          <a:ext cx="926404" cy="9264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312338-CF92-4CE2-81F1-1ADF3DCF1A04}">
      <dsp:nvSpPr>
        <dsp:cNvPr id="0" name=""/>
        <dsp:cNvSpPr/>
      </dsp:nvSpPr>
      <dsp:spPr>
        <a:xfrm>
          <a:off x="1945450" y="4211650"/>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100000"/>
            </a:lnSpc>
            <a:spcBef>
              <a:spcPct val="0"/>
            </a:spcBef>
            <a:spcAft>
              <a:spcPct val="35000"/>
            </a:spcAft>
            <a:buNone/>
          </a:pPr>
          <a:r>
            <a:rPr lang="en-US" sz="2500" kern="1200" dirty="0"/>
            <a:t>$5,325,958 approved for payment</a:t>
          </a:r>
        </a:p>
      </dsp:txBody>
      <dsp:txXfrm>
        <a:off x="1945450" y="4211650"/>
        <a:ext cx="4478523" cy="1684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E6C7E-84B5-43FD-A01A-C1C0A4655C88}">
      <dsp:nvSpPr>
        <dsp:cNvPr id="0" name=""/>
        <dsp:cNvSpPr/>
      </dsp:nvSpPr>
      <dsp:spPr>
        <a:xfrm>
          <a:off x="0" y="719"/>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75CEC-DD1E-45DA-A55C-22BF50FCBC40}">
      <dsp:nvSpPr>
        <dsp:cNvPr id="0" name=""/>
        <dsp:cNvSpPr/>
      </dsp:nvSpPr>
      <dsp:spPr>
        <a:xfrm>
          <a:off x="509522" y="379703"/>
          <a:ext cx="926404" cy="9264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415AEE-C10B-4264-B597-5652B1A43DD8}">
      <dsp:nvSpPr>
        <dsp:cNvPr id="0" name=""/>
        <dsp:cNvSpPr/>
      </dsp:nvSpPr>
      <dsp:spPr>
        <a:xfrm>
          <a:off x="1945450" y="719"/>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590 Submitted</a:t>
          </a:r>
        </a:p>
      </dsp:txBody>
      <dsp:txXfrm>
        <a:off x="1945450" y="719"/>
        <a:ext cx="4478523" cy="1684372"/>
      </dsp:txXfrm>
    </dsp:sp>
    <dsp:sp modelId="{1528F9C0-0F7B-4FC8-BE75-0245708991A1}">
      <dsp:nvSpPr>
        <dsp:cNvPr id="0" name=""/>
        <dsp:cNvSpPr/>
      </dsp:nvSpPr>
      <dsp:spPr>
        <a:xfrm>
          <a:off x="0" y="2106185"/>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5DFE64-8B5D-4F0B-B298-F0813EDCEEEB}">
      <dsp:nvSpPr>
        <dsp:cNvPr id="0" name=""/>
        <dsp:cNvSpPr/>
      </dsp:nvSpPr>
      <dsp:spPr>
        <a:xfrm>
          <a:off x="509522" y="2485169"/>
          <a:ext cx="926404" cy="92640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A18A80-6C1A-4F2B-8170-ABD3592C4412}">
      <dsp:nvSpPr>
        <dsp:cNvPr id="0" name=""/>
        <dsp:cNvSpPr/>
      </dsp:nvSpPr>
      <dsp:spPr>
        <a:xfrm>
          <a:off x="1945450" y="2106185"/>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$259,315 in claims submitted</a:t>
          </a:r>
        </a:p>
      </dsp:txBody>
      <dsp:txXfrm>
        <a:off x="1945450" y="2106185"/>
        <a:ext cx="4478523" cy="1684372"/>
      </dsp:txXfrm>
    </dsp:sp>
    <dsp:sp modelId="{F4E607B8-CC92-41C2-9DA7-1DA1FFF6EB88}">
      <dsp:nvSpPr>
        <dsp:cNvPr id="0" name=""/>
        <dsp:cNvSpPr/>
      </dsp:nvSpPr>
      <dsp:spPr>
        <a:xfrm>
          <a:off x="0" y="4191354"/>
          <a:ext cx="6423974" cy="168437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AFFC15-0920-4545-8274-11BBF4675E7C}">
      <dsp:nvSpPr>
        <dsp:cNvPr id="0" name=""/>
        <dsp:cNvSpPr/>
      </dsp:nvSpPr>
      <dsp:spPr>
        <a:xfrm>
          <a:off x="509522" y="4590634"/>
          <a:ext cx="926404" cy="92640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312338-CF92-4CE2-81F1-1ADF3DCF1A04}">
      <dsp:nvSpPr>
        <dsp:cNvPr id="0" name=""/>
        <dsp:cNvSpPr/>
      </dsp:nvSpPr>
      <dsp:spPr>
        <a:xfrm>
          <a:off x="1945450" y="4211650"/>
          <a:ext cx="4478523" cy="1684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263" tIns="178263" rIns="178263" bIns="178263" numCol="1" spcCol="1270" anchor="ctr" anchorCtr="0">
          <a:noAutofit/>
        </a:bodyPr>
        <a:lstStyle/>
        <a:p>
          <a:pPr marL="0" lvl="0" indent="0" algn="l" defTabSz="1111250">
            <a:lnSpc>
              <a:spcPct val="90000"/>
            </a:lnSpc>
            <a:spcBef>
              <a:spcPct val="0"/>
            </a:spcBef>
            <a:spcAft>
              <a:spcPct val="35000"/>
            </a:spcAft>
            <a:buNone/>
          </a:pPr>
          <a:r>
            <a:rPr lang="en-US" sz="2500" kern="1200" dirty="0"/>
            <a:t>$257,943 reviewed and approved</a:t>
          </a:r>
        </a:p>
      </dsp:txBody>
      <dsp:txXfrm>
        <a:off x="1945450" y="4211650"/>
        <a:ext cx="4478523" cy="16843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732732-9DF5-5343-9671-1F8D28AFB589}" type="datetimeFigureOut">
              <a:rPr lang="en-US" smtClean="0"/>
              <a:t>8/11/2021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9855999-CF69-DA42-8213-22A5CAE5D182}" type="datetimeFigureOut">
              <a:rPr lang="en-US" smtClean="0"/>
              <a:t>8/11/2021</a:t>
            </a:fld>
            <a:endParaRPr lang="en-US"/>
          </a:p>
        </p:txBody>
      </p:sp>
      <p:sp>
        <p:nvSpPr>
          <p:cNvPr id="4" name="Slide Image Placeholder 3"/>
          <p:cNvSpPr>
            <a:spLocks noGrp="1" noRot="1" noChangeAspect="1"/>
          </p:cNvSpPr>
          <p:nvPr>
            <p:ph type="sldImg" idx="2"/>
          </p:nvPr>
        </p:nvSpPr>
        <p:spPr>
          <a:xfrm>
            <a:off x="484188" y="696913"/>
            <a:ext cx="604202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Mention up front that we are aware of the issues many systems are facing related to Medicaid transformation and the new managed care model.  We are in close contact with David and NCPTA.  David and Kim are on and should be able to help field any questions at the end of the presentation about managed care.</a:t>
            </a:r>
          </a:p>
          <a:p>
            <a:pPr marL="171450" indent="-171450">
              <a:buFontTx/>
              <a:buChar char="-"/>
            </a:pPr>
            <a:r>
              <a:rPr lang="en-US" dirty="0"/>
              <a:t>NCGA budget status</a:t>
            </a:r>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409067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a:t>
            </a:r>
          </a:p>
        </p:txBody>
      </p:sp>
      <p:sp>
        <p:nvSpPr>
          <p:cNvPr id="4" name="Slide Number Placeholder 3"/>
          <p:cNvSpPr>
            <a:spLocks noGrp="1"/>
          </p:cNvSpPr>
          <p:nvPr>
            <p:ph type="sldNum" sz="quarter" idx="5"/>
          </p:nvPr>
        </p:nvSpPr>
        <p:spPr/>
        <p:txBody>
          <a:bodyPr/>
          <a:lstStyle/>
          <a:p>
            <a:fld id="{DCB6EF1C-AA17-F640-A7A5-6C89FACC0C1D}" type="slidenum">
              <a:rPr lang="en-US" smtClean="0"/>
              <a:t>11</a:t>
            </a:fld>
            <a:endParaRPr lang="en-US"/>
          </a:p>
        </p:txBody>
      </p:sp>
    </p:spTree>
    <p:extLst>
      <p:ext uri="{BB962C8B-B14F-4D97-AF65-F5344CB8AC3E}">
        <p14:creationId xmlns:p14="http://schemas.microsoft.com/office/powerpoint/2010/main" val="3611969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Carolyn</a:t>
            </a:r>
          </a:p>
        </p:txBody>
      </p:sp>
      <p:sp>
        <p:nvSpPr>
          <p:cNvPr id="4" name="Slide Number Placeholder 3"/>
          <p:cNvSpPr>
            <a:spLocks noGrp="1"/>
          </p:cNvSpPr>
          <p:nvPr>
            <p:ph type="sldNum" sz="quarter" idx="5"/>
          </p:nvPr>
        </p:nvSpPr>
        <p:spPr/>
        <p:txBody>
          <a:bodyPr/>
          <a:lstStyle/>
          <a:p>
            <a:fld id="{DCB6EF1C-AA17-F640-A7A5-6C89FACC0C1D}" type="slidenum">
              <a:rPr lang="en-US" smtClean="0"/>
              <a:t>12</a:t>
            </a:fld>
            <a:endParaRPr lang="en-US"/>
          </a:p>
        </p:txBody>
      </p:sp>
    </p:spTree>
    <p:extLst>
      <p:ext uri="{BB962C8B-B14F-4D97-AF65-F5344CB8AC3E}">
        <p14:creationId xmlns:p14="http://schemas.microsoft.com/office/powerpoint/2010/main" val="3237118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a:t>
            </a:r>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3391102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be added to website.</a:t>
            </a:r>
          </a:p>
        </p:txBody>
      </p:sp>
      <p:sp>
        <p:nvSpPr>
          <p:cNvPr id="4" name="Slide Number Placeholder 3"/>
          <p:cNvSpPr>
            <a:spLocks noGrp="1"/>
          </p:cNvSpPr>
          <p:nvPr>
            <p:ph type="sldNum" sz="quarter" idx="5"/>
          </p:nvPr>
        </p:nvSpPr>
        <p:spPr/>
        <p:txBody>
          <a:bodyPr/>
          <a:lstStyle/>
          <a:p>
            <a:fld id="{DCB6EF1C-AA17-F640-A7A5-6C89FACC0C1D}" type="slidenum">
              <a:rPr lang="en-US" smtClean="0"/>
              <a:t>14</a:t>
            </a:fld>
            <a:endParaRPr lang="en-US"/>
          </a:p>
        </p:txBody>
      </p:sp>
    </p:spTree>
    <p:extLst>
      <p:ext uri="{BB962C8B-B14F-4D97-AF65-F5344CB8AC3E}">
        <p14:creationId xmlns:p14="http://schemas.microsoft.com/office/powerpoint/2010/main" val="257587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15</a:t>
            </a:fld>
            <a:endParaRPr lang="en-US"/>
          </a:p>
        </p:txBody>
      </p:sp>
    </p:spTree>
    <p:extLst>
      <p:ext uri="{BB962C8B-B14F-4D97-AF65-F5344CB8AC3E}">
        <p14:creationId xmlns:p14="http://schemas.microsoft.com/office/powerpoint/2010/main" val="905570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Pam</a:t>
            </a:r>
          </a:p>
        </p:txBody>
      </p:sp>
      <p:sp>
        <p:nvSpPr>
          <p:cNvPr id="4" name="Slide Number Placeholder 3"/>
          <p:cNvSpPr>
            <a:spLocks noGrp="1"/>
          </p:cNvSpPr>
          <p:nvPr>
            <p:ph type="sldNum" sz="quarter" idx="5"/>
          </p:nvPr>
        </p:nvSpPr>
        <p:spPr/>
        <p:txBody>
          <a:bodyPr/>
          <a:lstStyle/>
          <a:p>
            <a:fld id="{DCB6EF1C-AA17-F640-A7A5-6C89FACC0C1D}" type="slidenum">
              <a:rPr lang="en-US" smtClean="0"/>
              <a:t>16</a:t>
            </a:fld>
            <a:endParaRPr lang="en-US"/>
          </a:p>
        </p:txBody>
      </p:sp>
    </p:spTree>
    <p:extLst>
      <p:ext uri="{BB962C8B-B14F-4D97-AF65-F5344CB8AC3E}">
        <p14:creationId xmlns:p14="http://schemas.microsoft.com/office/powerpoint/2010/main" val="3094535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a:t>
            </a:r>
          </a:p>
        </p:txBody>
      </p:sp>
      <p:sp>
        <p:nvSpPr>
          <p:cNvPr id="4" name="Slide Number Placeholder 3"/>
          <p:cNvSpPr>
            <a:spLocks noGrp="1"/>
          </p:cNvSpPr>
          <p:nvPr>
            <p:ph type="sldNum" sz="quarter" idx="5"/>
          </p:nvPr>
        </p:nvSpPr>
        <p:spPr/>
        <p:txBody>
          <a:bodyPr/>
          <a:lstStyle/>
          <a:p>
            <a:fld id="{DCB6EF1C-AA17-F640-A7A5-6C89FACC0C1D}" type="slidenum">
              <a:rPr lang="en-US" smtClean="0"/>
              <a:t>17</a:t>
            </a:fld>
            <a:endParaRPr lang="en-US"/>
          </a:p>
        </p:txBody>
      </p:sp>
    </p:spTree>
    <p:extLst>
      <p:ext uri="{BB962C8B-B14F-4D97-AF65-F5344CB8AC3E}">
        <p14:creationId xmlns:p14="http://schemas.microsoft.com/office/powerpoint/2010/main" val="3053305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to Kevin</a:t>
            </a:r>
          </a:p>
        </p:txBody>
      </p:sp>
      <p:sp>
        <p:nvSpPr>
          <p:cNvPr id="4" name="Slide Number Placeholder 3"/>
          <p:cNvSpPr>
            <a:spLocks noGrp="1"/>
          </p:cNvSpPr>
          <p:nvPr>
            <p:ph type="sldNum" sz="quarter" idx="5"/>
          </p:nvPr>
        </p:nvSpPr>
        <p:spPr/>
        <p:txBody>
          <a:bodyPr/>
          <a:lstStyle/>
          <a:p>
            <a:fld id="{DCB6EF1C-AA17-F640-A7A5-6C89FACC0C1D}" type="slidenum">
              <a:rPr lang="en-US" smtClean="0"/>
              <a:t>18</a:t>
            </a:fld>
            <a:endParaRPr lang="en-US"/>
          </a:p>
        </p:txBody>
      </p:sp>
    </p:spTree>
    <p:extLst>
      <p:ext uri="{BB962C8B-B14F-4D97-AF65-F5344CB8AC3E}">
        <p14:creationId xmlns:p14="http://schemas.microsoft.com/office/powerpoint/2010/main" val="3636437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 – high level</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19</a:t>
            </a:fld>
            <a:endParaRPr lang="en-US"/>
          </a:p>
        </p:txBody>
      </p:sp>
    </p:spTree>
    <p:extLst>
      <p:ext uri="{BB962C8B-B14F-4D97-AF65-F5344CB8AC3E}">
        <p14:creationId xmlns:p14="http://schemas.microsoft.com/office/powerpoint/2010/main" val="894904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Ryan</a:t>
            </a:r>
          </a:p>
        </p:txBody>
      </p:sp>
      <p:sp>
        <p:nvSpPr>
          <p:cNvPr id="4" name="Slide Number Placeholder 3"/>
          <p:cNvSpPr>
            <a:spLocks noGrp="1"/>
          </p:cNvSpPr>
          <p:nvPr>
            <p:ph type="sldNum" sz="quarter" idx="5"/>
          </p:nvPr>
        </p:nvSpPr>
        <p:spPr/>
        <p:txBody>
          <a:bodyPr/>
          <a:lstStyle/>
          <a:p>
            <a:fld id="{DCB6EF1C-AA17-F640-A7A5-6C89FACC0C1D}" type="slidenum">
              <a:rPr lang="en-US" smtClean="0"/>
              <a:t>21</a:t>
            </a:fld>
            <a:endParaRPr lang="en-US"/>
          </a:p>
        </p:txBody>
      </p:sp>
    </p:spTree>
    <p:extLst>
      <p:ext uri="{BB962C8B-B14F-4D97-AF65-F5344CB8AC3E}">
        <p14:creationId xmlns:p14="http://schemas.microsoft.com/office/powerpoint/2010/main" val="114904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46806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brief overview, then pass to Morven.</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9E33E563-C9D4-4790-A691-D166A35D5015}" type="slidenum">
              <a:rPr lang="en-US" smtClean="0"/>
              <a:t>22</a:t>
            </a:fld>
            <a:endParaRPr lang="en-US"/>
          </a:p>
        </p:txBody>
      </p:sp>
    </p:spTree>
    <p:extLst>
      <p:ext uri="{BB962C8B-B14F-4D97-AF65-F5344CB8AC3E}">
        <p14:creationId xmlns:p14="http://schemas.microsoft.com/office/powerpoint/2010/main" val="3451198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Blair to give dates of workshops and stats</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9E33E563-C9D4-4790-A691-D166A35D5015}" type="slidenum">
              <a:rPr lang="en-US" smtClean="0"/>
              <a:t>23</a:t>
            </a:fld>
            <a:endParaRPr lang="en-US"/>
          </a:p>
        </p:txBody>
      </p:sp>
    </p:spTree>
    <p:extLst>
      <p:ext uri="{BB962C8B-B14F-4D97-AF65-F5344CB8AC3E}">
        <p14:creationId xmlns:p14="http://schemas.microsoft.com/office/powerpoint/2010/main" val="3667577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CB6EF1C-AA17-F640-A7A5-6C89FACC0C1D}" type="slidenum">
              <a:rPr kumimoji="0" 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994897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Georgia" panose="02040502050405020303" pitchFamily="18" charset="0"/>
                <a:ea typeface="Times New Roman" panose="02020603050405020304" pitchFamily="18" charset="0"/>
              </a:rPr>
              <a:t>Status update on fare free transit- I interviewed </a:t>
            </a:r>
            <a:r>
              <a:rPr lang="en-US" sz="1800" dirty="0" err="1">
                <a:effectLst/>
                <a:latin typeface="Georgia" panose="02040502050405020303" pitchFamily="18" charset="0"/>
                <a:ea typeface="Times New Roman" panose="02020603050405020304" pitchFamily="18" charset="0"/>
              </a:rPr>
              <a:t>GoDurham</a:t>
            </a:r>
            <a:r>
              <a:rPr lang="en-US" sz="1800" dirty="0">
                <a:effectLst/>
                <a:latin typeface="Georgia" panose="02040502050405020303" pitchFamily="18" charset="0"/>
                <a:ea typeface="Times New Roman" panose="02020603050405020304" pitchFamily="18" charset="0"/>
              </a:rPr>
              <a:t> and learned a lot about why they think fare free is important. I've collected many articles and started a literature review.  Like we discovered when I first brought up the idea, there is a philosophical disagreement about whether to go fare free or not. I was thinking about laying out the philosophical arguments and including data analysis of how much we earn in fares. I was planning on conducting a survey, but I don't think this is necessary at this time. I think we need to lay out the arguments for and against fare free first and decide how to proceed after that.</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25</a:t>
            </a:fld>
            <a:endParaRPr lang="en-US"/>
          </a:p>
        </p:txBody>
      </p:sp>
    </p:spTree>
    <p:extLst>
      <p:ext uri="{BB962C8B-B14F-4D97-AF65-F5344CB8AC3E}">
        <p14:creationId xmlns:p14="http://schemas.microsoft.com/office/powerpoint/2010/main" val="1316807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22 reporting calendar has been emailed out and is on our website</a:t>
            </a:r>
          </a:p>
        </p:txBody>
      </p:sp>
      <p:sp>
        <p:nvSpPr>
          <p:cNvPr id="4" name="Slide Number Placeholder 3"/>
          <p:cNvSpPr>
            <a:spLocks noGrp="1"/>
          </p:cNvSpPr>
          <p:nvPr>
            <p:ph type="sldNum" sz="quarter" idx="5"/>
          </p:nvPr>
        </p:nvSpPr>
        <p:spPr/>
        <p:txBody>
          <a:bodyPr/>
          <a:lstStyle/>
          <a:p>
            <a:fld id="{DCB6EF1C-AA17-F640-A7A5-6C89FACC0C1D}" type="slidenum">
              <a:rPr lang="en-US" smtClean="0"/>
              <a:t>26</a:t>
            </a:fld>
            <a:endParaRPr lang="en-US"/>
          </a:p>
        </p:txBody>
      </p:sp>
    </p:spTree>
    <p:extLst>
      <p:ext uri="{BB962C8B-B14F-4D97-AF65-F5344CB8AC3E}">
        <p14:creationId xmlns:p14="http://schemas.microsoft.com/office/powerpoint/2010/main" val="4140082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Blair to add any notes on this topic.</a:t>
            </a:r>
          </a:p>
        </p:txBody>
      </p:sp>
      <p:sp>
        <p:nvSpPr>
          <p:cNvPr id="4" name="Slide Number Placeholder 3"/>
          <p:cNvSpPr>
            <a:spLocks noGrp="1"/>
          </p:cNvSpPr>
          <p:nvPr>
            <p:ph type="sldNum" sz="quarter" idx="5"/>
          </p:nvPr>
        </p:nvSpPr>
        <p:spPr/>
        <p:txBody>
          <a:bodyPr/>
          <a:lstStyle/>
          <a:p>
            <a:fld id="{DCB6EF1C-AA17-F640-A7A5-6C89FACC0C1D}" type="slidenum">
              <a:rPr lang="en-US" smtClean="0"/>
              <a:t>27</a:t>
            </a:fld>
            <a:endParaRPr lang="en-US"/>
          </a:p>
        </p:txBody>
      </p:sp>
    </p:spTree>
    <p:extLst>
      <p:ext uri="{BB962C8B-B14F-4D97-AF65-F5344CB8AC3E}">
        <p14:creationId xmlns:p14="http://schemas.microsoft.com/office/powerpoint/2010/main" val="3180458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 and Kai will participate in workgroup meetings.</a:t>
            </a:r>
          </a:p>
        </p:txBody>
      </p:sp>
      <p:sp>
        <p:nvSpPr>
          <p:cNvPr id="4" name="Slide Number Placeholder 3"/>
          <p:cNvSpPr>
            <a:spLocks noGrp="1"/>
          </p:cNvSpPr>
          <p:nvPr>
            <p:ph type="sldNum" sz="quarter" idx="5"/>
          </p:nvPr>
        </p:nvSpPr>
        <p:spPr/>
        <p:txBody>
          <a:bodyPr/>
          <a:lstStyle/>
          <a:p>
            <a:fld id="{DCB6EF1C-AA17-F640-A7A5-6C89FACC0C1D}" type="slidenum">
              <a:rPr lang="en-US" smtClean="0"/>
              <a:t>28</a:t>
            </a:fld>
            <a:endParaRPr lang="en-US"/>
          </a:p>
        </p:txBody>
      </p:sp>
    </p:spTree>
    <p:extLst>
      <p:ext uri="{BB962C8B-B14F-4D97-AF65-F5344CB8AC3E}">
        <p14:creationId xmlns:p14="http://schemas.microsoft.com/office/powerpoint/2010/main" val="1839364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Joe</a:t>
            </a:r>
          </a:p>
        </p:txBody>
      </p:sp>
      <p:sp>
        <p:nvSpPr>
          <p:cNvPr id="4" name="Slide Number Placeholder 3"/>
          <p:cNvSpPr>
            <a:spLocks noGrp="1"/>
          </p:cNvSpPr>
          <p:nvPr>
            <p:ph type="sldNum" sz="quarter" idx="5"/>
          </p:nvPr>
        </p:nvSpPr>
        <p:spPr/>
        <p:txBody>
          <a:bodyPr/>
          <a:lstStyle/>
          <a:p>
            <a:fld id="{DCB6EF1C-AA17-F640-A7A5-6C89FACC0C1D}" type="slidenum">
              <a:rPr lang="en-US" smtClean="0"/>
              <a:t>29</a:t>
            </a:fld>
            <a:endParaRPr lang="en-US"/>
          </a:p>
        </p:txBody>
      </p:sp>
    </p:spTree>
    <p:extLst>
      <p:ext uri="{BB962C8B-B14F-4D97-AF65-F5344CB8AC3E}">
        <p14:creationId xmlns:p14="http://schemas.microsoft.com/office/powerpoint/2010/main" val="1552576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Remind them of our webpage with slides, recordings and previous questions.</a:t>
            </a:r>
          </a:p>
        </p:txBody>
      </p:sp>
      <p:sp>
        <p:nvSpPr>
          <p:cNvPr id="4" name="Slide Number Placeholder 3"/>
          <p:cNvSpPr>
            <a:spLocks noGrp="1"/>
          </p:cNvSpPr>
          <p:nvPr>
            <p:ph type="sldNum" sz="quarter" idx="5"/>
          </p:nvPr>
        </p:nvSpPr>
        <p:spPr/>
        <p:txBody>
          <a:bodyPr/>
          <a:lstStyle/>
          <a:p>
            <a:fld id="{DCB6EF1C-AA17-F640-A7A5-6C89FACC0C1D}" type="slidenum">
              <a:rPr lang="en-US" smtClean="0"/>
              <a:t>30</a:t>
            </a:fld>
            <a:endParaRPr lang="en-US"/>
          </a:p>
        </p:txBody>
      </p:sp>
    </p:spTree>
    <p:extLst>
      <p:ext uri="{BB962C8B-B14F-4D97-AF65-F5344CB8AC3E}">
        <p14:creationId xmlns:p14="http://schemas.microsoft.com/office/powerpoint/2010/main" val="105267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323711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360464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Myra-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Some of you haven’t submitted your final claims from FY21.  It is imperative that you get those submitted asap, as Finance has begun closing 5311 admin and operating projects.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We ask that you submit monthly claims on your CARES projects.   You can also submit monthly claims on your other projects as well.</a:t>
            </a:r>
          </a:p>
          <a:p>
            <a:pPr marL="171450" marR="0" lvl="0" indent="-171450" algn="l" defTabSz="4572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140463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94996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Blair</a:t>
            </a:r>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399489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Blair</a:t>
            </a:r>
          </a:p>
          <a:p>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2442902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Blair</a:t>
            </a:r>
          </a:p>
        </p:txBody>
      </p:sp>
      <p:sp>
        <p:nvSpPr>
          <p:cNvPr id="4" name="Slide Number Placeholder 3"/>
          <p:cNvSpPr>
            <a:spLocks noGrp="1"/>
          </p:cNvSpPr>
          <p:nvPr>
            <p:ph type="sldNum" sz="quarter" idx="5"/>
          </p:nvPr>
        </p:nvSpPr>
        <p:spPr/>
        <p:txBody>
          <a:bodyPr/>
          <a:lstStyle/>
          <a:p>
            <a:fld id="{DCB6EF1C-AA17-F640-A7A5-6C89FACC0C1D}" type="slidenum">
              <a:rPr lang="en-US" smtClean="0"/>
              <a:t>10</a:t>
            </a:fld>
            <a:endParaRPr lang="en-US"/>
          </a:p>
        </p:txBody>
      </p:sp>
    </p:spTree>
    <p:extLst>
      <p:ext uri="{BB962C8B-B14F-4D97-AF65-F5344CB8AC3E}">
        <p14:creationId xmlns:p14="http://schemas.microsoft.com/office/powerpoint/2010/main" val="4228217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descr="NCDOT_PowerPoint_Template-02.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1887200" cy="6858000"/>
          </a:xfrm>
          <a:prstGeom prst="rect">
            <a:avLst/>
          </a:prstGeom>
        </p:spPr>
      </p:pic>
      <p:sp>
        <p:nvSpPr>
          <p:cNvPr id="2" name="Title 1"/>
          <p:cNvSpPr>
            <a:spLocks noGrp="1"/>
          </p:cNvSpPr>
          <p:nvPr>
            <p:ph type="ctrTitle" hasCustomPrompt="1"/>
          </p:nvPr>
        </p:nvSpPr>
        <p:spPr>
          <a:xfrm>
            <a:off x="517294" y="3831921"/>
            <a:ext cx="10753529"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517295" y="5105400"/>
            <a:ext cx="832104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518003" y="5854700"/>
            <a:ext cx="8645048"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0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
        <p:nvSpPr>
          <p:cNvPr id="3" name="TextBox 2"/>
          <p:cNvSpPr txBox="1"/>
          <p:nvPr userDrawn="1"/>
        </p:nvSpPr>
        <p:spPr>
          <a:xfrm>
            <a:off x="8371987" y="0"/>
            <a:ext cx="3031133" cy="400110"/>
          </a:xfrm>
          <a:prstGeom prst="rect">
            <a:avLst/>
          </a:prstGeom>
          <a:noFill/>
        </p:spPr>
        <p:txBody>
          <a:bodyPr wrap="square" rtlCol="0">
            <a:spAutoFit/>
          </a:bodyPr>
          <a:lstStyle/>
          <a:p>
            <a:pPr algn="r"/>
            <a:r>
              <a:rPr lang="en-US" sz="2000" dirty="0">
                <a:solidFill>
                  <a:schemeClr val="bg1"/>
                </a:solidFill>
                <a:latin typeface="Arial" charset="0"/>
                <a:ea typeface="Arial" charset="0"/>
                <a:cs typeface="Arial" charset="0"/>
              </a:rPr>
              <a:t>Rail Division</a:t>
            </a:r>
          </a:p>
        </p:txBody>
      </p:sp>
    </p:spTree>
    <p:extLst>
      <p:ext uri="{BB962C8B-B14F-4D97-AF65-F5344CB8AC3E}">
        <p14:creationId xmlns:p14="http://schemas.microsoft.com/office/powerpoint/2010/main" val="73376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1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2062194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79051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4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60265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594360" y="1733551"/>
            <a:ext cx="10698480" cy="452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6290311" y="88900"/>
            <a:ext cx="500253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5941958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6290311" y="88902"/>
            <a:ext cx="5002530" cy="263525"/>
          </a:xfrm>
        </p:spPr>
        <p:txBody>
          <a:bodyPr/>
          <a:lstStyle>
            <a:lvl1pPr marL="0" indent="0" algn="r">
              <a:buNone/>
              <a:defRPr sz="1365">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dirty="0"/>
          </a:p>
        </p:txBody>
      </p:sp>
    </p:spTree>
    <p:extLst>
      <p:ext uri="{BB962C8B-B14F-4D97-AF65-F5344CB8AC3E}">
        <p14:creationId xmlns:p14="http://schemas.microsoft.com/office/powerpoint/2010/main" val="432352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8B93-C500-411A-9FC0-687B0F702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9B3927-D8E6-4565-9DD8-25B9625042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F60E6E-3868-41D3-BC84-3519AF154852}"/>
              </a:ext>
            </a:extLst>
          </p:cNvPr>
          <p:cNvSpPr>
            <a:spLocks noGrp="1"/>
          </p:cNvSpPr>
          <p:nvPr>
            <p:ph type="dt" sz="half" idx="10"/>
          </p:nvPr>
        </p:nvSpPr>
        <p:spPr>
          <a:xfrm>
            <a:off x="817245" y="6356351"/>
            <a:ext cx="2674620" cy="365125"/>
          </a:xfrm>
          <a:prstGeom prst="rect">
            <a:avLst/>
          </a:prstGeom>
        </p:spPr>
        <p:txBody>
          <a:bodyPr/>
          <a:lstStyle/>
          <a:p>
            <a:fld id="{0F15B406-9271-46CA-813E-765DC2331B3D}" type="datetimeFigureOut">
              <a:rPr lang="en-US" smtClean="0"/>
              <a:t>8/11/2021</a:t>
            </a:fld>
            <a:endParaRPr lang="en-US"/>
          </a:p>
        </p:txBody>
      </p:sp>
      <p:sp>
        <p:nvSpPr>
          <p:cNvPr id="5" name="Footer Placeholder 4">
            <a:extLst>
              <a:ext uri="{FF2B5EF4-FFF2-40B4-BE49-F238E27FC236}">
                <a16:creationId xmlns:a16="http://schemas.microsoft.com/office/drawing/2014/main" id="{8DDA5421-645F-401A-9E20-ACFAD640F88D}"/>
              </a:ext>
            </a:extLst>
          </p:cNvPr>
          <p:cNvSpPr>
            <a:spLocks noGrp="1"/>
          </p:cNvSpPr>
          <p:nvPr>
            <p:ph type="ftr" sz="quarter" idx="11"/>
          </p:nvPr>
        </p:nvSpPr>
        <p:spPr>
          <a:xfrm>
            <a:off x="3937635" y="6356351"/>
            <a:ext cx="401193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DB63C8-A8E8-48FE-ADD3-55463A2D95C0}"/>
              </a:ext>
            </a:extLst>
          </p:cNvPr>
          <p:cNvSpPr>
            <a:spLocks noGrp="1"/>
          </p:cNvSpPr>
          <p:nvPr>
            <p:ph type="sldNum" sz="quarter" idx="12"/>
          </p:nvPr>
        </p:nvSpPr>
        <p:spPr>
          <a:xfrm>
            <a:off x="8395335" y="6356351"/>
            <a:ext cx="2674620" cy="365125"/>
          </a:xfrm>
          <a:prstGeom prst="rect">
            <a:avLst/>
          </a:prstGeom>
        </p:spPr>
        <p:txBody>
          <a:bodyPr/>
          <a:lstStyle/>
          <a:p>
            <a:fld id="{2A7129CE-302E-4DE0-B65D-39A2FF61444D}" type="slidenum">
              <a:rPr lang="en-US" smtClean="0"/>
              <a:t>‹#›</a:t>
            </a:fld>
            <a:endParaRPr lang="en-US"/>
          </a:p>
        </p:txBody>
      </p:sp>
    </p:spTree>
    <p:extLst>
      <p:ext uri="{BB962C8B-B14F-4D97-AF65-F5344CB8AC3E}">
        <p14:creationId xmlns:p14="http://schemas.microsoft.com/office/powerpoint/2010/main" val="341207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595959"/>
                </a:solidFill>
                <a:latin typeface="Arial"/>
                <a:cs typeface="Arial"/>
              </a:defRPr>
            </a:lvl1pPr>
          </a:lstStyle>
          <a:p>
            <a:r>
              <a:rPr lang="en-US" dirty="0"/>
              <a:t>Click to edit Master title style</a:t>
            </a:r>
          </a:p>
        </p:txBody>
      </p:sp>
      <p:sp>
        <p:nvSpPr>
          <p:cNvPr id="5" name="Text Placeholder 4"/>
          <p:cNvSpPr>
            <a:spLocks noGrp="1"/>
          </p:cNvSpPr>
          <p:nvPr>
            <p:ph type="body" sz="quarter" idx="11"/>
          </p:nvPr>
        </p:nvSpPr>
        <p:spPr>
          <a:xfrm>
            <a:off x="594360" y="1733551"/>
            <a:ext cx="10698480" cy="4524375"/>
          </a:xfrm>
        </p:spPr>
        <p:txBody>
          <a:bodyPr/>
          <a:lstStyle>
            <a:lvl1pPr>
              <a:defRPr sz="28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28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111653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1772413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193733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197102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9_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solidFill>
                  <a:srgbClr val="595959"/>
                </a:solidFill>
                <a:latin typeface="Arial"/>
                <a:cs typeface="Arial"/>
              </a:defRPr>
            </a:lvl1pPr>
          </a:lstStyle>
          <a:p>
            <a:r>
              <a:rPr lang="en-US" dirty="0"/>
              <a:t>Click to edit Master title style</a:t>
            </a:r>
          </a:p>
        </p:txBody>
      </p:sp>
      <p:sp>
        <p:nvSpPr>
          <p:cNvPr id="6" name="Content Placeholder 5"/>
          <p:cNvSpPr>
            <a:spLocks noGrp="1"/>
          </p:cNvSpPr>
          <p:nvPr>
            <p:ph sz="quarter" idx="13"/>
          </p:nvPr>
        </p:nvSpPr>
        <p:spPr>
          <a:xfrm>
            <a:off x="594360" y="1752600"/>
            <a:ext cx="10698480" cy="4514850"/>
          </a:xfrm>
        </p:spPr>
        <p:txBody>
          <a:bodyPr/>
          <a:lstStyle>
            <a:lvl1pPr>
              <a:defRPr sz="1800" baseline="0"/>
            </a:lvl1pPr>
            <a:lvl2pPr>
              <a:defRPr sz="1600" baseline="0"/>
            </a:lvl2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157741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NCDOT_PowerPoint_Template-01.jpg"/>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0" y="0"/>
            <a:ext cx="11887200" cy="6858000"/>
          </a:xfrm>
          <a:prstGeom prst="rect">
            <a:avLst/>
          </a:prstGeom>
        </p:spPr>
      </p:pic>
      <p:sp>
        <p:nvSpPr>
          <p:cNvPr id="1027" name="Title Placeholder 1"/>
          <p:cNvSpPr>
            <a:spLocks noGrp="1"/>
          </p:cNvSpPr>
          <p:nvPr>
            <p:ph type="title"/>
          </p:nvPr>
        </p:nvSpPr>
        <p:spPr bwMode="auto">
          <a:xfrm>
            <a:off x="594360" y="469900"/>
            <a:ext cx="1069848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594360" y="1795463"/>
            <a:ext cx="1069848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519160" y="6356351"/>
            <a:ext cx="277368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7" r:id="rId5"/>
    <p:sldLayoutId id="2147483679" r:id="rId6"/>
    <p:sldLayoutId id="2147483684" r:id="rId7"/>
    <p:sldLayoutId id="2147483688" r:id="rId8"/>
    <p:sldLayoutId id="2147483691" r:id="rId9"/>
    <p:sldLayoutId id="2147483692" r:id="rId10"/>
    <p:sldLayoutId id="2147483693" r:id="rId11"/>
    <p:sldLayoutId id="2147483695" r:id="rId12"/>
    <p:sldLayoutId id="2147483696" r:id="rId13"/>
    <p:sldLayoutId id="2147483699" r:id="rId14"/>
    <p:sldLayoutId id="2147483701" r:id="rId15"/>
    <p:sldLayoutId id="2147483703" r:id="rId16"/>
  </p:sldLayoutIdLst>
  <p:hf hdr="0" ftr="0" dt="0"/>
  <p:txStyles>
    <p:titleStyle>
      <a:lvl1pPr algn="ctr" defTabSz="457200" rtl="0" eaLnBrk="1" fontAlgn="base" hangingPunct="1">
        <a:spcBef>
          <a:spcPct val="0"/>
        </a:spcBef>
        <a:spcAft>
          <a:spcPct val="0"/>
        </a:spcAft>
        <a:defRPr sz="32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6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0.xml"/><Relationship Id="rId16" Type="http://schemas.openxmlformats.org/officeDocument/2006/relationships/image" Target="../media/image24.sv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connect.ncdot.gov/business/Transit/Pages/Transit-Meeting-Resources.asp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com/v3/__https:/www.transit.dot.gov/COVID-19Data__;!!HYmSToo!OQgnVvrcPH0guY4hPZdtuIPKCIWv4S2sdR8lydDPMoMob_bMne7LuRwV9nJn5pmDFDN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294" y="3831921"/>
            <a:ext cx="10753529" cy="961571"/>
          </a:xfrm>
        </p:spPr>
        <p:txBody>
          <a:bodyPr/>
          <a:lstStyle/>
          <a:p>
            <a:r>
              <a:rPr lang="en-US" dirty="0"/>
              <a:t>Integrated Mobility Division</a:t>
            </a:r>
            <a:br>
              <a:rPr lang="en-US" sz="4000" dirty="0"/>
            </a:br>
            <a:r>
              <a:rPr lang="en-US" sz="4000" dirty="0"/>
              <a:t>Transit Systems Call </a:t>
            </a:r>
          </a:p>
        </p:txBody>
      </p:sp>
      <p:sp>
        <p:nvSpPr>
          <p:cNvPr id="4" name="Text Placeholder 3"/>
          <p:cNvSpPr>
            <a:spLocks noGrp="1"/>
          </p:cNvSpPr>
          <p:nvPr>
            <p:ph type="body" sz="quarter" idx="10"/>
          </p:nvPr>
        </p:nvSpPr>
        <p:spPr/>
        <p:txBody>
          <a:bodyPr/>
          <a:lstStyle/>
          <a:p>
            <a:r>
              <a:rPr lang="en-US" sz="2000" dirty="0"/>
              <a:t>August 11, 2021</a:t>
            </a:r>
          </a:p>
          <a:p>
            <a:endParaRPr lang="en-US" sz="2000" dirty="0"/>
          </a:p>
        </p:txBody>
      </p:sp>
    </p:spTree>
    <p:extLst>
      <p:ext uri="{BB962C8B-B14F-4D97-AF65-F5344CB8AC3E}">
        <p14:creationId xmlns:p14="http://schemas.microsoft.com/office/powerpoint/2010/main" val="274348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E750-F045-4565-9CFB-C27EBBEF5C4D}"/>
              </a:ext>
            </a:extLst>
          </p:cNvPr>
          <p:cNvSpPr>
            <a:spLocks noGrp="1"/>
          </p:cNvSpPr>
          <p:nvPr>
            <p:ph type="title"/>
          </p:nvPr>
        </p:nvSpPr>
        <p:spPr/>
        <p:txBody>
          <a:bodyPr/>
          <a:lstStyle/>
          <a:p>
            <a:r>
              <a:rPr lang="en-US" b="1" dirty="0">
                <a:solidFill>
                  <a:schemeClr val="tx1"/>
                </a:solidFill>
              </a:rPr>
              <a:t>TSA Mask Mandate</a:t>
            </a:r>
          </a:p>
        </p:txBody>
      </p:sp>
      <p:sp>
        <p:nvSpPr>
          <p:cNvPr id="3" name="Text Placeholder 2">
            <a:extLst>
              <a:ext uri="{FF2B5EF4-FFF2-40B4-BE49-F238E27FC236}">
                <a16:creationId xmlns:a16="http://schemas.microsoft.com/office/drawing/2014/main" id="{7A368C1D-2B81-4C7F-AD44-28DC4536D6A7}"/>
              </a:ext>
            </a:extLst>
          </p:cNvPr>
          <p:cNvSpPr>
            <a:spLocks noGrp="1"/>
          </p:cNvSpPr>
          <p:nvPr>
            <p:ph type="body" sz="quarter" idx="11"/>
          </p:nvPr>
        </p:nvSpPr>
        <p:spPr>
          <a:xfrm>
            <a:off x="4026568" y="2141434"/>
            <a:ext cx="7538987" cy="3995841"/>
          </a:xfrm>
        </p:spPr>
        <p:txBody>
          <a:bodyPr/>
          <a:lstStyle/>
          <a:p>
            <a:pPr algn="l"/>
            <a:r>
              <a:rPr lang="en-US" sz="2600" b="0" i="0" dirty="0">
                <a:solidFill>
                  <a:srgbClr val="1B1B1B"/>
                </a:solidFill>
                <a:effectLst/>
                <a:latin typeface="Arial" panose="020B0604020202020204" pitchFamily="34" charset="0"/>
                <a:cs typeface="Arial" panose="020B0604020202020204" pitchFamily="34" charset="0"/>
              </a:rPr>
              <a:t>The Transportation Security Administration (TSA) is extending the face mask requirement for individuals across all transportation networks throughout the United States, including at airports, onboard commercial aircraft, on over-the-road buses, and on commuter bus and rail systems </a:t>
            </a:r>
            <a:r>
              <a:rPr lang="en-US" sz="2600" b="1" i="0" dirty="0">
                <a:solidFill>
                  <a:srgbClr val="1B1B1B"/>
                </a:solidFill>
                <a:effectLst/>
                <a:latin typeface="Arial" panose="020B0604020202020204" pitchFamily="34" charset="0"/>
                <a:cs typeface="Arial" panose="020B0604020202020204" pitchFamily="34" charset="0"/>
              </a:rPr>
              <a:t>through September 13</a:t>
            </a:r>
            <a:r>
              <a:rPr lang="en-US" sz="2600" b="0" i="0" dirty="0">
                <a:solidFill>
                  <a:srgbClr val="1B1B1B"/>
                </a:solidFill>
                <a:effectLst/>
                <a:latin typeface="Arial" panose="020B0604020202020204" pitchFamily="34" charset="0"/>
                <a:cs typeface="Arial" panose="020B0604020202020204" pitchFamily="34" charset="0"/>
              </a:rPr>
              <a:t>.</a:t>
            </a:r>
          </a:p>
          <a:p>
            <a:pPr marL="0" indent="0">
              <a:buNone/>
            </a:pPr>
            <a:endParaRPr lang="en-US" dirty="0"/>
          </a:p>
        </p:txBody>
      </p:sp>
      <p:sp>
        <p:nvSpPr>
          <p:cNvPr id="4" name="Slide Number Placeholder 3">
            <a:extLst>
              <a:ext uri="{FF2B5EF4-FFF2-40B4-BE49-F238E27FC236}">
                <a16:creationId xmlns:a16="http://schemas.microsoft.com/office/drawing/2014/main" id="{20CEACE0-3A0C-419F-A56E-B4FA27B89959}"/>
              </a:ext>
            </a:extLst>
          </p:cNvPr>
          <p:cNvSpPr>
            <a:spLocks noGrp="1"/>
          </p:cNvSpPr>
          <p:nvPr>
            <p:ph type="sldNum" sz="quarter" idx="13"/>
          </p:nvPr>
        </p:nvSpPr>
        <p:spPr/>
        <p:txBody>
          <a:bodyPr/>
          <a:lstStyle/>
          <a:p>
            <a:pPr>
              <a:defRPr/>
            </a:pPr>
            <a:fld id="{3C2E06F5-03C5-4BA5-AE80-2E98A827F366}" type="slidenum">
              <a:rPr lang="en-US" altLang="en-US" smtClean="0"/>
              <a:pPr>
                <a:defRPr/>
              </a:pPr>
              <a:t>10</a:t>
            </a:fld>
            <a:endParaRPr lang="en-US" altLang="en-US" dirty="0"/>
          </a:p>
        </p:txBody>
      </p:sp>
      <p:pic>
        <p:nvPicPr>
          <p:cNvPr id="6" name="Picture 5" descr="Text&#10;&#10;Description automatically generated">
            <a:extLst>
              <a:ext uri="{FF2B5EF4-FFF2-40B4-BE49-F238E27FC236}">
                <a16:creationId xmlns:a16="http://schemas.microsoft.com/office/drawing/2014/main" id="{646330A1-1CA1-4696-9868-76F122544248}"/>
              </a:ext>
            </a:extLst>
          </p:cNvPr>
          <p:cNvPicPr>
            <a:picLocks noChangeAspect="1"/>
          </p:cNvPicPr>
          <p:nvPr/>
        </p:nvPicPr>
        <p:blipFill>
          <a:blip r:embed="rId3"/>
          <a:stretch>
            <a:fillRect/>
          </a:stretch>
        </p:blipFill>
        <p:spPr>
          <a:xfrm>
            <a:off x="321645" y="1877166"/>
            <a:ext cx="3567333" cy="39958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89774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324EC8-5810-4952-A4A3-C1238FED18BA}"/>
              </a:ext>
            </a:extLst>
          </p:cNvPr>
          <p:cNvSpPr>
            <a:spLocks noGrp="1"/>
          </p:cNvSpPr>
          <p:nvPr>
            <p:ph type="title"/>
          </p:nvPr>
        </p:nvSpPr>
        <p:spPr>
          <a:xfrm>
            <a:off x="728093" y="769181"/>
            <a:ext cx="6412484" cy="1114425"/>
          </a:xfrm>
        </p:spPr>
        <p:txBody>
          <a:bodyPr/>
          <a:lstStyle/>
          <a:p>
            <a:pPr algn="l"/>
            <a:r>
              <a:rPr lang="en-US" sz="2730" dirty="0"/>
              <a:t>NC Transit to Vaccinations</a:t>
            </a:r>
          </a:p>
        </p:txBody>
      </p:sp>
      <p:sp>
        <p:nvSpPr>
          <p:cNvPr id="4" name="Text Placeholder 3">
            <a:extLst>
              <a:ext uri="{FF2B5EF4-FFF2-40B4-BE49-F238E27FC236}">
                <a16:creationId xmlns:a16="http://schemas.microsoft.com/office/drawing/2014/main" id="{2588E014-ED64-4E10-922D-79B04A1FFCFA}"/>
              </a:ext>
            </a:extLst>
          </p:cNvPr>
          <p:cNvSpPr>
            <a:spLocks noGrp="1"/>
          </p:cNvSpPr>
          <p:nvPr>
            <p:ph type="body" sz="quarter" idx="12"/>
          </p:nvPr>
        </p:nvSpPr>
        <p:spPr/>
        <p:txBody>
          <a:bodyPr>
            <a:normAutofit fontScale="92500" lnSpcReduction="10000"/>
          </a:bodyPr>
          <a:lstStyle/>
          <a:p>
            <a:endParaRPr lang="en-US"/>
          </a:p>
        </p:txBody>
      </p:sp>
      <p:sp>
        <p:nvSpPr>
          <p:cNvPr id="8" name="Text Placeholder 7">
            <a:extLst>
              <a:ext uri="{FF2B5EF4-FFF2-40B4-BE49-F238E27FC236}">
                <a16:creationId xmlns:a16="http://schemas.microsoft.com/office/drawing/2014/main" id="{AFD01D37-81C3-4164-A7E6-1FB042C9958A}"/>
              </a:ext>
            </a:extLst>
          </p:cNvPr>
          <p:cNvSpPr>
            <a:spLocks noGrp="1"/>
          </p:cNvSpPr>
          <p:nvPr>
            <p:ph type="body" sz="quarter" idx="11"/>
          </p:nvPr>
        </p:nvSpPr>
        <p:spPr>
          <a:xfrm>
            <a:off x="861822" y="3610080"/>
            <a:ext cx="7518141" cy="2657495"/>
          </a:xfrm>
          <a:solidFill>
            <a:srgbClr val="00AEEF"/>
          </a:solidFill>
        </p:spPr>
        <p:txBody>
          <a:bodyPr anchor="ctr"/>
          <a:lstStyle/>
          <a:p>
            <a:pPr indent="-225981">
              <a:lnSpc>
                <a:spcPts val="2243"/>
              </a:lnSpc>
            </a:pPr>
            <a:r>
              <a:rPr lang="en-US" sz="1755" b="1" dirty="0">
                <a:solidFill>
                  <a:schemeClr val="bg1"/>
                </a:solidFill>
              </a:rPr>
              <a:t>Ride United free rides launched April 20; 844-771-RIDE</a:t>
            </a:r>
          </a:p>
          <a:p>
            <a:pPr indent="-225981">
              <a:lnSpc>
                <a:spcPts val="2243"/>
              </a:lnSpc>
            </a:pPr>
            <a:r>
              <a:rPr lang="en-US" sz="1755" b="1" dirty="0">
                <a:solidFill>
                  <a:schemeClr val="bg1"/>
                </a:solidFill>
              </a:rPr>
              <a:t>DHHS funding spend down by transit agencies continues</a:t>
            </a:r>
          </a:p>
          <a:p>
            <a:pPr indent="-225981">
              <a:lnSpc>
                <a:spcPts val="2243"/>
              </a:lnSpc>
            </a:pPr>
            <a:r>
              <a:rPr lang="en-US" sz="1755" b="1" dirty="0">
                <a:solidFill>
                  <a:schemeClr val="bg1"/>
                </a:solidFill>
              </a:rPr>
              <a:t>RFI technology solutions tools still available</a:t>
            </a:r>
          </a:p>
          <a:p>
            <a:pPr indent="-225981">
              <a:lnSpc>
                <a:spcPts val="2243"/>
              </a:lnSpc>
            </a:pPr>
            <a:r>
              <a:rPr lang="en-US" sz="1755" b="1" dirty="0">
                <a:solidFill>
                  <a:schemeClr val="bg1"/>
                </a:solidFill>
              </a:rPr>
              <a:t>IMD is available to provide technical assistance with any new or emerging vaccine related needs</a:t>
            </a:r>
          </a:p>
          <a:p>
            <a:pPr marL="116919" indent="0">
              <a:lnSpc>
                <a:spcPts val="2243"/>
              </a:lnSpc>
              <a:buNone/>
            </a:pPr>
            <a:endParaRPr lang="en-US" sz="1755" b="1" dirty="0">
              <a:solidFill>
                <a:schemeClr val="bg1"/>
              </a:solidFill>
            </a:endParaRPr>
          </a:p>
          <a:p>
            <a:pPr indent="-225981">
              <a:lnSpc>
                <a:spcPts val="2243"/>
              </a:lnSpc>
            </a:pPr>
            <a:r>
              <a:rPr lang="en-US" sz="1755" b="1" u="sng" dirty="0">
                <a:solidFill>
                  <a:schemeClr val="bg1"/>
                </a:solidFill>
              </a:rPr>
              <a:t>Please continue reporting trips and claims.</a:t>
            </a:r>
          </a:p>
        </p:txBody>
      </p:sp>
      <p:sp>
        <p:nvSpPr>
          <p:cNvPr id="12" name="Rectangle 11">
            <a:extLst>
              <a:ext uri="{FF2B5EF4-FFF2-40B4-BE49-F238E27FC236}">
                <a16:creationId xmlns:a16="http://schemas.microsoft.com/office/drawing/2014/main" id="{8D378341-EDA9-47C2-A1E1-25FA810D79EE}"/>
              </a:ext>
            </a:extLst>
          </p:cNvPr>
          <p:cNvSpPr/>
          <p:nvPr/>
        </p:nvSpPr>
        <p:spPr>
          <a:xfrm>
            <a:off x="728091" y="1607561"/>
            <a:ext cx="6533908" cy="420115"/>
          </a:xfrm>
          <a:prstGeom prst="rect">
            <a:avLst/>
          </a:prstGeom>
        </p:spPr>
        <p:txBody>
          <a:bodyPr wrap="square">
            <a:spAutoFit/>
          </a:bodyPr>
          <a:lstStyle/>
          <a:p>
            <a:r>
              <a:rPr lang="en-US" sz="2145" b="1" dirty="0">
                <a:solidFill>
                  <a:srgbClr val="00AEEF"/>
                </a:solidFill>
                <a:latin typeface="Arial"/>
                <a:cs typeface="Arial"/>
              </a:rPr>
              <a:t>Connecting citizens to COVID-19 vaccinations</a:t>
            </a:r>
            <a:endParaRPr lang="en-US" sz="2145" b="1" dirty="0">
              <a:solidFill>
                <a:srgbClr val="00AEEF"/>
              </a:solidFill>
            </a:endParaRPr>
          </a:p>
        </p:txBody>
      </p:sp>
      <p:pic>
        <p:nvPicPr>
          <p:cNvPr id="14" name="Picture 13" descr="A picture containing logo&#10;&#10;Description automatically generated">
            <a:extLst>
              <a:ext uri="{FF2B5EF4-FFF2-40B4-BE49-F238E27FC236}">
                <a16:creationId xmlns:a16="http://schemas.microsoft.com/office/drawing/2014/main" id="{82BC8753-13C8-44B3-817B-2210AE4F1A47}"/>
              </a:ext>
            </a:extLst>
          </p:cNvPr>
          <p:cNvPicPr>
            <a:picLocks noChangeAspect="1"/>
          </p:cNvPicPr>
          <p:nvPr/>
        </p:nvPicPr>
        <p:blipFill>
          <a:blip r:embed="rId3"/>
          <a:stretch>
            <a:fillRect/>
          </a:stretch>
        </p:blipFill>
        <p:spPr>
          <a:xfrm>
            <a:off x="8622233" y="4951854"/>
            <a:ext cx="2655526" cy="1193008"/>
          </a:xfrm>
          <a:prstGeom prst="rect">
            <a:avLst/>
          </a:prstGeom>
        </p:spPr>
      </p:pic>
      <p:pic>
        <p:nvPicPr>
          <p:cNvPr id="52" name="Picture 51" descr="Shape, arrow&#10;&#10;Description automatically generated">
            <a:extLst>
              <a:ext uri="{FF2B5EF4-FFF2-40B4-BE49-F238E27FC236}">
                <a16:creationId xmlns:a16="http://schemas.microsoft.com/office/drawing/2014/main" id="{FF3F207E-CA4A-4C91-BF83-4D8DC2260799}"/>
              </a:ext>
            </a:extLst>
          </p:cNvPr>
          <p:cNvPicPr>
            <a:picLocks noChangeAspect="1"/>
          </p:cNvPicPr>
          <p:nvPr/>
        </p:nvPicPr>
        <p:blipFill rotWithShape="1">
          <a:blip r:embed="rId4"/>
          <a:srcRect l="-4646" t="1" b="-2053"/>
          <a:stretch/>
        </p:blipFill>
        <p:spPr>
          <a:xfrm>
            <a:off x="9436666" y="1961068"/>
            <a:ext cx="1626815" cy="1775165"/>
          </a:xfrm>
          <a:prstGeom prst="rect">
            <a:avLst/>
          </a:prstGeom>
        </p:spPr>
      </p:pic>
      <p:pic>
        <p:nvPicPr>
          <p:cNvPr id="65" name="Graphic 64" descr="Group">
            <a:extLst>
              <a:ext uri="{FF2B5EF4-FFF2-40B4-BE49-F238E27FC236}">
                <a16:creationId xmlns:a16="http://schemas.microsoft.com/office/drawing/2014/main" id="{E4A339EA-AEA7-43CF-8F4C-2BFC59220B3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41011" y="2531777"/>
            <a:ext cx="1215527" cy="1215527"/>
          </a:xfrm>
          <a:prstGeom prst="rect">
            <a:avLst/>
          </a:prstGeom>
        </p:spPr>
      </p:pic>
      <p:grpSp>
        <p:nvGrpSpPr>
          <p:cNvPr id="76" name="Group 75">
            <a:extLst>
              <a:ext uri="{FF2B5EF4-FFF2-40B4-BE49-F238E27FC236}">
                <a16:creationId xmlns:a16="http://schemas.microsoft.com/office/drawing/2014/main" id="{31C68B86-F461-49ED-8077-08E4B32D228E}"/>
              </a:ext>
            </a:extLst>
          </p:cNvPr>
          <p:cNvGrpSpPr/>
          <p:nvPr/>
        </p:nvGrpSpPr>
        <p:grpSpPr>
          <a:xfrm>
            <a:off x="649271" y="2644240"/>
            <a:ext cx="8903212" cy="930745"/>
            <a:chOff x="513518" y="2390438"/>
            <a:chExt cx="9131499" cy="954610"/>
          </a:xfrm>
        </p:grpSpPr>
        <p:pic>
          <p:nvPicPr>
            <p:cNvPr id="46" name="Graphic 45" descr="Group of men">
              <a:extLst>
                <a:ext uri="{FF2B5EF4-FFF2-40B4-BE49-F238E27FC236}">
                  <a16:creationId xmlns:a16="http://schemas.microsoft.com/office/drawing/2014/main" id="{17D7C5EB-C393-4DA1-B406-5C9882B4E7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35486" y="2429049"/>
              <a:ext cx="914400" cy="914400"/>
            </a:xfrm>
            <a:prstGeom prst="rect">
              <a:avLst/>
            </a:prstGeom>
          </p:spPr>
        </p:pic>
        <p:cxnSp>
          <p:nvCxnSpPr>
            <p:cNvPr id="51" name="Straight Connector 50">
              <a:extLst>
                <a:ext uri="{FF2B5EF4-FFF2-40B4-BE49-F238E27FC236}">
                  <a16:creationId xmlns:a16="http://schemas.microsoft.com/office/drawing/2014/main" id="{D3BB9208-2FB3-4F8E-A0E4-41AD607ED5A4}"/>
                </a:ext>
              </a:extLst>
            </p:cNvPr>
            <p:cNvCxnSpPr>
              <a:cxnSpLocks/>
            </p:cNvCxnSpPr>
            <p:nvPr/>
          </p:nvCxnSpPr>
          <p:spPr>
            <a:xfrm flipH="1">
              <a:off x="1346359"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38D9D83-10CB-45BB-940B-8A6DC747A0F1}"/>
                </a:ext>
              </a:extLst>
            </p:cNvPr>
            <p:cNvCxnSpPr>
              <a:cxnSpLocks/>
            </p:cNvCxnSpPr>
            <p:nvPr/>
          </p:nvCxnSpPr>
          <p:spPr>
            <a:xfrm flipH="1">
              <a:off x="8577072" y="2936540"/>
              <a:ext cx="1067945"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pic>
          <p:nvPicPr>
            <p:cNvPr id="59" name="Graphic 58" descr="Woman with kid">
              <a:extLst>
                <a:ext uri="{FF2B5EF4-FFF2-40B4-BE49-F238E27FC236}">
                  <a16:creationId xmlns:a16="http://schemas.microsoft.com/office/drawing/2014/main" id="{EC091849-C484-470C-BD19-47A0749D696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63919" y="2430648"/>
              <a:ext cx="914400" cy="914400"/>
            </a:xfrm>
            <a:prstGeom prst="rect">
              <a:avLst/>
            </a:prstGeom>
          </p:spPr>
        </p:pic>
        <p:pic>
          <p:nvPicPr>
            <p:cNvPr id="63" name="Graphic 62" descr="Person in wheelchair">
              <a:extLst>
                <a:ext uri="{FF2B5EF4-FFF2-40B4-BE49-F238E27FC236}">
                  <a16:creationId xmlns:a16="http://schemas.microsoft.com/office/drawing/2014/main" id="{301B678E-E824-4911-B862-B4C8E6DC48D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30801" y="2535331"/>
              <a:ext cx="742475" cy="742475"/>
            </a:xfrm>
            <a:prstGeom prst="rect">
              <a:avLst/>
            </a:prstGeom>
          </p:spPr>
        </p:pic>
        <p:pic>
          <p:nvPicPr>
            <p:cNvPr id="67" name="Graphic 66" descr="Man with baby">
              <a:extLst>
                <a:ext uri="{FF2B5EF4-FFF2-40B4-BE49-F238E27FC236}">
                  <a16:creationId xmlns:a16="http://schemas.microsoft.com/office/drawing/2014/main" id="{FB1FBBBB-55D9-4D42-9777-DADD36DB895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948678" y="2492038"/>
              <a:ext cx="793420" cy="793420"/>
            </a:xfrm>
            <a:prstGeom prst="rect">
              <a:avLst/>
            </a:prstGeom>
          </p:spPr>
        </p:pic>
        <p:pic>
          <p:nvPicPr>
            <p:cNvPr id="69" name="Graphic 68" descr="Woman with cane">
              <a:extLst>
                <a:ext uri="{FF2B5EF4-FFF2-40B4-BE49-F238E27FC236}">
                  <a16:creationId xmlns:a16="http://schemas.microsoft.com/office/drawing/2014/main" id="{28542B1C-9E0A-4295-B785-CA453257FC1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13518" y="2390438"/>
              <a:ext cx="914400" cy="914400"/>
            </a:xfrm>
            <a:prstGeom prst="rect">
              <a:avLst/>
            </a:prstGeom>
          </p:spPr>
        </p:pic>
        <p:cxnSp>
          <p:nvCxnSpPr>
            <p:cNvPr id="71" name="Straight Connector 70">
              <a:extLst>
                <a:ext uri="{FF2B5EF4-FFF2-40B4-BE49-F238E27FC236}">
                  <a16:creationId xmlns:a16="http://schemas.microsoft.com/office/drawing/2014/main" id="{70E1B291-7186-4709-8396-CE089EBC7397}"/>
                </a:ext>
              </a:extLst>
            </p:cNvPr>
            <p:cNvCxnSpPr>
              <a:cxnSpLocks/>
            </p:cNvCxnSpPr>
            <p:nvPr/>
          </p:nvCxnSpPr>
          <p:spPr>
            <a:xfrm flipH="1">
              <a:off x="3038632"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427FF8E6-7512-4CD0-90F0-324DE1C6C2B8}"/>
                </a:ext>
              </a:extLst>
            </p:cNvPr>
            <p:cNvCxnSpPr>
              <a:cxnSpLocks/>
            </p:cNvCxnSpPr>
            <p:nvPr/>
          </p:nvCxnSpPr>
          <p:spPr>
            <a:xfrm flipH="1">
              <a:off x="4373276"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F50B0F57-FB5A-4B49-98EF-6D548AE0D90F}"/>
                </a:ext>
              </a:extLst>
            </p:cNvPr>
            <p:cNvCxnSpPr>
              <a:cxnSpLocks/>
            </p:cNvCxnSpPr>
            <p:nvPr/>
          </p:nvCxnSpPr>
          <p:spPr>
            <a:xfrm flipH="1">
              <a:off x="5647515"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C60A0672-0660-4B45-BF5D-90014A62173C}"/>
                </a:ext>
              </a:extLst>
            </p:cNvPr>
            <p:cNvCxnSpPr>
              <a:cxnSpLocks/>
            </p:cNvCxnSpPr>
            <p:nvPr/>
          </p:nvCxnSpPr>
          <p:spPr>
            <a:xfrm flipH="1">
              <a:off x="7495331" y="2936540"/>
              <a:ext cx="592169" cy="0"/>
            </a:xfrm>
            <a:prstGeom prst="line">
              <a:avLst/>
            </a:prstGeom>
            <a:ln w="3175">
              <a:solidFill>
                <a:srgbClr val="1F497D"/>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316229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C357-0F66-4436-B62F-5580B843AD08}"/>
              </a:ext>
            </a:extLst>
          </p:cNvPr>
          <p:cNvSpPr>
            <a:spLocks noGrp="1"/>
          </p:cNvSpPr>
          <p:nvPr>
            <p:ph type="title"/>
          </p:nvPr>
        </p:nvSpPr>
        <p:spPr>
          <a:xfrm>
            <a:off x="579501" y="657666"/>
            <a:ext cx="3707219" cy="5256371"/>
          </a:xfrm>
        </p:spPr>
        <p:txBody>
          <a:bodyPr vert="horz" lIns="91440" tIns="45720" rIns="91440" bIns="45720" rtlCol="0" anchor="ctr">
            <a:normAutofit fontScale="90000"/>
          </a:bodyPr>
          <a:lstStyle/>
          <a:p>
            <a:pPr algn="l" defTabSz="914400">
              <a:lnSpc>
                <a:spcPct val="90000"/>
              </a:lnSpc>
            </a:pPr>
            <a:br>
              <a:rPr lang="en-US" sz="4000" dirty="0">
                <a:solidFill>
                  <a:schemeClr val="tx1"/>
                </a:solidFill>
                <a:latin typeface="+mj-lt"/>
                <a:ea typeface="+mj-ea"/>
                <a:cs typeface="+mj-cs"/>
              </a:rPr>
            </a:br>
            <a:br>
              <a:rPr lang="en-US" sz="4000" dirty="0">
                <a:solidFill>
                  <a:schemeClr val="tx1"/>
                </a:solidFill>
                <a:latin typeface="+mj-lt"/>
                <a:ea typeface="+mj-ea"/>
                <a:cs typeface="+mj-cs"/>
              </a:rPr>
            </a:br>
            <a:r>
              <a:rPr lang="en-US" sz="4000" dirty="0">
                <a:solidFill>
                  <a:schemeClr val="tx1"/>
                </a:solidFill>
                <a:latin typeface="+mj-lt"/>
                <a:ea typeface="+mj-ea"/>
                <a:cs typeface="+mj-cs"/>
              </a:rPr>
              <a:t>DHHS CARES Act Vaccine Trip </a:t>
            </a:r>
            <a:r>
              <a:rPr lang="en-US" sz="4000" kern="1200" dirty="0">
                <a:solidFill>
                  <a:schemeClr val="tx1"/>
                </a:solidFill>
                <a:latin typeface="+mj-lt"/>
                <a:ea typeface="+mj-ea"/>
                <a:cs typeface="+mj-cs"/>
              </a:rPr>
              <a:t>Claims (as of August 10, 2021)</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REMINDER: Please add week of service to DHHS claim form on the month or contract line.</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sp>
        <p:nvSpPr>
          <p:cNvPr id="4" name="Slide Number Placeholder 3">
            <a:extLst>
              <a:ext uri="{FF2B5EF4-FFF2-40B4-BE49-F238E27FC236}">
                <a16:creationId xmlns:a16="http://schemas.microsoft.com/office/drawing/2014/main" id="{F1E6692E-58C0-4A14-A33F-C73D934A3AED}"/>
              </a:ext>
            </a:extLst>
          </p:cNvPr>
          <p:cNvSpPr>
            <a:spLocks noGrp="1"/>
          </p:cNvSpPr>
          <p:nvPr>
            <p:ph type="sldNum" sz="quarter" idx="13"/>
          </p:nvPr>
        </p:nvSpPr>
        <p:spPr>
          <a:xfrm>
            <a:off x="8395335" y="6356350"/>
            <a:ext cx="2674620"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a:solidFill>
                  <a:srgbClr val="898989"/>
                </a:solidFill>
                <a:latin typeface="+mn-lt"/>
                <a:ea typeface="+mn-ea"/>
              </a:rPr>
              <a:pPr defTabSz="914400">
                <a:spcAft>
                  <a:spcPts val="600"/>
                </a:spcAft>
                <a:defRPr/>
              </a:pPr>
              <a:t>12</a:t>
            </a:fld>
            <a:endParaRPr lang="en-US" altLang="en-US">
              <a:solidFill>
                <a:srgbClr val="898989"/>
              </a:solidFill>
              <a:latin typeface="+mn-lt"/>
              <a:ea typeface="+mn-ea"/>
            </a:endParaRPr>
          </a:p>
        </p:txBody>
      </p:sp>
      <p:graphicFrame>
        <p:nvGraphicFramePr>
          <p:cNvPr id="6" name="Text Placeholder 2">
            <a:extLst>
              <a:ext uri="{FF2B5EF4-FFF2-40B4-BE49-F238E27FC236}">
                <a16:creationId xmlns:a16="http://schemas.microsoft.com/office/drawing/2014/main" id="{64F863BE-5109-476E-AB9F-7FF8C3E73396}"/>
              </a:ext>
            </a:extLst>
          </p:cNvPr>
          <p:cNvGraphicFramePr/>
          <p:nvPr/>
        </p:nvGraphicFramePr>
        <p:xfrm>
          <a:off x="5037810" y="480628"/>
          <a:ext cx="6423974"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673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80F67-503C-451C-8060-904D93E3E6B7}"/>
              </a:ext>
            </a:extLst>
          </p:cNvPr>
          <p:cNvSpPr>
            <a:spLocks noGrp="1"/>
          </p:cNvSpPr>
          <p:nvPr>
            <p:ph type="title"/>
          </p:nvPr>
        </p:nvSpPr>
        <p:spPr/>
        <p:txBody>
          <a:bodyPr/>
          <a:lstStyle/>
          <a:p>
            <a:r>
              <a:rPr lang="en-US" dirty="0"/>
              <a:t>DHHS Funding Eligibility</a:t>
            </a:r>
          </a:p>
        </p:txBody>
      </p:sp>
      <p:sp>
        <p:nvSpPr>
          <p:cNvPr id="3" name="Text Placeholder 2">
            <a:extLst>
              <a:ext uri="{FF2B5EF4-FFF2-40B4-BE49-F238E27FC236}">
                <a16:creationId xmlns:a16="http://schemas.microsoft.com/office/drawing/2014/main" id="{DE3F838E-8117-4B32-A964-8A6C737343DE}"/>
              </a:ext>
            </a:extLst>
          </p:cNvPr>
          <p:cNvSpPr>
            <a:spLocks noGrp="1"/>
          </p:cNvSpPr>
          <p:nvPr>
            <p:ph type="body" sz="quarter" idx="11"/>
          </p:nvPr>
        </p:nvSpPr>
        <p:spPr/>
        <p:txBody>
          <a:bodyPr/>
          <a:lstStyle/>
          <a:p>
            <a:r>
              <a:rPr lang="en-US" dirty="0"/>
              <a:t>Initial approval from DHHS to expand eligibility to include ROAP-eligible trips to mitigate the impacts of COVID-19.</a:t>
            </a:r>
          </a:p>
          <a:p>
            <a:r>
              <a:rPr lang="en-US" dirty="0"/>
              <a:t>Goal to expend funding by September 30 (legislative deadline is December 31).</a:t>
            </a:r>
          </a:p>
          <a:p>
            <a:r>
              <a:rPr lang="en-US" dirty="0"/>
              <a:t>Can include retroactive costs.</a:t>
            </a:r>
          </a:p>
          <a:p>
            <a:r>
              <a:rPr lang="en-US" dirty="0"/>
              <a:t>Once officially approved, additional guidance will be provided.</a:t>
            </a:r>
          </a:p>
        </p:txBody>
      </p:sp>
      <p:sp>
        <p:nvSpPr>
          <p:cNvPr id="4" name="Slide Number Placeholder 3">
            <a:extLst>
              <a:ext uri="{FF2B5EF4-FFF2-40B4-BE49-F238E27FC236}">
                <a16:creationId xmlns:a16="http://schemas.microsoft.com/office/drawing/2014/main" id="{994AABFA-737E-4ABC-BFBA-2D8EC8450DE4}"/>
              </a:ext>
            </a:extLst>
          </p:cNvPr>
          <p:cNvSpPr>
            <a:spLocks noGrp="1"/>
          </p:cNvSpPr>
          <p:nvPr>
            <p:ph type="sldNum" sz="quarter" idx="13"/>
          </p:nvPr>
        </p:nvSpPr>
        <p:spPr/>
        <p:txBody>
          <a:bodyPr/>
          <a:lstStyle/>
          <a:p>
            <a:pPr>
              <a:defRPr/>
            </a:pPr>
            <a:fld id="{3C2E06F5-03C5-4BA5-AE80-2E98A827F366}" type="slidenum">
              <a:rPr lang="en-US" altLang="en-US" smtClean="0"/>
              <a:pPr>
                <a:defRPr/>
              </a:pPr>
              <a:t>13</a:t>
            </a:fld>
            <a:endParaRPr lang="en-US" altLang="en-US" dirty="0"/>
          </a:p>
        </p:txBody>
      </p:sp>
    </p:spTree>
    <p:extLst>
      <p:ext uri="{BB962C8B-B14F-4D97-AF65-F5344CB8AC3E}">
        <p14:creationId xmlns:p14="http://schemas.microsoft.com/office/powerpoint/2010/main" val="1994160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E152C-7362-413D-89F2-F3FE9069CA56}"/>
              </a:ext>
            </a:extLst>
          </p:cNvPr>
          <p:cNvSpPr>
            <a:spLocks noGrp="1"/>
          </p:cNvSpPr>
          <p:nvPr>
            <p:ph type="sldNum" sz="quarter" idx="13"/>
          </p:nvPr>
        </p:nvSpPr>
        <p:spPr/>
        <p:txBody>
          <a:bodyPr/>
          <a:lstStyle/>
          <a:p>
            <a:pPr>
              <a:defRPr/>
            </a:pPr>
            <a:fld id="{3C2E06F5-03C5-4BA5-AE80-2E98A827F366}" type="slidenum">
              <a:rPr lang="en-US" altLang="en-US" smtClean="0"/>
              <a:pPr>
                <a:defRPr/>
              </a:pPr>
              <a:t>14</a:t>
            </a:fld>
            <a:endParaRPr lang="en-US" altLang="en-US" dirty="0"/>
          </a:p>
        </p:txBody>
      </p:sp>
      <p:pic>
        <p:nvPicPr>
          <p:cNvPr id="6" name="Picture 5">
            <a:extLst>
              <a:ext uri="{FF2B5EF4-FFF2-40B4-BE49-F238E27FC236}">
                <a16:creationId xmlns:a16="http://schemas.microsoft.com/office/drawing/2014/main" id="{A8FD70D1-D441-4778-8BF9-0C1DF70B0207}"/>
              </a:ext>
            </a:extLst>
          </p:cNvPr>
          <p:cNvPicPr>
            <a:picLocks noChangeAspect="1"/>
          </p:cNvPicPr>
          <p:nvPr/>
        </p:nvPicPr>
        <p:blipFill>
          <a:blip r:embed="rId3"/>
          <a:stretch>
            <a:fillRect/>
          </a:stretch>
        </p:blipFill>
        <p:spPr>
          <a:xfrm>
            <a:off x="1681480" y="818166"/>
            <a:ext cx="8251524" cy="5538185"/>
          </a:xfrm>
          <a:prstGeom prst="rect">
            <a:avLst/>
          </a:prstGeom>
        </p:spPr>
      </p:pic>
    </p:spTree>
    <p:extLst>
      <p:ext uri="{BB962C8B-B14F-4D97-AF65-F5344CB8AC3E}">
        <p14:creationId xmlns:p14="http://schemas.microsoft.com/office/powerpoint/2010/main" val="552403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9357" y="321732"/>
            <a:ext cx="6881849" cy="1964266"/>
          </a:xfrm>
          <a:prstGeom prst="rect">
            <a:avLst/>
          </a:prstGeom>
          <a:solidFill>
            <a:srgbClr val="1C477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1B3630-ECDE-483D-80B4-7EE5F0C89CD1}"/>
              </a:ext>
            </a:extLst>
          </p:cNvPr>
          <p:cNvSpPr>
            <a:spLocks noGrp="1"/>
          </p:cNvSpPr>
          <p:nvPr>
            <p:ph type="title"/>
          </p:nvPr>
        </p:nvSpPr>
        <p:spPr>
          <a:xfrm>
            <a:off x="511149" y="491260"/>
            <a:ext cx="6429334" cy="1625210"/>
          </a:xfrm>
        </p:spPr>
        <p:txBody>
          <a:bodyPr vert="horz" lIns="91440" tIns="45720" rIns="91440" bIns="45720" rtlCol="0" anchor="ctr">
            <a:normAutofit/>
          </a:bodyPr>
          <a:lstStyle/>
          <a:p>
            <a:pPr algn="l" defTabSz="914400">
              <a:lnSpc>
                <a:spcPct val="90000"/>
              </a:lnSpc>
            </a:pPr>
            <a:r>
              <a:rPr lang="en-US" sz="4400" dirty="0">
                <a:solidFill>
                  <a:srgbClr val="FFFFFF"/>
                </a:solidFill>
                <a:latin typeface="+mj-lt"/>
                <a:ea typeface="+mj-ea"/>
                <a:cs typeface="+mj-cs"/>
              </a:rPr>
              <a:t>Other Reminders &amp; Updates</a:t>
            </a:r>
          </a:p>
        </p:txBody>
      </p:sp>
      <p:pic>
        <p:nvPicPr>
          <p:cNvPr id="2050" name="Picture 2" descr="Expanding Training on Data and Technology to Improve Communities ...">
            <a:extLst>
              <a:ext uri="{FF2B5EF4-FFF2-40B4-BE49-F238E27FC236}">
                <a16:creationId xmlns:a16="http://schemas.microsoft.com/office/drawing/2014/main" id="{C2D11315-386A-4733-A9FD-0F950FC0C2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19" r="6678" b="2"/>
          <a:stretch/>
        </p:blipFill>
        <p:spPr bwMode="auto">
          <a:xfrm>
            <a:off x="319358" y="2454903"/>
            <a:ext cx="6881848" cy="4080254"/>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8050" y="321732"/>
            <a:ext cx="4205461"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EACDC77-2DCA-4C08-B53A-38733C44DDA3}"/>
              </a:ext>
            </a:extLst>
          </p:cNvPr>
          <p:cNvSpPr>
            <a:spLocks noGrp="1"/>
          </p:cNvSpPr>
          <p:nvPr>
            <p:ph type="sldNum" sz="quarter" idx="14"/>
          </p:nvPr>
        </p:nvSpPr>
        <p:spPr>
          <a:xfrm>
            <a:off x="10218381" y="6535157"/>
            <a:ext cx="949325" cy="27432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B3DAFCE5-0C67-4A53-8F92-3CAC2938318C}" type="slidenum">
              <a:rPr kumimoji="0" lang="en-US" alt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S PGothic" pitchFamily="34" charset="-128"/>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alt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S PGothic" pitchFamily="34" charset="-128"/>
              <a:cs typeface="+mn-cs"/>
            </a:endParaRPr>
          </a:p>
        </p:txBody>
      </p:sp>
    </p:spTree>
    <p:extLst>
      <p:ext uri="{BB962C8B-B14F-4D97-AF65-F5344CB8AC3E}">
        <p14:creationId xmlns:p14="http://schemas.microsoft.com/office/powerpoint/2010/main" val="2115258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F539A-112A-440F-9EE6-533F0EF34172}"/>
              </a:ext>
            </a:extLst>
          </p:cNvPr>
          <p:cNvSpPr>
            <a:spLocks noGrp="1"/>
          </p:cNvSpPr>
          <p:nvPr>
            <p:ph type="title"/>
          </p:nvPr>
        </p:nvSpPr>
        <p:spPr/>
        <p:txBody>
          <a:bodyPr/>
          <a:lstStyle/>
          <a:p>
            <a:r>
              <a:rPr lang="en-US" dirty="0"/>
              <a:t>IMD Regions - Contacts</a:t>
            </a:r>
          </a:p>
        </p:txBody>
      </p:sp>
      <p:sp>
        <p:nvSpPr>
          <p:cNvPr id="4" name="Slide Number Placeholder 3">
            <a:extLst>
              <a:ext uri="{FF2B5EF4-FFF2-40B4-BE49-F238E27FC236}">
                <a16:creationId xmlns:a16="http://schemas.microsoft.com/office/drawing/2014/main" id="{B1814AF3-CE69-449E-B273-6729C8ADB8A9}"/>
              </a:ext>
            </a:extLst>
          </p:cNvPr>
          <p:cNvSpPr>
            <a:spLocks noGrp="1"/>
          </p:cNvSpPr>
          <p:nvPr>
            <p:ph type="sldNum" sz="quarter" idx="13"/>
          </p:nvPr>
        </p:nvSpPr>
        <p:spPr/>
        <p:txBody>
          <a:bodyPr/>
          <a:lstStyle/>
          <a:p>
            <a:pPr>
              <a:defRPr/>
            </a:pPr>
            <a:fld id="{3C2E06F5-03C5-4BA5-AE80-2E98A827F366}" type="slidenum">
              <a:rPr lang="en-US" altLang="en-US" smtClean="0"/>
              <a:pPr>
                <a:defRPr/>
              </a:pPr>
              <a:t>16</a:t>
            </a:fld>
            <a:endParaRPr lang="en-US" altLang="en-US" dirty="0"/>
          </a:p>
        </p:txBody>
      </p:sp>
      <p:pic>
        <p:nvPicPr>
          <p:cNvPr id="6" name="Picture 5">
            <a:extLst>
              <a:ext uri="{FF2B5EF4-FFF2-40B4-BE49-F238E27FC236}">
                <a16:creationId xmlns:a16="http://schemas.microsoft.com/office/drawing/2014/main" id="{9DF54723-EB0E-4070-BD99-3D4E45B3CDD2}"/>
              </a:ext>
            </a:extLst>
          </p:cNvPr>
          <p:cNvPicPr>
            <a:picLocks noChangeAspect="1"/>
          </p:cNvPicPr>
          <p:nvPr/>
        </p:nvPicPr>
        <p:blipFill>
          <a:blip r:embed="rId3"/>
          <a:stretch>
            <a:fillRect/>
          </a:stretch>
        </p:blipFill>
        <p:spPr>
          <a:xfrm>
            <a:off x="6293121" y="3193554"/>
            <a:ext cx="4999719" cy="1973669"/>
          </a:xfrm>
          <a:prstGeom prst="rect">
            <a:avLst/>
          </a:prstGeom>
        </p:spPr>
      </p:pic>
      <p:graphicFrame>
        <p:nvGraphicFramePr>
          <p:cNvPr id="7" name="Table 6">
            <a:extLst>
              <a:ext uri="{FF2B5EF4-FFF2-40B4-BE49-F238E27FC236}">
                <a16:creationId xmlns:a16="http://schemas.microsoft.com/office/drawing/2014/main" id="{C036DF6A-E13C-4F43-B633-209F7BFAF0B9}"/>
              </a:ext>
            </a:extLst>
          </p:cNvPr>
          <p:cNvGraphicFramePr>
            <a:graphicFrameLocks noGrp="1"/>
          </p:cNvGraphicFramePr>
          <p:nvPr/>
        </p:nvGraphicFramePr>
        <p:xfrm>
          <a:off x="594360" y="1733551"/>
          <a:ext cx="5626100" cy="4437428"/>
        </p:xfrm>
        <a:graphic>
          <a:graphicData uri="http://schemas.openxmlformats.org/drawingml/2006/table">
            <a:tbl>
              <a:tblPr/>
              <a:tblGrid>
                <a:gridCol w="2103838">
                  <a:extLst>
                    <a:ext uri="{9D8B030D-6E8A-4147-A177-3AD203B41FA5}">
                      <a16:colId xmlns:a16="http://schemas.microsoft.com/office/drawing/2014/main" val="3019092331"/>
                    </a:ext>
                  </a:extLst>
                </a:gridCol>
                <a:gridCol w="1075718">
                  <a:extLst>
                    <a:ext uri="{9D8B030D-6E8A-4147-A177-3AD203B41FA5}">
                      <a16:colId xmlns:a16="http://schemas.microsoft.com/office/drawing/2014/main" val="2592963493"/>
                    </a:ext>
                  </a:extLst>
                </a:gridCol>
                <a:gridCol w="1018600">
                  <a:extLst>
                    <a:ext uri="{9D8B030D-6E8A-4147-A177-3AD203B41FA5}">
                      <a16:colId xmlns:a16="http://schemas.microsoft.com/office/drawing/2014/main" val="1365525117"/>
                    </a:ext>
                  </a:extLst>
                </a:gridCol>
                <a:gridCol w="1427944">
                  <a:extLst>
                    <a:ext uri="{9D8B030D-6E8A-4147-A177-3AD203B41FA5}">
                      <a16:colId xmlns:a16="http://schemas.microsoft.com/office/drawing/2014/main" val="238789049"/>
                    </a:ext>
                  </a:extLst>
                </a:gridCol>
              </a:tblGrid>
              <a:tr h="182880">
                <a:tc gridSpan="4">
                  <a:txBody>
                    <a:bodyPr/>
                    <a:lstStyle/>
                    <a:p>
                      <a:pPr algn="ctr" fontAlgn="ctr"/>
                      <a:r>
                        <a:rPr lang="en-US" sz="1100" b="1" i="0" u="none" strike="noStrike">
                          <a:solidFill>
                            <a:srgbClr val="000000"/>
                          </a:solidFill>
                          <a:effectLst/>
                          <a:latin typeface="Calibri" panose="020F0502020204030204" pitchFamily="34" charset="0"/>
                        </a:rPr>
                        <a:t>Mountains</a:t>
                      </a:r>
                    </a:p>
                  </a:txBody>
                  <a:tcPr marL="7620" marR="7620" marT="7620" marB="0" anchor="ctr">
                    <a:lnL>
                      <a:noFill/>
                    </a:lnL>
                    <a:lnR>
                      <a:noFill/>
                    </a:lnR>
                    <a:lnT>
                      <a:noFill/>
                    </a:lnT>
                    <a:lnB>
                      <a:noFill/>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5604336"/>
                  </a:ext>
                </a:extLst>
              </a:tr>
              <a:tr h="182880">
                <a:tc>
                  <a:txBody>
                    <a:bodyPr/>
                    <a:lstStyle/>
                    <a:p>
                      <a:pPr algn="l" fontAlgn="ctr"/>
                      <a:r>
                        <a:rPr lang="en-US" sz="1100" b="1" i="0" u="none" strike="noStrike">
                          <a:solidFill>
                            <a:srgbClr val="000000"/>
                          </a:solidFill>
                          <a:effectLst/>
                          <a:latin typeface="Calibri" panose="020F0502020204030204" pitchFamily="34" charset="0"/>
                        </a:rPr>
                        <a:t>Section</a:t>
                      </a:r>
                    </a:p>
                  </a:txBody>
                  <a:tcPr marL="7620" marR="7620" marT="7620"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Contact</a:t>
                      </a:r>
                    </a:p>
                  </a:txBody>
                  <a:tcPr marL="7620" marR="7620" marT="762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Office Number</a:t>
                      </a:r>
                    </a:p>
                  </a:txBody>
                  <a:tcPr marL="7620" marR="7620" marT="762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Email Address</a:t>
                      </a:r>
                    </a:p>
                  </a:txBody>
                  <a:tcPr marL="7620" marR="7620" marT="7620" marB="0" anchor="b">
                    <a:lnL>
                      <a:noFill/>
                    </a:lnL>
                    <a:lnR>
                      <a:noFill/>
                    </a:lnR>
                    <a:lnT>
                      <a:noFill/>
                    </a:lnT>
                    <a:lnB>
                      <a:noFill/>
                    </a:lnB>
                  </a:tcPr>
                </a:tc>
                <a:extLst>
                  <a:ext uri="{0D108BD9-81ED-4DB2-BD59-A6C34878D82A}">
                    <a16:rowId xmlns:a16="http://schemas.microsoft.com/office/drawing/2014/main" val="323374954"/>
                  </a:ext>
                </a:extLst>
              </a:tr>
              <a:tr h="182880">
                <a:tc>
                  <a:txBody>
                    <a:bodyPr/>
                    <a:lstStyle/>
                    <a:p>
                      <a:pPr algn="l" fontAlgn="b"/>
                      <a:r>
                        <a:rPr lang="en-US" sz="1100" b="0" i="0" u="none" strike="noStrike">
                          <a:solidFill>
                            <a:srgbClr val="000000"/>
                          </a:solidFill>
                          <a:effectLst/>
                          <a:latin typeface="Calibri" panose="020F0502020204030204" pitchFamily="34" charset="0"/>
                        </a:rPr>
                        <a:t>Finance</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Rose Hafford</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919-707-2600</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rlhafford@ncdot.gov</a:t>
                      </a:r>
                    </a:p>
                  </a:txBody>
                  <a:tcPr marL="7620" marR="7620" marT="7620" marB="0" anchor="b">
                    <a:lnL>
                      <a:noFill/>
                    </a:lnL>
                    <a:lnR>
                      <a:noFill/>
                    </a:lnR>
                    <a:lnT>
                      <a:noFill/>
                    </a:lnT>
                    <a:lnB>
                      <a:noFill/>
                    </a:lnB>
                  </a:tcPr>
                </a:tc>
                <a:extLst>
                  <a:ext uri="{0D108BD9-81ED-4DB2-BD59-A6C34878D82A}">
                    <a16:rowId xmlns:a16="http://schemas.microsoft.com/office/drawing/2014/main" val="2894715629"/>
                  </a:ext>
                </a:extLst>
              </a:tr>
              <a:tr h="182880">
                <a:tc>
                  <a:txBody>
                    <a:bodyPr/>
                    <a:lstStyle/>
                    <a:p>
                      <a:pPr algn="l" fontAlgn="b"/>
                      <a:r>
                        <a:rPr lang="en-US" sz="1100" b="0" i="0" u="none" strike="noStrike">
                          <a:solidFill>
                            <a:srgbClr val="000000"/>
                          </a:solidFill>
                          <a:effectLst/>
                          <a:latin typeface="Calibri" panose="020F0502020204030204" pitchFamily="34" charset="0"/>
                        </a:rPr>
                        <a:t>Grants Administration</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Bernard Clark</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919-707-4678</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bbclark2@ncdot.gov</a:t>
                      </a:r>
                    </a:p>
                  </a:txBody>
                  <a:tcPr marL="7620" marR="7620" marT="7620" marB="0" anchor="b">
                    <a:lnL>
                      <a:noFill/>
                    </a:lnL>
                    <a:lnR>
                      <a:noFill/>
                    </a:lnR>
                    <a:lnT>
                      <a:noFill/>
                    </a:lnT>
                    <a:lnB>
                      <a:noFill/>
                    </a:lnB>
                  </a:tcPr>
                </a:tc>
                <a:extLst>
                  <a:ext uri="{0D108BD9-81ED-4DB2-BD59-A6C34878D82A}">
                    <a16:rowId xmlns:a16="http://schemas.microsoft.com/office/drawing/2014/main" val="1661775466"/>
                  </a:ext>
                </a:extLst>
              </a:tr>
              <a:tr h="182880">
                <a:tc>
                  <a:txBody>
                    <a:bodyPr/>
                    <a:lstStyle/>
                    <a:p>
                      <a:pPr algn="l" fontAlgn="b"/>
                      <a:r>
                        <a:rPr lang="en-US" sz="1100" b="0" i="0" u="none" strike="noStrike">
                          <a:solidFill>
                            <a:srgbClr val="000000"/>
                          </a:solidFill>
                          <a:effectLst/>
                          <a:latin typeface="Calibri" panose="020F0502020204030204" pitchFamily="34" charset="0"/>
                        </a:rPr>
                        <a:t>Planning</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Bryan Lopez</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919-707-2606</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balopez@ncdot.gov</a:t>
                      </a:r>
                    </a:p>
                  </a:txBody>
                  <a:tcPr marL="7620" marR="7620" marT="7620" marB="0" anchor="b">
                    <a:lnL>
                      <a:noFill/>
                    </a:lnL>
                    <a:lnR>
                      <a:noFill/>
                    </a:lnR>
                    <a:lnT>
                      <a:noFill/>
                    </a:lnT>
                    <a:lnB>
                      <a:noFill/>
                    </a:lnB>
                  </a:tcPr>
                </a:tc>
                <a:extLst>
                  <a:ext uri="{0D108BD9-81ED-4DB2-BD59-A6C34878D82A}">
                    <a16:rowId xmlns:a16="http://schemas.microsoft.com/office/drawing/2014/main" val="656288810"/>
                  </a:ext>
                </a:extLst>
              </a:tr>
              <a:tr h="182880">
                <a:tc>
                  <a:txBody>
                    <a:bodyPr/>
                    <a:lstStyle/>
                    <a:p>
                      <a:pPr algn="l" fontAlgn="b"/>
                      <a:r>
                        <a:rPr lang="en-US" sz="1100" b="0" i="0" u="none" strike="noStrike">
                          <a:solidFill>
                            <a:srgbClr val="000000"/>
                          </a:solidFill>
                          <a:effectLst/>
                          <a:latin typeface="Calibri" panose="020F0502020204030204" pitchFamily="34" charset="0"/>
                        </a:rPr>
                        <a:t>Safety, Education and Compliance</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Ross Dragon</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919-707-4681</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radragon@ncdot.gov</a:t>
                      </a:r>
                    </a:p>
                  </a:txBody>
                  <a:tcPr marL="7620" marR="7620" marT="7620" marB="0" anchor="b">
                    <a:lnL>
                      <a:noFill/>
                    </a:lnL>
                    <a:lnR>
                      <a:noFill/>
                    </a:lnR>
                    <a:lnT>
                      <a:noFill/>
                    </a:lnT>
                    <a:lnB>
                      <a:noFill/>
                    </a:lnB>
                  </a:tcPr>
                </a:tc>
                <a:extLst>
                  <a:ext uri="{0D108BD9-81ED-4DB2-BD59-A6C34878D82A}">
                    <a16:rowId xmlns:a16="http://schemas.microsoft.com/office/drawing/2014/main" val="2532855976"/>
                  </a:ext>
                </a:extLst>
              </a:tr>
              <a:tr h="182880">
                <a:tc gridSpan="4">
                  <a:txBody>
                    <a:bodyPr/>
                    <a:lstStyle/>
                    <a:p>
                      <a:pPr algn="ctr" fontAlgn="ctr"/>
                      <a:r>
                        <a:rPr lang="en-US" sz="1100" b="1" i="0" u="none" strike="noStrike">
                          <a:solidFill>
                            <a:srgbClr val="000000"/>
                          </a:solidFill>
                          <a:effectLst/>
                          <a:latin typeface="Calibri" panose="020F0502020204030204" pitchFamily="34" charset="0"/>
                        </a:rPr>
                        <a:t>Western Piedmont</a:t>
                      </a:r>
                    </a:p>
                  </a:txBody>
                  <a:tcPr marL="7620" marR="7620" marT="7620" marB="0" anchor="ctr">
                    <a:lnL>
                      <a:noFill/>
                    </a:lnL>
                    <a:lnR>
                      <a:noFill/>
                    </a:lnR>
                    <a:lnT>
                      <a:noFill/>
                    </a:lnT>
                    <a:lnB>
                      <a:noFill/>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1361808"/>
                  </a:ext>
                </a:extLst>
              </a:tr>
              <a:tr h="182880">
                <a:tc>
                  <a:txBody>
                    <a:bodyPr/>
                    <a:lstStyle/>
                    <a:p>
                      <a:pPr algn="l" fontAlgn="ctr"/>
                      <a:r>
                        <a:rPr lang="en-US" sz="1100" b="1" i="0" u="none" strike="noStrike">
                          <a:solidFill>
                            <a:srgbClr val="000000"/>
                          </a:solidFill>
                          <a:effectLst/>
                          <a:latin typeface="Calibri" panose="020F0502020204030204" pitchFamily="34" charset="0"/>
                        </a:rPr>
                        <a:t>Section</a:t>
                      </a:r>
                    </a:p>
                  </a:txBody>
                  <a:tcPr marL="7620" marR="7620" marT="7620"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Contact</a:t>
                      </a:r>
                    </a:p>
                  </a:txBody>
                  <a:tcPr marL="7620" marR="7620" marT="762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Office Number</a:t>
                      </a:r>
                    </a:p>
                  </a:txBody>
                  <a:tcPr marL="7620" marR="7620" marT="762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Email Address</a:t>
                      </a:r>
                    </a:p>
                  </a:txBody>
                  <a:tcPr marL="7620" marR="7620" marT="7620" marB="0" anchor="b">
                    <a:lnL>
                      <a:noFill/>
                    </a:lnL>
                    <a:lnR>
                      <a:noFill/>
                    </a:lnR>
                    <a:lnT>
                      <a:noFill/>
                    </a:lnT>
                    <a:lnB>
                      <a:noFill/>
                    </a:lnB>
                  </a:tcPr>
                </a:tc>
                <a:extLst>
                  <a:ext uri="{0D108BD9-81ED-4DB2-BD59-A6C34878D82A}">
                    <a16:rowId xmlns:a16="http://schemas.microsoft.com/office/drawing/2014/main" val="4099795310"/>
                  </a:ext>
                </a:extLst>
              </a:tr>
              <a:tr h="182880">
                <a:tc>
                  <a:txBody>
                    <a:bodyPr/>
                    <a:lstStyle/>
                    <a:p>
                      <a:pPr algn="l" fontAlgn="b"/>
                      <a:r>
                        <a:rPr lang="en-US" sz="1100" b="0" i="0" u="none" strike="noStrike">
                          <a:solidFill>
                            <a:srgbClr val="000000"/>
                          </a:solidFill>
                          <a:effectLst/>
                          <a:latin typeface="Calibri" panose="020F0502020204030204" pitchFamily="34" charset="0"/>
                        </a:rPr>
                        <a:t>Finance</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Inger Bautista</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919-707-4683</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imbautista@ncdot.gov</a:t>
                      </a:r>
                    </a:p>
                  </a:txBody>
                  <a:tcPr marL="7620" marR="7620" marT="7620" marB="0" anchor="b">
                    <a:lnL>
                      <a:noFill/>
                    </a:lnL>
                    <a:lnR>
                      <a:noFill/>
                    </a:lnR>
                    <a:lnT>
                      <a:noFill/>
                    </a:lnT>
                    <a:lnB>
                      <a:noFill/>
                    </a:lnB>
                  </a:tcPr>
                </a:tc>
                <a:extLst>
                  <a:ext uri="{0D108BD9-81ED-4DB2-BD59-A6C34878D82A}">
                    <a16:rowId xmlns:a16="http://schemas.microsoft.com/office/drawing/2014/main" val="151904169"/>
                  </a:ext>
                </a:extLst>
              </a:tr>
              <a:tr h="182880">
                <a:tc>
                  <a:txBody>
                    <a:bodyPr/>
                    <a:lstStyle/>
                    <a:p>
                      <a:pPr algn="l" fontAlgn="b"/>
                      <a:r>
                        <a:rPr lang="en-US" sz="1100" b="0" i="0" u="none" strike="noStrike">
                          <a:solidFill>
                            <a:srgbClr val="000000"/>
                          </a:solidFill>
                          <a:effectLst/>
                          <a:latin typeface="Calibri" panose="020F0502020204030204" pitchFamily="34" charset="0"/>
                        </a:rPr>
                        <a:t>Grants Administration</a:t>
                      </a:r>
                    </a:p>
                  </a:txBody>
                  <a:tcPr marL="7620" marR="7620" marT="762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Kenetta Spence</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919-707-4673</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kmmclean@ncdot.gov</a:t>
                      </a:r>
                    </a:p>
                  </a:txBody>
                  <a:tcPr marL="7620" marR="7620" marT="7620" marB="0" anchor="b">
                    <a:lnL>
                      <a:noFill/>
                    </a:lnL>
                    <a:lnR>
                      <a:noFill/>
                    </a:lnR>
                    <a:lnT>
                      <a:noFill/>
                    </a:lnT>
                    <a:lnB>
                      <a:noFill/>
                    </a:lnB>
                  </a:tcPr>
                </a:tc>
                <a:extLst>
                  <a:ext uri="{0D108BD9-81ED-4DB2-BD59-A6C34878D82A}">
                    <a16:rowId xmlns:a16="http://schemas.microsoft.com/office/drawing/2014/main" val="3106725469"/>
                  </a:ext>
                </a:extLst>
              </a:tr>
              <a:tr h="182880">
                <a:tc>
                  <a:txBody>
                    <a:bodyPr/>
                    <a:lstStyle/>
                    <a:p>
                      <a:pPr algn="l" fontAlgn="b"/>
                      <a:r>
                        <a:rPr lang="en-US" sz="1100" b="0" i="0" u="none" strike="noStrike">
                          <a:solidFill>
                            <a:srgbClr val="000000"/>
                          </a:solidFill>
                          <a:effectLst/>
                          <a:latin typeface="Calibri" panose="020F0502020204030204" pitchFamily="34" charset="0"/>
                        </a:rPr>
                        <a:t>Planning</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Bryan Lopez</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919-707-2606</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balopez@ncdot.gov</a:t>
                      </a:r>
                    </a:p>
                  </a:txBody>
                  <a:tcPr marL="7620" marR="7620" marT="7620" marB="0" anchor="b">
                    <a:lnL>
                      <a:noFill/>
                    </a:lnL>
                    <a:lnR>
                      <a:noFill/>
                    </a:lnR>
                    <a:lnT>
                      <a:noFill/>
                    </a:lnT>
                    <a:lnB>
                      <a:noFill/>
                    </a:lnB>
                  </a:tcPr>
                </a:tc>
                <a:extLst>
                  <a:ext uri="{0D108BD9-81ED-4DB2-BD59-A6C34878D82A}">
                    <a16:rowId xmlns:a16="http://schemas.microsoft.com/office/drawing/2014/main" val="2716570756"/>
                  </a:ext>
                </a:extLst>
              </a:tr>
              <a:tr h="182880">
                <a:tc>
                  <a:txBody>
                    <a:bodyPr/>
                    <a:lstStyle/>
                    <a:p>
                      <a:pPr algn="l" fontAlgn="b"/>
                      <a:r>
                        <a:rPr lang="en-US" sz="1100" b="0" i="0" u="none" strike="noStrike">
                          <a:solidFill>
                            <a:srgbClr val="000000"/>
                          </a:solidFill>
                          <a:effectLst/>
                          <a:latin typeface="Calibri" panose="020F0502020204030204" pitchFamily="34" charset="0"/>
                        </a:rPr>
                        <a:t>Safety, Education and Compliance</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Ross Dragon</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919-707-4681</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radragon@ncdot.gov</a:t>
                      </a:r>
                    </a:p>
                  </a:txBody>
                  <a:tcPr marL="7620" marR="7620" marT="7620" marB="0" anchor="b">
                    <a:lnL>
                      <a:noFill/>
                    </a:lnL>
                    <a:lnR>
                      <a:noFill/>
                    </a:lnR>
                    <a:lnT>
                      <a:noFill/>
                    </a:lnT>
                    <a:lnB>
                      <a:noFill/>
                    </a:lnB>
                  </a:tcPr>
                </a:tc>
                <a:extLst>
                  <a:ext uri="{0D108BD9-81ED-4DB2-BD59-A6C34878D82A}">
                    <a16:rowId xmlns:a16="http://schemas.microsoft.com/office/drawing/2014/main" val="2660664521"/>
                  </a:ext>
                </a:extLst>
              </a:tr>
              <a:tr h="182880">
                <a:tc gridSpan="4">
                  <a:txBody>
                    <a:bodyPr/>
                    <a:lstStyle/>
                    <a:p>
                      <a:pPr algn="ctr" fontAlgn="ctr"/>
                      <a:r>
                        <a:rPr lang="en-US" sz="1100" b="1" i="0" u="none" strike="noStrike">
                          <a:solidFill>
                            <a:srgbClr val="000000"/>
                          </a:solidFill>
                          <a:effectLst/>
                          <a:latin typeface="Calibri" panose="020F0502020204030204" pitchFamily="34" charset="0"/>
                        </a:rPr>
                        <a:t>Eastern Piedmont</a:t>
                      </a:r>
                    </a:p>
                  </a:txBody>
                  <a:tcPr marL="7620" marR="7620" marT="7620" marB="0" anchor="ctr">
                    <a:lnL>
                      <a:noFill/>
                    </a:lnL>
                    <a:lnR>
                      <a:noFill/>
                    </a:lnR>
                    <a:lnT>
                      <a:noFill/>
                    </a:lnT>
                    <a:lnB>
                      <a:noFill/>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57067"/>
                  </a:ext>
                </a:extLst>
              </a:tr>
              <a:tr h="231188">
                <a:tc>
                  <a:txBody>
                    <a:bodyPr/>
                    <a:lstStyle/>
                    <a:p>
                      <a:pPr algn="l" fontAlgn="ctr"/>
                      <a:r>
                        <a:rPr lang="en-US" sz="1100" b="1" i="0" u="none" strike="noStrike">
                          <a:solidFill>
                            <a:srgbClr val="000000"/>
                          </a:solidFill>
                          <a:effectLst/>
                          <a:latin typeface="Calibri" panose="020F0502020204030204" pitchFamily="34" charset="0"/>
                        </a:rPr>
                        <a:t>Section</a:t>
                      </a:r>
                    </a:p>
                  </a:txBody>
                  <a:tcPr marL="7620" marR="7620" marT="7620"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Contact</a:t>
                      </a:r>
                    </a:p>
                  </a:txBody>
                  <a:tcPr marL="7620" marR="7620" marT="7620" marB="0" anchor="b">
                    <a:lnL>
                      <a:noFill/>
                    </a:lnL>
                    <a:lnR>
                      <a:noFill/>
                    </a:lnR>
                    <a:lnT>
                      <a:noFill/>
                    </a:lnT>
                    <a:lnB>
                      <a:noFill/>
                    </a:lnB>
                  </a:tcPr>
                </a:tc>
                <a:tc>
                  <a:txBody>
                    <a:bodyPr/>
                    <a:lstStyle/>
                    <a:p>
                      <a:pPr algn="l" fontAlgn="b"/>
                      <a:r>
                        <a:rPr lang="en-US" sz="1100" b="1" i="0" u="none" strike="noStrike" dirty="0">
                          <a:solidFill>
                            <a:srgbClr val="000000"/>
                          </a:solidFill>
                          <a:effectLst/>
                          <a:latin typeface="Calibri" panose="020F0502020204030204" pitchFamily="34" charset="0"/>
                        </a:rPr>
                        <a:t>Office Number</a:t>
                      </a:r>
                    </a:p>
                  </a:txBody>
                  <a:tcPr marL="7620" marR="7620" marT="7620" marB="0" anchor="b">
                    <a:lnL>
                      <a:noFill/>
                    </a:lnL>
                    <a:lnR>
                      <a:noFill/>
                    </a:lnR>
                    <a:lnT>
                      <a:noFill/>
                    </a:lnT>
                    <a:lnB>
                      <a:noFill/>
                    </a:lnB>
                  </a:tcPr>
                </a:tc>
                <a:tc>
                  <a:txBody>
                    <a:bodyPr/>
                    <a:lstStyle/>
                    <a:p>
                      <a:pPr algn="l" fontAlgn="b"/>
                      <a:r>
                        <a:rPr lang="en-US" sz="1100" b="1" i="0" u="none" strike="noStrike" dirty="0">
                          <a:solidFill>
                            <a:srgbClr val="000000"/>
                          </a:solidFill>
                          <a:effectLst/>
                          <a:latin typeface="Calibri" panose="020F0502020204030204" pitchFamily="34" charset="0"/>
                        </a:rPr>
                        <a:t>Email Address</a:t>
                      </a:r>
                    </a:p>
                  </a:txBody>
                  <a:tcPr marL="7620" marR="7620" marT="7620" marB="0" anchor="b">
                    <a:lnL>
                      <a:noFill/>
                    </a:lnL>
                    <a:lnR>
                      <a:noFill/>
                    </a:lnR>
                    <a:lnT>
                      <a:noFill/>
                    </a:lnT>
                    <a:lnB>
                      <a:noFill/>
                    </a:lnB>
                  </a:tcPr>
                </a:tc>
                <a:extLst>
                  <a:ext uri="{0D108BD9-81ED-4DB2-BD59-A6C34878D82A}">
                    <a16:rowId xmlns:a16="http://schemas.microsoft.com/office/drawing/2014/main" val="321319611"/>
                  </a:ext>
                </a:extLst>
              </a:tr>
              <a:tr h="182880">
                <a:tc>
                  <a:txBody>
                    <a:bodyPr/>
                    <a:lstStyle/>
                    <a:p>
                      <a:pPr algn="l" fontAlgn="b"/>
                      <a:r>
                        <a:rPr lang="en-US" sz="1100" b="0" i="0" u="none" strike="noStrike">
                          <a:solidFill>
                            <a:srgbClr val="000000"/>
                          </a:solidFill>
                          <a:effectLst/>
                          <a:latin typeface="Calibri" panose="020F0502020204030204" pitchFamily="34" charset="0"/>
                        </a:rPr>
                        <a:t>Finance</a:t>
                      </a:r>
                    </a:p>
                  </a:txBody>
                  <a:tcPr marL="7620" marR="7620" marT="762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Cassandra Wilson</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919-707-4671</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cdwilson@ncdot.gov</a:t>
                      </a:r>
                    </a:p>
                  </a:txBody>
                  <a:tcPr marL="7620" marR="7620" marT="7620" marB="0" anchor="b">
                    <a:lnL>
                      <a:noFill/>
                    </a:lnL>
                    <a:lnR>
                      <a:noFill/>
                    </a:lnR>
                    <a:lnT>
                      <a:noFill/>
                    </a:lnT>
                    <a:lnB>
                      <a:noFill/>
                    </a:lnB>
                  </a:tcPr>
                </a:tc>
                <a:extLst>
                  <a:ext uri="{0D108BD9-81ED-4DB2-BD59-A6C34878D82A}">
                    <a16:rowId xmlns:a16="http://schemas.microsoft.com/office/drawing/2014/main" val="3871456151"/>
                  </a:ext>
                </a:extLst>
              </a:tr>
              <a:tr h="182880">
                <a:tc>
                  <a:txBody>
                    <a:bodyPr/>
                    <a:lstStyle/>
                    <a:p>
                      <a:pPr algn="l" fontAlgn="b"/>
                      <a:r>
                        <a:rPr lang="en-US" sz="1100" b="0" i="0" u="none" strike="noStrike">
                          <a:solidFill>
                            <a:srgbClr val="000000"/>
                          </a:solidFill>
                          <a:effectLst/>
                          <a:latin typeface="Calibri" panose="020F0502020204030204" pitchFamily="34" charset="0"/>
                        </a:rPr>
                        <a:t>Grants Administration</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Tony Sumter</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919-707-4689</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asumter@ncdot.gov</a:t>
                      </a:r>
                    </a:p>
                  </a:txBody>
                  <a:tcPr marL="7620" marR="7620" marT="7620" marB="0" anchor="b">
                    <a:lnL>
                      <a:noFill/>
                    </a:lnL>
                    <a:lnR>
                      <a:noFill/>
                    </a:lnR>
                    <a:lnT>
                      <a:noFill/>
                    </a:lnT>
                    <a:lnB>
                      <a:noFill/>
                    </a:lnB>
                  </a:tcPr>
                </a:tc>
                <a:extLst>
                  <a:ext uri="{0D108BD9-81ED-4DB2-BD59-A6C34878D82A}">
                    <a16:rowId xmlns:a16="http://schemas.microsoft.com/office/drawing/2014/main" val="3731447734"/>
                  </a:ext>
                </a:extLst>
              </a:tr>
              <a:tr h="182880">
                <a:tc>
                  <a:txBody>
                    <a:bodyPr/>
                    <a:lstStyle/>
                    <a:p>
                      <a:pPr algn="l" fontAlgn="b"/>
                      <a:r>
                        <a:rPr lang="en-US" sz="1100" b="0" i="0" u="none" strike="noStrike">
                          <a:solidFill>
                            <a:srgbClr val="000000"/>
                          </a:solidFill>
                          <a:effectLst/>
                          <a:latin typeface="Calibri" panose="020F0502020204030204" pitchFamily="34" charset="0"/>
                        </a:rPr>
                        <a:t>Planning</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Bryan Lopez</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919-707-2606</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balopez@ncdot.gov</a:t>
                      </a:r>
                    </a:p>
                  </a:txBody>
                  <a:tcPr marL="7620" marR="7620" marT="7620" marB="0" anchor="b">
                    <a:lnL>
                      <a:noFill/>
                    </a:lnL>
                    <a:lnR>
                      <a:noFill/>
                    </a:lnR>
                    <a:lnT>
                      <a:noFill/>
                    </a:lnT>
                    <a:lnB>
                      <a:noFill/>
                    </a:lnB>
                  </a:tcPr>
                </a:tc>
                <a:extLst>
                  <a:ext uri="{0D108BD9-81ED-4DB2-BD59-A6C34878D82A}">
                    <a16:rowId xmlns:a16="http://schemas.microsoft.com/office/drawing/2014/main" val="3059254932"/>
                  </a:ext>
                </a:extLst>
              </a:tr>
              <a:tr h="182880">
                <a:tc>
                  <a:txBody>
                    <a:bodyPr/>
                    <a:lstStyle/>
                    <a:p>
                      <a:pPr algn="l" fontAlgn="b"/>
                      <a:r>
                        <a:rPr lang="en-US" sz="1100" b="0" i="0" u="none" strike="noStrike">
                          <a:solidFill>
                            <a:srgbClr val="000000"/>
                          </a:solidFill>
                          <a:effectLst/>
                          <a:latin typeface="Calibri" panose="020F0502020204030204" pitchFamily="34" charset="0"/>
                        </a:rPr>
                        <a:t>Safety, Education and Compliance</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Eartle McNeill</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919-707-4686</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elmcneill1@ncdot.gov</a:t>
                      </a:r>
                    </a:p>
                  </a:txBody>
                  <a:tcPr marL="7620" marR="7620" marT="7620" marB="0" anchor="b">
                    <a:lnL>
                      <a:noFill/>
                    </a:lnL>
                    <a:lnR>
                      <a:noFill/>
                    </a:lnR>
                    <a:lnT>
                      <a:noFill/>
                    </a:lnT>
                    <a:lnB>
                      <a:noFill/>
                    </a:lnB>
                  </a:tcPr>
                </a:tc>
                <a:extLst>
                  <a:ext uri="{0D108BD9-81ED-4DB2-BD59-A6C34878D82A}">
                    <a16:rowId xmlns:a16="http://schemas.microsoft.com/office/drawing/2014/main" val="3994102403"/>
                  </a:ext>
                </a:extLst>
              </a:tr>
              <a:tr h="182880">
                <a:tc gridSpan="4">
                  <a:txBody>
                    <a:bodyPr/>
                    <a:lstStyle/>
                    <a:p>
                      <a:pPr algn="ctr" fontAlgn="ctr"/>
                      <a:r>
                        <a:rPr lang="en-US" sz="1100" b="1" i="0" u="none" strike="noStrike">
                          <a:solidFill>
                            <a:srgbClr val="000000"/>
                          </a:solidFill>
                          <a:effectLst/>
                          <a:latin typeface="Calibri" panose="020F0502020204030204" pitchFamily="34" charset="0"/>
                        </a:rPr>
                        <a:t>Coastal Plains</a:t>
                      </a:r>
                    </a:p>
                  </a:txBody>
                  <a:tcPr marL="7620" marR="7620" marT="7620" marB="0" anchor="ctr">
                    <a:lnL>
                      <a:noFill/>
                    </a:lnL>
                    <a:lnR>
                      <a:noFill/>
                    </a:lnR>
                    <a:lnT>
                      <a:noFill/>
                    </a:lnT>
                    <a:lnB>
                      <a:noFill/>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7933325"/>
                  </a:ext>
                </a:extLst>
              </a:tr>
              <a:tr h="182880">
                <a:tc>
                  <a:txBody>
                    <a:bodyPr/>
                    <a:lstStyle/>
                    <a:p>
                      <a:pPr algn="l" fontAlgn="ctr"/>
                      <a:r>
                        <a:rPr lang="en-US" sz="1100" b="1" i="0" u="none" strike="noStrike">
                          <a:solidFill>
                            <a:srgbClr val="000000"/>
                          </a:solidFill>
                          <a:effectLst/>
                          <a:latin typeface="Calibri" panose="020F0502020204030204" pitchFamily="34" charset="0"/>
                        </a:rPr>
                        <a:t>Section</a:t>
                      </a:r>
                    </a:p>
                  </a:txBody>
                  <a:tcPr marL="7620" marR="7620" marT="7620" marB="0" anchor="ctr">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Contact</a:t>
                      </a:r>
                    </a:p>
                  </a:txBody>
                  <a:tcPr marL="7620" marR="7620" marT="762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Office Number</a:t>
                      </a:r>
                    </a:p>
                  </a:txBody>
                  <a:tcPr marL="7620" marR="7620" marT="7620" marB="0" anchor="b">
                    <a:lnL>
                      <a:noFill/>
                    </a:lnL>
                    <a:lnR>
                      <a:noFill/>
                    </a:lnR>
                    <a:lnT>
                      <a:noFill/>
                    </a:lnT>
                    <a:lnB>
                      <a:noFill/>
                    </a:lnB>
                  </a:tcPr>
                </a:tc>
                <a:tc>
                  <a:txBody>
                    <a:bodyPr/>
                    <a:lstStyle/>
                    <a:p>
                      <a:pPr algn="l" fontAlgn="b"/>
                      <a:r>
                        <a:rPr lang="en-US" sz="1100" b="1" i="0" u="none" strike="noStrike">
                          <a:solidFill>
                            <a:srgbClr val="000000"/>
                          </a:solidFill>
                          <a:effectLst/>
                          <a:latin typeface="Calibri" panose="020F0502020204030204" pitchFamily="34" charset="0"/>
                        </a:rPr>
                        <a:t>Email Address</a:t>
                      </a:r>
                    </a:p>
                  </a:txBody>
                  <a:tcPr marL="7620" marR="7620" marT="7620" marB="0" anchor="b">
                    <a:lnL>
                      <a:noFill/>
                    </a:lnL>
                    <a:lnR>
                      <a:noFill/>
                    </a:lnR>
                    <a:lnT>
                      <a:noFill/>
                    </a:lnT>
                    <a:lnB>
                      <a:noFill/>
                    </a:lnB>
                  </a:tcPr>
                </a:tc>
                <a:extLst>
                  <a:ext uri="{0D108BD9-81ED-4DB2-BD59-A6C34878D82A}">
                    <a16:rowId xmlns:a16="http://schemas.microsoft.com/office/drawing/2014/main" val="998178814"/>
                  </a:ext>
                </a:extLst>
              </a:tr>
              <a:tr h="182880">
                <a:tc>
                  <a:txBody>
                    <a:bodyPr/>
                    <a:lstStyle/>
                    <a:p>
                      <a:pPr algn="l" fontAlgn="b"/>
                      <a:r>
                        <a:rPr lang="en-US" sz="1100" b="0" i="0" u="none" strike="noStrike">
                          <a:solidFill>
                            <a:srgbClr val="000000"/>
                          </a:solidFill>
                          <a:effectLst/>
                          <a:latin typeface="Calibri" panose="020F0502020204030204" pitchFamily="34" charset="0"/>
                        </a:rPr>
                        <a:t>Finance</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Katie Dunn</a:t>
                      </a:r>
                    </a:p>
                  </a:txBody>
                  <a:tcPr marL="7620" marR="7620" marT="762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919-707-4670</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kedunn@ncdot.gov</a:t>
                      </a:r>
                    </a:p>
                  </a:txBody>
                  <a:tcPr marL="7620" marR="7620" marT="7620" marB="0" anchor="b">
                    <a:lnL>
                      <a:noFill/>
                    </a:lnL>
                    <a:lnR>
                      <a:noFill/>
                    </a:lnR>
                    <a:lnT>
                      <a:noFill/>
                    </a:lnT>
                    <a:lnB>
                      <a:noFill/>
                    </a:lnB>
                  </a:tcPr>
                </a:tc>
                <a:extLst>
                  <a:ext uri="{0D108BD9-81ED-4DB2-BD59-A6C34878D82A}">
                    <a16:rowId xmlns:a16="http://schemas.microsoft.com/office/drawing/2014/main" val="1112957449"/>
                  </a:ext>
                </a:extLst>
              </a:tr>
              <a:tr h="182880">
                <a:tc>
                  <a:txBody>
                    <a:bodyPr/>
                    <a:lstStyle/>
                    <a:p>
                      <a:pPr algn="l" fontAlgn="b"/>
                      <a:r>
                        <a:rPr lang="en-US" sz="1100" b="0" i="0" u="none" strike="noStrike">
                          <a:solidFill>
                            <a:srgbClr val="000000"/>
                          </a:solidFill>
                          <a:effectLst/>
                          <a:latin typeface="Calibri" panose="020F0502020204030204" pitchFamily="34" charset="0"/>
                        </a:rPr>
                        <a:t>Grants Administration</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Alexius Farris</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919-707-4698</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aafarris@ncdot.gov</a:t>
                      </a:r>
                    </a:p>
                  </a:txBody>
                  <a:tcPr marL="7620" marR="7620" marT="7620" marB="0" anchor="b">
                    <a:lnL>
                      <a:noFill/>
                    </a:lnL>
                    <a:lnR>
                      <a:noFill/>
                    </a:lnR>
                    <a:lnT>
                      <a:noFill/>
                    </a:lnT>
                    <a:lnB>
                      <a:noFill/>
                    </a:lnB>
                  </a:tcPr>
                </a:tc>
                <a:extLst>
                  <a:ext uri="{0D108BD9-81ED-4DB2-BD59-A6C34878D82A}">
                    <a16:rowId xmlns:a16="http://schemas.microsoft.com/office/drawing/2014/main" val="4135717336"/>
                  </a:ext>
                </a:extLst>
              </a:tr>
              <a:tr h="182880">
                <a:tc>
                  <a:txBody>
                    <a:bodyPr/>
                    <a:lstStyle/>
                    <a:p>
                      <a:pPr algn="l" fontAlgn="b"/>
                      <a:r>
                        <a:rPr lang="en-US" sz="1100" b="0" i="0" u="none" strike="noStrike">
                          <a:solidFill>
                            <a:srgbClr val="000000"/>
                          </a:solidFill>
                          <a:effectLst/>
                          <a:latin typeface="Calibri" panose="020F0502020204030204" pitchFamily="34" charset="0"/>
                        </a:rPr>
                        <a:t>Planning</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Bryan Lopez</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919-707-2606</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balopez@ncdot.gov</a:t>
                      </a:r>
                    </a:p>
                  </a:txBody>
                  <a:tcPr marL="7620" marR="7620" marT="7620" marB="0" anchor="b">
                    <a:lnL>
                      <a:noFill/>
                    </a:lnL>
                    <a:lnR>
                      <a:noFill/>
                    </a:lnR>
                    <a:lnT>
                      <a:noFill/>
                    </a:lnT>
                    <a:lnB>
                      <a:noFill/>
                    </a:lnB>
                  </a:tcPr>
                </a:tc>
                <a:extLst>
                  <a:ext uri="{0D108BD9-81ED-4DB2-BD59-A6C34878D82A}">
                    <a16:rowId xmlns:a16="http://schemas.microsoft.com/office/drawing/2014/main" val="3090720491"/>
                  </a:ext>
                </a:extLst>
              </a:tr>
              <a:tr h="182880">
                <a:tc>
                  <a:txBody>
                    <a:bodyPr/>
                    <a:lstStyle/>
                    <a:p>
                      <a:pPr algn="l" fontAlgn="b"/>
                      <a:r>
                        <a:rPr lang="en-US" sz="1100" b="0" i="0" u="none" strike="noStrike">
                          <a:solidFill>
                            <a:srgbClr val="000000"/>
                          </a:solidFill>
                          <a:effectLst/>
                          <a:latin typeface="Calibri" panose="020F0502020204030204" pitchFamily="34" charset="0"/>
                        </a:rPr>
                        <a:t>Safety, Education and Compliance</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Eartle McNeill</a:t>
                      </a:r>
                    </a:p>
                  </a:txBody>
                  <a:tcPr marL="7620" marR="7620" marT="7620" marB="0" anchor="b">
                    <a:lnL>
                      <a:noFill/>
                    </a:lnL>
                    <a:lnR>
                      <a:noFill/>
                    </a:lnR>
                    <a:lnT>
                      <a:noFill/>
                    </a:lnT>
                    <a:lnB>
                      <a:noFill/>
                    </a:lnB>
                  </a:tcPr>
                </a:tc>
                <a:tc>
                  <a:txBody>
                    <a:bodyPr/>
                    <a:lstStyle/>
                    <a:p>
                      <a:pPr algn="l" fontAlgn="b"/>
                      <a:r>
                        <a:rPr lang="en-US" sz="1100" b="0" i="0" u="none" strike="noStrike">
                          <a:solidFill>
                            <a:srgbClr val="000000"/>
                          </a:solidFill>
                          <a:effectLst/>
                          <a:latin typeface="Calibri" panose="020F0502020204030204" pitchFamily="34" charset="0"/>
                        </a:rPr>
                        <a:t>919-707-4686</a:t>
                      </a:r>
                    </a:p>
                  </a:txBody>
                  <a:tcPr marL="7620" marR="7620" marT="7620"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panose="020F0502020204030204" pitchFamily="34" charset="0"/>
                        </a:rPr>
                        <a:t>elmcneill1@ncdot.gov</a:t>
                      </a:r>
                    </a:p>
                  </a:txBody>
                  <a:tcPr marL="7620" marR="7620" marT="7620" marB="0" anchor="b">
                    <a:lnL>
                      <a:noFill/>
                    </a:lnL>
                    <a:lnR>
                      <a:noFill/>
                    </a:lnR>
                    <a:lnT>
                      <a:noFill/>
                    </a:lnT>
                    <a:lnB>
                      <a:noFill/>
                    </a:lnB>
                  </a:tcPr>
                </a:tc>
                <a:extLst>
                  <a:ext uri="{0D108BD9-81ED-4DB2-BD59-A6C34878D82A}">
                    <a16:rowId xmlns:a16="http://schemas.microsoft.com/office/drawing/2014/main" val="806442649"/>
                  </a:ext>
                </a:extLst>
              </a:tr>
            </a:tbl>
          </a:graphicData>
        </a:graphic>
      </p:graphicFrame>
    </p:spTree>
    <p:extLst>
      <p:ext uri="{BB962C8B-B14F-4D97-AF65-F5344CB8AC3E}">
        <p14:creationId xmlns:p14="http://schemas.microsoft.com/office/powerpoint/2010/main" val="2511565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58AAA9-914F-4EF6-A1AE-6CF00507BFDF}"/>
              </a:ext>
            </a:extLst>
          </p:cNvPr>
          <p:cNvSpPr>
            <a:spLocks noGrp="1"/>
          </p:cNvSpPr>
          <p:nvPr>
            <p:ph type="body" sz="quarter" idx="12"/>
          </p:nvPr>
        </p:nvSpPr>
        <p:spPr/>
        <p:txBody>
          <a:bodyPr/>
          <a:lstStyle/>
          <a:p>
            <a:r>
              <a:rPr lang="en-US" dirty="0"/>
              <a:t>FY 2023 Call for Projects</a:t>
            </a:r>
          </a:p>
        </p:txBody>
      </p:sp>
      <p:sp>
        <p:nvSpPr>
          <p:cNvPr id="3" name="Slide Number Placeholder 2">
            <a:extLst>
              <a:ext uri="{FF2B5EF4-FFF2-40B4-BE49-F238E27FC236}">
                <a16:creationId xmlns:a16="http://schemas.microsoft.com/office/drawing/2014/main" id="{107A4518-C2E0-4FB3-8B75-1C2B7C717418}"/>
              </a:ext>
            </a:extLst>
          </p:cNvPr>
          <p:cNvSpPr>
            <a:spLocks noGrp="1"/>
          </p:cNvSpPr>
          <p:nvPr>
            <p:ph type="sldNum" sz="quarter" idx="13"/>
          </p:nvPr>
        </p:nvSpPr>
        <p:spPr/>
        <p:txBody>
          <a:bodyPr/>
          <a:lstStyle/>
          <a:p>
            <a:pPr defTabSz="445770">
              <a:defRPr/>
            </a:pPr>
            <a:fld id="{8E0C9224-0E86-4A9A-8DD9-792BBB0652B6}" type="slidenum">
              <a:rPr lang="en-US" altLang="en-US">
                <a:solidFill>
                  <a:prstClr val="black">
                    <a:lumMod val="50000"/>
                    <a:lumOff val="50000"/>
                  </a:prstClr>
                </a:solidFill>
                <a:latin typeface="Calibri" pitchFamily="34" charset="0"/>
                <a:ea typeface="MS PGothic" pitchFamily="34" charset="-128"/>
              </a:rPr>
              <a:pPr defTabSz="445770">
                <a:defRPr/>
              </a:pPr>
              <a:t>17</a:t>
            </a:fld>
            <a:endParaRPr lang="en-US" altLang="en-US" dirty="0">
              <a:solidFill>
                <a:prstClr val="black">
                  <a:lumMod val="50000"/>
                  <a:lumOff val="50000"/>
                </a:prstClr>
              </a:solidFill>
              <a:latin typeface="Calibri" pitchFamily="34" charset="0"/>
              <a:ea typeface="MS PGothic" pitchFamily="34" charset="-128"/>
            </a:endParaRPr>
          </a:p>
        </p:txBody>
      </p:sp>
      <p:sp>
        <p:nvSpPr>
          <p:cNvPr id="4" name="Rectangle 3">
            <a:extLst>
              <a:ext uri="{FF2B5EF4-FFF2-40B4-BE49-F238E27FC236}">
                <a16:creationId xmlns:a16="http://schemas.microsoft.com/office/drawing/2014/main" id="{541CC7B6-9DC9-411C-821B-E669E7420FD4}"/>
              </a:ext>
            </a:extLst>
          </p:cNvPr>
          <p:cNvSpPr/>
          <p:nvPr/>
        </p:nvSpPr>
        <p:spPr>
          <a:xfrm>
            <a:off x="3636281" y="651085"/>
            <a:ext cx="4614638" cy="570156"/>
          </a:xfrm>
          <a:prstGeom prst="rect">
            <a:avLst/>
          </a:prstGeom>
        </p:spPr>
        <p:txBody>
          <a:bodyPr wrap="none">
            <a:spAutoFit/>
          </a:bodyPr>
          <a:lstStyle/>
          <a:p>
            <a:pPr algn="ctr" defTabSz="445770"/>
            <a:r>
              <a:rPr lang="en-US" sz="3120" dirty="0">
                <a:solidFill>
                  <a:prstClr val="black"/>
                </a:solidFill>
                <a:latin typeface="Arial" panose="020B0604020202020204" pitchFamily="34" charset="0"/>
                <a:cs typeface="Arial" panose="020B0604020202020204" pitchFamily="34" charset="0"/>
              </a:rPr>
              <a:t>FY 2023 Call for Projects</a:t>
            </a:r>
          </a:p>
        </p:txBody>
      </p:sp>
      <p:pic>
        <p:nvPicPr>
          <p:cNvPr id="5" name="Picture 3" descr="C:\Users\cmfreitag\AppData\Local\Microsoft\Windows\Temporary Internet Files\Content.IE5\EI596O8F\open-folder-icon-arrow-10270-large[1].png">
            <a:extLst>
              <a:ext uri="{FF2B5EF4-FFF2-40B4-BE49-F238E27FC236}">
                <a16:creationId xmlns:a16="http://schemas.microsoft.com/office/drawing/2014/main" id="{BE65BF3B-FEF7-49E5-BED1-957A45F27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794" y="571561"/>
            <a:ext cx="1292753" cy="11570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D4C57192-E58F-4C22-BC81-2F35825B1ABF}"/>
              </a:ext>
            </a:extLst>
          </p:cNvPr>
          <p:cNvSpPr/>
          <p:nvPr/>
        </p:nvSpPr>
        <p:spPr>
          <a:xfrm>
            <a:off x="1628031" y="1442983"/>
            <a:ext cx="9664810" cy="4411207"/>
          </a:xfrm>
          <a:prstGeom prst="rect">
            <a:avLst/>
          </a:prstGeom>
        </p:spPr>
        <p:txBody>
          <a:bodyPr wrap="square">
            <a:spAutoFit/>
          </a:bodyPr>
          <a:lstStyle/>
          <a:p>
            <a:pPr defTabSz="445770"/>
            <a:r>
              <a:rPr lang="en-US" sz="2340" dirty="0">
                <a:solidFill>
                  <a:prstClr val="black"/>
                </a:solidFill>
                <a:latin typeface="Arial" panose="020B0604020202020204" pitchFamily="34" charset="0"/>
                <a:cs typeface="Arial" panose="020B0604020202020204" pitchFamily="34" charset="0"/>
              </a:rPr>
              <a:t>		Call for Projects:  July 12 – October 8, 2021</a:t>
            </a:r>
          </a:p>
          <a:p>
            <a:pPr defTabSz="445770"/>
            <a:endParaRPr lang="en-US" sz="2340" dirty="0">
              <a:solidFill>
                <a:prstClr val="black"/>
              </a:solidFill>
              <a:latin typeface="Arial" panose="020B0604020202020204" pitchFamily="34" charset="0"/>
              <a:cs typeface="Arial" panose="020B0604020202020204" pitchFamily="34" charset="0"/>
            </a:endParaRPr>
          </a:p>
          <a:p>
            <a:pPr defTabSz="445770"/>
            <a:r>
              <a:rPr lang="en-US" sz="2340" dirty="0">
                <a:solidFill>
                  <a:prstClr val="black"/>
                </a:solidFill>
                <a:latin typeface="Arial" panose="020B0604020202020204" pitchFamily="34" charset="0"/>
                <a:cs typeface="Arial" panose="020B0604020202020204" pitchFamily="34" charset="0"/>
              </a:rPr>
              <a:t>5311 Admin/Operating 					Combined Capital</a:t>
            </a:r>
          </a:p>
          <a:p>
            <a:pPr defTabSz="445770"/>
            <a:r>
              <a:rPr lang="en-US" sz="2340" dirty="0">
                <a:solidFill>
                  <a:prstClr val="black"/>
                </a:solidFill>
                <a:latin typeface="Arial" panose="020B0604020202020204" pitchFamily="34" charset="0"/>
                <a:cs typeface="Arial" panose="020B0604020202020204" pitchFamily="34" charset="0"/>
              </a:rPr>
              <a:t>5310 Operating 							Mobility Manager</a:t>
            </a:r>
          </a:p>
          <a:p>
            <a:pPr defTabSz="445770"/>
            <a:r>
              <a:rPr lang="en-US" sz="2340" dirty="0">
                <a:solidFill>
                  <a:prstClr val="black"/>
                </a:solidFill>
                <a:latin typeface="Arial" panose="020B0604020202020204" pitchFamily="34" charset="0"/>
                <a:cs typeface="Arial" panose="020B0604020202020204" pitchFamily="34" charset="0"/>
              </a:rPr>
              <a:t>5310 Capital – Purchase of Service	ConCPT 			</a:t>
            </a:r>
          </a:p>
          <a:p>
            <a:pPr defTabSz="445770"/>
            <a:r>
              <a:rPr lang="en-US" sz="2340" dirty="0">
                <a:solidFill>
                  <a:prstClr val="black"/>
                </a:solidFill>
                <a:latin typeface="Arial" panose="020B0604020202020204" pitchFamily="34" charset="0"/>
                <a:cs typeface="Arial" panose="020B0604020202020204" pitchFamily="34" charset="0"/>
              </a:rPr>
              <a:t>Rural State Operating*					Traveler’s Aid	</a:t>
            </a:r>
          </a:p>
          <a:p>
            <a:pPr defTabSz="445770"/>
            <a:r>
              <a:rPr lang="en-US" sz="2340" dirty="0">
                <a:solidFill>
                  <a:prstClr val="black"/>
                </a:solidFill>
                <a:latin typeface="Arial" panose="020B0604020202020204" pitchFamily="34" charset="0"/>
                <a:cs typeface="Arial" panose="020B0604020202020204" pitchFamily="34" charset="0"/>
              </a:rPr>
              <a:t>STI – Capital – Rural					STI – Capital –Urban</a:t>
            </a:r>
          </a:p>
          <a:p>
            <a:pPr defTabSz="445770"/>
            <a:r>
              <a:rPr lang="en-US" sz="2340" dirty="0">
                <a:solidFill>
                  <a:prstClr val="black"/>
                </a:solidFill>
                <a:latin typeface="Arial" panose="020B0604020202020204" pitchFamily="34" charset="0"/>
                <a:cs typeface="Arial" panose="020B0604020202020204" pitchFamily="34" charset="0"/>
              </a:rPr>
              <a:t>Non-STI Rural Expansion Vehicle		</a:t>
            </a:r>
          </a:p>
          <a:p>
            <a:pPr defTabSz="445770"/>
            <a:endParaRPr lang="en-US" sz="2340" dirty="0">
              <a:solidFill>
                <a:prstClr val="black"/>
              </a:solidFill>
              <a:latin typeface="Arial" panose="020B0604020202020204" pitchFamily="34" charset="0"/>
              <a:cs typeface="Arial" panose="020B0604020202020204" pitchFamily="34" charset="0"/>
            </a:endParaRPr>
          </a:p>
          <a:p>
            <a:pPr defTabSz="445770"/>
            <a:endParaRPr lang="en-US" sz="2340" dirty="0">
              <a:solidFill>
                <a:prstClr val="black"/>
              </a:solidFill>
              <a:latin typeface="Arial" panose="020B0604020202020204" pitchFamily="34" charset="0"/>
              <a:cs typeface="Arial" panose="020B0604020202020204" pitchFamily="34" charset="0"/>
            </a:endParaRPr>
          </a:p>
          <a:p>
            <a:pPr defTabSz="445770"/>
            <a:r>
              <a:rPr lang="en-US" sz="2340" dirty="0">
                <a:solidFill>
                  <a:prstClr val="black"/>
                </a:solidFill>
                <a:latin typeface="Arial" panose="020B0604020202020204" pitchFamily="34" charset="0"/>
                <a:cs typeface="Arial" panose="020B0604020202020204" pitchFamily="34" charset="0"/>
              </a:rPr>
              <a:t>*5303, TDM, Internship/Apprentice to be posted later in 2021.</a:t>
            </a:r>
          </a:p>
          <a:p>
            <a:pPr defTabSz="445770"/>
            <a:r>
              <a:rPr lang="en-US" sz="2340" dirty="0">
                <a:solidFill>
                  <a:prstClr val="black"/>
                </a:solidFill>
                <a:latin typeface="Arial" panose="020B0604020202020204" pitchFamily="34" charset="0"/>
                <a:cs typeface="Arial" panose="020B0604020202020204" pitchFamily="34" charset="0"/>
              </a:rPr>
              <a:t>*5307 FY 2022 applications previously submitted are in review process</a:t>
            </a:r>
          </a:p>
        </p:txBody>
      </p:sp>
    </p:spTree>
    <p:extLst>
      <p:ext uri="{BB962C8B-B14F-4D97-AF65-F5344CB8AC3E}">
        <p14:creationId xmlns:p14="http://schemas.microsoft.com/office/powerpoint/2010/main" val="347147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611CF-EAAC-4312-9916-5E0567729B03}"/>
              </a:ext>
            </a:extLst>
          </p:cNvPr>
          <p:cNvSpPr>
            <a:spLocks noGrp="1"/>
          </p:cNvSpPr>
          <p:nvPr>
            <p:ph type="title"/>
          </p:nvPr>
        </p:nvSpPr>
        <p:spPr/>
        <p:txBody>
          <a:bodyPr/>
          <a:lstStyle/>
          <a:p>
            <a:r>
              <a:rPr lang="en-US" dirty="0"/>
              <a:t>IMD Apprentice &amp; Intern Programs</a:t>
            </a:r>
          </a:p>
        </p:txBody>
      </p:sp>
      <p:sp>
        <p:nvSpPr>
          <p:cNvPr id="3" name="Text Placeholder 2">
            <a:extLst>
              <a:ext uri="{FF2B5EF4-FFF2-40B4-BE49-F238E27FC236}">
                <a16:creationId xmlns:a16="http://schemas.microsoft.com/office/drawing/2014/main" id="{96CF9007-AA31-46CA-95BA-0488EEEACBA9}"/>
              </a:ext>
            </a:extLst>
          </p:cNvPr>
          <p:cNvSpPr>
            <a:spLocks noGrp="1"/>
          </p:cNvSpPr>
          <p:nvPr>
            <p:ph type="body" sz="quarter" idx="11"/>
          </p:nvPr>
        </p:nvSpPr>
        <p:spPr/>
        <p:txBody>
          <a:bodyPr/>
          <a:lstStyle/>
          <a:p>
            <a:r>
              <a:rPr lang="en-US" dirty="0"/>
              <a:t>Program returning in FY 22-FY 23 (starts May 2022)</a:t>
            </a:r>
          </a:p>
          <a:p>
            <a:r>
              <a:rPr lang="en-US" dirty="0"/>
              <a:t>Call for projects was posted this week</a:t>
            </a:r>
          </a:p>
          <a:p>
            <a:r>
              <a:rPr lang="en-US" dirty="0"/>
              <a:t> Maximum Salaries/Budgets have been increased to reflect   current market demands.</a:t>
            </a:r>
          </a:p>
          <a:p>
            <a:r>
              <a:rPr lang="en-US" dirty="0"/>
              <a:t>Sponsor applications must be submitted by COB on November 1, 2021</a:t>
            </a:r>
          </a:p>
          <a:p>
            <a:r>
              <a:rPr lang="en-US" dirty="0"/>
              <a:t>Approved sponsors notified by December 1, 2021</a:t>
            </a:r>
          </a:p>
          <a:p>
            <a:r>
              <a:rPr lang="en-US" dirty="0"/>
              <a:t>Recruitment period is November 1, </a:t>
            </a:r>
            <a:r>
              <a:rPr lang="en-US"/>
              <a:t>2021 through March 31, 2022</a:t>
            </a:r>
            <a:endParaRPr lang="en-US" dirty="0"/>
          </a:p>
          <a:p>
            <a:endParaRPr lang="en-US" dirty="0"/>
          </a:p>
        </p:txBody>
      </p:sp>
      <p:sp>
        <p:nvSpPr>
          <p:cNvPr id="4" name="Slide Number Placeholder 3">
            <a:extLst>
              <a:ext uri="{FF2B5EF4-FFF2-40B4-BE49-F238E27FC236}">
                <a16:creationId xmlns:a16="http://schemas.microsoft.com/office/drawing/2014/main" id="{47CA7928-74A9-482A-A151-07A4E5333D2F}"/>
              </a:ext>
            </a:extLst>
          </p:cNvPr>
          <p:cNvSpPr>
            <a:spLocks noGrp="1"/>
          </p:cNvSpPr>
          <p:nvPr>
            <p:ph type="sldNum" sz="quarter" idx="13"/>
          </p:nvPr>
        </p:nvSpPr>
        <p:spPr/>
        <p:txBody>
          <a:bodyPr/>
          <a:lstStyle/>
          <a:p>
            <a:pPr>
              <a:defRPr/>
            </a:pPr>
            <a:fld id="{3C2E06F5-03C5-4BA5-AE80-2E98A827F366}" type="slidenum">
              <a:rPr lang="en-US" altLang="en-US" smtClean="0"/>
              <a:pPr>
                <a:defRPr/>
              </a:pPr>
              <a:t>18</a:t>
            </a:fld>
            <a:endParaRPr lang="en-US" altLang="en-US" dirty="0"/>
          </a:p>
        </p:txBody>
      </p:sp>
    </p:spTree>
    <p:extLst>
      <p:ext uri="{BB962C8B-B14F-4D97-AF65-F5344CB8AC3E}">
        <p14:creationId xmlns:p14="http://schemas.microsoft.com/office/powerpoint/2010/main" val="80946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AF724-BD87-4E4F-94C9-1F4452635805}"/>
              </a:ext>
            </a:extLst>
          </p:cNvPr>
          <p:cNvSpPr>
            <a:spLocks noGrp="1"/>
          </p:cNvSpPr>
          <p:nvPr>
            <p:ph type="title"/>
          </p:nvPr>
        </p:nvSpPr>
        <p:spPr/>
        <p:txBody>
          <a:bodyPr/>
          <a:lstStyle/>
          <a:p>
            <a:r>
              <a:rPr lang="en-US" dirty="0"/>
              <a:t>Second Call for Projects</a:t>
            </a:r>
          </a:p>
        </p:txBody>
      </p:sp>
      <p:sp>
        <p:nvSpPr>
          <p:cNvPr id="3" name="Text Placeholder 2">
            <a:extLst>
              <a:ext uri="{FF2B5EF4-FFF2-40B4-BE49-F238E27FC236}">
                <a16:creationId xmlns:a16="http://schemas.microsoft.com/office/drawing/2014/main" id="{F1083D4B-9587-4641-AF86-C22402418739}"/>
              </a:ext>
            </a:extLst>
          </p:cNvPr>
          <p:cNvSpPr>
            <a:spLocks noGrp="1"/>
          </p:cNvSpPr>
          <p:nvPr>
            <p:ph type="body" sz="quarter" idx="11"/>
          </p:nvPr>
        </p:nvSpPr>
        <p:spPr/>
        <p:txBody>
          <a:bodyPr/>
          <a:lstStyle/>
          <a:p>
            <a:r>
              <a:rPr lang="en-US" sz="2600" dirty="0">
                <a:latin typeface="Calibri" panose="020F0502020204030204" pitchFamily="34" charset="0"/>
              </a:rPr>
              <a:t>IMD will be issuing a second call for projects by November.</a:t>
            </a:r>
          </a:p>
          <a:p>
            <a:r>
              <a:rPr lang="en-US" sz="2600" dirty="0">
                <a:latin typeface="Calibri" panose="020F0502020204030204" pitchFamily="34" charset="0"/>
              </a:rPr>
              <a:t>Focus will be on committing state and federal funds not already included in existing grants or the current FY 23 call for projects.</a:t>
            </a:r>
          </a:p>
          <a:p>
            <a:r>
              <a:rPr lang="en-US" sz="2600" dirty="0">
                <a:latin typeface="Calibri" panose="020F0502020204030204" pitchFamily="34" charset="0"/>
              </a:rPr>
              <a:t>May include remaining CARES Act funds, ARPA funds, CRRSAA funds, and state funds.</a:t>
            </a:r>
          </a:p>
          <a:p>
            <a:r>
              <a:rPr lang="en-US" sz="2600" dirty="0">
                <a:latin typeface="Calibri" panose="020F0502020204030204" pitchFamily="34" charset="0"/>
              </a:rPr>
              <a:t>May be in the form of a call for interest.</a:t>
            </a:r>
          </a:p>
          <a:p>
            <a:r>
              <a:rPr lang="en-US" sz="2600" dirty="0">
                <a:latin typeface="Calibri" panose="020F0502020204030204" pitchFamily="34" charset="0"/>
              </a:rPr>
              <a:t>More information will be provided on the September call.</a:t>
            </a:r>
            <a:endParaRPr lang="en-US" sz="2600" dirty="0"/>
          </a:p>
        </p:txBody>
      </p:sp>
      <p:sp>
        <p:nvSpPr>
          <p:cNvPr id="4" name="Slide Number Placeholder 3">
            <a:extLst>
              <a:ext uri="{FF2B5EF4-FFF2-40B4-BE49-F238E27FC236}">
                <a16:creationId xmlns:a16="http://schemas.microsoft.com/office/drawing/2014/main" id="{E94025AF-D9EE-4883-A025-7AFF6ED39BD5}"/>
              </a:ext>
            </a:extLst>
          </p:cNvPr>
          <p:cNvSpPr>
            <a:spLocks noGrp="1"/>
          </p:cNvSpPr>
          <p:nvPr>
            <p:ph type="sldNum" sz="quarter" idx="13"/>
          </p:nvPr>
        </p:nvSpPr>
        <p:spPr/>
        <p:txBody>
          <a:bodyPr/>
          <a:lstStyle/>
          <a:p>
            <a:pPr>
              <a:defRPr/>
            </a:pPr>
            <a:fld id="{3C2E06F5-03C5-4BA5-AE80-2E98A827F366}" type="slidenum">
              <a:rPr lang="en-US" altLang="en-US" smtClean="0"/>
              <a:pPr>
                <a:defRPr/>
              </a:pPr>
              <a:t>19</a:t>
            </a:fld>
            <a:endParaRPr lang="en-US" altLang="en-US" dirty="0"/>
          </a:p>
        </p:txBody>
      </p:sp>
    </p:spTree>
    <p:extLst>
      <p:ext uri="{BB962C8B-B14F-4D97-AF65-F5344CB8AC3E}">
        <p14:creationId xmlns:p14="http://schemas.microsoft.com/office/powerpoint/2010/main" val="73534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13524" y="320040"/>
            <a:ext cx="11260151"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8500D0-01DA-4245-92A3-E937F61B1DF0}"/>
              </a:ext>
            </a:extLst>
          </p:cNvPr>
          <p:cNvSpPr>
            <a:spLocks noGrp="1"/>
          </p:cNvSpPr>
          <p:nvPr>
            <p:ph type="title"/>
          </p:nvPr>
        </p:nvSpPr>
        <p:spPr>
          <a:xfrm>
            <a:off x="817245" y="963877"/>
            <a:ext cx="3407002" cy="4930246"/>
          </a:xfrm>
        </p:spPr>
        <p:txBody>
          <a:bodyPr vert="horz" lIns="91440" tIns="45720" rIns="91440" bIns="45720" rtlCol="0" anchor="ctr">
            <a:normAutofit/>
          </a:bodyPr>
          <a:lstStyle/>
          <a:p>
            <a:pPr algn="r" defTabSz="914400">
              <a:lnSpc>
                <a:spcPct val="90000"/>
              </a:lnSpc>
            </a:pPr>
            <a:r>
              <a:rPr lang="en-US" sz="4400" kern="1200" dirty="0">
                <a:solidFill>
                  <a:schemeClr val="accent1"/>
                </a:solidFill>
                <a:latin typeface="+mj-lt"/>
                <a:ea typeface="+mj-ea"/>
                <a:cs typeface="+mj-cs"/>
              </a:rPr>
              <a:t>AGENDA</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37938"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E27FCF-4E68-4493-9BC1-188F2E9C49D9}"/>
              </a:ext>
            </a:extLst>
          </p:cNvPr>
          <p:cNvSpPr>
            <a:spLocks noGrp="1"/>
          </p:cNvSpPr>
          <p:nvPr>
            <p:ph type="body" sz="quarter" idx="11"/>
          </p:nvPr>
        </p:nvSpPr>
        <p:spPr>
          <a:xfrm>
            <a:off x="4851630" y="963877"/>
            <a:ext cx="6218325" cy="4930246"/>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2400" dirty="0">
                <a:solidFill>
                  <a:schemeClr val="tx1"/>
                </a:solidFill>
              </a:rPr>
              <a:t>CARES Act Implementation</a:t>
            </a:r>
          </a:p>
          <a:p>
            <a:pPr indent="-228600" defTabSz="914400">
              <a:lnSpc>
                <a:spcPct val="90000"/>
              </a:lnSpc>
              <a:buFont typeface="Arial" panose="020B0604020202020204" pitchFamily="34" charset="0"/>
              <a:buChar char="•"/>
            </a:pPr>
            <a:r>
              <a:rPr lang="en-US" sz="2400" dirty="0">
                <a:solidFill>
                  <a:schemeClr val="tx1"/>
                </a:solidFill>
              </a:rPr>
              <a:t>COVID-19 Response</a:t>
            </a:r>
          </a:p>
          <a:p>
            <a:pPr indent="-228600" defTabSz="914400">
              <a:lnSpc>
                <a:spcPct val="90000"/>
              </a:lnSpc>
              <a:buFont typeface="Arial" panose="020B0604020202020204" pitchFamily="34" charset="0"/>
              <a:buChar char="•"/>
            </a:pPr>
            <a:r>
              <a:rPr lang="en-US" sz="2400" dirty="0">
                <a:solidFill>
                  <a:schemeClr val="tx1"/>
                </a:solidFill>
              </a:rPr>
              <a:t>Other Reminders and Updates </a:t>
            </a:r>
          </a:p>
          <a:p>
            <a:pPr indent="-228600" defTabSz="914400">
              <a:lnSpc>
                <a:spcPct val="90000"/>
              </a:lnSpc>
              <a:buFont typeface="Arial" panose="020B0604020202020204" pitchFamily="34" charset="0"/>
              <a:buChar char="•"/>
            </a:pPr>
            <a:r>
              <a:rPr lang="en-US" sz="2400" dirty="0">
                <a:solidFill>
                  <a:schemeClr val="tx1"/>
                </a:solidFill>
              </a:rPr>
              <a:t>Questions</a:t>
            </a:r>
          </a:p>
        </p:txBody>
      </p:sp>
      <p:sp>
        <p:nvSpPr>
          <p:cNvPr id="4" name="Slide Number Placeholder 3">
            <a:extLst>
              <a:ext uri="{FF2B5EF4-FFF2-40B4-BE49-F238E27FC236}">
                <a16:creationId xmlns:a16="http://schemas.microsoft.com/office/drawing/2014/main" id="{9364EBAB-0AA7-42C4-BE42-9F5BF5FF6640}"/>
              </a:ext>
            </a:extLst>
          </p:cNvPr>
          <p:cNvSpPr>
            <a:spLocks noGrp="1"/>
          </p:cNvSpPr>
          <p:nvPr>
            <p:ph type="sldNum" sz="quarter" idx="13"/>
          </p:nvPr>
        </p:nvSpPr>
        <p:spPr>
          <a:xfrm>
            <a:off x="10307228" y="6033479"/>
            <a:ext cx="762726"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sz="1000">
                <a:solidFill>
                  <a:schemeClr val="tx1">
                    <a:alpha val="80000"/>
                  </a:schemeClr>
                </a:solidFill>
                <a:latin typeface="+mn-lt"/>
                <a:ea typeface="+mn-ea"/>
              </a:rPr>
              <a:pPr defTabSz="914400">
                <a:spcAft>
                  <a:spcPts val="600"/>
                </a:spcAft>
                <a:defRPr/>
              </a:pPr>
              <a:t>2</a:t>
            </a:fld>
            <a:endParaRPr lang="en-US" altLang="en-US" sz="1000">
              <a:solidFill>
                <a:schemeClr val="tx1">
                  <a:alpha val="80000"/>
                </a:schemeClr>
              </a:solidFill>
              <a:latin typeface="+mn-lt"/>
              <a:ea typeface="+mn-ea"/>
            </a:endParaRPr>
          </a:p>
        </p:txBody>
      </p:sp>
    </p:spTree>
    <p:extLst>
      <p:ext uri="{BB962C8B-B14F-4D97-AF65-F5344CB8AC3E}">
        <p14:creationId xmlns:p14="http://schemas.microsoft.com/office/powerpoint/2010/main" val="2707700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48E6-BE35-4F43-A878-6E68A495BD24}"/>
              </a:ext>
            </a:extLst>
          </p:cNvPr>
          <p:cNvSpPr>
            <a:spLocks noGrp="1"/>
          </p:cNvSpPr>
          <p:nvPr>
            <p:ph type="title"/>
          </p:nvPr>
        </p:nvSpPr>
        <p:spPr/>
        <p:txBody>
          <a:bodyPr/>
          <a:lstStyle/>
          <a:p>
            <a:r>
              <a:rPr lang="en-US" dirty="0"/>
              <a:t>State Management Plan &amp; Business Guide	 Updates</a:t>
            </a:r>
          </a:p>
        </p:txBody>
      </p:sp>
      <p:sp>
        <p:nvSpPr>
          <p:cNvPr id="3" name="Text Placeholder 2">
            <a:extLst>
              <a:ext uri="{FF2B5EF4-FFF2-40B4-BE49-F238E27FC236}">
                <a16:creationId xmlns:a16="http://schemas.microsoft.com/office/drawing/2014/main" id="{CBAA811C-05B4-4E70-A14E-1C5713D9F3B1}"/>
              </a:ext>
            </a:extLst>
          </p:cNvPr>
          <p:cNvSpPr>
            <a:spLocks noGrp="1"/>
          </p:cNvSpPr>
          <p:nvPr>
            <p:ph type="body" sz="quarter" idx="11"/>
          </p:nvPr>
        </p:nvSpPr>
        <p:spPr/>
        <p:txBody>
          <a:bodyPr/>
          <a:lstStyle/>
          <a:p>
            <a:r>
              <a:rPr lang="en-US" dirty="0"/>
              <a:t>SMP draft updates being finalized with goal to distribute to transit systems for comment by early October.</a:t>
            </a:r>
          </a:p>
          <a:p>
            <a:pPr marL="0" indent="0">
              <a:buNone/>
            </a:pPr>
            <a:endParaRPr lang="en-US" dirty="0"/>
          </a:p>
          <a:p>
            <a:r>
              <a:rPr lang="en-US" dirty="0"/>
              <a:t>Goal to complete SMP update by January 1.</a:t>
            </a:r>
          </a:p>
          <a:p>
            <a:pPr marL="0" indent="0">
              <a:buNone/>
            </a:pPr>
            <a:endParaRPr lang="en-US" dirty="0"/>
          </a:p>
          <a:p>
            <a:r>
              <a:rPr lang="en-US" dirty="0"/>
              <a:t>Business guide update also to be completed by January 1.</a:t>
            </a:r>
          </a:p>
        </p:txBody>
      </p:sp>
      <p:sp>
        <p:nvSpPr>
          <p:cNvPr id="4" name="Slide Number Placeholder 3">
            <a:extLst>
              <a:ext uri="{FF2B5EF4-FFF2-40B4-BE49-F238E27FC236}">
                <a16:creationId xmlns:a16="http://schemas.microsoft.com/office/drawing/2014/main" id="{F7BDEEC3-B413-4873-B2EA-D2DEADA54B6D}"/>
              </a:ext>
            </a:extLst>
          </p:cNvPr>
          <p:cNvSpPr>
            <a:spLocks noGrp="1"/>
          </p:cNvSpPr>
          <p:nvPr>
            <p:ph type="sldNum" sz="quarter" idx="13"/>
          </p:nvPr>
        </p:nvSpPr>
        <p:spPr/>
        <p:txBody>
          <a:bodyPr/>
          <a:lstStyle/>
          <a:p>
            <a:pPr>
              <a:defRPr/>
            </a:pPr>
            <a:fld id="{3C2E06F5-03C5-4BA5-AE80-2E98A827F366}" type="slidenum">
              <a:rPr lang="en-US" altLang="en-US" smtClean="0"/>
              <a:pPr>
                <a:defRPr/>
              </a:pPr>
              <a:t>20</a:t>
            </a:fld>
            <a:endParaRPr lang="en-US" altLang="en-US" dirty="0"/>
          </a:p>
        </p:txBody>
      </p:sp>
    </p:spTree>
    <p:extLst>
      <p:ext uri="{BB962C8B-B14F-4D97-AF65-F5344CB8AC3E}">
        <p14:creationId xmlns:p14="http://schemas.microsoft.com/office/powerpoint/2010/main" val="2722102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88D0-DFF6-487A-91FD-DBE302D66096}"/>
              </a:ext>
            </a:extLst>
          </p:cNvPr>
          <p:cNvSpPr>
            <a:spLocks noGrp="1"/>
          </p:cNvSpPr>
          <p:nvPr>
            <p:ph type="title"/>
          </p:nvPr>
        </p:nvSpPr>
        <p:spPr/>
        <p:txBody>
          <a:bodyPr/>
          <a:lstStyle/>
          <a:p>
            <a:r>
              <a:rPr lang="en-US" dirty="0"/>
              <a:t>Transit Employee Salary Study	</a:t>
            </a:r>
          </a:p>
        </p:txBody>
      </p:sp>
      <p:sp>
        <p:nvSpPr>
          <p:cNvPr id="3" name="Content Placeholder 2">
            <a:extLst>
              <a:ext uri="{FF2B5EF4-FFF2-40B4-BE49-F238E27FC236}">
                <a16:creationId xmlns:a16="http://schemas.microsoft.com/office/drawing/2014/main" id="{9D4CB081-3886-4F86-A80A-797571A95BB0}"/>
              </a:ext>
            </a:extLst>
          </p:cNvPr>
          <p:cNvSpPr>
            <a:spLocks noGrp="1"/>
          </p:cNvSpPr>
          <p:nvPr>
            <p:ph sz="quarter" idx="13"/>
          </p:nvPr>
        </p:nvSpPr>
        <p:spPr/>
        <p:txBody>
          <a:bodyPr/>
          <a:lstStyle/>
          <a:p>
            <a:r>
              <a:rPr lang="en-US" dirty="0"/>
              <a:t>Survey released last week.</a:t>
            </a:r>
          </a:p>
          <a:p>
            <a:r>
              <a:rPr lang="en-US" dirty="0"/>
              <a:t>Deadline is COB August 19.</a:t>
            </a:r>
          </a:p>
          <a:p>
            <a:r>
              <a:rPr lang="en-US" dirty="0"/>
              <a:t>Survey seeks to understand existing salaries and challenges with recruiting employees, particularly drivers.  </a:t>
            </a:r>
          </a:p>
          <a:p>
            <a:r>
              <a:rPr lang="en-US" dirty="0"/>
              <a:t>Recommendations will be included in a final report that can be shared with county board members and others.</a:t>
            </a:r>
          </a:p>
        </p:txBody>
      </p:sp>
      <p:sp>
        <p:nvSpPr>
          <p:cNvPr id="4" name="Slide Number Placeholder 3">
            <a:extLst>
              <a:ext uri="{FF2B5EF4-FFF2-40B4-BE49-F238E27FC236}">
                <a16:creationId xmlns:a16="http://schemas.microsoft.com/office/drawing/2014/main" id="{91555C22-93D0-4953-9EB4-5D4AB24AB23E}"/>
              </a:ext>
            </a:extLst>
          </p:cNvPr>
          <p:cNvSpPr>
            <a:spLocks noGrp="1"/>
          </p:cNvSpPr>
          <p:nvPr>
            <p:ph type="sldNum" sz="quarter" idx="14"/>
          </p:nvPr>
        </p:nvSpPr>
        <p:spPr/>
        <p:txBody>
          <a:bodyPr/>
          <a:lstStyle/>
          <a:p>
            <a:pPr>
              <a:defRPr/>
            </a:pPr>
            <a:fld id="{B3DAFCE5-0C67-4A53-8F92-3CAC2938318C}" type="slidenum">
              <a:rPr lang="en-US" altLang="en-US" smtClean="0"/>
              <a:pPr>
                <a:defRPr/>
              </a:pPr>
              <a:t>21</a:t>
            </a:fld>
            <a:endParaRPr lang="en-US" altLang="en-US"/>
          </a:p>
        </p:txBody>
      </p:sp>
    </p:spTree>
    <p:extLst>
      <p:ext uri="{BB962C8B-B14F-4D97-AF65-F5344CB8AC3E}">
        <p14:creationId xmlns:p14="http://schemas.microsoft.com/office/powerpoint/2010/main" val="644305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D9E53A-EBAB-48BA-89B6-BF2A8623E717}"/>
              </a:ext>
            </a:extLst>
          </p:cNvPr>
          <p:cNvSpPr>
            <a:spLocks noGrp="1"/>
          </p:cNvSpPr>
          <p:nvPr>
            <p:ph type="title"/>
          </p:nvPr>
        </p:nvSpPr>
        <p:spPr/>
        <p:txBody>
          <a:bodyPr/>
          <a:lstStyle/>
          <a:p>
            <a:r>
              <a:rPr lang="en-US" dirty="0"/>
              <a:t>Technology RFP Development</a:t>
            </a:r>
          </a:p>
        </p:txBody>
      </p:sp>
      <p:sp>
        <p:nvSpPr>
          <p:cNvPr id="5" name="Content Placeholder 4">
            <a:extLst>
              <a:ext uri="{FF2B5EF4-FFF2-40B4-BE49-F238E27FC236}">
                <a16:creationId xmlns:a16="http://schemas.microsoft.com/office/drawing/2014/main" id="{7C79DE4E-EE39-4D22-B9C6-A425284BC739}"/>
              </a:ext>
            </a:extLst>
          </p:cNvPr>
          <p:cNvSpPr>
            <a:spLocks noGrp="1"/>
          </p:cNvSpPr>
          <p:nvPr>
            <p:ph idx="1"/>
          </p:nvPr>
        </p:nvSpPr>
        <p:spPr/>
        <p:txBody>
          <a:bodyPr vert="horz" wrap="square" lIns="89154" tIns="44577" rIns="89154" bIns="44577" numCol="1" rtlCol="0" anchor="t" anchorCtr="0" compatLnSpc="1">
            <a:prstTxWarp prst="textNoShape">
              <a:avLst/>
            </a:prstTxWarp>
            <a:normAutofit/>
          </a:bodyPr>
          <a:lstStyle/>
          <a:p>
            <a:pPr>
              <a:spcBef>
                <a:spcPts val="0"/>
              </a:spcBef>
              <a:spcAft>
                <a:spcPts val="1755"/>
              </a:spcAft>
            </a:pPr>
            <a:r>
              <a:rPr lang="en-US">
                <a:solidFill>
                  <a:srgbClr val="0070C0"/>
                </a:solidFill>
              </a:rPr>
              <a:t>Consistent with best practices and industry trends</a:t>
            </a:r>
            <a:br>
              <a:rPr lang="en-US" sz="2340"/>
            </a:br>
            <a:r>
              <a:rPr lang="en-US" sz="1560"/>
              <a:t>On-demand as well as pre-scheduled trips</a:t>
            </a:r>
          </a:p>
          <a:p>
            <a:pPr>
              <a:spcBef>
                <a:spcPts val="0"/>
              </a:spcBef>
              <a:spcAft>
                <a:spcPts val="1755"/>
              </a:spcAft>
            </a:pPr>
            <a:r>
              <a:rPr lang="en-US">
                <a:solidFill>
                  <a:srgbClr val="0070C0"/>
                </a:solidFill>
              </a:rPr>
              <a:t>Increased value</a:t>
            </a:r>
            <a:br>
              <a:rPr lang="en-US" sz="2340"/>
            </a:br>
            <a:r>
              <a:rPr lang="en-US" sz="1560"/>
              <a:t>All participating agencies benefit from scale</a:t>
            </a:r>
          </a:p>
          <a:p>
            <a:pPr>
              <a:spcBef>
                <a:spcPts val="0"/>
              </a:spcBef>
              <a:spcAft>
                <a:spcPts val="1755"/>
              </a:spcAft>
            </a:pPr>
            <a:r>
              <a:rPr lang="en-US">
                <a:solidFill>
                  <a:srgbClr val="0070C0"/>
                </a:solidFill>
              </a:rPr>
              <a:t>Common, state-wide platform with better support and security</a:t>
            </a:r>
            <a:br>
              <a:rPr lang="en-US" sz="2340">
                <a:solidFill>
                  <a:srgbClr val="0070C0"/>
                </a:solidFill>
              </a:rPr>
            </a:br>
            <a:r>
              <a:rPr lang="en-US" sz="1560"/>
              <a:t>All participating agencies benefit from standardization</a:t>
            </a:r>
            <a:endParaRPr lang="en-US" sz="2340">
              <a:solidFill>
                <a:srgbClr val="0070C0"/>
              </a:solidFill>
            </a:endParaRPr>
          </a:p>
          <a:p>
            <a:pPr>
              <a:spcBef>
                <a:spcPts val="0"/>
              </a:spcBef>
              <a:spcAft>
                <a:spcPts val="1755"/>
              </a:spcAft>
            </a:pPr>
            <a:r>
              <a:rPr lang="en-US">
                <a:solidFill>
                  <a:srgbClr val="0070C0"/>
                </a:solidFill>
              </a:rPr>
              <a:t>Simpler, and faster acquisition and implementation</a:t>
            </a:r>
            <a:br>
              <a:rPr lang="en-US" sz="2340">
                <a:solidFill>
                  <a:srgbClr val="0070C0"/>
                </a:solidFill>
              </a:rPr>
            </a:br>
            <a:r>
              <a:rPr lang="en-US" sz="1560"/>
              <a:t>Adaptable to the needs and readiness of each agency</a:t>
            </a:r>
          </a:p>
          <a:p>
            <a:endParaRPr lang="en-US"/>
          </a:p>
        </p:txBody>
      </p:sp>
    </p:spTree>
    <p:extLst>
      <p:ext uri="{BB962C8B-B14F-4D97-AF65-F5344CB8AC3E}">
        <p14:creationId xmlns:p14="http://schemas.microsoft.com/office/powerpoint/2010/main" val="2782460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15CE-E3E2-4EC3-B9B1-02AE09D23AB3}"/>
              </a:ext>
            </a:extLst>
          </p:cNvPr>
          <p:cNvSpPr>
            <a:spLocks noGrp="1"/>
          </p:cNvSpPr>
          <p:nvPr>
            <p:ph type="title"/>
          </p:nvPr>
        </p:nvSpPr>
        <p:spPr>
          <a:xfrm>
            <a:off x="1280403" y="1034000"/>
            <a:ext cx="9789552" cy="700147"/>
          </a:xfrm>
        </p:spPr>
        <p:txBody>
          <a:bodyPr/>
          <a:lstStyle/>
          <a:p>
            <a:r>
              <a:rPr lang="en-US" dirty="0"/>
              <a:t>Technology RFP Development</a:t>
            </a:r>
          </a:p>
        </p:txBody>
      </p:sp>
      <p:graphicFrame>
        <p:nvGraphicFramePr>
          <p:cNvPr id="3" name="Table 3">
            <a:extLst>
              <a:ext uri="{FF2B5EF4-FFF2-40B4-BE49-F238E27FC236}">
                <a16:creationId xmlns:a16="http://schemas.microsoft.com/office/drawing/2014/main" id="{0690B104-56D0-4632-94D0-B2009B35B038}"/>
              </a:ext>
            </a:extLst>
          </p:cNvPr>
          <p:cNvGraphicFramePr>
            <a:graphicFrameLocks noGrp="1"/>
          </p:cNvGraphicFramePr>
          <p:nvPr>
            <p:extLst>
              <p:ext uri="{D42A27DB-BD31-4B8C-83A1-F6EECF244321}">
                <p14:modId xmlns:p14="http://schemas.microsoft.com/office/powerpoint/2010/main" val="3464624257"/>
              </p:ext>
            </p:extLst>
          </p:nvPr>
        </p:nvGraphicFramePr>
        <p:xfrm>
          <a:off x="1280403" y="1830956"/>
          <a:ext cx="9497080" cy="726948"/>
        </p:xfrm>
        <a:graphic>
          <a:graphicData uri="http://schemas.openxmlformats.org/drawingml/2006/table">
            <a:tbl>
              <a:tblPr firstRow="1" bandRow="1">
                <a:tableStyleId>{5C22544A-7EE6-4342-B048-85BDC9FD1C3A}</a:tableStyleId>
              </a:tblPr>
              <a:tblGrid>
                <a:gridCol w="1187135">
                  <a:extLst>
                    <a:ext uri="{9D8B030D-6E8A-4147-A177-3AD203B41FA5}">
                      <a16:colId xmlns:a16="http://schemas.microsoft.com/office/drawing/2014/main" val="2155317406"/>
                    </a:ext>
                  </a:extLst>
                </a:gridCol>
                <a:gridCol w="1187135">
                  <a:extLst>
                    <a:ext uri="{9D8B030D-6E8A-4147-A177-3AD203B41FA5}">
                      <a16:colId xmlns:a16="http://schemas.microsoft.com/office/drawing/2014/main" val="80099106"/>
                    </a:ext>
                  </a:extLst>
                </a:gridCol>
                <a:gridCol w="1325889">
                  <a:extLst>
                    <a:ext uri="{9D8B030D-6E8A-4147-A177-3AD203B41FA5}">
                      <a16:colId xmlns:a16="http://schemas.microsoft.com/office/drawing/2014/main" val="732201939"/>
                    </a:ext>
                  </a:extLst>
                </a:gridCol>
                <a:gridCol w="1048381">
                  <a:extLst>
                    <a:ext uri="{9D8B030D-6E8A-4147-A177-3AD203B41FA5}">
                      <a16:colId xmlns:a16="http://schemas.microsoft.com/office/drawing/2014/main" val="1210224091"/>
                    </a:ext>
                  </a:extLst>
                </a:gridCol>
                <a:gridCol w="1187135">
                  <a:extLst>
                    <a:ext uri="{9D8B030D-6E8A-4147-A177-3AD203B41FA5}">
                      <a16:colId xmlns:a16="http://schemas.microsoft.com/office/drawing/2014/main" val="4224597592"/>
                    </a:ext>
                  </a:extLst>
                </a:gridCol>
                <a:gridCol w="1187135">
                  <a:extLst>
                    <a:ext uri="{9D8B030D-6E8A-4147-A177-3AD203B41FA5}">
                      <a16:colId xmlns:a16="http://schemas.microsoft.com/office/drawing/2014/main" val="3573167874"/>
                    </a:ext>
                  </a:extLst>
                </a:gridCol>
                <a:gridCol w="1187135">
                  <a:extLst>
                    <a:ext uri="{9D8B030D-6E8A-4147-A177-3AD203B41FA5}">
                      <a16:colId xmlns:a16="http://schemas.microsoft.com/office/drawing/2014/main" val="2247595976"/>
                    </a:ext>
                  </a:extLst>
                </a:gridCol>
                <a:gridCol w="1187135">
                  <a:extLst>
                    <a:ext uri="{9D8B030D-6E8A-4147-A177-3AD203B41FA5}">
                      <a16:colId xmlns:a16="http://schemas.microsoft.com/office/drawing/2014/main" val="1091167481"/>
                    </a:ext>
                  </a:extLst>
                </a:gridCol>
              </a:tblGrid>
              <a:tr h="361569">
                <a:tc gridSpan="6">
                  <a:txBody>
                    <a:bodyPr/>
                    <a:lstStyle/>
                    <a:p>
                      <a:pPr algn="ctr"/>
                      <a:r>
                        <a:rPr lang="en-US" sz="1800" dirty="0"/>
                        <a:t>2021</a:t>
                      </a:r>
                    </a:p>
                  </a:txBody>
                  <a:tcPr marL="89154" marR="89154" marT="44577" marB="44577"/>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sz="1800" dirty="0"/>
                        <a:t>2022</a:t>
                      </a:r>
                    </a:p>
                  </a:txBody>
                  <a:tcPr marL="89154" marR="89154" marT="44577" marB="44577"/>
                </a:tc>
                <a:tc hMerge="1">
                  <a:txBody>
                    <a:bodyPr/>
                    <a:lstStyle/>
                    <a:p>
                      <a:endParaRPr lang="en-US" dirty="0"/>
                    </a:p>
                  </a:txBody>
                  <a:tcPr/>
                </a:tc>
                <a:extLst>
                  <a:ext uri="{0D108BD9-81ED-4DB2-BD59-A6C34878D82A}">
                    <a16:rowId xmlns:a16="http://schemas.microsoft.com/office/drawing/2014/main" val="3707293698"/>
                  </a:ext>
                </a:extLst>
              </a:tr>
              <a:tr h="361569">
                <a:tc>
                  <a:txBody>
                    <a:bodyPr/>
                    <a:lstStyle/>
                    <a:p>
                      <a:pPr algn="ctr"/>
                      <a:r>
                        <a:rPr lang="en-US" sz="1800" dirty="0"/>
                        <a:t>July</a:t>
                      </a:r>
                    </a:p>
                  </a:txBody>
                  <a:tcPr marL="89154" marR="89154" marT="44577" marB="44577"/>
                </a:tc>
                <a:tc>
                  <a:txBody>
                    <a:bodyPr/>
                    <a:lstStyle/>
                    <a:p>
                      <a:pPr algn="ctr"/>
                      <a:r>
                        <a:rPr lang="en-US" sz="1800" dirty="0"/>
                        <a:t>August</a:t>
                      </a:r>
                    </a:p>
                  </a:txBody>
                  <a:tcPr marL="89154" marR="89154" marT="44577" marB="44577"/>
                </a:tc>
                <a:tc>
                  <a:txBody>
                    <a:bodyPr/>
                    <a:lstStyle/>
                    <a:p>
                      <a:pPr algn="ctr"/>
                      <a:r>
                        <a:rPr lang="en-US" sz="1800" dirty="0"/>
                        <a:t>September</a:t>
                      </a:r>
                    </a:p>
                  </a:txBody>
                  <a:tcPr marL="89154" marR="89154" marT="44577" marB="44577"/>
                </a:tc>
                <a:tc>
                  <a:txBody>
                    <a:bodyPr/>
                    <a:lstStyle/>
                    <a:p>
                      <a:pPr algn="ctr"/>
                      <a:r>
                        <a:rPr lang="en-US" sz="1800" dirty="0"/>
                        <a:t>October</a:t>
                      </a:r>
                    </a:p>
                  </a:txBody>
                  <a:tcPr marL="89154" marR="89154" marT="44577" marB="44577"/>
                </a:tc>
                <a:tc>
                  <a:txBody>
                    <a:bodyPr/>
                    <a:lstStyle/>
                    <a:p>
                      <a:pPr algn="ctr"/>
                      <a:r>
                        <a:rPr lang="en-US" sz="1800" dirty="0"/>
                        <a:t>November</a:t>
                      </a:r>
                    </a:p>
                  </a:txBody>
                  <a:tcPr marL="89154" marR="89154" marT="44577" marB="44577"/>
                </a:tc>
                <a:tc>
                  <a:txBody>
                    <a:bodyPr/>
                    <a:lstStyle/>
                    <a:p>
                      <a:pPr algn="ctr"/>
                      <a:r>
                        <a:rPr lang="en-US" sz="1800" dirty="0"/>
                        <a:t>December</a:t>
                      </a:r>
                    </a:p>
                  </a:txBody>
                  <a:tcPr marL="89154" marR="89154" marT="44577" marB="44577"/>
                </a:tc>
                <a:tc>
                  <a:txBody>
                    <a:bodyPr/>
                    <a:lstStyle/>
                    <a:p>
                      <a:pPr algn="ctr"/>
                      <a:r>
                        <a:rPr lang="en-US" sz="1800" dirty="0"/>
                        <a:t>January</a:t>
                      </a:r>
                    </a:p>
                  </a:txBody>
                  <a:tcPr marL="89154" marR="89154" marT="44577" marB="44577"/>
                </a:tc>
                <a:tc>
                  <a:txBody>
                    <a:bodyPr/>
                    <a:lstStyle/>
                    <a:p>
                      <a:pPr algn="ctr"/>
                      <a:r>
                        <a:rPr lang="en-US" sz="1800" dirty="0"/>
                        <a:t>February</a:t>
                      </a:r>
                    </a:p>
                  </a:txBody>
                  <a:tcPr marL="89154" marR="89154" marT="44577" marB="44577"/>
                </a:tc>
                <a:extLst>
                  <a:ext uri="{0D108BD9-81ED-4DB2-BD59-A6C34878D82A}">
                    <a16:rowId xmlns:a16="http://schemas.microsoft.com/office/drawing/2014/main" val="3138863796"/>
                  </a:ext>
                </a:extLst>
              </a:tr>
            </a:tbl>
          </a:graphicData>
        </a:graphic>
      </p:graphicFrame>
      <p:sp>
        <p:nvSpPr>
          <p:cNvPr id="7" name="Arrow: Pentagon 6">
            <a:extLst>
              <a:ext uri="{FF2B5EF4-FFF2-40B4-BE49-F238E27FC236}">
                <a16:creationId xmlns:a16="http://schemas.microsoft.com/office/drawing/2014/main" id="{6E1FCE12-5E6C-4144-B4E0-85A998ACCC1E}"/>
              </a:ext>
            </a:extLst>
          </p:cNvPr>
          <p:cNvSpPr/>
          <p:nvPr/>
        </p:nvSpPr>
        <p:spPr>
          <a:xfrm>
            <a:off x="1269117" y="2649822"/>
            <a:ext cx="1644615" cy="88453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Survey</a:t>
            </a:r>
          </a:p>
          <a:p>
            <a:pPr algn="ctr"/>
            <a:r>
              <a:rPr lang="en-US" i="1" dirty="0">
                <a:solidFill>
                  <a:schemeClr val="bg1"/>
                </a:solidFill>
              </a:rPr>
              <a:t>7/14 – 7/23</a:t>
            </a:r>
          </a:p>
        </p:txBody>
      </p:sp>
      <p:sp>
        <p:nvSpPr>
          <p:cNvPr id="10" name="Arrow: Pentagon 9">
            <a:extLst>
              <a:ext uri="{FF2B5EF4-FFF2-40B4-BE49-F238E27FC236}">
                <a16:creationId xmlns:a16="http://schemas.microsoft.com/office/drawing/2014/main" id="{C211A78E-1926-46A6-87C8-C9CD0EF1583B}"/>
              </a:ext>
            </a:extLst>
          </p:cNvPr>
          <p:cNvSpPr/>
          <p:nvPr/>
        </p:nvSpPr>
        <p:spPr>
          <a:xfrm>
            <a:off x="2426461" y="3630082"/>
            <a:ext cx="1644616" cy="896216"/>
          </a:xfrm>
          <a:prstGeom prst="homePlate">
            <a:avLst/>
          </a:prstGeom>
          <a:solidFill>
            <a:srgbClr val="CFD5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 Listening Workshops</a:t>
            </a:r>
          </a:p>
          <a:p>
            <a:pPr algn="ctr"/>
            <a:r>
              <a:rPr lang="en-US" i="1" dirty="0">
                <a:solidFill>
                  <a:schemeClr val="tx1"/>
                </a:solidFill>
              </a:rPr>
              <a:t>August</a:t>
            </a:r>
          </a:p>
        </p:txBody>
      </p:sp>
      <p:sp>
        <p:nvSpPr>
          <p:cNvPr id="11" name="Arrow: Pentagon 10">
            <a:extLst>
              <a:ext uri="{FF2B5EF4-FFF2-40B4-BE49-F238E27FC236}">
                <a16:creationId xmlns:a16="http://schemas.microsoft.com/office/drawing/2014/main" id="{E4BF7DFD-E774-4288-A000-85C59EB665CB}"/>
              </a:ext>
            </a:extLst>
          </p:cNvPr>
          <p:cNvSpPr/>
          <p:nvPr/>
        </p:nvSpPr>
        <p:spPr>
          <a:xfrm>
            <a:off x="3663487" y="4596442"/>
            <a:ext cx="3615543" cy="80466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Specifications Developed</a:t>
            </a:r>
          </a:p>
          <a:p>
            <a:pPr algn="ctr"/>
            <a:r>
              <a:rPr lang="en-US" i="1" dirty="0">
                <a:solidFill>
                  <a:schemeClr val="bg1"/>
                </a:solidFill>
              </a:rPr>
              <a:t>September - November</a:t>
            </a:r>
          </a:p>
        </p:txBody>
      </p:sp>
      <p:sp>
        <p:nvSpPr>
          <p:cNvPr id="9" name="Star: 7 Points 8">
            <a:extLst>
              <a:ext uri="{FF2B5EF4-FFF2-40B4-BE49-F238E27FC236}">
                <a16:creationId xmlns:a16="http://schemas.microsoft.com/office/drawing/2014/main" id="{689D81EC-A590-4D70-BA17-2E8C20E38162}"/>
              </a:ext>
            </a:extLst>
          </p:cNvPr>
          <p:cNvSpPr/>
          <p:nvPr/>
        </p:nvSpPr>
        <p:spPr>
          <a:xfrm>
            <a:off x="8638432" y="4251710"/>
            <a:ext cx="2139049" cy="1692796"/>
          </a:xfrm>
          <a:prstGeom prst="star7">
            <a:avLst/>
          </a:prstGeom>
          <a:solidFill>
            <a:schemeClr val="accent6">
              <a:lumMod val="60000"/>
              <a:lumOff val="40000"/>
            </a:schemeClr>
          </a:solidFill>
          <a:ln>
            <a:solidFill>
              <a:schemeClr val="tx1">
                <a:lumMod val="65000"/>
                <a:lumOff val="3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Award in Early 2022</a:t>
            </a:r>
          </a:p>
        </p:txBody>
      </p:sp>
    </p:spTree>
    <p:extLst>
      <p:ext uri="{BB962C8B-B14F-4D97-AF65-F5344CB8AC3E}">
        <p14:creationId xmlns:p14="http://schemas.microsoft.com/office/powerpoint/2010/main" val="83040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EED1-E593-43C1-9A82-6167D3083B67}"/>
              </a:ext>
            </a:extLst>
          </p:cNvPr>
          <p:cNvSpPr>
            <a:spLocks noGrp="1"/>
          </p:cNvSpPr>
          <p:nvPr>
            <p:ph type="title"/>
          </p:nvPr>
        </p:nvSpPr>
        <p:spPr/>
        <p:txBody>
          <a:bodyPr/>
          <a:lstStyle/>
          <a:p>
            <a:r>
              <a:rPr lang="en-US" dirty="0">
                <a:solidFill>
                  <a:schemeClr val="tx1"/>
                </a:solidFill>
              </a:rPr>
              <a:t>Procurement Updates</a:t>
            </a:r>
          </a:p>
        </p:txBody>
      </p:sp>
      <p:sp>
        <p:nvSpPr>
          <p:cNvPr id="3" name="Text Placeholder 2">
            <a:extLst>
              <a:ext uri="{FF2B5EF4-FFF2-40B4-BE49-F238E27FC236}">
                <a16:creationId xmlns:a16="http://schemas.microsoft.com/office/drawing/2014/main" id="{88BDE273-040D-4BAA-B0B9-7C86427E00FF}"/>
              </a:ext>
            </a:extLst>
          </p:cNvPr>
          <p:cNvSpPr>
            <a:spLocks noGrp="1"/>
          </p:cNvSpPr>
          <p:nvPr>
            <p:ph type="body" sz="quarter" idx="11"/>
          </p:nvPr>
        </p:nvSpPr>
        <p:spPr/>
        <p:txBody>
          <a:bodyPr/>
          <a:lstStyle/>
          <a:p>
            <a:r>
              <a:rPr lang="en-US" sz="2145" dirty="0">
                <a:solidFill>
                  <a:schemeClr val="tx1"/>
                </a:solidFill>
                <a:latin typeface="Arial" panose="020B0604020202020204" pitchFamily="34" charset="0"/>
                <a:ea typeface="Calibri" panose="020F0502020204030204" pitchFamily="34" charset="0"/>
                <a:cs typeface="Arial" panose="020B0604020202020204" pitchFamily="34" charset="0"/>
              </a:rPr>
              <a:t>FY22 Vehicle Order Forms are being sent out individually to each agency</a:t>
            </a:r>
          </a:p>
          <a:p>
            <a:pPr lvl="1"/>
            <a:r>
              <a:rPr lang="en-US" sz="1950" dirty="0">
                <a:solidFill>
                  <a:schemeClr val="tx1"/>
                </a:solidFill>
                <a:latin typeface="Arial" panose="020B0604020202020204" pitchFamily="34" charset="0"/>
                <a:ea typeface="Calibri" panose="020F0502020204030204" pitchFamily="34" charset="0"/>
                <a:cs typeface="Arial" panose="020B0604020202020204" pitchFamily="34" charset="0"/>
              </a:rPr>
              <a:t>Order forms will be sent soon after confirmation of fully approved FY22 budget agreement</a:t>
            </a:r>
          </a:p>
          <a:p>
            <a:pPr lvl="1"/>
            <a:r>
              <a:rPr lang="en-US" sz="1950" dirty="0">
                <a:solidFill>
                  <a:schemeClr val="tx1"/>
                </a:solidFill>
                <a:latin typeface="Arial" panose="020B0604020202020204" pitchFamily="34" charset="0"/>
                <a:ea typeface="Calibri" panose="020F0502020204030204" pitchFamily="34" charset="0"/>
                <a:cs typeface="Arial" panose="020B0604020202020204" pitchFamily="34" charset="0"/>
              </a:rPr>
              <a:t>Please place LTV orders no later than 10/4/21 as that is when the current NCDOT-administered contract expires; </a:t>
            </a:r>
            <a:r>
              <a:rPr lang="en-US" sz="1950" b="1" u="sng" dirty="0">
                <a:solidFill>
                  <a:schemeClr val="tx1"/>
                </a:solidFill>
                <a:latin typeface="Arial" panose="020B0604020202020204" pitchFamily="34" charset="0"/>
                <a:ea typeface="Calibri" panose="020F0502020204030204" pitchFamily="34" charset="0"/>
                <a:cs typeface="Arial" panose="020B0604020202020204" pitchFamily="34" charset="0"/>
              </a:rPr>
              <a:t>Current LTV order forms will be obsolete as of 10/5/21</a:t>
            </a:r>
          </a:p>
          <a:p>
            <a:pPr lvl="1"/>
            <a:r>
              <a:rPr lang="en-US" sz="1950" dirty="0">
                <a:solidFill>
                  <a:schemeClr val="tx1"/>
                </a:solidFill>
                <a:latin typeface="Arial" panose="020B0604020202020204" pitchFamily="34" charset="0"/>
                <a:ea typeface="Calibri" panose="020F0502020204030204" pitchFamily="34" charset="0"/>
                <a:cs typeface="Arial" panose="020B0604020202020204" pitchFamily="34" charset="0"/>
              </a:rPr>
              <a:t>All FY22 vehicle orders (including minivans, RR vans, LTVs </a:t>
            </a:r>
            <a:r>
              <a:rPr lang="en-US" sz="1950" dirty="0" err="1">
                <a:solidFill>
                  <a:schemeClr val="tx1"/>
                </a:solidFill>
                <a:latin typeface="Arial" panose="020B0604020202020204" pitchFamily="34" charset="0"/>
                <a:ea typeface="Calibri" panose="020F0502020204030204" pitchFamily="34" charset="0"/>
                <a:cs typeface="Arial" panose="020B0604020202020204" pitchFamily="34" charset="0"/>
              </a:rPr>
              <a:t>etc</a:t>
            </a:r>
            <a:r>
              <a:rPr lang="en-US" sz="1950" dirty="0">
                <a:solidFill>
                  <a:schemeClr val="tx1"/>
                </a:solidFill>
                <a:latin typeface="Arial" panose="020B0604020202020204" pitchFamily="34" charset="0"/>
                <a:ea typeface="Calibri" panose="020F0502020204030204" pitchFamily="34" charset="0"/>
                <a:cs typeface="Arial" panose="020B0604020202020204" pitchFamily="34" charset="0"/>
              </a:rPr>
              <a:t>…) must be placed no later than </a:t>
            </a:r>
            <a:r>
              <a:rPr lang="en-US" sz="1950" b="1" u="sng" dirty="0">
                <a:solidFill>
                  <a:schemeClr val="tx1"/>
                </a:solidFill>
                <a:latin typeface="Arial" panose="020B0604020202020204" pitchFamily="34" charset="0"/>
                <a:ea typeface="Calibri" panose="020F0502020204030204" pitchFamily="34" charset="0"/>
                <a:cs typeface="Arial" panose="020B0604020202020204" pitchFamily="34" charset="0"/>
              </a:rPr>
              <a:t>12/31/21</a:t>
            </a:r>
            <a:r>
              <a:rPr lang="en-US" sz="1950" dirty="0">
                <a:solidFill>
                  <a:schemeClr val="tx1"/>
                </a:solidFill>
                <a:latin typeface="Arial" panose="020B0604020202020204" pitchFamily="34" charset="0"/>
                <a:ea typeface="Calibri" panose="020F0502020204030204" pitchFamily="34" charset="0"/>
                <a:cs typeface="Arial" panose="020B0604020202020204" pitchFamily="34" charset="0"/>
              </a:rPr>
              <a:t> so that deliveries may take place before POP deadline</a:t>
            </a:r>
          </a:p>
          <a:p>
            <a:pPr lvl="1"/>
            <a:r>
              <a:rPr lang="en-US" sz="1950" dirty="0">
                <a:solidFill>
                  <a:schemeClr val="tx1"/>
                </a:solidFill>
                <a:latin typeface="Arial" panose="020B0604020202020204" pitchFamily="34" charset="0"/>
                <a:ea typeface="Calibri" panose="020F0502020204030204" pitchFamily="34" charset="0"/>
                <a:cs typeface="Arial" panose="020B0604020202020204" pitchFamily="34" charset="0"/>
              </a:rPr>
              <a:t>New NCDOT Rolling Stock bid should be advertised by end of September </a:t>
            </a:r>
          </a:p>
          <a:p>
            <a:pPr lvl="2"/>
            <a:r>
              <a:rPr lang="en-US" sz="1755" dirty="0">
                <a:solidFill>
                  <a:schemeClr val="tx1"/>
                </a:solidFill>
                <a:latin typeface="Arial" panose="020B0604020202020204" pitchFamily="34" charset="0"/>
                <a:ea typeface="Calibri" panose="020F0502020204030204" pitchFamily="34" charset="0"/>
                <a:cs typeface="Arial" panose="020B0604020202020204" pitchFamily="34" charset="0"/>
              </a:rPr>
              <a:t>New rolling stock contract awards to take place by end of this calendar year</a:t>
            </a:r>
          </a:p>
          <a:p>
            <a:pPr lvl="2"/>
            <a:r>
              <a:rPr lang="en-US" sz="1755" dirty="0">
                <a:solidFill>
                  <a:schemeClr val="tx1"/>
                </a:solidFill>
                <a:latin typeface="Arial" panose="020B0604020202020204" pitchFamily="34" charset="0"/>
                <a:ea typeface="Calibri" panose="020F0502020204030204" pitchFamily="34" charset="0"/>
                <a:cs typeface="Arial" panose="020B0604020202020204" pitchFamily="34" charset="0"/>
              </a:rPr>
              <a:t>New contract will include LTVs </a:t>
            </a:r>
            <a:r>
              <a:rPr lang="en-US" sz="1755">
                <a:solidFill>
                  <a:schemeClr val="tx1"/>
                </a:solidFill>
                <a:latin typeface="Arial" panose="020B0604020202020204" pitchFamily="34" charset="0"/>
                <a:ea typeface="Calibri" panose="020F0502020204030204" pitchFamily="34" charset="0"/>
                <a:cs typeface="Arial" panose="020B0604020202020204" pitchFamily="34" charset="0"/>
              </a:rPr>
              <a:t>and Raised Roof vans</a:t>
            </a:r>
            <a:endParaRPr lang="en-US" sz="195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835819" lvl="1" indent="-334328"/>
            <a:r>
              <a:rPr lang="en-US" sz="1950" dirty="0">
                <a:solidFill>
                  <a:schemeClr val="tx1"/>
                </a:solidFill>
                <a:latin typeface="Arial" panose="020B0604020202020204" pitchFamily="34" charset="0"/>
                <a:ea typeface="Calibri" panose="020F0502020204030204" pitchFamily="34" charset="0"/>
                <a:cs typeface="Arial" panose="020B0604020202020204" pitchFamily="34" charset="0"/>
              </a:rPr>
              <a:t>NCDOT-IMD Vehicle Ordering/Disposition training to take place later this year</a:t>
            </a:r>
          </a:p>
          <a:p>
            <a:pPr lvl="2"/>
            <a:endParaRPr lang="en-US" sz="1950" dirty="0">
              <a:solidFill>
                <a:schemeClr val="tx1"/>
              </a:solidFill>
              <a:latin typeface="Arial" panose="020B0604020202020204" pitchFamily="34" charset="0"/>
              <a:ea typeface="Calibri" panose="020F0502020204030204" pitchFamily="34" charset="0"/>
              <a:cs typeface="Arial" panose="020B0604020202020204" pitchFamily="34" charset="0"/>
            </a:endParaRPr>
          </a:p>
          <a:p>
            <a:endParaRPr lang="en-US" sz="2145"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145"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DC80218-564B-4FF7-852C-2FB466251A03}"/>
              </a:ext>
            </a:extLst>
          </p:cNvPr>
          <p:cNvSpPr>
            <a:spLocks noGrp="1"/>
          </p:cNvSpPr>
          <p:nvPr>
            <p:ph type="sldNum" sz="quarter" idx="13"/>
          </p:nvPr>
        </p:nvSpPr>
        <p:spPr/>
        <p:txBody>
          <a:bodyPr/>
          <a:lstStyle/>
          <a:p>
            <a:pPr defTabSz="445770">
              <a:defRPr/>
            </a:pPr>
            <a:fld id="{3C2E06F5-03C5-4BA5-AE80-2E98A827F366}" type="slidenum">
              <a:rPr lang="en-US" altLang="en-US">
                <a:solidFill>
                  <a:prstClr val="black">
                    <a:lumMod val="50000"/>
                    <a:lumOff val="50000"/>
                  </a:prstClr>
                </a:solidFill>
                <a:latin typeface="Calibri" pitchFamily="34" charset="0"/>
                <a:ea typeface="MS PGothic" pitchFamily="34" charset="-128"/>
              </a:rPr>
              <a:pPr defTabSz="445770">
                <a:defRPr/>
              </a:pPr>
              <a:t>24</a:t>
            </a:fld>
            <a:endParaRPr lang="en-US" altLang="en-US" dirty="0">
              <a:solidFill>
                <a:prstClr val="black">
                  <a:lumMod val="50000"/>
                  <a:lumOff val="50000"/>
                </a:prstClr>
              </a:solidFill>
              <a:latin typeface="Calibri" pitchFamily="34" charset="0"/>
              <a:ea typeface="MS PGothic" pitchFamily="34" charset="-128"/>
            </a:endParaRPr>
          </a:p>
        </p:txBody>
      </p:sp>
    </p:spTree>
    <p:extLst>
      <p:ext uri="{BB962C8B-B14F-4D97-AF65-F5344CB8AC3E}">
        <p14:creationId xmlns:p14="http://schemas.microsoft.com/office/powerpoint/2010/main" val="3139583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FE75-DFF2-4FBA-8F3A-9B7330976FCB}"/>
              </a:ext>
            </a:extLst>
          </p:cNvPr>
          <p:cNvSpPr>
            <a:spLocks noGrp="1"/>
          </p:cNvSpPr>
          <p:nvPr>
            <p:ph type="title"/>
          </p:nvPr>
        </p:nvSpPr>
        <p:spPr/>
        <p:txBody>
          <a:bodyPr/>
          <a:lstStyle/>
          <a:p>
            <a:r>
              <a:rPr lang="en-US" dirty="0"/>
              <a:t>Fare free study</a:t>
            </a:r>
          </a:p>
        </p:txBody>
      </p:sp>
      <p:sp>
        <p:nvSpPr>
          <p:cNvPr id="3" name="Text Placeholder 2">
            <a:extLst>
              <a:ext uri="{FF2B5EF4-FFF2-40B4-BE49-F238E27FC236}">
                <a16:creationId xmlns:a16="http://schemas.microsoft.com/office/drawing/2014/main" id="{DF41E78F-0B6E-4896-8E42-EF0AFA790F72}"/>
              </a:ext>
            </a:extLst>
          </p:cNvPr>
          <p:cNvSpPr>
            <a:spLocks noGrp="1"/>
          </p:cNvSpPr>
          <p:nvPr>
            <p:ph type="body" sz="quarter" idx="11"/>
          </p:nvPr>
        </p:nvSpPr>
        <p:spPr/>
        <p:txBody>
          <a:bodyPr/>
          <a:lstStyle/>
          <a:p>
            <a:r>
              <a:rPr lang="en-US" dirty="0"/>
              <a:t>ITRE is leading a study regarding fare elimination</a:t>
            </a:r>
          </a:p>
          <a:p>
            <a:r>
              <a:rPr lang="en-US" dirty="0"/>
              <a:t>Includes a review of case studies and best practices</a:t>
            </a:r>
          </a:p>
          <a:p>
            <a:r>
              <a:rPr lang="en-US" dirty="0"/>
              <a:t>Analysis of pros and cons of going fare free, including potential benefits and impacts</a:t>
            </a:r>
          </a:p>
        </p:txBody>
      </p:sp>
      <p:sp>
        <p:nvSpPr>
          <p:cNvPr id="4" name="Slide Number Placeholder 3">
            <a:extLst>
              <a:ext uri="{FF2B5EF4-FFF2-40B4-BE49-F238E27FC236}">
                <a16:creationId xmlns:a16="http://schemas.microsoft.com/office/drawing/2014/main" id="{45E4DF80-8459-4ACD-B0C6-91E9697302D0}"/>
              </a:ext>
            </a:extLst>
          </p:cNvPr>
          <p:cNvSpPr>
            <a:spLocks noGrp="1"/>
          </p:cNvSpPr>
          <p:nvPr>
            <p:ph type="sldNum" sz="quarter" idx="13"/>
          </p:nvPr>
        </p:nvSpPr>
        <p:spPr/>
        <p:txBody>
          <a:bodyPr/>
          <a:lstStyle/>
          <a:p>
            <a:pPr>
              <a:defRPr/>
            </a:pPr>
            <a:fld id="{3C2E06F5-03C5-4BA5-AE80-2E98A827F366}" type="slidenum">
              <a:rPr lang="en-US" altLang="en-US" smtClean="0"/>
              <a:pPr>
                <a:defRPr/>
              </a:pPr>
              <a:t>25</a:t>
            </a:fld>
            <a:endParaRPr lang="en-US" altLang="en-US" dirty="0"/>
          </a:p>
        </p:txBody>
      </p:sp>
    </p:spTree>
    <p:extLst>
      <p:ext uri="{BB962C8B-B14F-4D97-AF65-F5344CB8AC3E}">
        <p14:creationId xmlns:p14="http://schemas.microsoft.com/office/powerpoint/2010/main" val="1310597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458B-B134-4F1F-BFA9-FE8D7B2EA2D8}"/>
              </a:ext>
            </a:extLst>
          </p:cNvPr>
          <p:cNvSpPr>
            <a:spLocks noGrp="1"/>
          </p:cNvSpPr>
          <p:nvPr>
            <p:ph type="title"/>
          </p:nvPr>
        </p:nvSpPr>
        <p:spPr>
          <a:xfrm>
            <a:off x="594360" y="469900"/>
            <a:ext cx="10698480" cy="764540"/>
          </a:xfrm>
        </p:spPr>
        <p:txBody>
          <a:bodyPr/>
          <a:lstStyle/>
          <a:p>
            <a:r>
              <a:rPr lang="en-US" dirty="0"/>
              <a:t>Reports</a:t>
            </a:r>
          </a:p>
        </p:txBody>
      </p:sp>
      <p:sp>
        <p:nvSpPr>
          <p:cNvPr id="3" name="Text Placeholder 2">
            <a:extLst>
              <a:ext uri="{FF2B5EF4-FFF2-40B4-BE49-F238E27FC236}">
                <a16:creationId xmlns:a16="http://schemas.microsoft.com/office/drawing/2014/main" id="{385223AC-DB3E-4D15-91D4-6F09FA3B04B1}"/>
              </a:ext>
            </a:extLst>
          </p:cNvPr>
          <p:cNvSpPr>
            <a:spLocks noGrp="1"/>
          </p:cNvSpPr>
          <p:nvPr>
            <p:ph type="body" sz="quarter" idx="11"/>
          </p:nvPr>
        </p:nvSpPr>
        <p:spPr>
          <a:xfrm>
            <a:off x="594360" y="1770434"/>
            <a:ext cx="10698480" cy="4118558"/>
          </a:xfrm>
        </p:spPr>
        <p:txBody>
          <a:bodyPr/>
          <a:lstStyle/>
          <a:p>
            <a:r>
              <a:rPr lang="en-US" dirty="0"/>
              <a:t>Submit annual ROAP reports ASAP through </a:t>
            </a:r>
            <a:r>
              <a:rPr lang="en-US" dirty="0" err="1"/>
              <a:t>SmartSheet</a:t>
            </a:r>
            <a:r>
              <a:rPr lang="en-US" dirty="0"/>
              <a:t> (was due July 31)</a:t>
            </a:r>
          </a:p>
          <a:p>
            <a:pPr lvl="1"/>
            <a:r>
              <a:rPr lang="en-US" dirty="0"/>
              <a:t>All systems must submit a report even if you did not have carryover ROAP funding from FY 20 to FY 21.</a:t>
            </a:r>
          </a:p>
          <a:p>
            <a:pPr lvl="1"/>
            <a:r>
              <a:rPr lang="en-US" dirty="0"/>
              <a:t>We will not release FY 22 ROAP funding when available if you have not submitted your ROAP report.</a:t>
            </a:r>
          </a:p>
          <a:p>
            <a:pPr marL="0" indent="0">
              <a:buNone/>
            </a:pPr>
            <a:endParaRPr lang="en-US" dirty="0"/>
          </a:p>
          <a:p>
            <a:r>
              <a:rPr lang="en-US" dirty="0"/>
              <a:t>FY 21 </a:t>
            </a:r>
            <a:r>
              <a:rPr lang="en-US" dirty="0" err="1"/>
              <a:t>OpStats</a:t>
            </a:r>
            <a:r>
              <a:rPr lang="en-US" dirty="0"/>
              <a:t> end of year report due August 31</a:t>
            </a:r>
          </a:p>
          <a:p>
            <a:endParaRPr lang="en-US" dirty="0"/>
          </a:p>
        </p:txBody>
      </p:sp>
      <p:sp>
        <p:nvSpPr>
          <p:cNvPr id="4" name="Slide Number Placeholder 3">
            <a:extLst>
              <a:ext uri="{FF2B5EF4-FFF2-40B4-BE49-F238E27FC236}">
                <a16:creationId xmlns:a16="http://schemas.microsoft.com/office/drawing/2014/main" id="{A9647D96-FEB8-4BC1-8BA1-99983F934439}"/>
              </a:ext>
            </a:extLst>
          </p:cNvPr>
          <p:cNvSpPr>
            <a:spLocks noGrp="1"/>
          </p:cNvSpPr>
          <p:nvPr>
            <p:ph type="sldNum" sz="quarter" idx="13"/>
          </p:nvPr>
        </p:nvSpPr>
        <p:spPr/>
        <p:txBody>
          <a:bodyPr/>
          <a:lstStyle/>
          <a:p>
            <a:pPr>
              <a:defRPr/>
            </a:pPr>
            <a:fld id="{3C2E06F5-03C5-4BA5-AE80-2E98A827F366}" type="slidenum">
              <a:rPr lang="en-US" altLang="en-US" smtClean="0"/>
              <a:pPr>
                <a:defRPr/>
              </a:pPr>
              <a:t>26</a:t>
            </a:fld>
            <a:endParaRPr lang="en-US" altLang="en-US" dirty="0"/>
          </a:p>
        </p:txBody>
      </p:sp>
    </p:spTree>
    <p:extLst>
      <p:ext uri="{BB962C8B-B14F-4D97-AF65-F5344CB8AC3E}">
        <p14:creationId xmlns:p14="http://schemas.microsoft.com/office/powerpoint/2010/main" val="628432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458B-B134-4F1F-BFA9-FE8D7B2EA2D8}"/>
              </a:ext>
            </a:extLst>
          </p:cNvPr>
          <p:cNvSpPr>
            <a:spLocks noGrp="1"/>
          </p:cNvSpPr>
          <p:nvPr>
            <p:ph type="title"/>
          </p:nvPr>
        </p:nvSpPr>
        <p:spPr>
          <a:xfrm>
            <a:off x="594360" y="469900"/>
            <a:ext cx="10698480" cy="764540"/>
          </a:xfrm>
        </p:spPr>
        <p:txBody>
          <a:bodyPr/>
          <a:lstStyle/>
          <a:p>
            <a:r>
              <a:rPr lang="en-US" dirty="0"/>
              <a:t>Emergency Preparations</a:t>
            </a:r>
          </a:p>
        </p:txBody>
      </p:sp>
      <p:sp>
        <p:nvSpPr>
          <p:cNvPr id="3" name="Text Placeholder 2">
            <a:extLst>
              <a:ext uri="{FF2B5EF4-FFF2-40B4-BE49-F238E27FC236}">
                <a16:creationId xmlns:a16="http://schemas.microsoft.com/office/drawing/2014/main" id="{385223AC-DB3E-4D15-91D4-6F09FA3B04B1}"/>
              </a:ext>
            </a:extLst>
          </p:cNvPr>
          <p:cNvSpPr>
            <a:spLocks noGrp="1"/>
          </p:cNvSpPr>
          <p:nvPr>
            <p:ph type="body" sz="quarter" idx="11"/>
          </p:nvPr>
        </p:nvSpPr>
        <p:spPr>
          <a:xfrm>
            <a:off x="594360" y="1770434"/>
            <a:ext cx="10698480" cy="4118558"/>
          </a:xfrm>
        </p:spPr>
        <p:txBody>
          <a:bodyPr/>
          <a:lstStyle/>
          <a:p>
            <a:r>
              <a:rPr lang="en-US" dirty="0"/>
              <a:t>Submit updated contact information to Blair ASAP if you have any changes.</a:t>
            </a:r>
          </a:p>
          <a:p>
            <a:r>
              <a:rPr lang="en-US" dirty="0"/>
              <a:t>Ensure you are prepared to submit status updates to IMD in the event of emergencies.</a:t>
            </a:r>
          </a:p>
          <a:p>
            <a:r>
              <a:rPr lang="en-US" dirty="0"/>
              <a:t>Kevin Edwards and Blair Chambers are IMD’s leads on emergency response activities.</a:t>
            </a:r>
          </a:p>
        </p:txBody>
      </p:sp>
      <p:sp>
        <p:nvSpPr>
          <p:cNvPr id="4" name="Slide Number Placeholder 3">
            <a:extLst>
              <a:ext uri="{FF2B5EF4-FFF2-40B4-BE49-F238E27FC236}">
                <a16:creationId xmlns:a16="http://schemas.microsoft.com/office/drawing/2014/main" id="{A9647D96-FEB8-4BC1-8BA1-99983F934439}"/>
              </a:ext>
            </a:extLst>
          </p:cNvPr>
          <p:cNvSpPr>
            <a:spLocks noGrp="1"/>
          </p:cNvSpPr>
          <p:nvPr>
            <p:ph type="sldNum" sz="quarter" idx="13"/>
          </p:nvPr>
        </p:nvSpPr>
        <p:spPr/>
        <p:txBody>
          <a:bodyPr/>
          <a:lstStyle/>
          <a:p>
            <a:pPr>
              <a:defRPr/>
            </a:pPr>
            <a:fld id="{3C2E06F5-03C5-4BA5-AE80-2E98A827F366}" type="slidenum">
              <a:rPr lang="en-US" altLang="en-US" smtClean="0"/>
              <a:pPr>
                <a:defRPr/>
              </a:pPr>
              <a:t>27</a:t>
            </a:fld>
            <a:endParaRPr lang="en-US" altLang="en-US" dirty="0"/>
          </a:p>
        </p:txBody>
      </p:sp>
    </p:spTree>
    <p:extLst>
      <p:ext uri="{BB962C8B-B14F-4D97-AF65-F5344CB8AC3E}">
        <p14:creationId xmlns:p14="http://schemas.microsoft.com/office/powerpoint/2010/main" val="1898389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2709D-D044-4CB7-B464-6FEDB8FA1385}"/>
              </a:ext>
            </a:extLst>
          </p:cNvPr>
          <p:cNvSpPr>
            <a:spLocks noGrp="1"/>
          </p:cNvSpPr>
          <p:nvPr>
            <p:ph type="title"/>
          </p:nvPr>
        </p:nvSpPr>
        <p:spPr/>
        <p:txBody>
          <a:bodyPr/>
          <a:lstStyle/>
          <a:p>
            <a:r>
              <a:rPr lang="en-US" dirty="0"/>
              <a:t>STIP Updates</a:t>
            </a:r>
          </a:p>
        </p:txBody>
      </p:sp>
      <p:sp>
        <p:nvSpPr>
          <p:cNvPr id="3" name="Text Placeholder 2">
            <a:extLst>
              <a:ext uri="{FF2B5EF4-FFF2-40B4-BE49-F238E27FC236}">
                <a16:creationId xmlns:a16="http://schemas.microsoft.com/office/drawing/2014/main" id="{C74D972E-A658-42BB-9E2D-5C0FAE754B79}"/>
              </a:ext>
            </a:extLst>
          </p:cNvPr>
          <p:cNvSpPr>
            <a:spLocks noGrp="1"/>
          </p:cNvSpPr>
          <p:nvPr>
            <p:ph type="body" sz="quarter" idx="11"/>
          </p:nvPr>
        </p:nvSpPr>
        <p:spPr/>
        <p:txBody>
          <a:bodyPr/>
          <a:lstStyle/>
          <a:p>
            <a:r>
              <a:rPr lang="en-US" dirty="0"/>
              <a:t>Recent estimates reveal that the STIP is overprogrammed by several billion dollars.</a:t>
            </a:r>
          </a:p>
          <a:p>
            <a:r>
              <a:rPr lang="en-US" dirty="0"/>
              <a:t>Some projects currently in the STIP may come out.</a:t>
            </a:r>
          </a:p>
          <a:p>
            <a:r>
              <a:rPr lang="en-US" dirty="0"/>
              <a:t>Working group is meeting regularly to develop recommendations.</a:t>
            </a:r>
          </a:p>
          <a:p>
            <a:r>
              <a:rPr lang="en-US" dirty="0"/>
              <a:t>IMD is participating in workgroup meetings to ensure transit has a voice and transit projects are not disproportionately impacted.</a:t>
            </a:r>
          </a:p>
          <a:p>
            <a:pPr marL="0" indent="0">
              <a:buNone/>
            </a:pPr>
            <a:endParaRPr lang="en-US" dirty="0"/>
          </a:p>
        </p:txBody>
      </p:sp>
      <p:sp>
        <p:nvSpPr>
          <p:cNvPr id="4" name="Slide Number Placeholder 3">
            <a:extLst>
              <a:ext uri="{FF2B5EF4-FFF2-40B4-BE49-F238E27FC236}">
                <a16:creationId xmlns:a16="http://schemas.microsoft.com/office/drawing/2014/main" id="{601E6278-B0E0-41A7-8C4A-7783AFB1AA7F}"/>
              </a:ext>
            </a:extLst>
          </p:cNvPr>
          <p:cNvSpPr>
            <a:spLocks noGrp="1"/>
          </p:cNvSpPr>
          <p:nvPr>
            <p:ph type="sldNum" sz="quarter" idx="13"/>
          </p:nvPr>
        </p:nvSpPr>
        <p:spPr/>
        <p:txBody>
          <a:bodyPr/>
          <a:lstStyle/>
          <a:p>
            <a:pPr>
              <a:defRPr/>
            </a:pPr>
            <a:fld id="{3C2E06F5-03C5-4BA5-AE80-2E98A827F366}" type="slidenum">
              <a:rPr lang="en-US" altLang="en-US" smtClean="0"/>
              <a:pPr>
                <a:defRPr/>
              </a:pPr>
              <a:t>28</a:t>
            </a:fld>
            <a:endParaRPr lang="en-US" altLang="en-US" dirty="0"/>
          </a:p>
        </p:txBody>
      </p:sp>
    </p:spTree>
    <p:extLst>
      <p:ext uri="{BB962C8B-B14F-4D97-AF65-F5344CB8AC3E}">
        <p14:creationId xmlns:p14="http://schemas.microsoft.com/office/powerpoint/2010/main" val="1513381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0582-073B-491F-924D-344DB7269CE6}"/>
              </a:ext>
            </a:extLst>
          </p:cNvPr>
          <p:cNvSpPr>
            <a:spLocks noGrp="1"/>
          </p:cNvSpPr>
          <p:nvPr>
            <p:ph type="title"/>
          </p:nvPr>
        </p:nvSpPr>
        <p:spPr/>
        <p:txBody>
          <a:bodyPr/>
          <a:lstStyle/>
          <a:p>
            <a:r>
              <a:rPr lang="en-US" dirty="0"/>
              <a:t>Complete Streets</a:t>
            </a:r>
          </a:p>
        </p:txBody>
      </p:sp>
      <p:sp>
        <p:nvSpPr>
          <p:cNvPr id="3" name="Text Placeholder 2">
            <a:extLst>
              <a:ext uri="{FF2B5EF4-FFF2-40B4-BE49-F238E27FC236}">
                <a16:creationId xmlns:a16="http://schemas.microsoft.com/office/drawing/2014/main" id="{229517D1-DFB7-4A1D-A661-EB0863D304D6}"/>
              </a:ext>
            </a:extLst>
          </p:cNvPr>
          <p:cNvSpPr>
            <a:spLocks noGrp="1"/>
          </p:cNvSpPr>
          <p:nvPr>
            <p:ph type="body" sz="quarter" idx="11"/>
          </p:nvPr>
        </p:nvSpPr>
        <p:spPr/>
        <p:txBody>
          <a:bodyPr/>
          <a:lstStyle/>
          <a:p>
            <a:r>
              <a:rPr lang="en-US" dirty="0"/>
              <a:t>New policy adopted in 2019.</a:t>
            </a:r>
          </a:p>
          <a:p>
            <a:r>
              <a:rPr lang="en-US" dirty="0"/>
              <a:t>Working on updates now to streamline and standardize evaluation process used to decide when to add complete streets components on projects.</a:t>
            </a:r>
          </a:p>
          <a:p>
            <a:r>
              <a:rPr lang="en-US" dirty="0"/>
              <a:t>Will result in improved guidance for NCDOT planners and engineers.</a:t>
            </a:r>
          </a:p>
          <a:p>
            <a:r>
              <a:rPr lang="en-US" dirty="0"/>
              <a:t>Important for transit agencies to participate in project development discussions with NCDOT Division Offices so transit is adequately considered.</a:t>
            </a:r>
          </a:p>
        </p:txBody>
      </p:sp>
      <p:sp>
        <p:nvSpPr>
          <p:cNvPr id="4" name="Slide Number Placeholder 3">
            <a:extLst>
              <a:ext uri="{FF2B5EF4-FFF2-40B4-BE49-F238E27FC236}">
                <a16:creationId xmlns:a16="http://schemas.microsoft.com/office/drawing/2014/main" id="{0940713D-16F0-4C31-B81E-974A39BDC124}"/>
              </a:ext>
            </a:extLst>
          </p:cNvPr>
          <p:cNvSpPr>
            <a:spLocks noGrp="1"/>
          </p:cNvSpPr>
          <p:nvPr>
            <p:ph type="sldNum" sz="quarter" idx="13"/>
          </p:nvPr>
        </p:nvSpPr>
        <p:spPr/>
        <p:txBody>
          <a:bodyPr/>
          <a:lstStyle/>
          <a:p>
            <a:pPr>
              <a:defRPr/>
            </a:pPr>
            <a:fld id="{3C2E06F5-03C5-4BA5-AE80-2E98A827F366}" type="slidenum">
              <a:rPr lang="en-US" altLang="en-US" smtClean="0"/>
              <a:pPr>
                <a:defRPr/>
              </a:pPr>
              <a:t>29</a:t>
            </a:fld>
            <a:endParaRPr lang="en-US" altLang="en-US" dirty="0"/>
          </a:p>
        </p:txBody>
      </p:sp>
    </p:spTree>
    <p:extLst>
      <p:ext uri="{BB962C8B-B14F-4D97-AF65-F5344CB8AC3E}">
        <p14:creationId xmlns:p14="http://schemas.microsoft.com/office/powerpoint/2010/main" val="316557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0171-DAA8-4867-B9E6-059017820C6F}"/>
              </a:ext>
            </a:extLst>
          </p:cNvPr>
          <p:cNvSpPr>
            <a:spLocks noGrp="1"/>
          </p:cNvSpPr>
          <p:nvPr>
            <p:ph type="title"/>
          </p:nvPr>
        </p:nvSpPr>
        <p:spPr>
          <a:xfrm>
            <a:off x="817245" y="365126"/>
            <a:ext cx="5207089" cy="1146176"/>
          </a:xfrm>
        </p:spPr>
        <p:txBody>
          <a:bodyPr vert="horz" lIns="91440" tIns="45720" rIns="91440" bIns="45720" rtlCol="0" anchor="ctr">
            <a:normAutofit/>
          </a:bodyPr>
          <a:lstStyle/>
          <a:p>
            <a:pPr algn="l" defTabSz="914400">
              <a:lnSpc>
                <a:spcPct val="90000"/>
              </a:lnSpc>
            </a:pPr>
            <a:r>
              <a:rPr lang="en-US" sz="4400" kern="1200">
                <a:solidFill>
                  <a:schemeClr val="tx1"/>
                </a:solidFill>
                <a:latin typeface="+mj-lt"/>
                <a:ea typeface="+mj-ea"/>
                <a:cs typeface="+mj-cs"/>
              </a:rPr>
              <a:t>CARES Act Update</a:t>
            </a:r>
          </a:p>
        </p:txBody>
      </p:sp>
      <p:sp>
        <p:nvSpPr>
          <p:cNvPr id="15"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334" y="-2"/>
            <a:ext cx="5862865"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3777" y="1690688"/>
            <a:ext cx="849342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5783168"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79CA6E0D-B283-42B8-A1C0-408C0B12817E}"/>
              </a:ext>
            </a:extLst>
          </p:cNvPr>
          <p:cNvSpPr>
            <a:spLocks noGrp="1"/>
          </p:cNvSpPr>
          <p:nvPr>
            <p:ph type="body" sz="quarter" idx="11"/>
          </p:nvPr>
        </p:nvSpPr>
        <p:spPr>
          <a:xfrm>
            <a:off x="110250" y="2202873"/>
            <a:ext cx="4675909" cy="3325091"/>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dirty="0">
                <a:solidFill>
                  <a:srgbClr val="FFFFFF"/>
                </a:solidFill>
                <a:latin typeface="+mn-lt"/>
                <a:ea typeface="+mn-ea"/>
                <a:cs typeface="+mn-cs"/>
              </a:rPr>
              <a:t>5311 Claims Summary</a:t>
            </a:r>
          </a:p>
          <a:p>
            <a:pPr indent="-228600" defTabSz="914400">
              <a:lnSpc>
                <a:spcPct val="90000"/>
              </a:lnSpc>
              <a:buFont typeface="Arial" panose="020B0604020202020204" pitchFamily="34" charset="0"/>
              <a:buChar char="•"/>
            </a:pPr>
            <a:r>
              <a:rPr lang="en-US" dirty="0">
                <a:solidFill>
                  <a:srgbClr val="FFFFFF"/>
                </a:solidFill>
                <a:latin typeface="+mn-lt"/>
                <a:ea typeface="+mn-ea"/>
                <a:cs typeface="+mn-cs"/>
              </a:rPr>
              <a:t>Update on 5307GA and ADTAP</a:t>
            </a:r>
          </a:p>
          <a:p>
            <a:pPr indent="-228600" defTabSz="914400">
              <a:lnSpc>
                <a:spcPct val="90000"/>
              </a:lnSpc>
              <a:buFont typeface="Arial" panose="020B0604020202020204" pitchFamily="34" charset="0"/>
              <a:buChar char="•"/>
            </a:pPr>
            <a:endParaRPr lang="en-US" sz="2000" dirty="0">
              <a:solidFill>
                <a:srgbClr val="FFFFFF"/>
              </a:solidFill>
              <a:latin typeface="+mn-lt"/>
              <a:ea typeface="+mn-ea"/>
              <a:cs typeface="+mn-cs"/>
            </a:endParaRPr>
          </a:p>
        </p:txBody>
      </p:sp>
      <p:pic>
        <p:nvPicPr>
          <p:cNvPr id="5" name="Picture 2" descr="CARES graphic">
            <a:extLst>
              <a:ext uri="{FF2B5EF4-FFF2-40B4-BE49-F238E27FC236}">
                <a16:creationId xmlns:a16="http://schemas.microsoft.com/office/drawing/2014/main" id="{48B2342E-7E6D-4762-80A3-49CFA755D7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28510" y="3122723"/>
            <a:ext cx="5041444" cy="2104802"/>
          </a:xfrm>
          <a:custGeom>
            <a:avLst/>
            <a:gdLst/>
            <a:ahLst/>
            <a:cxnLst/>
            <a:rect l="l" t="t" r="r" b="b"/>
            <a:pathLst>
              <a:path w="4636009" h="5032375">
                <a:moveTo>
                  <a:pt x="0" y="0"/>
                </a:moveTo>
                <a:lnTo>
                  <a:pt x="4636009" y="0"/>
                </a:lnTo>
                <a:lnTo>
                  <a:pt x="4636009" y="5032375"/>
                </a:lnTo>
                <a:lnTo>
                  <a:pt x="0" y="5032375"/>
                </a:lnTo>
                <a:close/>
              </a:path>
            </a:pathLst>
          </a:cu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AC61B56-41EC-47C0-82D7-826890B6F9C7}"/>
              </a:ext>
            </a:extLst>
          </p:cNvPr>
          <p:cNvSpPr>
            <a:spLocks noGrp="1"/>
          </p:cNvSpPr>
          <p:nvPr>
            <p:ph type="sldNum" sz="quarter" idx="13"/>
          </p:nvPr>
        </p:nvSpPr>
        <p:spPr>
          <a:xfrm>
            <a:off x="10132769" y="6356350"/>
            <a:ext cx="937185"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a:solidFill>
                  <a:schemeClr val="tx1">
                    <a:alpha val="80000"/>
                  </a:schemeClr>
                </a:solidFill>
                <a:latin typeface="+mn-lt"/>
                <a:ea typeface="+mn-ea"/>
              </a:rPr>
              <a:pPr defTabSz="914400">
                <a:spcAft>
                  <a:spcPts val="600"/>
                </a:spcAft>
                <a:defRPr/>
              </a:pPr>
              <a:t>3</a:t>
            </a:fld>
            <a:endParaRPr lang="en-US" altLang="en-US">
              <a:solidFill>
                <a:schemeClr val="tx1">
                  <a:alpha val="80000"/>
                </a:schemeClr>
              </a:solidFill>
              <a:latin typeface="+mn-lt"/>
              <a:ea typeface="+mn-ea"/>
            </a:endParaRPr>
          </a:p>
        </p:txBody>
      </p:sp>
    </p:spTree>
    <p:extLst>
      <p:ext uri="{BB962C8B-B14F-4D97-AF65-F5344CB8AC3E}">
        <p14:creationId xmlns:p14="http://schemas.microsoft.com/office/powerpoint/2010/main" val="1758461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E8F3-18F8-40BF-8CFF-16F40FB84D68}"/>
              </a:ext>
            </a:extLst>
          </p:cNvPr>
          <p:cNvSpPr>
            <a:spLocks noGrp="1"/>
          </p:cNvSpPr>
          <p:nvPr>
            <p:ph type="title"/>
          </p:nvPr>
        </p:nvSpPr>
        <p:spPr>
          <a:xfrm>
            <a:off x="-2348345" y="469900"/>
            <a:ext cx="10698480" cy="1143000"/>
          </a:xfrm>
        </p:spPr>
        <p:txBody>
          <a:bodyPr/>
          <a:lstStyle/>
          <a:p>
            <a:r>
              <a:rPr lang="en-US" dirty="0"/>
              <a:t>QUESTIONS</a:t>
            </a:r>
          </a:p>
        </p:txBody>
      </p:sp>
      <p:sp>
        <p:nvSpPr>
          <p:cNvPr id="4" name="Slide Number Placeholder 3">
            <a:extLst>
              <a:ext uri="{FF2B5EF4-FFF2-40B4-BE49-F238E27FC236}">
                <a16:creationId xmlns:a16="http://schemas.microsoft.com/office/drawing/2014/main" id="{D3CE06DA-A6C0-4DA9-898F-7F7011DE140C}"/>
              </a:ext>
            </a:extLst>
          </p:cNvPr>
          <p:cNvSpPr>
            <a:spLocks noGrp="1"/>
          </p:cNvSpPr>
          <p:nvPr>
            <p:ph type="sldNum" sz="quarter" idx="14"/>
          </p:nvPr>
        </p:nvSpPr>
        <p:spPr/>
        <p:txBody>
          <a:bodyPr/>
          <a:lstStyle/>
          <a:p>
            <a:pPr>
              <a:defRPr/>
            </a:pPr>
            <a:fld id="{B3DAFCE5-0C67-4A53-8F92-3CAC2938318C}" type="slidenum">
              <a:rPr lang="en-US" altLang="en-US" smtClean="0"/>
              <a:pPr>
                <a:defRPr/>
              </a:pPr>
              <a:t>30</a:t>
            </a:fld>
            <a:endParaRPr lang="en-US" altLang="en-US"/>
          </a:p>
        </p:txBody>
      </p:sp>
      <p:pic>
        <p:nvPicPr>
          <p:cNvPr id="1030" name="Picture 6" descr="Where Are You From? | Psychology Today Ireland">
            <a:extLst>
              <a:ext uri="{FF2B5EF4-FFF2-40B4-BE49-F238E27FC236}">
                <a16:creationId xmlns:a16="http://schemas.microsoft.com/office/drawing/2014/main" id="{C0C0646E-8D38-4C71-91D8-8661E2E9A5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57" y="1612900"/>
            <a:ext cx="5082598" cy="508259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D63BA8-E87A-44F5-B41C-4E997BAC9421}"/>
              </a:ext>
            </a:extLst>
          </p:cNvPr>
          <p:cNvSpPr txBox="1"/>
          <p:nvPr/>
        </p:nvSpPr>
        <p:spPr>
          <a:xfrm>
            <a:off x="6411191" y="3184702"/>
            <a:ext cx="4215938" cy="646331"/>
          </a:xfrm>
          <a:prstGeom prst="rect">
            <a:avLst/>
          </a:prstGeom>
          <a:noFill/>
        </p:spPr>
        <p:txBody>
          <a:bodyPr wrap="square">
            <a:spAutoFit/>
          </a:bodyPr>
          <a:lstStyle/>
          <a:p>
            <a:r>
              <a:rPr lang="en-US" dirty="0">
                <a:solidFill>
                  <a:srgbClr val="0000FF"/>
                </a:solidFill>
                <a:hlinkClick r:id="rId4"/>
              </a:rPr>
              <a:t>https://connect.ncdot.gov/business/Transit/Pages/Transit-Meeting-Resources.aspx</a:t>
            </a:r>
            <a:r>
              <a:rPr lang="en-US" dirty="0">
                <a:solidFill>
                  <a:srgbClr val="0000FF"/>
                </a:solidFill>
              </a:rPr>
              <a:t> </a:t>
            </a:r>
            <a:endParaRPr lang="en-US" dirty="0">
              <a:solidFill>
                <a:schemeClr val="tx2"/>
              </a:solidFill>
            </a:endParaRPr>
          </a:p>
        </p:txBody>
      </p:sp>
      <p:sp>
        <p:nvSpPr>
          <p:cNvPr id="5" name="TextBox 4">
            <a:extLst>
              <a:ext uri="{FF2B5EF4-FFF2-40B4-BE49-F238E27FC236}">
                <a16:creationId xmlns:a16="http://schemas.microsoft.com/office/drawing/2014/main" id="{53B82439-E726-4E88-BC95-A4352B0A37B5}"/>
              </a:ext>
            </a:extLst>
          </p:cNvPr>
          <p:cNvSpPr txBox="1"/>
          <p:nvPr/>
        </p:nvSpPr>
        <p:spPr>
          <a:xfrm>
            <a:off x="6411191" y="2703802"/>
            <a:ext cx="3813464" cy="369332"/>
          </a:xfrm>
          <a:prstGeom prst="rect">
            <a:avLst/>
          </a:prstGeom>
          <a:noFill/>
        </p:spPr>
        <p:txBody>
          <a:bodyPr wrap="square" rtlCol="0">
            <a:spAutoFit/>
          </a:bodyPr>
          <a:lstStyle/>
          <a:p>
            <a:r>
              <a:rPr lang="en-US" dirty="0"/>
              <a:t>Previous slides, recordings and FAQs:</a:t>
            </a:r>
          </a:p>
        </p:txBody>
      </p:sp>
    </p:spTree>
    <p:extLst>
      <p:ext uri="{BB962C8B-B14F-4D97-AF65-F5344CB8AC3E}">
        <p14:creationId xmlns:p14="http://schemas.microsoft.com/office/powerpoint/2010/main" val="3655042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4898" y="3946332"/>
            <a:ext cx="10515600" cy="1219200"/>
          </a:xfrm>
        </p:spPr>
        <p:txBody>
          <a:bodyPr/>
          <a:lstStyle/>
          <a:p>
            <a:pPr algn="ctr"/>
            <a:r>
              <a:rPr lang="en-US" b="1" dirty="0"/>
              <a:t>Integrated Mobility Division</a:t>
            </a:r>
            <a:br>
              <a:rPr lang="en-US" b="1" dirty="0"/>
            </a:br>
            <a:br>
              <a:rPr lang="en-US" b="1" dirty="0"/>
            </a:br>
            <a:r>
              <a:rPr lang="en-US" b="1" dirty="0"/>
              <a:t>Transit Systems Call</a:t>
            </a:r>
          </a:p>
        </p:txBody>
      </p:sp>
    </p:spTree>
    <p:extLst>
      <p:ext uri="{BB962C8B-B14F-4D97-AF65-F5344CB8AC3E}">
        <p14:creationId xmlns:p14="http://schemas.microsoft.com/office/powerpoint/2010/main" val="235915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C357-0F66-4436-B62F-5580B843AD08}"/>
              </a:ext>
            </a:extLst>
          </p:cNvPr>
          <p:cNvSpPr>
            <a:spLocks noGrp="1"/>
          </p:cNvSpPr>
          <p:nvPr>
            <p:ph type="title"/>
          </p:nvPr>
        </p:nvSpPr>
        <p:spPr>
          <a:xfrm>
            <a:off x="579501" y="657666"/>
            <a:ext cx="3707219" cy="5256371"/>
          </a:xfrm>
        </p:spPr>
        <p:txBody>
          <a:bodyPr vert="horz" lIns="91440" tIns="45720" rIns="91440" bIns="45720" rtlCol="0" anchor="ctr">
            <a:normAutofit/>
          </a:bodyPr>
          <a:lstStyle/>
          <a:p>
            <a:pPr algn="l" defTabSz="914400">
              <a:lnSpc>
                <a:spcPct val="90000"/>
              </a:lnSpc>
            </a:pPr>
            <a:r>
              <a:rPr lang="en-US" sz="4000" dirty="0">
                <a:solidFill>
                  <a:schemeClr val="tx1"/>
                </a:solidFill>
                <a:latin typeface="+mj-lt"/>
                <a:ea typeface="+mj-ea"/>
                <a:cs typeface="+mj-cs"/>
              </a:rPr>
              <a:t>5311 </a:t>
            </a:r>
            <a:r>
              <a:rPr lang="en-US" sz="4000" kern="1200" dirty="0">
                <a:solidFill>
                  <a:schemeClr val="tx1"/>
                </a:solidFill>
                <a:latin typeface="+mj-lt"/>
                <a:ea typeface="+mj-ea"/>
                <a:cs typeface="+mj-cs"/>
              </a:rPr>
              <a:t>Claims Reimbursements</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(76 Agreements)</a:t>
            </a:r>
          </a:p>
        </p:txBody>
      </p:sp>
      <p:sp>
        <p:nvSpPr>
          <p:cNvPr id="4" name="Slide Number Placeholder 3">
            <a:extLst>
              <a:ext uri="{FF2B5EF4-FFF2-40B4-BE49-F238E27FC236}">
                <a16:creationId xmlns:a16="http://schemas.microsoft.com/office/drawing/2014/main" id="{F1E6692E-58C0-4A14-A33F-C73D934A3AED}"/>
              </a:ext>
            </a:extLst>
          </p:cNvPr>
          <p:cNvSpPr>
            <a:spLocks noGrp="1"/>
          </p:cNvSpPr>
          <p:nvPr>
            <p:ph type="sldNum" sz="quarter" idx="13"/>
          </p:nvPr>
        </p:nvSpPr>
        <p:spPr>
          <a:xfrm>
            <a:off x="8395335" y="6356350"/>
            <a:ext cx="2674620"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a:solidFill>
                  <a:srgbClr val="898989"/>
                </a:solidFill>
                <a:latin typeface="+mn-lt"/>
                <a:ea typeface="+mn-ea"/>
              </a:rPr>
              <a:pPr defTabSz="914400">
                <a:spcAft>
                  <a:spcPts val="600"/>
                </a:spcAft>
                <a:defRPr/>
              </a:pPr>
              <a:t>4</a:t>
            </a:fld>
            <a:endParaRPr lang="en-US" altLang="en-US">
              <a:solidFill>
                <a:srgbClr val="898989"/>
              </a:solidFill>
              <a:latin typeface="+mn-lt"/>
              <a:ea typeface="+mn-ea"/>
            </a:endParaRPr>
          </a:p>
        </p:txBody>
      </p:sp>
      <p:graphicFrame>
        <p:nvGraphicFramePr>
          <p:cNvPr id="6" name="Text Placeholder 2">
            <a:extLst>
              <a:ext uri="{FF2B5EF4-FFF2-40B4-BE49-F238E27FC236}">
                <a16:creationId xmlns:a16="http://schemas.microsoft.com/office/drawing/2014/main" id="{64F863BE-5109-476E-AB9F-7FF8C3E73396}"/>
              </a:ext>
            </a:extLst>
          </p:cNvPr>
          <p:cNvGraphicFramePr/>
          <p:nvPr/>
        </p:nvGraphicFramePr>
        <p:xfrm>
          <a:off x="5037810" y="480628"/>
          <a:ext cx="6423974"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9810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C357-0F66-4436-B62F-5580B843AD08}"/>
              </a:ext>
            </a:extLst>
          </p:cNvPr>
          <p:cNvSpPr>
            <a:spLocks noGrp="1"/>
          </p:cNvSpPr>
          <p:nvPr>
            <p:ph type="title"/>
          </p:nvPr>
        </p:nvSpPr>
        <p:spPr>
          <a:xfrm>
            <a:off x="579501" y="657666"/>
            <a:ext cx="3707219" cy="5256371"/>
          </a:xfrm>
        </p:spPr>
        <p:txBody>
          <a:bodyPr vert="horz" lIns="91440" tIns="45720" rIns="91440" bIns="45720" rtlCol="0" anchor="ctr">
            <a:normAutofit/>
          </a:bodyPr>
          <a:lstStyle/>
          <a:p>
            <a:pPr algn="l" defTabSz="914400">
              <a:lnSpc>
                <a:spcPct val="90000"/>
              </a:lnSpc>
            </a:pPr>
            <a:r>
              <a:rPr lang="en-US" sz="4000" dirty="0">
                <a:solidFill>
                  <a:schemeClr val="tx1"/>
                </a:solidFill>
                <a:latin typeface="+mj-lt"/>
                <a:ea typeface="+mj-ea"/>
                <a:cs typeface="+mj-cs"/>
              </a:rPr>
              <a:t>CARES Intercity </a:t>
            </a:r>
            <a:r>
              <a:rPr lang="en-US" sz="4000" kern="1200" dirty="0">
                <a:solidFill>
                  <a:schemeClr val="tx1"/>
                </a:solidFill>
                <a:latin typeface="+mj-lt"/>
                <a:ea typeface="+mj-ea"/>
                <a:cs typeface="+mj-cs"/>
              </a:rPr>
              <a:t>Reimbursements</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(4 Agreements)</a:t>
            </a:r>
          </a:p>
        </p:txBody>
      </p:sp>
      <p:sp>
        <p:nvSpPr>
          <p:cNvPr id="4" name="Slide Number Placeholder 3">
            <a:extLst>
              <a:ext uri="{FF2B5EF4-FFF2-40B4-BE49-F238E27FC236}">
                <a16:creationId xmlns:a16="http://schemas.microsoft.com/office/drawing/2014/main" id="{F1E6692E-58C0-4A14-A33F-C73D934A3AED}"/>
              </a:ext>
            </a:extLst>
          </p:cNvPr>
          <p:cNvSpPr>
            <a:spLocks noGrp="1"/>
          </p:cNvSpPr>
          <p:nvPr>
            <p:ph type="sldNum" sz="quarter" idx="13"/>
          </p:nvPr>
        </p:nvSpPr>
        <p:spPr>
          <a:xfrm>
            <a:off x="8395335" y="6356350"/>
            <a:ext cx="2674620"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smtClean="0">
                <a:solidFill>
                  <a:srgbClr val="898989"/>
                </a:solidFill>
                <a:latin typeface="+mn-lt"/>
                <a:ea typeface="+mn-ea"/>
              </a:rPr>
              <a:pPr defTabSz="914400">
                <a:spcAft>
                  <a:spcPts val="600"/>
                </a:spcAft>
                <a:defRPr/>
              </a:pPr>
              <a:t>5</a:t>
            </a:fld>
            <a:endParaRPr lang="en-US" altLang="en-US">
              <a:solidFill>
                <a:srgbClr val="898989"/>
              </a:solidFill>
              <a:latin typeface="+mn-lt"/>
              <a:ea typeface="+mn-ea"/>
            </a:endParaRPr>
          </a:p>
        </p:txBody>
      </p:sp>
      <p:graphicFrame>
        <p:nvGraphicFramePr>
          <p:cNvPr id="6" name="Text Placeholder 2">
            <a:extLst>
              <a:ext uri="{FF2B5EF4-FFF2-40B4-BE49-F238E27FC236}">
                <a16:creationId xmlns:a16="http://schemas.microsoft.com/office/drawing/2014/main" id="{64F863BE-5109-476E-AB9F-7FF8C3E73396}"/>
              </a:ext>
            </a:extLst>
          </p:cNvPr>
          <p:cNvGraphicFramePr/>
          <p:nvPr/>
        </p:nvGraphicFramePr>
        <p:xfrm>
          <a:off x="5037810" y="480628"/>
          <a:ext cx="6423974"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29750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8E840-DE15-42A3-8062-648DF48600FD}"/>
              </a:ext>
            </a:extLst>
          </p:cNvPr>
          <p:cNvSpPr>
            <a:spLocks noGrp="1"/>
          </p:cNvSpPr>
          <p:nvPr>
            <p:ph type="title"/>
          </p:nvPr>
        </p:nvSpPr>
        <p:spPr/>
        <p:txBody>
          <a:bodyPr/>
          <a:lstStyle/>
          <a:p>
            <a:r>
              <a:rPr lang="en-US" dirty="0"/>
              <a:t>CARES 5307GA/ADTAP</a:t>
            </a:r>
          </a:p>
        </p:txBody>
      </p:sp>
      <p:sp>
        <p:nvSpPr>
          <p:cNvPr id="3" name="Text Placeholder 2">
            <a:extLst>
              <a:ext uri="{FF2B5EF4-FFF2-40B4-BE49-F238E27FC236}">
                <a16:creationId xmlns:a16="http://schemas.microsoft.com/office/drawing/2014/main" id="{D5C1CA29-025B-4496-9D80-7CD1C793BCE4}"/>
              </a:ext>
            </a:extLst>
          </p:cNvPr>
          <p:cNvSpPr>
            <a:spLocks noGrp="1"/>
          </p:cNvSpPr>
          <p:nvPr>
            <p:ph type="body" sz="quarter" idx="11"/>
          </p:nvPr>
        </p:nvSpPr>
        <p:spPr>
          <a:xfrm>
            <a:off x="594360" y="1733551"/>
            <a:ext cx="5349240" cy="4524375"/>
          </a:xfrm>
        </p:spPr>
        <p:txBody>
          <a:bodyPr/>
          <a:lstStyle/>
          <a:p>
            <a:pPr marL="0" indent="0">
              <a:buNone/>
            </a:pPr>
            <a:r>
              <a:rPr lang="en-US" u="sng" dirty="0"/>
              <a:t>5307</a:t>
            </a:r>
          </a:p>
          <a:p>
            <a:r>
              <a:rPr lang="en-US" dirty="0"/>
              <a:t>37 Claims</a:t>
            </a:r>
          </a:p>
          <a:p>
            <a:r>
              <a:rPr lang="en-US" dirty="0"/>
              <a:t>$4,646,463 in claims</a:t>
            </a:r>
          </a:p>
          <a:p>
            <a:r>
              <a:rPr lang="en-US" dirty="0"/>
              <a:t>$4,310,850 approved for payment</a:t>
            </a:r>
          </a:p>
        </p:txBody>
      </p:sp>
      <p:sp>
        <p:nvSpPr>
          <p:cNvPr id="4" name="Slide Number Placeholder 3">
            <a:extLst>
              <a:ext uri="{FF2B5EF4-FFF2-40B4-BE49-F238E27FC236}">
                <a16:creationId xmlns:a16="http://schemas.microsoft.com/office/drawing/2014/main" id="{5F173E6B-6A08-47B4-8BE5-19A187B577F1}"/>
              </a:ext>
            </a:extLst>
          </p:cNvPr>
          <p:cNvSpPr>
            <a:spLocks noGrp="1"/>
          </p:cNvSpPr>
          <p:nvPr>
            <p:ph type="sldNum" sz="quarter" idx="13"/>
          </p:nvPr>
        </p:nvSpPr>
        <p:spPr/>
        <p:txBody>
          <a:bodyPr/>
          <a:lstStyle/>
          <a:p>
            <a:pPr>
              <a:defRPr/>
            </a:pPr>
            <a:fld id="{3C2E06F5-03C5-4BA5-AE80-2E98A827F366}" type="slidenum">
              <a:rPr lang="en-US" altLang="en-US" smtClean="0"/>
              <a:pPr>
                <a:defRPr/>
              </a:pPr>
              <a:t>6</a:t>
            </a:fld>
            <a:endParaRPr lang="en-US" altLang="en-US" dirty="0"/>
          </a:p>
        </p:txBody>
      </p:sp>
      <p:sp>
        <p:nvSpPr>
          <p:cNvPr id="6" name="Text Placeholder 2">
            <a:extLst>
              <a:ext uri="{FF2B5EF4-FFF2-40B4-BE49-F238E27FC236}">
                <a16:creationId xmlns:a16="http://schemas.microsoft.com/office/drawing/2014/main" id="{26B081CA-BF32-48C5-AF9D-FC2DDE780FA2}"/>
              </a:ext>
            </a:extLst>
          </p:cNvPr>
          <p:cNvSpPr txBox="1">
            <a:spLocks/>
          </p:cNvSpPr>
          <p:nvPr/>
        </p:nvSpPr>
        <p:spPr bwMode="auto">
          <a:xfrm>
            <a:off x="5943600" y="1733551"/>
            <a:ext cx="534924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6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u="sng" dirty="0"/>
              <a:t>ADTAP</a:t>
            </a:r>
          </a:p>
          <a:p>
            <a:r>
              <a:rPr lang="en-US" dirty="0"/>
              <a:t>19 claims</a:t>
            </a:r>
          </a:p>
          <a:p>
            <a:r>
              <a:rPr lang="en-US" dirty="0"/>
              <a:t>$657,157  in claims</a:t>
            </a:r>
          </a:p>
          <a:p>
            <a:r>
              <a:rPr lang="en-US" dirty="0"/>
              <a:t>$657,157 approved for payment</a:t>
            </a:r>
          </a:p>
        </p:txBody>
      </p:sp>
    </p:spTree>
    <p:extLst>
      <p:ext uri="{BB962C8B-B14F-4D97-AF65-F5344CB8AC3E}">
        <p14:creationId xmlns:p14="http://schemas.microsoft.com/office/powerpoint/2010/main" val="2228812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0171-DAA8-4867-B9E6-059017820C6F}"/>
              </a:ext>
            </a:extLst>
          </p:cNvPr>
          <p:cNvSpPr>
            <a:spLocks noGrp="1"/>
          </p:cNvSpPr>
          <p:nvPr>
            <p:ph type="title"/>
          </p:nvPr>
        </p:nvSpPr>
        <p:spPr>
          <a:xfrm>
            <a:off x="817245" y="365126"/>
            <a:ext cx="5207089" cy="1146176"/>
          </a:xfrm>
        </p:spPr>
        <p:txBody>
          <a:bodyPr vert="horz" lIns="91440" tIns="45720" rIns="91440" bIns="45720" rtlCol="0" anchor="ctr">
            <a:normAutofit/>
          </a:bodyPr>
          <a:lstStyle/>
          <a:p>
            <a:pPr algn="l" defTabSz="914400">
              <a:lnSpc>
                <a:spcPct val="90000"/>
              </a:lnSpc>
            </a:pPr>
            <a:r>
              <a:rPr lang="en-US" sz="4400" kern="1200" dirty="0">
                <a:solidFill>
                  <a:schemeClr val="tx1"/>
                </a:solidFill>
                <a:latin typeface="+mj-lt"/>
                <a:ea typeface="+mj-ea"/>
                <a:cs typeface="+mj-cs"/>
              </a:rPr>
              <a:t>COVID-19 Response</a:t>
            </a:r>
          </a:p>
        </p:txBody>
      </p:sp>
      <p:sp>
        <p:nvSpPr>
          <p:cNvPr id="15"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334" y="-2"/>
            <a:ext cx="5862865"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3777" y="1690688"/>
            <a:ext cx="849342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0"/>
            <a:ext cx="5783168"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79CA6E0D-B283-42B8-A1C0-408C0B12817E}"/>
              </a:ext>
            </a:extLst>
          </p:cNvPr>
          <p:cNvSpPr>
            <a:spLocks noGrp="1"/>
          </p:cNvSpPr>
          <p:nvPr>
            <p:ph type="body" sz="quarter" idx="11"/>
          </p:nvPr>
        </p:nvSpPr>
        <p:spPr>
          <a:xfrm>
            <a:off x="6104034" y="2072956"/>
            <a:ext cx="5072222" cy="4481195"/>
          </a:xfrm>
        </p:spPr>
        <p:txBody>
          <a:bodyPr vert="horz" lIns="91440" tIns="45720" rIns="91440" bIns="45720" rtlCol="0" anchor="ctr">
            <a:normAutofit fontScale="62500" lnSpcReduction="20000"/>
          </a:bodyPr>
          <a:lstStyle/>
          <a:p>
            <a:pPr indent="-228600" defTabSz="914400">
              <a:lnSpc>
                <a:spcPct val="90000"/>
              </a:lnSpc>
              <a:spcBef>
                <a:spcPts val="1800"/>
              </a:spcBef>
              <a:spcAft>
                <a:spcPts val="1800"/>
              </a:spcAft>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COVID-19 Impact Reporting Requirements</a:t>
            </a:r>
          </a:p>
          <a:p>
            <a:pPr indent="-228600" defTabSz="914400">
              <a:lnSpc>
                <a:spcPct val="90000"/>
              </a:lnSpc>
              <a:spcBef>
                <a:spcPts val="1800"/>
              </a:spcBef>
              <a:spcAft>
                <a:spcPts val="1800"/>
              </a:spcAft>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PT Drivers 1,000 Hour Rule</a:t>
            </a:r>
          </a:p>
          <a:p>
            <a:pPr indent="-228600" defTabSz="914400">
              <a:lnSpc>
                <a:spcPct val="90000"/>
              </a:lnSpc>
              <a:spcBef>
                <a:spcPts val="1800"/>
              </a:spcBef>
              <a:spcAft>
                <a:spcPts val="1800"/>
              </a:spcAft>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Mask mandate</a:t>
            </a:r>
          </a:p>
          <a:p>
            <a:pPr indent="-228600" defTabSz="914400">
              <a:lnSpc>
                <a:spcPct val="90000"/>
              </a:lnSpc>
              <a:spcBef>
                <a:spcPts val="1800"/>
              </a:spcBef>
              <a:spcAft>
                <a:spcPts val="1800"/>
              </a:spcAft>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Transportation to vaccination sites</a:t>
            </a:r>
          </a:p>
          <a:p>
            <a:pPr indent="-228600" defTabSz="914400">
              <a:lnSpc>
                <a:spcPct val="90000"/>
              </a:lnSpc>
              <a:spcBef>
                <a:spcPts val="1800"/>
              </a:spcBef>
              <a:spcAft>
                <a:spcPts val="1800"/>
              </a:spcAft>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DHHS Funding Updates</a:t>
            </a:r>
          </a:p>
          <a:p>
            <a:pPr indent="-228600" defTabSz="914400">
              <a:lnSpc>
                <a:spcPct val="90000"/>
              </a:lnSpc>
              <a:spcBef>
                <a:spcPts val="1800"/>
              </a:spcBef>
              <a:spcAft>
                <a:spcPts val="1800"/>
              </a:spcAft>
              <a:buFont typeface="Arial" panose="020B0604020202020204" pitchFamily="34" charset="0"/>
              <a:buChar char="•"/>
            </a:pPr>
            <a:r>
              <a:rPr lang="en-US" sz="3400" dirty="0">
                <a:solidFill>
                  <a:schemeClr val="tx1"/>
                </a:solidFill>
                <a:latin typeface="Arial" panose="020B0604020202020204" pitchFamily="34" charset="0"/>
                <a:ea typeface="+mn-ea"/>
                <a:cs typeface="Arial" panose="020B0604020202020204" pitchFamily="34" charset="0"/>
              </a:rPr>
              <a:t>How To Guide – 40’ Bus</a:t>
            </a:r>
          </a:p>
          <a:p>
            <a:pPr indent="-228600" defTabSz="914400">
              <a:lnSpc>
                <a:spcPct val="90000"/>
              </a:lnSpc>
              <a:buFont typeface="Arial" panose="020B0604020202020204" pitchFamily="34" charset="0"/>
              <a:buChar char="•"/>
            </a:pPr>
            <a:endParaRPr lang="en-US" sz="34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a:extLst>
              <a:ext uri="{FF2B5EF4-FFF2-40B4-BE49-F238E27FC236}">
                <a16:creationId xmlns:a16="http://schemas.microsoft.com/office/drawing/2014/main" id="{0AC61B56-41EC-47C0-82D7-826890B6F9C7}"/>
              </a:ext>
            </a:extLst>
          </p:cNvPr>
          <p:cNvSpPr>
            <a:spLocks noGrp="1"/>
          </p:cNvSpPr>
          <p:nvPr>
            <p:ph type="sldNum" sz="quarter" idx="13"/>
          </p:nvPr>
        </p:nvSpPr>
        <p:spPr>
          <a:xfrm>
            <a:off x="10132769" y="6356350"/>
            <a:ext cx="937185" cy="365125"/>
          </a:xfrm>
        </p:spPr>
        <p:txBody>
          <a:bodyPr vert="horz" lIns="91440" tIns="45720" rIns="91440" bIns="45720" rtlCol="0" anchor="ctr">
            <a:normAutofit/>
          </a:bodyPr>
          <a:lstStyle/>
          <a:p>
            <a:pPr defTabSz="914400">
              <a:spcAft>
                <a:spcPts val="600"/>
              </a:spcAft>
              <a:defRPr/>
            </a:pPr>
            <a:fld id="{3C2E06F5-03C5-4BA5-AE80-2E98A827F366}" type="slidenum">
              <a:rPr lang="en-US" altLang="en-US">
                <a:solidFill>
                  <a:schemeClr val="tx1">
                    <a:alpha val="80000"/>
                  </a:schemeClr>
                </a:solidFill>
                <a:latin typeface="+mn-lt"/>
                <a:ea typeface="+mn-ea"/>
              </a:rPr>
              <a:pPr defTabSz="914400">
                <a:spcAft>
                  <a:spcPts val="600"/>
                </a:spcAft>
                <a:defRPr/>
              </a:pPr>
              <a:t>7</a:t>
            </a:fld>
            <a:endParaRPr lang="en-US" altLang="en-US">
              <a:solidFill>
                <a:schemeClr val="tx1">
                  <a:alpha val="80000"/>
                </a:schemeClr>
              </a:solidFill>
              <a:latin typeface="+mn-lt"/>
              <a:ea typeface="+mn-ea"/>
            </a:endParaRPr>
          </a:p>
        </p:txBody>
      </p:sp>
    </p:spTree>
    <p:extLst>
      <p:ext uri="{BB962C8B-B14F-4D97-AF65-F5344CB8AC3E}">
        <p14:creationId xmlns:p14="http://schemas.microsoft.com/office/powerpoint/2010/main" val="3735103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EED1-E593-43C1-9A82-6167D3083B67}"/>
              </a:ext>
            </a:extLst>
          </p:cNvPr>
          <p:cNvSpPr>
            <a:spLocks noGrp="1"/>
          </p:cNvSpPr>
          <p:nvPr>
            <p:ph type="title"/>
          </p:nvPr>
        </p:nvSpPr>
        <p:spPr/>
        <p:txBody>
          <a:bodyPr/>
          <a:lstStyle/>
          <a:p>
            <a:r>
              <a:rPr lang="en-US" dirty="0">
                <a:solidFill>
                  <a:schemeClr val="tx1"/>
                </a:solidFill>
              </a:rPr>
              <a:t>COVID-19 Response Reporting</a:t>
            </a:r>
          </a:p>
        </p:txBody>
      </p:sp>
      <p:sp>
        <p:nvSpPr>
          <p:cNvPr id="3" name="Text Placeholder 2">
            <a:extLst>
              <a:ext uri="{FF2B5EF4-FFF2-40B4-BE49-F238E27FC236}">
                <a16:creationId xmlns:a16="http://schemas.microsoft.com/office/drawing/2014/main" id="{88BDE273-040D-4BAA-B0B9-7C86427E00FF}"/>
              </a:ext>
            </a:extLst>
          </p:cNvPr>
          <p:cNvSpPr>
            <a:spLocks noGrp="1"/>
          </p:cNvSpPr>
          <p:nvPr>
            <p:ph type="body" sz="quarter" idx="11"/>
          </p:nvPr>
        </p:nvSpPr>
        <p:spPr/>
        <p:txBody>
          <a:bodyPr/>
          <a:lstStyle/>
          <a:p>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Federal Transit Administration (FTA) has launched an online application to collect information from recipients and subrecipients on the impacts of COVID-19. The FTA will use information submitted through the application to inform FTA actions in support of the transit industry’s COVID-19 recovery efforts and implementation of the Federal mask requirement for public transportation. Information on the program can be accessed at this link:  </a:t>
            </a:r>
            <a:r>
              <a:rPr lang="en-US" sz="2200" i="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https://www.transit.dot.gov/COVID-19Data</a:t>
            </a:r>
            <a:endParaRPr lang="en-US" sz="2200" i="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200" i="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2200" dirty="0">
                <a:solidFill>
                  <a:schemeClr val="tx1"/>
                </a:solidFill>
                <a:latin typeface="Arial" panose="020B0604020202020204" pitchFamily="34" charset="0"/>
                <a:ea typeface="Calibri" panose="020F0502020204030204" pitchFamily="34" charset="0"/>
                <a:cs typeface="Arial" panose="020B0604020202020204" pitchFamily="34" charset="0"/>
              </a:rPr>
              <a:t>Submit this month’s information ASAP (IMD must submit to FTA by COB August 15)</a:t>
            </a:r>
            <a:endParaRPr lang="en-US" sz="2200" i="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sz="2200" i="0" u="none" strike="noStrike"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DC80218-564B-4FF7-852C-2FB466251A03}"/>
              </a:ext>
            </a:extLst>
          </p:cNvPr>
          <p:cNvSpPr>
            <a:spLocks noGrp="1"/>
          </p:cNvSpPr>
          <p:nvPr>
            <p:ph type="sldNum" sz="quarter" idx="13"/>
          </p:nvPr>
        </p:nvSpPr>
        <p:spPr/>
        <p:txBody>
          <a:bodyPr/>
          <a:lstStyle/>
          <a:p>
            <a:pPr>
              <a:defRPr/>
            </a:pPr>
            <a:fld id="{3C2E06F5-03C5-4BA5-AE80-2E98A827F366}" type="slidenum">
              <a:rPr lang="en-US" altLang="en-US" smtClean="0"/>
              <a:pPr>
                <a:defRPr/>
              </a:pPr>
              <a:t>8</a:t>
            </a:fld>
            <a:endParaRPr lang="en-US" altLang="en-US" dirty="0"/>
          </a:p>
        </p:txBody>
      </p:sp>
    </p:spTree>
    <p:extLst>
      <p:ext uri="{BB962C8B-B14F-4D97-AF65-F5344CB8AC3E}">
        <p14:creationId xmlns:p14="http://schemas.microsoft.com/office/powerpoint/2010/main" val="350085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AEED1-E593-43C1-9A82-6167D3083B67}"/>
              </a:ext>
            </a:extLst>
          </p:cNvPr>
          <p:cNvSpPr>
            <a:spLocks noGrp="1"/>
          </p:cNvSpPr>
          <p:nvPr>
            <p:ph type="title"/>
          </p:nvPr>
        </p:nvSpPr>
        <p:spPr/>
        <p:txBody>
          <a:bodyPr/>
          <a:lstStyle/>
          <a:p>
            <a:r>
              <a:rPr lang="en-US" dirty="0">
                <a:solidFill>
                  <a:schemeClr val="tx1"/>
                </a:solidFill>
              </a:rPr>
              <a:t>Part-Time Drivers 1,000 Hour Rule</a:t>
            </a:r>
          </a:p>
        </p:txBody>
      </p:sp>
      <p:sp>
        <p:nvSpPr>
          <p:cNvPr id="3" name="Text Placeholder 2">
            <a:extLst>
              <a:ext uri="{FF2B5EF4-FFF2-40B4-BE49-F238E27FC236}">
                <a16:creationId xmlns:a16="http://schemas.microsoft.com/office/drawing/2014/main" id="{88BDE273-040D-4BAA-B0B9-7C86427E00FF}"/>
              </a:ext>
            </a:extLst>
          </p:cNvPr>
          <p:cNvSpPr>
            <a:spLocks noGrp="1"/>
          </p:cNvSpPr>
          <p:nvPr>
            <p:ph type="body" sz="quarter" idx="11"/>
          </p:nvPr>
        </p:nvSpPr>
        <p:spPr/>
        <p:txBody>
          <a:bodyPr/>
          <a:lstStyle/>
          <a:p>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Employer must participate in LGERS </a:t>
            </a:r>
            <a:r>
              <a:rPr lang="en-US" sz="2400" dirty="0">
                <a:solidFill>
                  <a:schemeClr val="tx1"/>
                </a:solidFill>
                <a:latin typeface="Arial" panose="020B0604020202020204" pitchFamily="34" charset="0"/>
                <a:ea typeface="Calibri" panose="020F0502020204030204" pitchFamily="34" charset="0"/>
                <a:cs typeface="Arial" panose="020B0604020202020204" pitchFamily="34" charset="0"/>
              </a:rPr>
              <a:t>for r</a:t>
            </a:r>
            <a:r>
              <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rPr>
              <a:t>egular positions that typically require at least 1,000 hours of work in a calendar year.</a:t>
            </a:r>
          </a:p>
          <a:p>
            <a:pPr marL="0" indent="0">
              <a:buNone/>
            </a:pP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If a position does not typically require 1,000 hours of work in a calendar year, LGERS contributions are not required.</a:t>
            </a:r>
          </a:p>
          <a:p>
            <a:pPr marL="0" indent="0">
              <a:buNone/>
            </a:pPr>
            <a:endParaRPr lang="en-US" sz="2400" dirty="0">
              <a:solidFill>
                <a:schemeClr val="tx1"/>
              </a:solidFill>
              <a:latin typeface="Arial" panose="020B0604020202020204" pitchFamily="34" charset="0"/>
              <a:cs typeface="Arial" panose="020B0604020202020204" pitchFamily="34" charset="0"/>
            </a:endParaRPr>
          </a:p>
          <a:p>
            <a:r>
              <a:rPr lang="en-US" sz="2400" dirty="0">
                <a:solidFill>
                  <a:schemeClr val="tx1"/>
                </a:solidFill>
                <a:latin typeface="Arial" panose="020B0604020202020204" pitchFamily="34" charset="0"/>
                <a:cs typeface="Arial" panose="020B0604020202020204" pitchFamily="34" charset="0"/>
              </a:rPr>
              <a:t>Part-time transit employees may exceed 1,000 hours in a given calendar under unique circumstances (e.g., driver shortage) and the agency is not required to contribute to LGERS.  </a:t>
            </a:r>
          </a:p>
        </p:txBody>
      </p:sp>
      <p:sp>
        <p:nvSpPr>
          <p:cNvPr id="4" name="Slide Number Placeholder 3">
            <a:extLst>
              <a:ext uri="{FF2B5EF4-FFF2-40B4-BE49-F238E27FC236}">
                <a16:creationId xmlns:a16="http://schemas.microsoft.com/office/drawing/2014/main" id="{EDC80218-564B-4FF7-852C-2FB466251A03}"/>
              </a:ext>
            </a:extLst>
          </p:cNvPr>
          <p:cNvSpPr>
            <a:spLocks noGrp="1"/>
          </p:cNvSpPr>
          <p:nvPr>
            <p:ph type="sldNum" sz="quarter" idx="13"/>
          </p:nvPr>
        </p:nvSpPr>
        <p:spPr/>
        <p:txBody>
          <a:bodyPr/>
          <a:lstStyle/>
          <a:p>
            <a:pPr>
              <a:defRPr/>
            </a:pPr>
            <a:fld id="{3C2E06F5-03C5-4BA5-AE80-2E98A827F366}" type="slidenum">
              <a:rPr lang="en-US" altLang="en-US" smtClean="0"/>
              <a:pPr>
                <a:defRPr/>
              </a:pPr>
              <a:t>9</a:t>
            </a:fld>
            <a:endParaRPr lang="en-US" altLang="en-US" dirty="0"/>
          </a:p>
        </p:txBody>
      </p:sp>
    </p:spTree>
    <p:extLst>
      <p:ext uri="{BB962C8B-B14F-4D97-AF65-F5344CB8AC3E}">
        <p14:creationId xmlns:p14="http://schemas.microsoft.com/office/powerpoint/2010/main" val="512455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6f00c2e-ac5c-418b-9f13-a0771dbd417d">bf-01490-1484820030-7949</_dlc_DocId>
    <_dlc_DocIdUrl xmlns="16f00c2e-ac5c-418b-9f13-a0771dbd417d">
      <Url>https://mottmac.sharepoint.com/teams/bf-01490/gs-RAL-pursui/_layouts/15/DocIdRedir.aspx?ID=bf-01490-1484820030-7949</Url>
      <Description>bf-01490-1484820030-7949</Description>
    </_dlc_DocIdUrl>
    <URL xmlns="http://schemas.microsoft.com/sharepoint/v3">
      <Url xsi:nil="true"/>
      <Description xsi:nil="true"/>
    </URL>
    <Section xmlns="a721ab99-4100-4f07-9873-7a01e469d395">Transit System Meetings</Sec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878034D10B45F4AB981681B49E3BA84" ma:contentTypeVersion="13" ma:contentTypeDescription="Create a new document." ma:contentTypeScope="" ma:versionID="937902bd948331ef138468c11036a9ae">
  <xsd:schema xmlns:xsd="http://www.w3.org/2001/XMLSchema" xmlns:xs="http://www.w3.org/2001/XMLSchema" xmlns:p="http://schemas.microsoft.com/office/2006/metadata/properties" xmlns:ns1="http://schemas.microsoft.com/sharepoint/v3" xmlns:ns2="16f00c2e-ac5c-418b-9f13-a0771dbd417d" xmlns:ns3="a721ab99-4100-4f07-9873-7a01e469d395" targetNamespace="http://schemas.microsoft.com/office/2006/metadata/properties" ma:root="true" ma:fieldsID="338b0f5048c19d7bf01671392e769051" ns1:_="" ns2:_="" ns3:_="">
    <xsd:import namespace="http://schemas.microsoft.com/sharepoint/v3"/>
    <xsd:import namespace="16f00c2e-ac5c-418b-9f13-a0771dbd417d"/>
    <xsd:import namespace="a721ab99-4100-4f07-9873-7a01e469d395"/>
    <xsd:element name="properties">
      <xsd:complexType>
        <xsd:sequence>
          <xsd:element name="documentManagement">
            <xsd:complexType>
              <xsd:all>
                <xsd:element ref="ns2:_dlc_DocId" minOccurs="0"/>
                <xsd:element ref="ns2:_dlc_DocIdUrl" minOccurs="0"/>
                <xsd:element ref="ns2:_dlc_DocIdPersistId" minOccurs="0"/>
                <xsd:element ref="ns1:URL" minOccurs="0"/>
                <xsd:element ref="ns2:SharedWithUsers" minOccurs="0"/>
                <xsd:element ref="ns3: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1"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21ab99-4100-4f07-9873-7a01e469d395" elementFormDefault="qualified">
    <xsd:import namespace="http://schemas.microsoft.com/office/2006/documentManagement/types"/>
    <xsd:import namespace="http://schemas.microsoft.com/office/infopath/2007/PartnerControls"/>
    <xsd:element name="Section" ma:index="13" nillable="true" ma:displayName="Section" ma:internalName="Sec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049D7261-F066-4658-8933-15520A0D1F64}"/>
</file>

<file path=customXml/itemProps2.xml><?xml version="1.0" encoding="utf-8"?>
<ds:datastoreItem xmlns:ds="http://schemas.openxmlformats.org/officeDocument/2006/customXml" ds:itemID="{4D5A9F6D-6F1D-4F11-889A-EC0C3D3065E9}"/>
</file>

<file path=customXml/itemProps3.xml><?xml version="1.0" encoding="utf-8"?>
<ds:datastoreItem xmlns:ds="http://schemas.openxmlformats.org/officeDocument/2006/customXml" ds:itemID="{44137158-8146-43BC-87F5-D21AD844BC05}"/>
</file>

<file path=customXml/itemProps4.xml><?xml version="1.0" encoding="utf-8"?>
<ds:datastoreItem xmlns:ds="http://schemas.openxmlformats.org/officeDocument/2006/customXml" ds:itemID="{F51E4DA3-C1A1-476B-9337-4C8E8F21ECBB}"/>
</file>

<file path=docProps/app.xml><?xml version="1.0" encoding="utf-8"?>
<Properties xmlns="http://schemas.openxmlformats.org/officeDocument/2006/extended-properties" xmlns:vt="http://schemas.openxmlformats.org/officeDocument/2006/docPropsVTypes">
  <TotalTime>1984</TotalTime>
  <Words>1968</Words>
  <Application>Microsoft Office PowerPoint</Application>
  <PresentationFormat>Custom</PresentationFormat>
  <Paragraphs>328</Paragraphs>
  <Slides>31</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Georgia</vt:lpstr>
      <vt:lpstr>Office Theme</vt:lpstr>
      <vt:lpstr>Integrated Mobility Division Transit Systems Call </vt:lpstr>
      <vt:lpstr>AGENDA</vt:lpstr>
      <vt:lpstr>CARES Act Update</vt:lpstr>
      <vt:lpstr>5311 Claims Reimbursements  (76 Agreements)</vt:lpstr>
      <vt:lpstr>CARES Intercity Reimbursements  (4 Agreements)</vt:lpstr>
      <vt:lpstr>CARES 5307GA/ADTAP</vt:lpstr>
      <vt:lpstr>COVID-19 Response</vt:lpstr>
      <vt:lpstr>COVID-19 Response Reporting</vt:lpstr>
      <vt:lpstr>Part-Time Drivers 1,000 Hour Rule</vt:lpstr>
      <vt:lpstr>TSA Mask Mandate</vt:lpstr>
      <vt:lpstr>NC Transit to Vaccinations</vt:lpstr>
      <vt:lpstr>  DHHS CARES Act Vaccine Trip Claims (as of August 10, 2021)  REMINDER: Please add week of service to DHHS claim form on the month or contract line.  </vt:lpstr>
      <vt:lpstr>DHHS Funding Eligibility</vt:lpstr>
      <vt:lpstr>PowerPoint Presentation</vt:lpstr>
      <vt:lpstr>Other Reminders &amp; Updates</vt:lpstr>
      <vt:lpstr>IMD Regions - Contacts</vt:lpstr>
      <vt:lpstr>PowerPoint Presentation</vt:lpstr>
      <vt:lpstr>IMD Apprentice &amp; Intern Programs</vt:lpstr>
      <vt:lpstr>Second Call for Projects</vt:lpstr>
      <vt:lpstr>State Management Plan &amp; Business Guide  Updates</vt:lpstr>
      <vt:lpstr>Transit Employee Salary Study </vt:lpstr>
      <vt:lpstr>Technology RFP Development</vt:lpstr>
      <vt:lpstr>Technology RFP Development</vt:lpstr>
      <vt:lpstr>Procurement Updates</vt:lpstr>
      <vt:lpstr>Fare free study</vt:lpstr>
      <vt:lpstr>Reports</vt:lpstr>
      <vt:lpstr>Emergency Preparations</vt:lpstr>
      <vt:lpstr>STIP Updates</vt:lpstr>
      <vt:lpstr>Complete Streets</vt:lpstr>
      <vt:lpstr>QUESTIONS</vt:lpstr>
      <vt:lpstr>Integrated Mobility Division  Transit Systems Call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Mobility Division Transit Systems Call</dc:title>
  <dc:creator>Hildebrandt, Heather J</dc:creator>
  <cp:lastModifiedBy>Brumfield, Ryan M</cp:lastModifiedBy>
  <cp:revision>104</cp:revision>
  <dcterms:created xsi:type="dcterms:W3CDTF">2020-12-15T18:39:39Z</dcterms:created>
  <dcterms:modified xsi:type="dcterms:W3CDTF">2021-08-11T14:38:32Z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0x010100A878034D10B45F4AB981681B49E3BA84</vt:lpwstr>
  </property>
  <property fmtid="{D5CDD505-2E9C-101B-9397-08002B2CF9AE}" pid="3" name="Order">
    <vt:r8>7300</vt:r8>
  </property>
</Properties>
</file>