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entation.xml" ContentType="application/vnd.openxmlformats-officedocument.presentationml.presentation.main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colors1.xml" ContentType="application/vnd.openxmlformats-officedocument.drawingml.diagramColors+xml"/>
  <Override PartName="/ppt/charts/chart5.xml" ContentType="application/vnd.openxmlformats-officedocument.drawingml.char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2.xml" ContentType="application/vnd.openxmlformats-officedocument.drawingml.chart+xml"/>
  <Override PartName="/ppt/charts/chart1.xml" ContentType="application/vnd.openxmlformats-officedocument.drawingml.char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1.xml" ContentType="application/vnd.ms-office.drawingml.diagramDrawing+xml"/>
  <Override PartName="/ppt/theme/theme5.xml" ContentType="application/vnd.openxmlformats-officedocument.theme+xml"/>
  <Override PartName="/ppt/theme/theme4.xml" ContentType="application/vnd.openxmlformats-officedocument.theme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  <p:sldMasterId id="2147483704" r:id="rId6"/>
    <p:sldMasterId id="2147483707" r:id="rId7"/>
  </p:sldMasterIdLst>
  <p:notesMasterIdLst>
    <p:notesMasterId r:id="rId50"/>
  </p:notesMasterIdLst>
  <p:handoutMasterIdLst>
    <p:handoutMasterId r:id="rId51"/>
  </p:handoutMasterIdLst>
  <p:sldIdLst>
    <p:sldId id="261" r:id="rId8"/>
    <p:sldId id="569" r:id="rId9"/>
    <p:sldId id="785" r:id="rId10"/>
    <p:sldId id="587" r:id="rId11"/>
    <p:sldId id="786" r:id="rId12"/>
    <p:sldId id="787" r:id="rId13"/>
    <p:sldId id="788" r:id="rId14"/>
    <p:sldId id="702" r:id="rId15"/>
    <p:sldId id="685" r:id="rId16"/>
    <p:sldId id="684" r:id="rId17"/>
    <p:sldId id="718" r:id="rId18"/>
    <p:sldId id="622" r:id="rId19"/>
    <p:sldId id="623" r:id="rId20"/>
    <p:sldId id="796" r:id="rId21"/>
    <p:sldId id="256" r:id="rId22"/>
    <p:sldId id="427" r:id="rId23"/>
    <p:sldId id="431" r:id="rId24"/>
    <p:sldId id="449" r:id="rId25"/>
    <p:sldId id="448" r:id="rId26"/>
    <p:sldId id="450" r:id="rId27"/>
    <p:sldId id="438" r:id="rId28"/>
    <p:sldId id="445" r:id="rId29"/>
    <p:sldId id="446" r:id="rId30"/>
    <p:sldId id="451" r:id="rId31"/>
    <p:sldId id="795" r:id="rId32"/>
    <p:sldId id="792" r:id="rId33"/>
    <p:sldId id="793" r:id="rId34"/>
    <p:sldId id="426" r:id="rId35"/>
    <p:sldId id="794" r:id="rId36"/>
    <p:sldId id="428" r:id="rId37"/>
    <p:sldId id="632" r:id="rId38"/>
    <p:sldId id="789" r:id="rId39"/>
    <p:sldId id="790" r:id="rId40"/>
    <p:sldId id="779" r:id="rId41"/>
    <p:sldId id="782" r:id="rId42"/>
    <p:sldId id="783" r:id="rId43"/>
    <p:sldId id="791" r:id="rId44"/>
    <p:sldId id="565" r:id="rId45"/>
    <p:sldId id="756" r:id="rId46"/>
    <p:sldId id="757" r:id="rId47"/>
    <p:sldId id="758" r:id="rId48"/>
    <p:sldId id="759" r:id="rId49"/>
  </p:sldIdLst>
  <p:sldSz cx="118872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yer, Adam" initials="MA" lastIdx="2" clrIdx="0">
    <p:extLst>
      <p:ext uri="{19B8F6BF-5375-455C-9EA6-DF929625EA0E}">
        <p15:presenceInfo xmlns:p15="http://schemas.microsoft.com/office/powerpoint/2012/main" userId="S::Adam.Migliore.Meyer@wsp.com::5a5f45a9-d6fd-46cf-90b7-5781d7c9b2f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1F487D"/>
    <a:srgbClr val="FFCC00"/>
    <a:srgbClr val="595959"/>
    <a:srgbClr val="C3D69B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838" autoAdjust="0"/>
    <p:restoredTop sz="73840" autoAdjust="0"/>
  </p:normalViewPr>
  <p:slideViewPr>
    <p:cSldViewPr snapToGrid="0" snapToObjects="1">
      <p:cViewPr varScale="1">
        <p:scale>
          <a:sx n="53" d="100"/>
          <a:sy n="53" d="100"/>
        </p:scale>
        <p:origin x="852" y="72"/>
      </p:cViewPr>
      <p:guideLst>
        <p:guide orient="horz" pos="2160"/>
        <p:guide pos="374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278"/>
    </p:cViewPr>
  </p:sorterViewPr>
  <p:notesViewPr>
    <p:cSldViewPr snapToGrid="0" snapToObjects="1">
      <p:cViewPr varScale="1">
        <p:scale>
          <a:sx n="69" d="100"/>
          <a:sy n="69" d="100"/>
        </p:scale>
        <p:origin x="278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notesMaster" Target="notesMasters/notesMaster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handoutMaster" Target="handoutMasters/handoutMaster1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sarahlasky\Downloads\NC%20Download%2074%20Tota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rahlasky\Downloads\NC%20Download%2074%20Tot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rahlasky\.webedit\0AX8N4\Compensation%20NC%20Aug%203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Users\sarahlasky\.webedit\0AX8N4\Compensation%20NC%20Aug%203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How Many Currently Budgeted Positions Are Currently Vacant?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6'!$G$7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'Question 6'!$E$8:$E$25</c:f>
              <c:numCache>
                <c:formatCode>General</c:formatCode>
                <c:ptCount val="18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20</c:v>
                </c:pt>
                <c:pt idx="16">
                  <c:v>24</c:v>
                </c:pt>
                <c:pt idx="17">
                  <c:v>34</c:v>
                </c:pt>
              </c:numCache>
            </c:numRef>
          </c:cat>
          <c:val>
            <c:numRef>
              <c:f>'Question 6'!$G$8:$G$25</c:f>
              <c:numCache>
                <c:formatCode>0.00%</c:formatCode>
                <c:ptCount val="18"/>
                <c:pt idx="0">
                  <c:v>0.15492957746478872</c:v>
                </c:pt>
                <c:pt idx="1">
                  <c:v>0.14084507042253522</c:v>
                </c:pt>
                <c:pt idx="2">
                  <c:v>0.15492957746478872</c:v>
                </c:pt>
                <c:pt idx="3">
                  <c:v>0.15492957746478872</c:v>
                </c:pt>
                <c:pt idx="4">
                  <c:v>9.8591549295774641E-2</c:v>
                </c:pt>
                <c:pt idx="5">
                  <c:v>2.8169014084507043E-2</c:v>
                </c:pt>
                <c:pt idx="6">
                  <c:v>4.2253521126760563E-2</c:v>
                </c:pt>
                <c:pt idx="7">
                  <c:v>2.8169014084507043E-2</c:v>
                </c:pt>
                <c:pt idx="8">
                  <c:v>1.4084507042253521E-2</c:v>
                </c:pt>
                <c:pt idx="9">
                  <c:v>2.8169014084507043E-2</c:v>
                </c:pt>
                <c:pt idx="10">
                  <c:v>4.2253521126760563E-2</c:v>
                </c:pt>
                <c:pt idx="11">
                  <c:v>1.4084507042253521E-2</c:v>
                </c:pt>
                <c:pt idx="12">
                  <c:v>1.4084507042253521E-2</c:v>
                </c:pt>
                <c:pt idx="13">
                  <c:v>1.4084507042253521E-2</c:v>
                </c:pt>
                <c:pt idx="14">
                  <c:v>2.8169014084507043E-2</c:v>
                </c:pt>
                <c:pt idx="15">
                  <c:v>1.4084507042253521E-2</c:v>
                </c:pt>
                <c:pt idx="16">
                  <c:v>1.4084507042253521E-2</c:v>
                </c:pt>
                <c:pt idx="17">
                  <c:v>1.4084507042253521E-2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B-104D-9A57-B49923FA5A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3950064"/>
        <c:axId val="554160416"/>
      </c:barChart>
      <c:catAx>
        <c:axId val="5539500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Vacant Positions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4160416"/>
        <c:crosses val="autoZero"/>
        <c:auto val="1"/>
        <c:lblAlgn val="ctr"/>
        <c:lblOffset val="100"/>
        <c:noMultiLvlLbl val="0"/>
      </c:catAx>
      <c:valAx>
        <c:axId val="55416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53950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 sz="1200"/>
              <a:t>Please tell us about the benefits your organization or agency provides for operators (in addition to the legally-required benefits such as FICA). (Check all that apply)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'Question 23'!$B$3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23'!$A$4:$A$14</c:f>
              <c:strCache>
                <c:ptCount val="11"/>
                <c:pt idx="0">
                  <c:v>Health Insurance - employee</c:v>
                </c:pt>
                <c:pt idx="1">
                  <c:v>Health Insurance - family members</c:v>
                </c:pt>
                <c:pt idx="2">
                  <c:v>Disability Insurance</c:v>
                </c:pt>
                <c:pt idx="3">
                  <c:v>Life Insurance</c:v>
                </c:pt>
                <c:pt idx="4">
                  <c:v>Retirement Plan</c:v>
                </c:pt>
                <c:pt idx="5">
                  <c:v>Vacation</c:v>
                </c:pt>
                <c:pt idx="6">
                  <c:v>Sick Leave</c:v>
                </c:pt>
                <c:pt idx="7">
                  <c:v>Compensatory Time for Overtime Hours</c:v>
                </c:pt>
                <c:pt idx="8">
                  <c:v>Educational Opportunities</c:v>
                </c:pt>
                <c:pt idx="9">
                  <c:v>Wellness</c:v>
                </c:pt>
                <c:pt idx="10">
                  <c:v>Other (please specify)</c:v>
                </c:pt>
              </c:strCache>
            </c:strRef>
          </c:cat>
          <c:val>
            <c:numRef>
              <c:f>'Question 23'!$B$4:$B$14</c:f>
              <c:numCache>
                <c:formatCode>0.00%</c:formatCode>
                <c:ptCount val="11"/>
                <c:pt idx="0">
                  <c:v>0.90769999999999995</c:v>
                </c:pt>
                <c:pt idx="1">
                  <c:v>0.6</c:v>
                </c:pt>
                <c:pt idx="2">
                  <c:v>0.52310000000000001</c:v>
                </c:pt>
                <c:pt idx="3">
                  <c:v>0.76919999999999999</c:v>
                </c:pt>
                <c:pt idx="4">
                  <c:v>0.93849999999999989</c:v>
                </c:pt>
                <c:pt idx="5">
                  <c:v>0.95379999999999998</c:v>
                </c:pt>
                <c:pt idx="6">
                  <c:v>0.87690000000000001</c:v>
                </c:pt>
                <c:pt idx="7">
                  <c:v>0.46150000000000002</c:v>
                </c:pt>
                <c:pt idx="8">
                  <c:v>0.27689999999999998</c:v>
                </c:pt>
                <c:pt idx="9">
                  <c:v>0.58460000000000001</c:v>
                </c:pt>
                <c:pt idx="10">
                  <c:v>0.33850000000000002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3-2142-8EA0-30F105484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  <c:max val="1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 sz="1100"/>
              <a:t>How do you believe your wage/salary rates for operators compare to the local labor market?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20'!$B$3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20'!$A$4:$A$6</c:f>
              <c:strCache>
                <c:ptCount val="3"/>
                <c:pt idx="0">
                  <c:v>Above the local labor market average</c:v>
                </c:pt>
                <c:pt idx="1">
                  <c:v>About average for the local labor market</c:v>
                </c:pt>
                <c:pt idx="2">
                  <c:v>Below the local labor market average</c:v>
                </c:pt>
              </c:strCache>
            </c:strRef>
          </c:cat>
          <c:val>
            <c:numRef>
              <c:f>'Question 20'!$B$4:$B$6</c:f>
              <c:numCache>
                <c:formatCode>0.00%</c:formatCode>
                <c:ptCount val="3"/>
                <c:pt idx="0">
                  <c:v>0.1061</c:v>
                </c:pt>
                <c:pt idx="1">
                  <c:v>0.5</c:v>
                </c:pt>
                <c:pt idx="2">
                  <c:v>0.39389999999999997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93-1C4A-A30B-5E6231DF7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r>
              <a:rPr lang="en-US" sz="1100"/>
              <a:t>How do you believe your benefits for operators compare to the local labor market?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'Question 25'!$B$3</c:f>
              <c:strCache>
                <c:ptCount val="1"/>
                <c:pt idx="0">
                  <c:v>Responses</c:v>
                </c:pt>
              </c:strCache>
            </c:strRef>
          </c:tx>
          <c:spPr>
            <a:solidFill>
              <a:srgbClr val="00BF6F"/>
            </a:solidFill>
            <a:ln>
              <a:prstDash val="solid"/>
            </a:ln>
          </c:spPr>
          <c:invertIfNegative val="0"/>
          <c:cat>
            <c:strRef>
              <c:f>'Question 25'!$A$4:$A$6</c:f>
              <c:strCache>
                <c:ptCount val="3"/>
                <c:pt idx="0">
                  <c:v>Above those found in the area</c:v>
                </c:pt>
                <c:pt idx="1">
                  <c:v>About the same as those found in the area</c:v>
                </c:pt>
                <c:pt idx="2">
                  <c:v>Below those found in the area</c:v>
                </c:pt>
              </c:strCache>
            </c:strRef>
          </c:cat>
          <c:val>
            <c:numRef>
              <c:f>'Question 25'!$B$4:$B$6</c:f>
              <c:numCache>
                <c:formatCode>0.00%</c:formatCode>
                <c:ptCount val="3"/>
                <c:pt idx="0">
                  <c:v>0.3846</c:v>
                </c:pt>
                <c:pt idx="1">
                  <c:v>0.53849999999999998</c:v>
                </c:pt>
                <c:pt idx="2">
                  <c:v>7.690000000000001E-2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B4-7548-848B-3F91B170CD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"/>
        <c:axId val="100"/>
      </c:barChart>
      <c:valAx>
        <c:axId val="10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"/>
        <c:crosses val="autoZero"/>
        <c:crossBetween val="between"/>
      </c:valAx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100"/>
        <c:crosses val="autoZero"/>
        <c:auto val="0"/>
        <c:lblAlgn val="ctr"/>
        <c:lblOffset val="100"/>
        <c:noMultiLvlLbl val="0"/>
      </c:catAx>
    </c:plotArea>
    <c:plotVisOnly val="0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'[1]Essential Features wrkng'!$J$150:$J$154</c:f>
              <c:strCache>
                <c:ptCount val="5"/>
                <c:pt idx="0">
                  <c:v>Easy-to-use manual scheduling</c:v>
                </c:pt>
                <c:pt idx="1">
                  <c:v>Automatic scheduling of trips (with manual override)</c:v>
                </c:pt>
                <c:pt idx="2">
                  <c:v>Automatic scheduling and continuous updates to maximize efficiency</c:v>
                </c:pt>
                <c:pt idx="3">
                  <c:v>Customer self-service scheduling</c:v>
                </c:pt>
                <c:pt idx="4">
                  <c:v>On-demand scheduling</c:v>
                </c:pt>
              </c:strCache>
            </c:strRef>
          </c:cat>
          <c:val>
            <c:numRef>
              <c:f>'[1]Essential Features wrkng'!$K$150:$K$154</c:f>
              <c:numCache>
                <c:formatCode>General</c:formatCode>
                <c:ptCount val="5"/>
                <c:pt idx="0">
                  <c:v>0.24264705882352941</c:v>
                </c:pt>
                <c:pt idx="1">
                  <c:v>0.25</c:v>
                </c:pt>
                <c:pt idx="2">
                  <c:v>0.24264705882352941</c:v>
                </c:pt>
                <c:pt idx="3">
                  <c:v>0.10294117647058823</c:v>
                </c:pt>
                <c:pt idx="4">
                  <c:v>0.16176470588235295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57-46A6-B0BE-74A51673EA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05730360"/>
        <c:axId val="602473688"/>
      </c:barChart>
      <c:catAx>
        <c:axId val="6057303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2473688"/>
        <c:crosses val="autoZero"/>
        <c:auto val="1"/>
        <c:lblAlgn val="ctr"/>
        <c:lblOffset val="100"/>
        <c:noMultiLvlLbl val="0"/>
      </c:catAx>
      <c:valAx>
        <c:axId val="602473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05730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svg"/><Relationship Id="rId1" Type="http://schemas.openxmlformats.org/officeDocument/2006/relationships/image" Target="../media/image26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0B11134-977D-4565-81F7-40925A071A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C52DBA4-629A-4C1A-B1B6-AAAE18C60A62}">
      <dgm:prSet/>
      <dgm:spPr/>
      <dgm:t>
        <a:bodyPr/>
        <a:lstStyle/>
        <a:p>
          <a:r>
            <a:rPr lang="en-US" dirty="0"/>
            <a:t>474 Submitted</a:t>
          </a:r>
        </a:p>
      </dgm:t>
    </dgm:pt>
    <dgm:pt modelId="{7AE3A67F-9707-434D-8D70-A907631899DC}" type="parTrans" cxnId="{4562FC89-EDF1-473B-92E0-16C083C68E4A}">
      <dgm:prSet/>
      <dgm:spPr/>
      <dgm:t>
        <a:bodyPr/>
        <a:lstStyle/>
        <a:p>
          <a:endParaRPr lang="en-US"/>
        </a:p>
      </dgm:t>
    </dgm:pt>
    <dgm:pt modelId="{AB6957C9-7A49-4F61-A280-95BF0D2F2D94}" type="sibTrans" cxnId="{4562FC89-EDF1-473B-92E0-16C083C68E4A}">
      <dgm:prSet/>
      <dgm:spPr/>
      <dgm:t>
        <a:bodyPr/>
        <a:lstStyle/>
        <a:p>
          <a:endParaRPr lang="en-US"/>
        </a:p>
      </dgm:t>
    </dgm:pt>
    <dgm:pt modelId="{B90B8A12-81FA-4AB3-A3D6-0CC6AF08D143}">
      <dgm:prSet/>
      <dgm:spPr/>
      <dgm:t>
        <a:bodyPr/>
        <a:lstStyle/>
        <a:p>
          <a:r>
            <a:rPr lang="en-US" dirty="0"/>
            <a:t>$43,007,153 in claims</a:t>
          </a:r>
        </a:p>
      </dgm:t>
    </dgm:pt>
    <dgm:pt modelId="{8F32F28A-615B-4F84-9CEC-CDB914DE5FA7}" type="parTrans" cxnId="{4EB26843-51BC-49F5-8AE6-9C528CEE83A2}">
      <dgm:prSet/>
      <dgm:spPr/>
      <dgm:t>
        <a:bodyPr/>
        <a:lstStyle/>
        <a:p>
          <a:endParaRPr lang="en-US"/>
        </a:p>
      </dgm:t>
    </dgm:pt>
    <dgm:pt modelId="{0B5AECFF-1FC5-4104-8117-A3F8A230E779}" type="sibTrans" cxnId="{4EB26843-51BC-49F5-8AE6-9C528CEE83A2}">
      <dgm:prSet/>
      <dgm:spPr/>
      <dgm:t>
        <a:bodyPr/>
        <a:lstStyle/>
        <a:p>
          <a:endParaRPr lang="en-US"/>
        </a:p>
      </dgm:t>
    </dgm:pt>
    <dgm:pt modelId="{A19D598F-13DE-41AD-B9F7-AD3F39319E50}">
      <dgm:prSet/>
      <dgm:spPr/>
      <dgm:t>
        <a:bodyPr/>
        <a:lstStyle/>
        <a:p>
          <a:r>
            <a:rPr lang="en-US" dirty="0"/>
            <a:t>$42,879,727 approved for payment</a:t>
          </a:r>
        </a:p>
      </dgm:t>
    </dgm:pt>
    <dgm:pt modelId="{489DA70E-79E6-4268-BFAD-2ED4A0AE0995}" type="parTrans" cxnId="{6DA0BDB8-5B94-4C14-9FA1-DDF31C27A2A7}">
      <dgm:prSet/>
      <dgm:spPr/>
      <dgm:t>
        <a:bodyPr/>
        <a:lstStyle/>
        <a:p>
          <a:endParaRPr lang="en-US"/>
        </a:p>
      </dgm:t>
    </dgm:pt>
    <dgm:pt modelId="{1EED4A08-7E9E-4BFE-9E77-ACAA2D557BC0}" type="sibTrans" cxnId="{6DA0BDB8-5B94-4C14-9FA1-DDF31C27A2A7}">
      <dgm:prSet/>
      <dgm:spPr/>
      <dgm:t>
        <a:bodyPr/>
        <a:lstStyle/>
        <a:p>
          <a:endParaRPr lang="en-US"/>
        </a:p>
      </dgm:t>
    </dgm:pt>
    <dgm:pt modelId="{0651A31A-A0D5-4D1A-BE38-6418CFC262BC}" type="pres">
      <dgm:prSet presAssocID="{10B11134-977D-4565-81F7-40925A071A4C}" presName="root" presStyleCnt="0">
        <dgm:presLayoutVars>
          <dgm:dir/>
          <dgm:resizeHandles val="exact"/>
        </dgm:presLayoutVars>
      </dgm:prSet>
      <dgm:spPr/>
    </dgm:pt>
    <dgm:pt modelId="{4A7C9B6D-3674-47AA-A566-7E328092326A}" type="pres">
      <dgm:prSet presAssocID="{BC52DBA4-629A-4C1A-B1B6-AAAE18C60A62}" presName="compNode" presStyleCnt="0"/>
      <dgm:spPr/>
    </dgm:pt>
    <dgm:pt modelId="{F43E6C7E-84B5-43FD-A01A-C1C0A4655C88}" type="pres">
      <dgm:prSet presAssocID="{BC52DBA4-629A-4C1A-B1B6-AAAE18C60A62}" presName="bgRect" presStyleLbl="bgShp" presStyleIdx="0" presStyleCnt="3"/>
      <dgm:spPr/>
    </dgm:pt>
    <dgm:pt modelId="{5F175CEC-DD1E-45DA-A55C-22BF50FCBC40}" type="pres">
      <dgm:prSet presAssocID="{BC52DBA4-629A-4C1A-B1B6-AAAE18C60A6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CC48B5B-7229-41BE-91D4-AAAF3C57357E}" type="pres">
      <dgm:prSet presAssocID="{BC52DBA4-629A-4C1A-B1B6-AAAE18C60A62}" presName="spaceRect" presStyleCnt="0"/>
      <dgm:spPr/>
    </dgm:pt>
    <dgm:pt modelId="{9B415AEE-C10B-4264-B597-5652B1A43DD8}" type="pres">
      <dgm:prSet presAssocID="{BC52DBA4-629A-4C1A-B1B6-AAAE18C60A62}" presName="parTx" presStyleLbl="revTx" presStyleIdx="0" presStyleCnt="3">
        <dgm:presLayoutVars>
          <dgm:chMax val="0"/>
          <dgm:chPref val="0"/>
        </dgm:presLayoutVars>
      </dgm:prSet>
      <dgm:spPr/>
    </dgm:pt>
    <dgm:pt modelId="{6D5429A6-7129-448A-A7BE-E2953C1226B9}" type="pres">
      <dgm:prSet presAssocID="{AB6957C9-7A49-4F61-A280-95BF0D2F2D94}" presName="sibTrans" presStyleCnt="0"/>
      <dgm:spPr/>
    </dgm:pt>
    <dgm:pt modelId="{70C84E62-48A3-4238-B416-BA8EE2766446}" type="pres">
      <dgm:prSet presAssocID="{B90B8A12-81FA-4AB3-A3D6-0CC6AF08D143}" presName="compNode" presStyleCnt="0"/>
      <dgm:spPr/>
    </dgm:pt>
    <dgm:pt modelId="{1528F9C0-0F7B-4FC8-BE75-0245708991A1}" type="pres">
      <dgm:prSet presAssocID="{B90B8A12-81FA-4AB3-A3D6-0CC6AF08D143}" presName="bgRect" presStyleLbl="bgShp" presStyleIdx="1" presStyleCnt="3"/>
      <dgm:spPr/>
    </dgm:pt>
    <dgm:pt modelId="{ED5DFE64-8B5D-4F0B-B298-F0813EDCEEEB}" type="pres">
      <dgm:prSet presAssocID="{B90B8A12-81FA-4AB3-A3D6-0CC6AF08D1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F732B29-0448-4E50-9E49-D187D0CDE8C0}" type="pres">
      <dgm:prSet presAssocID="{B90B8A12-81FA-4AB3-A3D6-0CC6AF08D143}" presName="spaceRect" presStyleCnt="0"/>
      <dgm:spPr/>
    </dgm:pt>
    <dgm:pt modelId="{F9A18A80-6C1A-4F2B-8170-ABD3592C4412}" type="pres">
      <dgm:prSet presAssocID="{B90B8A12-81FA-4AB3-A3D6-0CC6AF08D143}" presName="parTx" presStyleLbl="revTx" presStyleIdx="1" presStyleCnt="3">
        <dgm:presLayoutVars>
          <dgm:chMax val="0"/>
          <dgm:chPref val="0"/>
        </dgm:presLayoutVars>
      </dgm:prSet>
      <dgm:spPr/>
    </dgm:pt>
    <dgm:pt modelId="{3354AEB6-54CD-43B8-9962-2BFC69853F91}" type="pres">
      <dgm:prSet presAssocID="{0B5AECFF-1FC5-4104-8117-A3F8A230E779}" presName="sibTrans" presStyleCnt="0"/>
      <dgm:spPr/>
    </dgm:pt>
    <dgm:pt modelId="{2D354CDC-3437-4C5C-BBEC-0C8C2FFDBD2D}" type="pres">
      <dgm:prSet presAssocID="{A19D598F-13DE-41AD-B9F7-AD3F39319E50}" presName="compNode" presStyleCnt="0"/>
      <dgm:spPr/>
    </dgm:pt>
    <dgm:pt modelId="{F4E607B8-CC92-41C2-9DA7-1DA1FFF6EB88}" type="pres">
      <dgm:prSet presAssocID="{A19D598F-13DE-41AD-B9F7-AD3F39319E50}" presName="bgRect" presStyleLbl="bgShp" presStyleIdx="2" presStyleCnt="3" custLinFactNeighborY="-1205"/>
      <dgm:spPr/>
    </dgm:pt>
    <dgm:pt modelId="{17AFFC15-0920-4545-8274-11BBF4675E7C}" type="pres">
      <dgm:prSet presAssocID="{A19D598F-13DE-41AD-B9F7-AD3F39319E5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474083D-B0BC-4B20-B650-8F8033EC29C4}" type="pres">
      <dgm:prSet presAssocID="{A19D598F-13DE-41AD-B9F7-AD3F39319E50}" presName="spaceRect" presStyleCnt="0"/>
      <dgm:spPr/>
    </dgm:pt>
    <dgm:pt modelId="{BE312338-CF92-4CE2-81F1-1ADF3DCF1A04}" type="pres">
      <dgm:prSet presAssocID="{A19D598F-13DE-41AD-B9F7-AD3F39319E5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EB26843-51BC-49F5-8AE6-9C528CEE83A2}" srcId="{10B11134-977D-4565-81F7-40925A071A4C}" destId="{B90B8A12-81FA-4AB3-A3D6-0CC6AF08D143}" srcOrd="1" destOrd="0" parTransId="{8F32F28A-615B-4F84-9CEC-CDB914DE5FA7}" sibTransId="{0B5AECFF-1FC5-4104-8117-A3F8A230E779}"/>
    <dgm:cxn modelId="{EC952A67-5FEB-4A06-9E91-AD5C9269F425}" type="presOf" srcId="{10B11134-977D-4565-81F7-40925A071A4C}" destId="{0651A31A-A0D5-4D1A-BE38-6418CFC262BC}" srcOrd="0" destOrd="0" presId="urn:microsoft.com/office/officeart/2018/2/layout/IconVerticalSolidList"/>
    <dgm:cxn modelId="{C0B50789-B83F-43AE-BF86-9F2FF5796BE0}" type="presOf" srcId="{B90B8A12-81FA-4AB3-A3D6-0CC6AF08D143}" destId="{F9A18A80-6C1A-4F2B-8170-ABD3592C4412}" srcOrd="0" destOrd="0" presId="urn:microsoft.com/office/officeart/2018/2/layout/IconVerticalSolidList"/>
    <dgm:cxn modelId="{4562FC89-EDF1-473B-92E0-16C083C68E4A}" srcId="{10B11134-977D-4565-81F7-40925A071A4C}" destId="{BC52DBA4-629A-4C1A-B1B6-AAAE18C60A62}" srcOrd="0" destOrd="0" parTransId="{7AE3A67F-9707-434D-8D70-A907631899DC}" sibTransId="{AB6957C9-7A49-4F61-A280-95BF0D2F2D94}"/>
    <dgm:cxn modelId="{6DA0BDB8-5B94-4C14-9FA1-DDF31C27A2A7}" srcId="{10B11134-977D-4565-81F7-40925A071A4C}" destId="{A19D598F-13DE-41AD-B9F7-AD3F39319E50}" srcOrd="2" destOrd="0" parTransId="{489DA70E-79E6-4268-BFAD-2ED4A0AE0995}" sibTransId="{1EED4A08-7E9E-4BFE-9E77-ACAA2D557BC0}"/>
    <dgm:cxn modelId="{A633D8B8-52E4-4EA7-8147-EBA646727FC5}" type="presOf" srcId="{A19D598F-13DE-41AD-B9F7-AD3F39319E50}" destId="{BE312338-CF92-4CE2-81F1-1ADF3DCF1A04}" srcOrd="0" destOrd="0" presId="urn:microsoft.com/office/officeart/2018/2/layout/IconVerticalSolidList"/>
    <dgm:cxn modelId="{7CAD43FF-2262-4B08-81AB-2BDA8DDB2DA1}" type="presOf" srcId="{BC52DBA4-629A-4C1A-B1B6-AAAE18C60A62}" destId="{9B415AEE-C10B-4264-B597-5652B1A43DD8}" srcOrd="0" destOrd="0" presId="urn:microsoft.com/office/officeart/2018/2/layout/IconVerticalSolidList"/>
    <dgm:cxn modelId="{9553BB9D-842E-4013-BCBE-D6AD112CFC54}" type="presParOf" srcId="{0651A31A-A0D5-4D1A-BE38-6418CFC262BC}" destId="{4A7C9B6D-3674-47AA-A566-7E328092326A}" srcOrd="0" destOrd="0" presId="urn:microsoft.com/office/officeart/2018/2/layout/IconVerticalSolidList"/>
    <dgm:cxn modelId="{497980DD-1E99-41B8-98E5-854A3BB6581F}" type="presParOf" srcId="{4A7C9B6D-3674-47AA-A566-7E328092326A}" destId="{F43E6C7E-84B5-43FD-A01A-C1C0A4655C88}" srcOrd="0" destOrd="0" presId="urn:microsoft.com/office/officeart/2018/2/layout/IconVerticalSolidList"/>
    <dgm:cxn modelId="{28781651-5812-4082-BA06-CAF704973FCB}" type="presParOf" srcId="{4A7C9B6D-3674-47AA-A566-7E328092326A}" destId="{5F175CEC-DD1E-45DA-A55C-22BF50FCBC40}" srcOrd="1" destOrd="0" presId="urn:microsoft.com/office/officeart/2018/2/layout/IconVerticalSolidList"/>
    <dgm:cxn modelId="{7DD7347C-3ACC-4FE4-B124-B4A534207161}" type="presParOf" srcId="{4A7C9B6D-3674-47AA-A566-7E328092326A}" destId="{ACC48B5B-7229-41BE-91D4-AAAF3C57357E}" srcOrd="2" destOrd="0" presId="urn:microsoft.com/office/officeart/2018/2/layout/IconVerticalSolidList"/>
    <dgm:cxn modelId="{B0F8B3DA-BDB7-478C-B776-256C938993B6}" type="presParOf" srcId="{4A7C9B6D-3674-47AA-A566-7E328092326A}" destId="{9B415AEE-C10B-4264-B597-5652B1A43DD8}" srcOrd="3" destOrd="0" presId="urn:microsoft.com/office/officeart/2018/2/layout/IconVerticalSolidList"/>
    <dgm:cxn modelId="{B15DBFFB-D357-4D24-81CC-49F3617CB4FB}" type="presParOf" srcId="{0651A31A-A0D5-4D1A-BE38-6418CFC262BC}" destId="{6D5429A6-7129-448A-A7BE-E2953C1226B9}" srcOrd="1" destOrd="0" presId="urn:microsoft.com/office/officeart/2018/2/layout/IconVerticalSolidList"/>
    <dgm:cxn modelId="{7A752B43-1CB9-4CC3-B722-306CABA5F087}" type="presParOf" srcId="{0651A31A-A0D5-4D1A-BE38-6418CFC262BC}" destId="{70C84E62-48A3-4238-B416-BA8EE2766446}" srcOrd="2" destOrd="0" presId="urn:microsoft.com/office/officeart/2018/2/layout/IconVerticalSolidList"/>
    <dgm:cxn modelId="{57B1E926-C2FB-4332-B583-68A07C721B7D}" type="presParOf" srcId="{70C84E62-48A3-4238-B416-BA8EE2766446}" destId="{1528F9C0-0F7B-4FC8-BE75-0245708991A1}" srcOrd="0" destOrd="0" presId="urn:microsoft.com/office/officeart/2018/2/layout/IconVerticalSolidList"/>
    <dgm:cxn modelId="{D7E89CD3-19E9-4C8E-91CD-6B6B7AD6E456}" type="presParOf" srcId="{70C84E62-48A3-4238-B416-BA8EE2766446}" destId="{ED5DFE64-8B5D-4F0B-B298-F0813EDCEEEB}" srcOrd="1" destOrd="0" presId="urn:microsoft.com/office/officeart/2018/2/layout/IconVerticalSolidList"/>
    <dgm:cxn modelId="{7C0328D8-0EBC-4DCB-9E63-C7E82CB68BE7}" type="presParOf" srcId="{70C84E62-48A3-4238-B416-BA8EE2766446}" destId="{2F732B29-0448-4E50-9E49-D187D0CDE8C0}" srcOrd="2" destOrd="0" presId="urn:microsoft.com/office/officeart/2018/2/layout/IconVerticalSolidList"/>
    <dgm:cxn modelId="{B52966CB-E9D6-4EE2-B8D2-2FBA25E7DD19}" type="presParOf" srcId="{70C84E62-48A3-4238-B416-BA8EE2766446}" destId="{F9A18A80-6C1A-4F2B-8170-ABD3592C4412}" srcOrd="3" destOrd="0" presId="urn:microsoft.com/office/officeart/2018/2/layout/IconVerticalSolidList"/>
    <dgm:cxn modelId="{3E0A82C1-42D4-4C0F-BA99-5C5A82BB7307}" type="presParOf" srcId="{0651A31A-A0D5-4D1A-BE38-6418CFC262BC}" destId="{3354AEB6-54CD-43B8-9962-2BFC69853F91}" srcOrd="3" destOrd="0" presId="urn:microsoft.com/office/officeart/2018/2/layout/IconVerticalSolidList"/>
    <dgm:cxn modelId="{C81770A0-DA62-4FD9-9B37-656C4247D92A}" type="presParOf" srcId="{0651A31A-A0D5-4D1A-BE38-6418CFC262BC}" destId="{2D354CDC-3437-4C5C-BBEC-0C8C2FFDBD2D}" srcOrd="4" destOrd="0" presId="urn:microsoft.com/office/officeart/2018/2/layout/IconVerticalSolidList"/>
    <dgm:cxn modelId="{D076CFCB-B67A-40C7-A45E-CA3FFF07A588}" type="presParOf" srcId="{2D354CDC-3437-4C5C-BBEC-0C8C2FFDBD2D}" destId="{F4E607B8-CC92-41C2-9DA7-1DA1FFF6EB88}" srcOrd="0" destOrd="0" presId="urn:microsoft.com/office/officeart/2018/2/layout/IconVerticalSolidList"/>
    <dgm:cxn modelId="{2284BF97-00ED-43A1-A561-24387D1385C8}" type="presParOf" srcId="{2D354CDC-3437-4C5C-BBEC-0C8C2FFDBD2D}" destId="{17AFFC15-0920-4545-8274-11BBF4675E7C}" srcOrd="1" destOrd="0" presId="urn:microsoft.com/office/officeart/2018/2/layout/IconVerticalSolidList"/>
    <dgm:cxn modelId="{AB7240F3-244D-46F0-AC5F-0B23EABDFD27}" type="presParOf" srcId="{2D354CDC-3437-4C5C-BBEC-0C8C2FFDBD2D}" destId="{6474083D-B0BC-4B20-B650-8F8033EC29C4}" srcOrd="2" destOrd="0" presId="urn:microsoft.com/office/officeart/2018/2/layout/IconVerticalSolidList"/>
    <dgm:cxn modelId="{354401A7-BF8A-4647-BCE1-337598C1CE55}" type="presParOf" srcId="{2D354CDC-3437-4C5C-BBEC-0C8C2FFDBD2D}" destId="{BE312338-CF92-4CE2-81F1-1ADF3DCF1A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B11134-977D-4565-81F7-40925A071A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C52DBA4-629A-4C1A-B1B6-AAAE18C60A6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2 Submitted</a:t>
          </a:r>
        </a:p>
      </dgm:t>
    </dgm:pt>
    <dgm:pt modelId="{7AE3A67F-9707-434D-8D70-A907631899DC}" type="parTrans" cxnId="{4562FC89-EDF1-473B-92E0-16C083C68E4A}">
      <dgm:prSet/>
      <dgm:spPr/>
      <dgm:t>
        <a:bodyPr/>
        <a:lstStyle/>
        <a:p>
          <a:endParaRPr lang="en-US"/>
        </a:p>
      </dgm:t>
    </dgm:pt>
    <dgm:pt modelId="{AB6957C9-7A49-4F61-A280-95BF0D2F2D94}" type="sibTrans" cxnId="{4562FC89-EDF1-473B-92E0-16C083C68E4A}">
      <dgm:prSet/>
      <dgm:spPr/>
      <dgm:t>
        <a:bodyPr/>
        <a:lstStyle/>
        <a:p>
          <a:endParaRPr lang="en-US"/>
        </a:p>
      </dgm:t>
    </dgm:pt>
    <dgm:pt modelId="{B90B8A12-81FA-4AB3-A3D6-0CC6AF08D14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$12,918,314 in claims</a:t>
          </a:r>
        </a:p>
      </dgm:t>
    </dgm:pt>
    <dgm:pt modelId="{8F32F28A-615B-4F84-9CEC-CDB914DE5FA7}" type="parTrans" cxnId="{4EB26843-51BC-49F5-8AE6-9C528CEE83A2}">
      <dgm:prSet/>
      <dgm:spPr/>
      <dgm:t>
        <a:bodyPr/>
        <a:lstStyle/>
        <a:p>
          <a:endParaRPr lang="en-US"/>
        </a:p>
      </dgm:t>
    </dgm:pt>
    <dgm:pt modelId="{0B5AECFF-1FC5-4104-8117-A3F8A230E779}" type="sibTrans" cxnId="{4EB26843-51BC-49F5-8AE6-9C528CEE83A2}">
      <dgm:prSet/>
      <dgm:spPr/>
      <dgm:t>
        <a:bodyPr/>
        <a:lstStyle/>
        <a:p>
          <a:endParaRPr lang="en-US"/>
        </a:p>
      </dgm:t>
    </dgm:pt>
    <dgm:pt modelId="{A19D598F-13DE-41AD-B9F7-AD3F39319E5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$12,918,314 approved for payment</a:t>
          </a:r>
        </a:p>
      </dgm:t>
    </dgm:pt>
    <dgm:pt modelId="{489DA70E-79E6-4268-BFAD-2ED4A0AE0995}" type="parTrans" cxnId="{6DA0BDB8-5B94-4C14-9FA1-DDF31C27A2A7}">
      <dgm:prSet/>
      <dgm:spPr/>
      <dgm:t>
        <a:bodyPr/>
        <a:lstStyle/>
        <a:p>
          <a:endParaRPr lang="en-US"/>
        </a:p>
      </dgm:t>
    </dgm:pt>
    <dgm:pt modelId="{1EED4A08-7E9E-4BFE-9E77-ACAA2D557BC0}" type="sibTrans" cxnId="{6DA0BDB8-5B94-4C14-9FA1-DDF31C27A2A7}">
      <dgm:prSet/>
      <dgm:spPr/>
      <dgm:t>
        <a:bodyPr/>
        <a:lstStyle/>
        <a:p>
          <a:endParaRPr lang="en-US"/>
        </a:p>
      </dgm:t>
    </dgm:pt>
    <dgm:pt modelId="{0651A31A-A0D5-4D1A-BE38-6418CFC262BC}" type="pres">
      <dgm:prSet presAssocID="{10B11134-977D-4565-81F7-40925A071A4C}" presName="root" presStyleCnt="0">
        <dgm:presLayoutVars>
          <dgm:dir/>
          <dgm:resizeHandles val="exact"/>
        </dgm:presLayoutVars>
      </dgm:prSet>
      <dgm:spPr/>
    </dgm:pt>
    <dgm:pt modelId="{4A7C9B6D-3674-47AA-A566-7E328092326A}" type="pres">
      <dgm:prSet presAssocID="{BC52DBA4-629A-4C1A-B1B6-AAAE18C60A62}" presName="compNode" presStyleCnt="0"/>
      <dgm:spPr/>
    </dgm:pt>
    <dgm:pt modelId="{F43E6C7E-84B5-43FD-A01A-C1C0A4655C88}" type="pres">
      <dgm:prSet presAssocID="{BC52DBA4-629A-4C1A-B1B6-AAAE18C60A62}" presName="bgRect" presStyleLbl="bgShp" presStyleIdx="0" presStyleCnt="3"/>
      <dgm:spPr/>
    </dgm:pt>
    <dgm:pt modelId="{5F175CEC-DD1E-45DA-A55C-22BF50FCBC40}" type="pres">
      <dgm:prSet presAssocID="{BC52DBA4-629A-4C1A-B1B6-AAAE18C60A6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CC48B5B-7229-41BE-91D4-AAAF3C57357E}" type="pres">
      <dgm:prSet presAssocID="{BC52DBA4-629A-4C1A-B1B6-AAAE18C60A62}" presName="spaceRect" presStyleCnt="0"/>
      <dgm:spPr/>
    </dgm:pt>
    <dgm:pt modelId="{9B415AEE-C10B-4264-B597-5652B1A43DD8}" type="pres">
      <dgm:prSet presAssocID="{BC52DBA4-629A-4C1A-B1B6-AAAE18C60A62}" presName="parTx" presStyleLbl="revTx" presStyleIdx="0" presStyleCnt="3">
        <dgm:presLayoutVars>
          <dgm:chMax val="0"/>
          <dgm:chPref val="0"/>
        </dgm:presLayoutVars>
      </dgm:prSet>
      <dgm:spPr/>
    </dgm:pt>
    <dgm:pt modelId="{6D5429A6-7129-448A-A7BE-E2953C1226B9}" type="pres">
      <dgm:prSet presAssocID="{AB6957C9-7A49-4F61-A280-95BF0D2F2D94}" presName="sibTrans" presStyleCnt="0"/>
      <dgm:spPr/>
    </dgm:pt>
    <dgm:pt modelId="{70C84E62-48A3-4238-B416-BA8EE2766446}" type="pres">
      <dgm:prSet presAssocID="{B90B8A12-81FA-4AB3-A3D6-0CC6AF08D143}" presName="compNode" presStyleCnt="0"/>
      <dgm:spPr/>
    </dgm:pt>
    <dgm:pt modelId="{1528F9C0-0F7B-4FC8-BE75-0245708991A1}" type="pres">
      <dgm:prSet presAssocID="{B90B8A12-81FA-4AB3-A3D6-0CC6AF08D143}" presName="bgRect" presStyleLbl="bgShp" presStyleIdx="1" presStyleCnt="3"/>
      <dgm:spPr/>
    </dgm:pt>
    <dgm:pt modelId="{ED5DFE64-8B5D-4F0B-B298-F0813EDCEEEB}" type="pres">
      <dgm:prSet presAssocID="{B90B8A12-81FA-4AB3-A3D6-0CC6AF08D1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F732B29-0448-4E50-9E49-D187D0CDE8C0}" type="pres">
      <dgm:prSet presAssocID="{B90B8A12-81FA-4AB3-A3D6-0CC6AF08D143}" presName="spaceRect" presStyleCnt="0"/>
      <dgm:spPr/>
    </dgm:pt>
    <dgm:pt modelId="{F9A18A80-6C1A-4F2B-8170-ABD3592C4412}" type="pres">
      <dgm:prSet presAssocID="{B90B8A12-81FA-4AB3-A3D6-0CC6AF08D143}" presName="parTx" presStyleLbl="revTx" presStyleIdx="1" presStyleCnt="3">
        <dgm:presLayoutVars>
          <dgm:chMax val="0"/>
          <dgm:chPref val="0"/>
        </dgm:presLayoutVars>
      </dgm:prSet>
      <dgm:spPr/>
    </dgm:pt>
    <dgm:pt modelId="{3354AEB6-54CD-43B8-9962-2BFC69853F91}" type="pres">
      <dgm:prSet presAssocID="{0B5AECFF-1FC5-4104-8117-A3F8A230E779}" presName="sibTrans" presStyleCnt="0"/>
      <dgm:spPr/>
    </dgm:pt>
    <dgm:pt modelId="{2D354CDC-3437-4C5C-BBEC-0C8C2FFDBD2D}" type="pres">
      <dgm:prSet presAssocID="{A19D598F-13DE-41AD-B9F7-AD3F39319E50}" presName="compNode" presStyleCnt="0"/>
      <dgm:spPr/>
    </dgm:pt>
    <dgm:pt modelId="{F4E607B8-CC92-41C2-9DA7-1DA1FFF6EB88}" type="pres">
      <dgm:prSet presAssocID="{A19D598F-13DE-41AD-B9F7-AD3F39319E50}" presName="bgRect" presStyleLbl="bgShp" presStyleIdx="2" presStyleCnt="3" custLinFactNeighborY="-1205"/>
      <dgm:spPr/>
    </dgm:pt>
    <dgm:pt modelId="{17AFFC15-0920-4545-8274-11BBF4675E7C}" type="pres">
      <dgm:prSet presAssocID="{A19D598F-13DE-41AD-B9F7-AD3F39319E5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474083D-B0BC-4B20-B650-8F8033EC29C4}" type="pres">
      <dgm:prSet presAssocID="{A19D598F-13DE-41AD-B9F7-AD3F39319E50}" presName="spaceRect" presStyleCnt="0"/>
      <dgm:spPr/>
    </dgm:pt>
    <dgm:pt modelId="{BE312338-CF92-4CE2-81F1-1ADF3DCF1A04}" type="pres">
      <dgm:prSet presAssocID="{A19D598F-13DE-41AD-B9F7-AD3F39319E5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EB26843-51BC-49F5-8AE6-9C528CEE83A2}" srcId="{10B11134-977D-4565-81F7-40925A071A4C}" destId="{B90B8A12-81FA-4AB3-A3D6-0CC6AF08D143}" srcOrd="1" destOrd="0" parTransId="{8F32F28A-615B-4F84-9CEC-CDB914DE5FA7}" sibTransId="{0B5AECFF-1FC5-4104-8117-A3F8A230E779}"/>
    <dgm:cxn modelId="{4562FC89-EDF1-473B-92E0-16C083C68E4A}" srcId="{10B11134-977D-4565-81F7-40925A071A4C}" destId="{BC52DBA4-629A-4C1A-B1B6-AAAE18C60A62}" srcOrd="0" destOrd="0" parTransId="{7AE3A67F-9707-434D-8D70-A907631899DC}" sibTransId="{AB6957C9-7A49-4F61-A280-95BF0D2F2D94}"/>
    <dgm:cxn modelId="{535F738C-24AF-412A-9C2F-E85B00087B70}" type="presOf" srcId="{BC52DBA4-629A-4C1A-B1B6-AAAE18C60A62}" destId="{9B415AEE-C10B-4264-B597-5652B1A43DD8}" srcOrd="0" destOrd="0" presId="urn:microsoft.com/office/officeart/2018/2/layout/IconVerticalSolidList"/>
    <dgm:cxn modelId="{682DD995-5036-4E49-B599-E7028E5135E5}" type="presOf" srcId="{10B11134-977D-4565-81F7-40925A071A4C}" destId="{0651A31A-A0D5-4D1A-BE38-6418CFC262BC}" srcOrd="0" destOrd="0" presId="urn:microsoft.com/office/officeart/2018/2/layout/IconVerticalSolidList"/>
    <dgm:cxn modelId="{38C5A3B3-EFF5-44F4-9220-91D845A70F97}" type="presOf" srcId="{A19D598F-13DE-41AD-B9F7-AD3F39319E50}" destId="{BE312338-CF92-4CE2-81F1-1ADF3DCF1A04}" srcOrd="0" destOrd="0" presId="urn:microsoft.com/office/officeart/2018/2/layout/IconVerticalSolidList"/>
    <dgm:cxn modelId="{6DA0BDB8-5B94-4C14-9FA1-DDF31C27A2A7}" srcId="{10B11134-977D-4565-81F7-40925A071A4C}" destId="{A19D598F-13DE-41AD-B9F7-AD3F39319E50}" srcOrd="2" destOrd="0" parTransId="{489DA70E-79E6-4268-BFAD-2ED4A0AE0995}" sibTransId="{1EED4A08-7E9E-4BFE-9E77-ACAA2D557BC0}"/>
    <dgm:cxn modelId="{6959D4FF-63CC-4747-98B5-D360F6C7D216}" type="presOf" srcId="{B90B8A12-81FA-4AB3-A3D6-0CC6AF08D143}" destId="{F9A18A80-6C1A-4F2B-8170-ABD3592C4412}" srcOrd="0" destOrd="0" presId="urn:microsoft.com/office/officeart/2018/2/layout/IconVerticalSolidList"/>
    <dgm:cxn modelId="{BBA3E209-FEA6-47AB-8B9A-484956403E0E}" type="presParOf" srcId="{0651A31A-A0D5-4D1A-BE38-6418CFC262BC}" destId="{4A7C9B6D-3674-47AA-A566-7E328092326A}" srcOrd="0" destOrd="0" presId="urn:microsoft.com/office/officeart/2018/2/layout/IconVerticalSolidList"/>
    <dgm:cxn modelId="{5085B30C-4494-47DF-9B73-81D659846832}" type="presParOf" srcId="{4A7C9B6D-3674-47AA-A566-7E328092326A}" destId="{F43E6C7E-84B5-43FD-A01A-C1C0A4655C88}" srcOrd="0" destOrd="0" presId="urn:microsoft.com/office/officeart/2018/2/layout/IconVerticalSolidList"/>
    <dgm:cxn modelId="{58B9B38C-A51B-43ED-8CE1-39C8521411C5}" type="presParOf" srcId="{4A7C9B6D-3674-47AA-A566-7E328092326A}" destId="{5F175CEC-DD1E-45DA-A55C-22BF50FCBC40}" srcOrd="1" destOrd="0" presId="urn:microsoft.com/office/officeart/2018/2/layout/IconVerticalSolidList"/>
    <dgm:cxn modelId="{D343318F-73E8-4A3B-ACFC-BCE7A0716DEC}" type="presParOf" srcId="{4A7C9B6D-3674-47AA-A566-7E328092326A}" destId="{ACC48B5B-7229-41BE-91D4-AAAF3C57357E}" srcOrd="2" destOrd="0" presId="urn:microsoft.com/office/officeart/2018/2/layout/IconVerticalSolidList"/>
    <dgm:cxn modelId="{579946A4-4774-444C-85CE-B94297FBF53D}" type="presParOf" srcId="{4A7C9B6D-3674-47AA-A566-7E328092326A}" destId="{9B415AEE-C10B-4264-B597-5652B1A43DD8}" srcOrd="3" destOrd="0" presId="urn:microsoft.com/office/officeart/2018/2/layout/IconVerticalSolidList"/>
    <dgm:cxn modelId="{0DFC3F22-5E8A-48A9-A9A4-51A7E4D2342C}" type="presParOf" srcId="{0651A31A-A0D5-4D1A-BE38-6418CFC262BC}" destId="{6D5429A6-7129-448A-A7BE-E2953C1226B9}" srcOrd="1" destOrd="0" presId="urn:microsoft.com/office/officeart/2018/2/layout/IconVerticalSolidList"/>
    <dgm:cxn modelId="{E79B5CFF-F6BD-468F-8596-7CDBAA4C0D2D}" type="presParOf" srcId="{0651A31A-A0D5-4D1A-BE38-6418CFC262BC}" destId="{70C84E62-48A3-4238-B416-BA8EE2766446}" srcOrd="2" destOrd="0" presId="urn:microsoft.com/office/officeart/2018/2/layout/IconVerticalSolidList"/>
    <dgm:cxn modelId="{F5118B9A-C700-400D-93D6-4AB880E1AB7E}" type="presParOf" srcId="{70C84E62-48A3-4238-B416-BA8EE2766446}" destId="{1528F9C0-0F7B-4FC8-BE75-0245708991A1}" srcOrd="0" destOrd="0" presId="urn:microsoft.com/office/officeart/2018/2/layout/IconVerticalSolidList"/>
    <dgm:cxn modelId="{83300EFE-36DB-4935-9A53-0FC847DB4EC6}" type="presParOf" srcId="{70C84E62-48A3-4238-B416-BA8EE2766446}" destId="{ED5DFE64-8B5D-4F0B-B298-F0813EDCEEEB}" srcOrd="1" destOrd="0" presId="urn:microsoft.com/office/officeart/2018/2/layout/IconVerticalSolidList"/>
    <dgm:cxn modelId="{D756CA96-3A55-4927-A759-3A9A98D29873}" type="presParOf" srcId="{70C84E62-48A3-4238-B416-BA8EE2766446}" destId="{2F732B29-0448-4E50-9E49-D187D0CDE8C0}" srcOrd="2" destOrd="0" presId="urn:microsoft.com/office/officeart/2018/2/layout/IconVerticalSolidList"/>
    <dgm:cxn modelId="{5F68667F-BC0F-497D-91AF-F99124AE77BE}" type="presParOf" srcId="{70C84E62-48A3-4238-B416-BA8EE2766446}" destId="{F9A18A80-6C1A-4F2B-8170-ABD3592C4412}" srcOrd="3" destOrd="0" presId="urn:microsoft.com/office/officeart/2018/2/layout/IconVerticalSolidList"/>
    <dgm:cxn modelId="{7D97C0B1-ED10-4845-A969-D489E8DAEF50}" type="presParOf" srcId="{0651A31A-A0D5-4D1A-BE38-6418CFC262BC}" destId="{3354AEB6-54CD-43B8-9962-2BFC69853F91}" srcOrd="3" destOrd="0" presId="urn:microsoft.com/office/officeart/2018/2/layout/IconVerticalSolidList"/>
    <dgm:cxn modelId="{67AEC74B-EF61-4E64-9CDC-53DDB5A1852A}" type="presParOf" srcId="{0651A31A-A0D5-4D1A-BE38-6418CFC262BC}" destId="{2D354CDC-3437-4C5C-BBEC-0C8C2FFDBD2D}" srcOrd="4" destOrd="0" presId="urn:microsoft.com/office/officeart/2018/2/layout/IconVerticalSolidList"/>
    <dgm:cxn modelId="{8A771E26-32A1-4B11-84A5-1E0A1BA4555B}" type="presParOf" srcId="{2D354CDC-3437-4C5C-BBEC-0C8C2FFDBD2D}" destId="{F4E607B8-CC92-41C2-9DA7-1DA1FFF6EB88}" srcOrd="0" destOrd="0" presId="urn:microsoft.com/office/officeart/2018/2/layout/IconVerticalSolidList"/>
    <dgm:cxn modelId="{A8C4B537-C3C9-49D6-BBAF-409BF4835E5B}" type="presParOf" srcId="{2D354CDC-3437-4C5C-BBEC-0C8C2FFDBD2D}" destId="{17AFFC15-0920-4545-8274-11BBF4675E7C}" srcOrd="1" destOrd="0" presId="urn:microsoft.com/office/officeart/2018/2/layout/IconVerticalSolidList"/>
    <dgm:cxn modelId="{8FCED4D3-26A0-48A1-8E40-881D1BA19F62}" type="presParOf" srcId="{2D354CDC-3437-4C5C-BBEC-0C8C2FFDBD2D}" destId="{6474083D-B0BC-4B20-B650-8F8033EC29C4}" srcOrd="2" destOrd="0" presId="urn:microsoft.com/office/officeart/2018/2/layout/IconVerticalSolidList"/>
    <dgm:cxn modelId="{137FA48B-A03B-4D5A-B0AF-E98DEB5A687E}" type="presParOf" srcId="{2D354CDC-3437-4C5C-BBEC-0C8C2FFDBD2D}" destId="{BE312338-CF92-4CE2-81F1-1ADF3DCF1A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0B11134-977D-4565-81F7-40925A071A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C52DBA4-629A-4C1A-B1B6-AAAE18C60A62}">
      <dgm:prSet/>
      <dgm:spPr/>
      <dgm:t>
        <a:bodyPr/>
        <a:lstStyle/>
        <a:p>
          <a:r>
            <a:rPr lang="en-US" dirty="0"/>
            <a:t>622 Submitted</a:t>
          </a:r>
        </a:p>
      </dgm:t>
    </dgm:pt>
    <dgm:pt modelId="{7AE3A67F-9707-434D-8D70-A907631899DC}" type="parTrans" cxnId="{4562FC89-EDF1-473B-92E0-16C083C68E4A}">
      <dgm:prSet/>
      <dgm:spPr/>
      <dgm:t>
        <a:bodyPr/>
        <a:lstStyle/>
        <a:p>
          <a:endParaRPr lang="en-US"/>
        </a:p>
      </dgm:t>
    </dgm:pt>
    <dgm:pt modelId="{AB6957C9-7A49-4F61-A280-95BF0D2F2D94}" type="sibTrans" cxnId="{4562FC89-EDF1-473B-92E0-16C083C68E4A}">
      <dgm:prSet/>
      <dgm:spPr/>
      <dgm:t>
        <a:bodyPr/>
        <a:lstStyle/>
        <a:p>
          <a:endParaRPr lang="en-US"/>
        </a:p>
      </dgm:t>
    </dgm:pt>
    <dgm:pt modelId="{B90B8A12-81FA-4AB3-A3D6-0CC6AF08D143}">
      <dgm:prSet/>
      <dgm:spPr/>
      <dgm:t>
        <a:bodyPr/>
        <a:lstStyle/>
        <a:p>
          <a:r>
            <a:rPr lang="en-US" dirty="0"/>
            <a:t>$553,521 in claims submitted</a:t>
          </a:r>
        </a:p>
      </dgm:t>
    </dgm:pt>
    <dgm:pt modelId="{8F32F28A-615B-4F84-9CEC-CDB914DE5FA7}" type="parTrans" cxnId="{4EB26843-51BC-49F5-8AE6-9C528CEE83A2}">
      <dgm:prSet/>
      <dgm:spPr/>
      <dgm:t>
        <a:bodyPr/>
        <a:lstStyle/>
        <a:p>
          <a:endParaRPr lang="en-US"/>
        </a:p>
      </dgm:t>
    </dgm:pt>
    <dgm:pt modelId="{0B5AECFF-1FC5-4104-8117-A3F8A230E779}" type="sibTrans" cxnId="{4EB26843-51BC-49F5-8AE6-9C528CEE83A2}">
      <dgm:prSet/>
      <dgm:spPr/>
      <dgm:t>
        <a:bodyPr/>
        <a:lstStyle/>
        <a:p>
          <a:endParaRPr lang="en-US"/>
        </a:p>
      </dgm:t>
    </dgm:pt>
    <dgm:pt modelId="{A19D598F-13DE-41AD-B9F7-AD3F39319E50}">
      <dgm:prSet/>
      <dgm:spPr/>
      <dgm:t>
        <a:bodyPr/>
        <a:lstStyle/>
        <a:p>
          <a:r>
            <a:rPr lang="en-US" dirty="0"/>
            <a:t>$550,582 reviewed and approved</a:t>
          </a:r>
        </a:p>
      </dgm:t>
    </dgm:pt>
    <dgm:pt modelId="{489DA70E-79E6-4268-BFAD-2ED4A0AE0995}" type="parTrans" cxnId="{6DA0BDB8-5B94-4C14-9FA1-DDF31C27A2A7}">
      <dgm:prSet/>
      <dgm:spPr/>
      <dgm:t>
        <a:bodyPr/>
        <a:lstStyle/>
        <a:p>
          <a:endParaRPr lang="en-US"/>
        </a:p>
      </dgm:t>
    </dgm:pt>
    <dgm:pt modelId="{1EED4A08-7E9E-4BFE-9E77-ACAA2D557BC0}" type="sibTrans" cxnId="{6DA0BDB8-5B94-4C14-9FA1-DDF31C27A2A7}">
      <dgm:prSet/>
      <dgm:spPr/>
      <dgm:t>
        <a:bodyPr/>
        <a:lstStyle/>
        <a:p>
          <a:endParaRPr lang="en-US"/>
        </a:p>
      </dgm:t>
    </dgm:pt>
    <dgm:pt modelId="{0651A31A-A0D5-4D1A-BE38-6418CFC262BC}" type="pres">
      <dgm:prSet presAssocID="{10B11134-977D-4565-81F7-40925A071A4C}" presName="root" presStyleCnt="0">
        <dgm:presLayoutVars>
          <dgm:dir/>
          <dgm:resizeHandles val="exact"/>
        </dgm:presLayoutVars>
      </dgm:prSet>
      <dgm:spPr/>
    </dgm:pt>
    <dgm:pt modelId="{4A7C9B6D-3674-47AA-A566-7E328092326A}" type="pres">
      <dgm:prSet presAssocID="{BC52DBA4-629A-4C1A-B1B6-AAAE18C60A62}" presName="compNode" presStyleCnt="0"/>
      <dgm:spPr/>
    </dgm:pt>
    <dgm:pt modelId="{F43E6C7E-84B5-43FD-A01A-C1C0A4655C88}" type="pres">
      <dgm:prSet presAssocID="{BC52DBA4-629A-4C1A-B1B6-AAAE18C60A62}" presName="bgRect" presStyleLbl="bgShp" presStyleIdx="0" presStyleCnt="3"/>
      <dgm:spPr/>
    </dgm:pt>
    <dgm:pt modelId="{5F175CEC-DD1E-45DA-A55C-22BF50FCBC40}" type="pres">
      <dgm:prSet presAssocID="{BC52DBA4-629A-4C1A-B1B6-AAAE18C60A6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ACC48B5B-7229-41BE-91D4-AAAF3C57357E}" type="pres">
      <dgm:prSet presAssocID="{BC52DBA4-629A-4C1A-B1B6-AAAE18C60A62}" presName="spaceRect" presStyleCnt="0"/>
      <dgm:spPr/>
    </dgm:pt>
    <dgm:pt modelId="{9B415AEE-C10B-4264-B597-5652B1A43DD8}" type="pres">
      <dgm:prSet presAssocID="{BC52DBA4-629A-4C1A-B1B6-AAAE18C60A62}" presName="parTx" presStyleLbl="revTx" presStyleIdx="0" presStyleCnt="3">
        <dgm:presLayoutVars>
          <dgm:chMax val="0"/>
          <dgm:chPref val="0"/>
        </dgm:presLayoutVars>
      </dgm:prSet>
      <dgm:spPr/>
    </dgm:pt>
    <dgm:pt modelId="{6D5429A6-7129-448A-A7BE-E2953C1226B9}" type="pres">
      <dgm:prSet presAssocID="{AB6957C9-7A49-4F61-A280-95BF0D2F2D94}" presName="sibTrans" presStyleCnt="0"/>
      <dgm:spPr/>
    </dgm:pt>
    <dgm:pt modelId="{70C84E62-48A3-4238-B416-BA8EE2766446}" type="pres">
      <dgm:prSet presAssocID="{B90B8A12-81FA-4AB3-A3D6-0CC6AF08D143}" presName="compNode" presStyleCnt="0"/>
      <dgm:spPr/>
    </dgm:pt>
    <dgm:pt modelId="{1528F9C0-0F7B-4FC8-BE75-0245708991A1}" type="pres">
      <dgm:prSet presAssocID="{B90B8A12-81FA-4AB3-A3D6-0CC6AF08D143}" presName="bgRect" presStyleLbl="bgShp" presStyleIdx="1" presStyleCnt="3"/>
      <dgm:spPr/>
    </dgm:pt>
    <dgm:pt modelId="{ED5DFE64-8B5D-4F0B-B298-F0813EDCEEEB}" type="pres">
      <dgm:prSet presAssocID="{B90B8A12-81FA-4AB3-A3D6-0CC6AF08D1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2F732B29-0448-4E50-9E49-D187D0CDE8C0}" type="pres">
      <dgm:prSet presAssocID="{B90B8A12-81FA-4AB3-A3D6-0CC6AF08D143}" presName="spaceRect" presStyleCnt="0"/>
      <dgm:spPr/>
    </dgm:pt>
    <dgm:pt modelId="{F9A18A80-6C1A-4F2B-8170-ABD3592C4412}" type="pres">
      <dgm:prSet presAssocID="{B90B8A12-81FA-4AB3-A3D6-0CC6AF08D143}" presName="parTx" presStyleLbl="revTx" presStyleIdx="1" presStyleCnt="3">
        <dgm:presLayoutVars>
          <dgm:chMax val="0"/>
          <dgm:chPref val="0"/>
        </dgm:presLayoutVars>
      </dgm:prSet>
      <dgm:spPr/>
    </dgm:pt>
    <dgm:pt modelId="{3354AEB6-54CD-43B8-9962-2BFC69853F91}" type="pres">
      <dgm:prSet presAssocID="{0B5AECFF-1FC5-4104-8117-A3F8A230E779}" presName="sibTrans" presStyleCnt="0"/>
      <dgm:spPr/>
    </dgm:pt>
    <dgm:pt modelId="{2D354CDC-3437-4C5C-BBEC-0C8C2FFDBD2D}" type="pres">
      <dgm:prSet presAssocID="{A19D598F-13DE-41AD-B9F7-AD3F39319E50}" presName="compNode" presStyleCnt="0"/>
      <dgm:spPr/>
    </dgm:pt>
    <dgm:pt modelId="{F4E607B8-CC92-41C2-9DA7-1DA1FFF6EB88}" type="pres">
      <dgm:prSet presAssocID="{A19D598F-13DE-41AD-B9F7-AD3F39319E50}" presName="bgRect" presStyleLbl="bgShp" presStyleIdx="2" presStyleCnt="3" custLinFactNeighborY="-1205"/>
      <dgm:spPr/>
    </dgm:pt>
    <dgm:pt modelId="{17AFFC15-0920-4545-8274-11BBF4675E7C}" type="pres">
      <dgm:prSet presAssocID="{A19D598F-13DE-41AD-B9F7-AD3F39319E50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474083D-B0BC-4B20-B650-8F8033EC29C4}" type="pres">
      <dgm:prSet presAssocID="{A19D598F-13DE-41AD-B9F7-AD3F39319E50}" presName="spaceRect" presStyleCnt="0"/>
      <dgm:spPr/>
    </dgm:pt>
    <dgm:pt modelId="{BE312338-CF92-4CE2-81F1-1ADF3DCF1A04}" type="pres">
      <dgm:prSet presAssocID="{A19D598F-13DE-41AD-B9F7-AD3F39319E5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EB26843-51BC-49F5-8AE6-9C528CEE83A2}" srcId="{10B11134-977D-4565-81F7-40925A071A4C}" destId="{B90B8A12-81FA-4AB3-A3D6-0CC6AF08D143}" srcOrd="1" destOrd="0" parTransId="{8F32F28A-615B-4F84-9CEC-CDB914DE5FA7}" sibTransId="{0B5AECFF-1FC5-4104-8117-A3F8A230E779}"/>
    <dgm:cxn modelId="{EC952A67-5FEB-4A06-9E91-AD5C9269F425}" type="presOf" srcId="{10B11134-977D-4565-81F7-40925A071A4C}" destId="{0651A31A-A0D5-4D1A-BE38-6418CFC262BC}" srcOrd="0" destOrd="0" presId="urn:microsoft.com/office/officeart/2018/2/layout/IconVerticalSolidList"/>
    <dgm:cxn modelId="{C0B50789-B83F-43AE-BF86-9F2FF5796BE0}" type="presOf" srcId="{B90B8A12-81FA-4AB3-A3D6-0CC6AF08D143}" destId="{F9A18A80-6C1A-4F2B-8170-ABD3592C4412}" srcOrd="0" destOrd="0" presId="urn:microsoft.com/office/officeart/2018/2/layout/IconVerticalSolidList"/>
    <dgm:cxn modelId="{4562FC89-EDF1-473B-92E0-16C083C68E4A}" srcId="{10B11134-977D-4565-81F7-40925A071A4C}" destId="{BC52DBA4-629A-4C1A-B1B6-AAAE18C60A62}" srcOrd="0" destOrd="0" parTransId="{7AE3A67F-9707-434D-8D70-A907631899DC}" sibTransId="{AB6957C9-7A49-4F61-A280-95BF0D2F2D94}"/>
    <dgm:cxn modelId="{6DA0BDB8-5B94-4C14-9FA1-DDF31C27A2A7}" srcId="{10B11134-977D-4565-81F7-40925A071A4C}" destId="{A19D598F-13DE-41AD-B9F7-AD3F39319E50}" srcOrd="2" destOrd="0" parTransId="{489DA70E-79E6-4268-BFAD-2ED4A0AE0995}" sibTransId="{1EED4A08-7E9E-4BFE-9E77-ACAA2D557BC0}"/>
    <dgm:cxn modelId="{A633D8B8-52E4-4EA7-8147-EBA646727FC5}" type="presOf" srcId="{A19D598F-13DE-41AD-B9F7-AD3F39319E50}" destId="{BE312338-CF92-4CE2-81F1-1ADF3DCF1A04}" srcOrd="0" destOrd="0" presId="urn:microsoft.com/office/officeart/2018/2/layout/IconVerticalSolidList"/>
    <dgm:cxn modelId="{7CAD43FF-2262-4B08-81AB-2BDA8DDB2DA1}" type="presOf" srcId="{BC52DBA4-629A-4C1A-B1B6-AAAE18C60A62}" destId="{9B415AEE-C10B-4264-B597-5652B1A43DD8}" srcOrd="0" destOrd="0" presId="urn:microsoft.com/office/officeart/2018/2/layout/IconVerticalSolidList"/>
    <dgm:cxn modelId="{9553BB9D-842E-4013-BCBE-D6AD112CFC54}" type="presParOf" srcId="{0651A31A-A0D5-4D1A-BE38-6418CFC262BC}" destId="{4A7C9B6D-3674-47AA-A566-7E328092326A}" srcOrd="0" destOrd="0" presId="urn:microsoft.com/office/officeart/2018/2/layout/IconVerticalSolidList"/>
    <dgm:cxn modelId="{497980DD-1E99-41B8-98E5-854A3BB6581F}" type="presParOf" srcId="{4A7C9B6D-3674-47AA-A566-7E328092326A}" destId="{F43E6C7E-84B5-43FD-A01A-C1C0A4655C88}" srcOrd="0" destOrd="0" presId="urn:microsoft.com/office/officeart/2018/2/layout/IconVerticalSolidList"/>
    <dgm:cxn modelId="{28781651-5812-4082-BA06-CAF704973FCB}" type="presParOf" srcId="{4A7C9B6D-3674-47AA-A566-7E328092326A}" destId="{5F175CEC-DD1E-45DA-A55C-22BF50FCBC40}" srcOrd="1" destOrd="0" presId="urn:microsoft.com/office/officeart/2018/2/layout/IconVerticalSolidList"/>
    <dgm:cxn modelId="{7DD7347C-3ACC-4FE4-B124-B4A534207161}" type="presParOf" srcId="{4A7C9B6D-3674-47AA-A566-7E328092326A}" destId="{ACC48B5B-7229-41BE-91D4-AAAF3C57357E}" srcOrd="2" destOrd="0" presId="urn:microsoft.com/office/officeart/2018/2/layout/IconVerticalSolidList"/>
    <dgm:cxn modelId="{B0F8B3DA-BDB7-478C-B776-256C938993B6}" type="presParOf" srcId="{4A7C9B6D-3674-47AA-A566-7E328092326A}" destId="{9B415AEE-C10B-4264-B597-5652B1A43DD8}" srcOrd="3" destOrd="0" presId="urn:microsoft.com/office/officeart/2018/2/layout/IconVerticalSolidList"/>
    <dgm:cxn modelId="{B15DBFFB-D357-4D24-81CC-49F3617CB4FB}" type="presParOf" srcId="{0651A31A-A0D5-4D1A-BE38-6418CFC262BC}" destId="{6D5429A6-7129-448A-A7BE-E2953C1226B9}" srcOrd="1" destOrd="0" presId="urn:microsoft.com/office/officeart/2018/2/layout/IconVerticalSolidList"/>
    <dgm:cxn modelId="{7A752B43-1CB9-4CC3-B722-306CABA5F087}" type="presParOf" srcId="{0651A31A-A0D5-4D1A-BE38-6418CFC262BC}" destId="{70C84E62-48A3-4238-B416-BA8EE2766446}" srcOrd="2" destOrd="0" presId="urn:microsoft.com/office/officeart/2018/2/layout/IconVerticalSolidList"/>
    <dgm:cxn modelId="{57B1E926-C2FB-4332-B583-68A07C721B7D}" type="presParOf" srcId="{70C84E62-48A3-4238-B416-BA8EE2766446}" destId="{1528F9C0-0F7B-4FC8-BE75-0245708991A1}" srcOrd="0" destOrd="0" presId="urn:microsoft.com/office/officeart/2018/2/layout/IconVerticalSolidList"/>
    <dgm:cxn modelId="{D7E89CD3-19E9-4C8E-91CD-6B6B7AD6E456}" type="presParOf" srcId="{70C84E62-48A3-4238-B416-BA8EE2766446}" destId="{ED5DFE64-8B5D-4F0B-B298-F0813EDCEEEB}" srcOrd="1" destOrd="0" presId="urn:microsoft.com/office/officeart/2018/2/layout/IconVerticalSolidList"/>
    <dgm:cxn modelId="{7C0328D8-0EBC-4DCB-9E63-C7E82CB68BE7}" type="presParOf" srcId="{70C84E62-48A3-4238-B416-BA8EE2766446}" destId="{2F732B29-0448-4E50-9E49-D187D0CDE8C0}" srcOrd="2" destOrd="0" presId="urn:microsoft.com/office/officeart/2018/2/layout/IconVerticalSolidList"/>
    <dgm:cxn modelId="{B52966CB-E9D6-4EE2-B8D2-2FBA25E7DD19}" type="presParOf" srcId="{70C84E62-48A3-4238-B416-BA8EE2766446}" destId="{F9A18A80-6C1A-4F2B-8170-ABD3592C4412}" srcOrd="3" destOrd="0" presId="urn:microsoft.com/office/officeart/2018/2/layout/IconVerticalSolidList"/>
    <dgm:cxn modelId="{3E0A82C1-42D4-4C0F-BA99-5C5A82BB7307}" type="presParOf" srcId="{0651A31A-A0D5-4D1A-BE38-6418CFC262BC}" destId="{3354AEB6-54CD-43B8-9962-2BFC69853F91}" srcOrd="3" destOrd="0" presId="urn:microsoft.com/office/officeart/2018/2/layout/IconVerticalSolidList"/>
    <dgm:cxn modelId="{C81770A0-DA62-4FD9-9B37-656C4247D92A}" type="presParOf" srcId="{0651A31A-A0D5-4D1A-BE38-6418CFC262BC}" destId="{2D354CDC-3437-4C5C-BBEC-0C8C2FFDBD2D}" srcOrd="4" destOrd="0" presId="urn:microsoft.com/office/officeart/2018/2/layout/IconVerticalSolidList"/>
    <dgm:cxn modelId="{D076CFCB-B67A-40C7-A45E-CA3FFF07A588}" type="presParOf" srcId="{2D354CDC-3437-4C5C-BBEC-0C8C2FFDBD2D}" destId="{F4E607B8-CC92-41C2-9DA7-1DA1FFF6EB88}" srcOrd="0" destOrd="0" presId="urn:microsoft.com/office/officeart/2018/2/layout/IconVerticalSolidList"/>
    <dgm:cxn modelId="{2284BF97-00ED-43A1-A561-24387D1385C8}" type="presParOf" srcId="{2D354CDC-3437-4C5C-BBEC-0C8C2FFDBD2D}" destId="{17AFFC15-0920-4545-8274-11BBF4675E7C}" srcOrd="1" destOrd="0" presId="urn:microsoft.com/office/officeart/2018/2/layout/IconVerticalSolidList"/>
    <dgm:cxn modelId="{AB7240F3-244D-46F0-AC5F-0B23EABDFD27}" type="presParOf" srcId="{2D354CDC-3437-4C5C-BBEC-0C8C2FFDBD2D}" destId="{6474083D-B0BC-4B20-B650-8F8033EC29C4}" srcOrd="2" destOrd="0" presId="urn:microsoft.com/office/officeart/2018/2/layout/IconVerticalSolidList"/>
    <dgm:cxn modelId="{354401A7-BF8A-4647-BCE1-337598C1CE55}" type="presParOf" srcId="{2D354CDC-3437-4C5C-BBEC-0C8C2FFDBD2D}" destId="{BE312338-CF92-4CE2-81F1-1ADF3DCF1A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0B11134-977D-4565-81F7-40925A071A4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BC52DBA4-629A-4C1A-B1B6-AAAE18C60A62}">
      <dgm:prSet/>
      <dgm:spPr/>
      <dgm:t>
        <a:bodyPr/>
        <a:lstStyle/>
        <a:p>
          <a:r>
            <a:rPr lang="en-US" dirty="0"/>
            <a:t>Tier 1 Trips (Vaccine)</a:t>
          </a:r>
        </a:p>
        <a:p>
          <a:r>
            <a:rPr lang="en-US" dirty="0"/>
            <a:t>$9,587</a:t>
          </a:r>
        </a:p>
      </dgm:t>
    </dgm:pt>
    <dgm:pt modelId="{7AE3A67F-9707-434D-8D70-A907631899DC}" type="parTrans" cxnId="{4562FC89-EDF1-473B-92E0-16C083C68E4A}">
      <dgm:prSet/>
      <dgm:spPr/>
      <dgm:t>
        <a:bodyPr/>
        <a:lstStyle/>
        <a:p>
          <a:endParaRPr lang="en-US"/>
        </a:p>
      </dgm:t>
    </dgm:pt>
    <dgm:pt modelId="{AB6957C9-7A49-4F61-A280-95BF0D2F2D94}" type="sibTrans" cxnId="{4562FC89-EDF1-473B-92E0-16C083C68E4A}">
      <dgm:prSet/>
      <dgm:spPr/>
      <dgm:t>
        <a:bodyPr/>
        <a:lstStyle/>
        <a:p>
          <a:endParaRPr lang="en-US"/>
        </a:p>
      </dgm:t>
    </dgm:pt>
    <dgm:pt modelId="{B90B8A12-81FA-4AB3-A3D6-0CC6AF08D143}">
      <dgm:prSet/>
      <dgm:spPr/>
      <dgm:t>
        <a:bodyPr/>
        <a:lstStyle/>
        <a:p>
          <a:r>
            <a:rPr lang="en-US" dirty="0"/>
            <a:t>Tier 2 Trips (Covid-19 tests or health care, logistical support)</a:t>
          </a:r>
        </a:p>
        <a:p>
          <a:r>
            <a:rPr lang="en-US" dirty="0"/>
            <a:t>$0.00</a:t>
          </a:r>
        </a:p>
      </dgm:t>
    </dgm:pt>
    <dgm:pt modelId="{8F32F28A-615B-4F84-9CEC-CDB914DE5FA7}" type="parTrans" cxnId="{4EB26843-51BC-49F5-8AE6-9C528CEE83A2}">
      <dgm:prSet/>
      <dgm:spPr/>
      <dgm:t>
        <a:bodyPr/>
        <a:lstStyle/>
        <a:p>
          <a:endParaRPr lang="en-US"/>
        </a:p>
      </dgm:t>
    </dgm:pt>
    <dgm:pt modelId="{0B5AECFF-1FC5-4104-8117-A3F8A230E779}" type="sibTrans" cxnId="{4EB26843-51BC-49F5-8AE6-9C528CEE83A2}">
      <dgm:prSet/>
      <dgm:spPr/>
      <dgm:t>
        <a:bodyPr/>
        <a:lstStyle/>
        <a:p>
          <a:endParaRPr lang="en-US"/>
        </a:p>
      </dgm:t>
    </dgm:pt>
    <dgm:pt modelId="{A19D598F-13DE-41AD-B9F7-AD3F39319E50}">
      <dgm:prSet/>
      <dgm:spPr/>
      <dgm:t>
        <a:bodyPr/>
        <a:lstStyle/>
        <a:p>
          <a:r>
            <a:rPr lang="en-US" dirty="0"/>
            <a:t>Tier 3 (ROAP-eligible Trips)</a:t>
          </a:r>
        </a:p>
        <a:p>
          <a:r>
            <a:rPr lang="en-US" dirty="0"/>
            <a:t>$261,657</a:t>
          </a:r>
        </a:p>
      </dgm:t>
    </dgm:pt>
    <dgm:pt modelId="{489DA70E-79E6-4268-BFAD-2ED4A0AE0995}" type="parTrans" cxnId="{6DA0BDB8-5B94-4C14-9FA1-DDF31C27A2A7}">
      <dgm:prSet/>
      <dgm:spPr/>
      <dgm:t>
        <a:bodyPr/>
        <a:lstStyle/>
        <a:p>
          <a:endParaRPr lang="en-US"/>
        </a:p>
      </dgm:t>
    </dgm:pt>
    <dgm:pt modelId="{1EED4A08-7E9E-4BFE-9E77-ACAA2D557BC0}" type="sibTrans" cxnId="{6DA0BDB8-5B94-4C14-9FA1-DDF31C27A2A7}">
      <dgm:prSet/>
      <dgm:spPr/>
      <dgm:t>
        <a:bodyPr/>
        <a:lstStyle/>
        <a:p>
          <a:endParaRPr lang="en-US"/>
        </a:p>
      </dgm:t>
    </dgm:pt>
    <dgm:pt modelId="{0651A31A-A0D5-4D1A-BE38-6418CFC262BC}" type="pres">
      <dgm:prSet presAssocID="{10B11134-977D-4565-81F7-40925A071A4C}" presName="root" presStyleCnt="0">
        <dgm:presLayoutVars>
          <dgm:dir/>
          <dgm:resizeHandles val="exact"/>
        </dgm:presLayoutVars>
      </dgm:prSet>
      <dgm:spPr/>
    </dgm:pt>
    <dgm:pt modelId="{4A7C9B6D-3674-47AA-A566-7E328092326A}" type="pres">
      <dgm:prSet presAssocID="{BC52DBA4-629A-4C1A-B1B6-AAAE18C60A62}" presName="compNode" presStyleCnt="0"/>
      <dgm:spPr/>
    </dgm:pt>
    <dgm:pt modelId="{F43E6C7E-84B5-43FD-A01A-C1C0A4655C88}" type="pres">
      <dgm:prSet presAssocID="{BC52DBA4-629A-4C1A-B1B6-AAAE18C60A62}" presName="bgRect" presStyleLbl="bgShp" presStyleIdx="0" presStyleCnt="3"/>
      <dgm:spPr/>
    </dgm:pt>
    <dgm:pt modelId="{5F175CEC-DD1E-45DA-A55C-22BF50FCBC40}" type="pres">
      <dgm:prSet presAssocID="{BC52DBA4-629A-4C1A-B1B6-AAAE18C60A62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edle outline"/>
        </a:ext>
      </dgm:extLst>
    </dgm:pt>
    <dgm:pt modelId="{ACC48B5B-7229-41BE-91D4-AAAF3C57357E}" type="pres">
      <dgm:prSet presAssocID="{BC52DBA4-629A-4C1A-B1B6-AAAE18C60A62}" presName="spaceRect" presStyleCnt="0"/>
      <dgm:spPr/>
    </dgm:pt>
    <dgm:pt modelId="{9B415AEE-C10B-4264-B597-5652B1A43DD8}" type="pres">
      <dgm:prSet presAssocID="{BC52DBA4-629A-4C1A-B1B6-AAAE18C60A62}" presName="parTx" presStyleLbl="revTx" presStyleIdx="0" presStyleCnt="3">
        <dgm:presLayoutVars>
          <dgm:chMax val="0"/>
          <dgm:chPref val="0"/>
        </dgm:presLayoutVars>
      </dgm:prSet>
      <dgm:spPr/>
    </dgm:pt>
    <dgm:pt modelId="{6D5429A6-7129-448A-A7BE-E2953C1226B9}" type="pres">
      <dgm:prSet presAssocID="{AB6957C9-7A49-4F61-A280-95BF0D2F2D94}" presName="sibTrans" presStyleCnt="0"/>
      <dgm:spPr/>
    </dgm:pt>
    <dgm:pt modelId="{70C84E62-48A3-4238-B416-BA8EE2766446}" type="pres">
      <dgm:prSet presAssocID="{B90B8A12-81FA-4AB3-A3D6-0CC6AF08D143}" presName="compNode" presStyleCnt="0"/>
      <dgm:spPr/>
    </dgm:pt>
    <dgm:pt modelId="{1528F9C0-0F7B-4FC8-BE75-0245708991A1}" type="pres">
      <dgm:prSet presAssocID="{B90B8A12-81FA-4AB3-A3D6-0CC6AF08D143}" presName="bgRect" presStyleLbl="bgShp" presStyleIdx="1" presStyleCnt="3"/>
      <dgm:spPr/>
    </dgm:pt>
    <dgm:pt modelId="{ED5DFE64-8B5D-4F0B-B298-F0813EDCEEEB}" type="pres">
      <dgm:prSet presAssocID="{B90B8A12-81FA-4AB3-A3D6-0CC6AF08D14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 with solid fill"/>
        </a:ext>
      </dgm:extLst>
    </dgm:pt>
    <dgm:pt modelId="{2F732B29-0448-4E50-9E49-D187D0CDE8C0}" type="pres">
      <dgm:prSet presAssocID="{B90B8A12-81FA-4AB3-A3D6-0CC6AF08D143}" presName="spaceRect" presStyleCnt="0"/>
      <dgm:spPr/>
    </dgm:pt>
    <dgm:pt modelId="{F9A18A80-6C1A-4F2B-8170-ABD3592C4412}" type="pres">
      <dgm:prSet presAssocID="{B90B8A12-81FA-4AB3-A3D6-0CC6AF08D143}" presName="parTx" presStyleLbl="revTx" presStyleIdx="1" presStyleCnt="3">
        <dgm:presLayoutVars>
          <dgm:chMax val="0"/>
          <dgm:chPref val="0"/>
        </dgm:presLayoutVars>
      </dgm:prSet>
      <dgm:spPr/>
    </dgm:pt>
    <dgm:pt modelId="{3354AEB6-54CD-43B8-9962-2BFC69853F91}" type="pres">
      <dgm:prSet presAssocID="{0B5AECFF-1FC5-4104-8117-A3F8A230E779}" presName="sibTrans" presStyleCnt="0"/>
      <dgm:spPr/>
    </dgm:pt>
    <dgm:pt modelId="{2D354CDC-3437-4C5C-BBEC-0C8C2FFDBD2D}" type="pres">
      <dgm:prSet presAssocID="{A19D598F-13DE-41AD-B9F7-AD3F39319E50}" presName="compNode" presStyleCnt="0"/>
      <dgm:spPr/>
    </dgm:pt>
    <dgm:pt modelId="{F4E607B8-CC92-41C2-9DA7-1DA1FFF6EB88}" type="pres">
      <dgm:prSet presAssocID="{A19D598F-13DE-41AD-B9F7-AD3F39319E50}" presName="bgRect" presStyleLbl="bgShp" presStyleIdx="2" presStyleCnt="3" custLinFactNeighborY="-1205"/>
      <dgm:spPr/>
    </dgm:pt>
    <dgm:pt modelId="{17AFFC15-0920-4545-8274-11BBF4675E7C}" type="pres">
      <dgm:prSet presAssocID="{A19D598F-13DE-41AD-B9F7-AD3F39319E50}" presName="iconRect" presStyleLbl="node1" presStyleIdx="2" presStyleCnt="3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6474083D-B0BC-4B20-B650-8F8033EC29C4}" type="pres">
      <dgm:prSet presAssocID="{A19D598F-13DE-41AD-B9F7-AD3F39319E50}" presName="spaceRect" presStyleCnt="0"/>
      <dgm:spPr/>
    </dgm:pt>
    <dgm:pt modelId="{BE312338-CF92-4CE2-81F1-1ADF3DCF1A04}" type="pres">
      <dgm:prSet presAssocID="{A19D598F-13DE-41AD-B9F7-AD3F39319E50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4EB26843-51BC-49F5-8AE6-9C528CEE83A2}" srcId="{10B11134-977D-4565-81F7-40925A071A4C}" destId="{B90B8A12-81FA-4AB3-A3D6-0CC6AF08D143}" srcOrd="1" destOrd="0" parTransId="{8F32F28A-615B-4F84-9CEC-CDB914DE5FA7}" sibTransId="{0B5AECFF-1FC5-4104-8117-A3F8A230E779}"/>
    <dgm:cxn modelId="{EC952A67-5FEB-4A06-9E91-AD5C9269F425}" type="presOf" srcId="{10B11134-977D-4565-81F7-40925A071A4C}" destId="{0651A31A-A0D5-4D1A-BE38-6418CFC262BC}" srcOrd="0" destOrd="0" presId="urn:microsoft.com/office/officeart/2018/2/layout/IconVerticalSolidList"/>
    <dgm:cxn modelId="{C0B50789-B83F-43AE-BF86-9F2FF5796BE0}" type="presOf" srcId="{B90B8A12-81FA-4AB3-A3D6-0CC6AF08D143}" destId="{F9A18A80-6C1A-4F2B-8170-ABD3592C4412}" srcOrd="0" destOrd="0" presId="urn:microsoft.com/office/officeart/2018/2/layout/IconVerticalSolidList"/>
    <dgm:cxn modelId="{4562FC89-EDF1-473B-92E0-16C083C68E4A}" srcId="{10B11134-977D-4565-81F7-40925A071A4C}" destId="{BC52DBA4-629A-4C1A-B1B6-AAAE18C60A62}" srcOrd="0" destOrd="0" parTransId="{7AE3A67F-9707-434D-8D70-A907631899DC}" sibTransId="{AB6957C9-7A49-4F61-A280-95BF0D2F2D94}"/>
    <dgm:cxn modelId="{6DA0BDB8-5B94-4C14-9FA1-DDF31C27A2A7}" srcId="{10B11134-977D-4565-81F7-40925A071A4C}" destId="{A19D598F-13DE-41AD-B9F7-AD3F39319E50}" srcOrd="2" destOrd="0" parTransId="{489DA70E-79E6-4268-BFAD-2ED4A0AE0995}" sibTransId="{1EED4A08-7E9E-4BFE-9E77-ACAA2D557BC0}"/>
    <dgm:cxn modelId="{A633D8B8-52E4-4EA7-8147-EBA646727FC5}" type="presOf" srcId="{A19D598F-13DE-41AD-B9F7-AD3F39319E50}" destId="{BE312338-CF92-4CE2-81F1-1ADF3DCF1A04}" srcOrd="0" destOrd="0" presId="urn:microsoft.com/office/officeart/2018/2/layout/IconVerticalSolidList"/>
    <dgm:cxn modelId="{7CAD43FF-2262-4B08-81AB-2BDA8DDB2DA1}" type="presOf" srcId="{BC52DBA4-629A-4C1A-B1B6-AAAE18C60A62}" destId="{9B415AEE-C10B-4264-B597-5652B1A43DD8}" srcOrd="0" destOrd="0" presId="urn:microsoft.com/office/officeart/2018/2/layout/IconVerticalSolidList"/>
    <dgm:cxn modelId="{9553BB9D-842E-4013-BCBE-D6AD112CFC54}" type="presParOf" srcId="{0651A31A-A0D5-4D1A-BE38-6418CFC262BC}" destId="{4A7C9B6D-3674-47AA-A566-7E328092326A}" srcOrd="0" destOrd="0" presId="urn:microsoft.com/office/officeart/2018/2/layout/IconVerticalSolidList"/>
    <dgm:cxn modelId="{497980DD-1E99-41B8-98E5-854A3BB6581F}" type="presParOf" srcId="{4A7C9B6D-3674-47AA-A566-7E328092326A}" destId="{F43E6C7E-84B5-43FD-A01A-C1C0A4655C88}" srcOrd="0" destOrd="0" presId="urn:microsoft.com/office/officeart/2018/2/layout/IconVerticalSolidList"/>
    <dgm:cxn modelId="{28781651-5812-4082-BA06-CAF704973FCB}" type="presParOf" srcId="{4A7C9B6D-3674-47AA-A566-7E328092326A}" destId="{5F175CEC-DD1E-45DA-A55C-22BF50FCBC40}" srcOrd="1" destOrd="0" presId="urn:microsoft.com/office/officeart/2018/2/layout/IconVerticalSolidList"/>
    <dgm:cxn modelId="{7DD7347C-3ACC-4FE4-B124-B4A534207161}" type="presParOf" srcId="{4A7C9B6D-3674-47AA-A566-7E328092326A}" destId="{ACC48B5B-7229-41BE-91D4-AAAF3C57357E}" srcOrd="2" destOrd="0" presId="urn:microsoft.com/office/officeart/2018/2/layout/IconVerticalSolidList"/>
    <dgm:cxn modelId="{B0F8B3DA-BDB7-478C-B776-256C938993B6}" type="presParOf" srcId="{4A7C9B6D-3674-47AA-A566-7E328092326A}" destId="{9B415AEE-C10B-4264-B597-5652B1A43DD8}" srcOrd="3" destOrd="0" presId="urn:microsoft.com/office/officeart/2018/2/layout/IconVerticalSolidList"/>
    <dgm:cxn modelId="{B15DBFFB-D357-4D24-81CC-49F3617CB4FB}" type="presParOf" srcId="{0651A31A-A0D5-4D1A-BE38-6418CFC262BC}" destId="{6D5429A6-7129-448A-A7BE-E2953C1226B9}" srcOrd="1" destOrd="0" presId="urn:microsoft.com/office/officeart/2018/2/layout/IconVerticalSolidList"/>
    <dgm:cxn modelId="{7A752B43-1CB9-4CC3-B722-306CABA5F087}" type="presParOf" srcId="{0651A31A-A0D5-4D1A-BE38-6418CFC262BC}" destId="{70C84E62-48A3-4238-B416-BA8EE2766446}" srcOrd="2" destOrd="0" presId="urn:microsoft.com/office/officeart/2018/2/layout/IconVerticalSolidList"/>
    <dgm:cxn modelId="{57B1E926-C2FB-4332-B583-68A07C721B7D}" type="presParOf" srcId="{70C84E62-48A3-4238-B416-BA8EE2766446}" destId="{1528F9C0-0F7B-4FC8-BE75-0245708991A1}" srcOrd="0" destOrd="0" presId="urn:microsoft.com/office/officeart/2018/2/layout/IconVerticalSolidList"/>
    <dgm:cxn modelId="{D7E89CD3-19E9-4C8E-91CD-6B6B7AD6E456}" type="presParOf" srcId="{70C84E62-48A3-4238-B416-BA8EE2766446}" destId="{ED5DFE64-8B5D-4F0B-B298-F0813EDCEEEB}" srcOrd="1" destOrd="0" presId="urn:microsoft.com/office/officeart/2018/2/layout/IconVerticalSolidList"/>
    <dgm:cxn modelId="{7C0328D8-0EBC-4DCB-9E63-C7E82CB68BE7}" type="presParOf" srcId="{70C84E62-48A3-4238-B416-BA8EE2766446}" destId="{2F732B29-0448-4E50-9E49-D187D0CDE8C0}" srcOrd="2" destOrd="0" presId="urn:microsoft.com/office/officeart/2018/2/layout/IconVerticalSolidList"/>
    <dgm:cxn modelId="{B52966CB-E9D6-4EE2-B8D2-2FBA25E7DD19}" type="presParOf" srcId="{70C84E62-48A3-4238-B416-BA8EE2766446}" destId="{F9A18A80-6C1A-4F2B-8170-ABD3592C4412}" srcOrd="3" destOrd="0" presId="urn:microsoft.com/office/officeart/2018/2/layout/IconVerticalSolidList"/>
    <dgm:cxn modelId="{3E0A82C1-42D4-4C0F-BA99-5C5A82BB7307}" type="presParOf" srcId="{0651A31A-A0D5-4D1A-BE38-6418CFC262BC}" destId="{3354AEB6-54CD-43B8-9962-2BFC69853F91}" srcOrd="3" destOrd="0" presId="urn:microsoft.com/office/officeart/2018/2/layout/IconVerticalSolidList"/>
    <dgm:cxn modelId="{C81770A0-DA62-4FD9-9B37-656C4247D92A}" type="presParOf" srcId="{0651A31A-A0D5-4D1A-BE38-6418CFC262BC}" destId="{2D354CDC-3437-4C5C-BBEC-0C8C2FFDBD2D}" srcOrd="4" destOrd="0" presId="urn:microsoft.com/office/officeart/2018/2/layout/IconVerticalSolidList"/>
    <dgm:cxn modelId="{D076CFCB-B67A-40C7-A45E-CA3FFF07A588}" type="presParOf" srcId="{2D354CDC-3437-4C5C-BBEC-0C8C2FFDBD2D}" destId="{F4E607B8-CC92-41C2-9DA7-1DA1FFF6EB88}" srcOrd="0" destOrd="0" presId="urn:microsoft.com/office/officeart/2018/2/layout/IconVerticalSolidList"/>
    <dgm:cxn modelId="{2284BF97-00ED-43A1-A561-24387D1385C8}" type="presParOf" srcId="{2D354CDC-3437-4C5C-BBEC-0C8C2FFDBD2D}" destId="{17AFFC15-0920-4545-8274-11BBF4675E7C}" srcOrd="1" destOrd="0" presId="urn:microsoft.com/office/officeart/2018/2/layout/IconVerticalSolidList"/>
    <dgm:cxn modelId="{AB7240F3-244D-46F0-AC5F-0B23EABDFD27}" type="presParOf" srcId="{2D354CDC-3437-4C5C-BBEC-0C8C2FFDBD2D}" destId="{6474083D-B0BC-4B20-B650-8F8033EC29C4}" srcOrd="2" destOrd="0" presId="urn:microsoft.com/office/officeart/2018/2/layout/IconVerticalSolidList"/>
    <dgm:cxn modelId="{354401A7-BF8A-4647-BCE1-337598C1CE55}" type="presParOf" srcId="{2D354CDC-3437-4C5C-BBEC-0C8C2FFDBD2D}" destId="{BE312338-CF92-4CE2-81F1-1ADF3DCF1A04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E6C7E-84B5-43FD-A01A-C1C0A4655C88}">
      <dsp:nvSpPr>
        <dsp:cNvPr id="0" name=""/>
        <dsp:cNvSpPr/>
      </dsp:nvSpPr>
      <dsp:spPr>
        <a:xfrm>
          <a:off x="0" y="719"/>
          <a:ext cx="6423974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75CEC-DD1E-45DA-A55C-22BF50FCBC40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15AEE-C10B-4264-B597-5652B1A43DD8}">
      <dsp:nvSpPr>
        <dsp:cNvPr id="0" name=""/>
        <dsp:cNvSpPr/>
      </dsp:nvSpPr>
      <dsp:spPr>
        <a:xfrm>
          <a:off x="1945450" y="719"/>
          <a:ext cx="4478523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474 Submitted</a:t>
          </a:r>
        </a:p>
      </dsp:txBody>
      <dsp:txXfrm>
        <a:off x="1945450" y="719"/>
        <a:ext cx="4478523" cy="1684372"/>
      </dsp:txXfrm>
    </dsp:sp>
    <dsp:sp modelId="{1528F9C0-0F7B-4FC8-BE75-0245708991A1}">
      <dsp:nvSpPr>
        <dsp:cNvPr id="0" name=""/>
        <dsp:cNvSpPr/>
      </dsp:nvSpPr>
      <dsp:spPr>
        <a:xfrm>
          <a:off x="0" y="2106185"/>
          <a:ext cx="6423974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DFE64-8B5D-4F0B-B298-F0813EDCEEEB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18A80-6C1A-4F2B-8170-ABD3592C4412}">
      <dsp:nvSpPr>
        <dsp:cNvPr id="0" name=""/>
        <dsp:cNvSpPr/>
      </dsp:nvSpPr>
      <dsp:spPr>
        <a:xfrm>
          <a:off x="1945450" y="2106185"/>
          <a:ext cx="4478523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$43,007,153 in claims</a:t>
          </a:r>
        </a:p>
      </dsp:txBody>
      <dsp:txXfrm>
        <a:off x="1945450" y="2106185"/>
        <a:ext cx="4478523" cy="1684372"/>
      </dsp:txXfrm>
    </dsp:sp>
    <dsp:sp modelId="{F4E607B8-CC92-41C2-9DA7-1DA1FFF6EB88}">
      <dsp:nvSpPr>
        <dsp:cNvPr id="0" name=""/>
        <dsp:cNvSpPr/>
      </dsp:nvSpPr>
      <dsp:spPr>
        <a:xfrm>
          <a:off x="0" y="4191354"/>
          <a:ext cx="6423974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FFC15-0920-4545-8274-11BBF4675E7C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12338-CF92-4CE2-81F1-1ADF3DCF1A04}">
      <dsp:nvSpPr>
        <dsp:cNvPr id="0" name=""/>
        <dsp:cNvSpPr/>
      </dsp:nvSpPr>
      <dsp:spPr>
        <a:xfrm>
          <a:off x="1945450" y="4211650"/>
          <a:ext cx="4478523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$42,879,727 approved for payment</a:t>
          </a:r>
        </a:p>
      </dsp:txBody>
      <dsp:txXfrm>
        <a:off x="1945450" y="4211650"/>
        <a:ext cx="4478523" cy="16843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E6C7E-84B5-43FD-A01A-C1C0A4655C88}">
      <dsp:nvSpPr>
        <dsp:cNvPr id="0" name=""/>
        <dsp:cNvSpPr/>
      </dsp:nvSpPr>
      <dsp:spPr>
        <a:xfrm>
          <a:off x="0" y="719"/>
          <a:ext cx="6423974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75CEC-DD1E-45DA-A55C-22BF50FCBC40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15AEE-C10B-4264-B597-5652B1A43DD8}">
      <dsp:nvSpPr>
        <dsp:cNvPr id="0" name=""/>
        <dsp:cNvSpPr/>
      </dsp:nvSpPr>
      <dsp:spPr>
        <a:xfrm>
          <a:off x="1945450" y="719"/>
          <a:ext cx="4478523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2 Submitted</a:t>
          </a:r>
        </a:p>
      </dsp:txBody>
      <dsp:txXfrm>
        <a:off x="1945450" y="719"/>
        <a:ext cx="4478523" cy="1684372"/>
      </dsp:txXfrm>
    </dsp:sp>
    <dsp:sp modelId="{1528F9C0-0F7B-4FC8-BE75-0245708991A1}">
      <dsp:nvSpPr>
        <dsp:cNvPr id="0" name=""/>
        <dsp:cNvSpPr/>
      </dsp:nvSpPr>
      <dsp:spPr>
        <a:xfrm>
          <a:off x="0" y="2106185"/>
          <a:ext cx="6423974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DFE64-8B5D-4F0B-B298-F0813EDCEEEB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18A80-6C1A-4F2B-8170-ABD3592C4412}">
      <dsp:nvSpPr>
        <dsp:cNvPr id="0" name=""/>
        <dsp:cNvSpPr/>
      </dsp:nvSpPr>
      <dsp:spPr>
        <a:xfrm>
          <a:off x="1945450" y="2106185"/>
          <a:ext cx="4478523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$12,918,314 in claims</a:t>
          </a:r>
        </a:p>
      </dsp:txBody>
      <dsp:txXfrm>
        <a:off x="1945450" y="2106185"/>
        <a:ext cx="4478523" cy="1684372"/>
      </dsp:txXfrm>
    </dsp:sp>
    <dsp:sp modelId="{F4E607B8-CC92-41C2-9DA7-1DA1FFF6EB88}">
      <dsp:nvSpPr>
        <dsp:cNvPr id="0" name=""/>
        <dsp:cNvSpPr/>
      </dsp:nvSpPr>
      <dsp:spPr>
        <a:xfrm>
          <a:off x="0" y="4191354"/>
          <a:ext cx="6423974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FFC15-0920-4545-8274-11BBF4675E7C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12338-CF92-4CE2-81F1-1ADF3DCF1A04}">
      <dsp:nvSpPr>
        <dsp:cNvPr id="0" name=""/>
        <dsp:cNvSpPr/>
      </dsp:nvSpPr>
      <dsp:spPr>
        <a:xfrm>
          <a:off x="1945450" y="4211650"/>
          <a:ext cx="4478523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$12,918,314 approved for payment</a:t>
          </a:r>
        </a:p>
      </dsp:txBody>
      <dsp:txXfrm>
        <a:off x="1945450" y="4211650"/>
        <a:ext cx="4478523" cy="16843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E6C7E-84B5-43FD-A01A-C1C0A4655C88}">
      <dsp:nvSpPr>
        <dsp:cNvPr id="0" name=""/>
        <dsp:cNvSpPr/>
      </dsp:nvSpPr>
      <dsp:spPr>
        <a:xfrm>
          <a:off x="0" y="719"/>
          <a:ext cx="6423974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75CEC-DD1E-45DA-A55C-22BF50FCBC40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15AEE-C10B-4264-B597-5652B1A43DD8}">
      <dsp:nvSpPr>
        <dsp:cNvPr id="0" name=""/>
        <dsp:cNvSpPr/>
      </dsp:nvSpPr>
      <dsp:spPr>
        <a:xfrm>
          <a:off x="1945450" y="719"/>
          <a:ext cx="4478523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622 Submitted</a:t>
          </a:r>
        </a:p>
      </dsp:txBody>
      <dsp:txXfrm>
        <a:off x="1945450" y="719"/>
        <a:ext cx="4478523" cy="1684372"/>
      </dsp:txXfrm>
    </dsp:sp>
    <dsp:sp modelId="{1528F9C0-0F7B-4FC8-BE75-0245708991A1}">
      <dsp:nvSpPr>
        <dsp:cNvPr id="0" name=""/>
        <dsp:cNvSpPr/>
      </dsp:nvSpPr>
      <dsp:spPr>
        <a:xfrm>
          <a:off x="0" y="2106185"/>
          <a:ext cx="6423974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DFE64-8B5D-4F0B-B298-F0813EDCEEEB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18A80-6C1A-4F2B-8170-ABD3592C4412}">
      <dsp:nvSpPr>
        <dsp:cNvPr id="0" name=""/>
        <dsp:cNvSpPr/>
      </dsp:nvSpPr>
      <dsp:spPr>
        <a:xfrm>
          <a:off x="1945450" y="2106185"/>
          <a:ext cx="4478523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$553,521 in claims submitted</a:t>
          </a:r>
        </a:p>
      </dsp:txBody>
      <dsp:txXfrm>
        <a:off x="1945450" y="2106185"/>
        <a:ext cx="4478523" cy="1684372"/>
      </dsp:txXfrm>
    </dsp:sp>
    <dsp:sp modelId="{F4E607B8-CC92-41C2-9DA7-1DA1FFF6EB88}">
      <dsp:nvSpPr>
        <dsp:cNvPr id="0" name=""/>
        <dsp:cNvSpPr/>
      </dsp:nvSpPr>
      <dsp:spPr>
        <a:xfrm>
          <a:off x="0" y="4191354"/>
          <a:ext cx="6423974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FFC15-0920-4545-8274-11BBF4675E7C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12338-CF92-4CE2-81F1-1ADF3DCF1A04}">
      <dsp:nvSpPr>
        <dsp:cNvPr id="0" name=""/>
        <dsp:cNvSpPr/>
      </dsp:nvSpPr>
      <dsp:spPr>
        <a:xfrm>
          <a:off x="1945450" y="4211650"/>
          <a:ext cx="4478523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$550,582 reviewed and approved</a:t>
          </a:r>
        </a:p>
      </dsp:txBody>
      <dsp:txXfrm>
        <a:off x="1945450" y="4211650"/>
        <a:ext cx="4478523" cy="16843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3E6C7E-84B5-43FD-A01A-C1C0A4655C88}">
      <dsp:nvSpPr>
        <dsp:cNvPr id="0" name=""/>
        <dsp:cNvSpPr/>
      </dsp:nvSpPr>
      <dsp:spPr>
        <a:xfrm>
          <a:off x="0" y="719"/>
          <a:ext cx="6423974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75CEC-DD1E-45DA-A55C-22BF50FCBC40}">
      <dsp:nvSpPr>
        <dsp:cNvPr id="0" name=""/>
        <dsp:cNvSpPr/>
      </dsp:nvSpPr>
      <dsp:spPr>
        <a:xfrm>
          <a:off x="509522" y="379703"/>
          <a:ext cx="926404" cy="9264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415AEE-C10B-4264-B597-5652B1A43DD8}">
      <dsp:nvSpPr>
        <dsp:cNvPr id="0" name=""/>
        <dsp:cNvSpPr/>
      </dsp:nvSpPr>
      <dsp:spPr>
        <a:xfrm>
          <a:off x="1945450" y="719"/>
          <a:ext cx="4478523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Tier 1 Trips (Vaccine)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$9,587</a:t>
          </a:r>
        </a:p>
      </dsp:txBody>
      <dsp:txXfrm>
        <a:off x="1945450" y="719"/>
        <a:ext cx="4478523" cy="1684372"/>
      </dsp:txXfrm>
    </dsp:sp>
    <dsp:sp modelId="{1528F9C0-0F7B-4FC8-BE75-0245708991A1}">
      <dsp:nvSpPr>
        <dsp:cNvPr id="0" name=""/>
        <dsp:cNvSpPr/>
      </dsp:nvSpPr>
      <dsp:spPr>
        <a:xfrm>
          <a:off x="0" y="2106185"/>
          <a:ext cx="6423974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5DFE64-8B5D-4F0B-B298-F0813EDCEEEB}">
      <dsp:nvSpPr>
        <dsp:cNvPr id="0" name=""/>
        <dsp:cNvSpPr/>
      </dsp:nvSpPr>
      <dsp:spPr>
        <a:xfrm>
          <a:off x="509522" y="2485169"/>
          <a:ext cx="926404" cy="92640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A18A80-6C1A-4F2B-8170-ABD3592C4412}">
      <dsp:nvSpPr>
        <dsp:cNvPr id="0" name=""/>
        <dsp:cNvSpPr/>
      </dsp:nvSpPr>
      <dsp:spPr>
        <a:xfrm>
          <a:off x="1945450" y="2106185"/>
          <a:ext cx="4478523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Tier 2 Trips (Covid-19 tests or health care, logistical support)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$0.00</a:t>
          </a:r>
        </a:p>
      </dsp:txBody>
      <dsp:txXfrm>
        <a:off x="1945450" y="2106185"/>
        <a:ext cx="4478523" cy="1684372"/>
      </dsp:txXfrm>
    </dsp:sp>
    <dsp:sp modelId="{F4E607B8-CC92-41C2-9DA7-1DA1FFF6EB88}">
      <dsp:nvSpPr>
        <dsp:cNvPr id="0" name=""/>
        <dsp:cNvSpPr/>
      </dsp:nvSpPr>
      <dsp:spPr>
        <a:xfrm>
          <a:off x="0" y="4191354"/>
          <a:ext cx="6423974" cy="1684372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AFFC15-0920-4545-8274-11BBF4675E7C}">
      <dsp:nvSpPr>
        <dsp:cNvPr id="0" name=""/>
        <dsp:cNvSpPr/>
      </dsp:nvSpPr>
      <dsp:spPr>
        <a:xfrm>
          <a:off x="509522" y="4590634"/>
          <a:ext cx="926404" cy="926404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12338-CF92-4CE2-81F1-1ADF3DCF1A04}">
      <dsp:nvSpPr>
        <dsp:cNvPr id="0" name=""/>
        <dsp:cNvSpPr/>
      </dsp:nvSpPr>
      <dsp:spPr>
        <a:xfrm>
          <a:off x="1945450" y="4211650"/>
          <a:ext cx="4478523" cy="16843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263" tIns="178263" rIns="178263" bIns="178263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Tier 3 (ROAP-eligible Trips)</a:t>
          </a:r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$261,657</a:t>
          </a:r>
        </a:p>
      </dsp:txBody>
      <dsp:txXfrm>
        <a:off x="1945450" y="4211650"/>
        <a:ext cx="4478523" cy="1684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1732732-9DF5-5343-9671-1F8D28AFB589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AE282AB-1402-2940-B834-0E55D2768B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798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855999-CF69-DA42-8213-22A5CAE5D182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4188" y="696913"/>
            <a:ext cx="60420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CB6EF1C-AA17-F640-A7A5-6C89FACC0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972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NCGA budget status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675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Ryan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969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Carolyn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1186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Carolyn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We check balances as we review and approve claims.  We will let you know if you are getting close.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374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Blair</a:t>
            </a:r>
          </a:p>
          <a:p>
            <a:endParaRPr lang="en-US" dirty="0"/>
          </a:p>
          <a:p>
            <a:r>
              <a:rPr lang="en-US" dirty="0"/>
              <a:t>Blair will send out link to </a:t>
            </a:r>
            <a:r>
              <a:rPr lang="en-US" dirty="0" err="1"/>
              <a:t>SmartSheet</a:t>
            </a:r>
            <a:r>
              <a:rPr lang="en-US" dirty="0"/>
              <a:t> after the meeting.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096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81;g35f391192_00:notes">
            <a:extLst>
              <a:ext uri="{FF2B5EF4-FFF2-40B4-BE49-F238E27FC236}">
                <a16:creationId xmlns:a16="http://schemas.microsoft.com/office/drawing/2014/main" id="{6723A30F-DC85-4EA3-8F6D-3F781B1F8C07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noFill/>
          <a:ln>
            <a:headEnd/>
            <a:tailEnd/>
          </a:ln>
        </p:spPr>
      </p:sp>
      <p:sp>
        <p:nvSpPr>
          <p:cNvPr id="6147" name="Google Shape;182;g35f391192_00:notes">
            <a:extLst>
              <a:ext uri="{FF2B5EF4-FFF2-40B4-BE49-F238E27FC236}">
                <a16:creationId xmlns:a16="http://schemas.microsoft.com/office/drawing/2014/main" id="{C00825A9-D6B9-4D01-B461-8E0A8368DB76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en-US" alt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04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78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4235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679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34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Guidance will include allocation amounts.  Any unspent funds will later be deducted before final allocation amounts are determined.</a:t>
            </a:r>
          </a:p>
          <a:p>
            <a:endParaRPr lang="en-US" dirty="0"/>
          </a:p>
          <a:p>
            <a:r>
              <a:rPr lang="en-US" dirty="0"/>
              <a:t>We will move to monthly ROAP reporting after funding is disbursed (similar to how we require reporting for DHHS CARES)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282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594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3017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2650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0520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 brief overview, then pass to Morven.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3E563-C9D4-4790-A691-D166A35D50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65223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Blair to give dates of workshops and stats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33E563-C9D4-4790-A691-D166A35D50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03590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1DF12-85A5-43AD-987F-4D0A0CCD8B51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5501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160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0236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570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069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053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045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48971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Blair to add any notes on this topic.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589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0396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Remind them of our webpage with slides, recordings and previous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712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29026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57771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83441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B6EF1C-AA17-F640-A7A5-6C89FACC0C1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8545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118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49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Any subrecipients who have not received their 5311 and/or 5339 FY 22 agreements, please reach out to Myra or Cassandra.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32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69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Blair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897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Blair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B6EF1C-AA17-F640-A7A5-6C89FACC0C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17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OT_PowerPoint_Template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94" y="3831921"/>
            <a:ext cx="10753529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95" y="5105400"/>
            <a:ext cx="832104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003" y="5854700"/>
            <a:ext cx="8645048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3181645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371987" y="0"/>
            <a:ext cx="3031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Rail Division</a:t>
            </a:r>
          </a:p>
        </p:txBody>
      </p:sp>
    </p:spTree>
    <p:extLst>
      <p:ext uri="{BB962C8B-B14F-4D97-AF65-F5344CB8AC3E}">
        <p14:creationId xmlns:p14="http://schemas.microsoft.com/office/powerpoint/2010/main" val="733760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219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51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2652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419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2"/>
            <a:ext cx="5002530" cy="263525"/>
          </a:xfrm>
        </p:spPr>
        <p:txBody>
          <a:bodyPr/>
          <a:lstStyle>
            <a:lvl1pPr marL="0" indent="0" algn="r">
              <a:buNone/>
              <a:defRPr sz="136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2352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72;p5">
            <a:extLst>
              <a:ext uri="{FF2B5EF4-FFF2-40B4-BE49-F238E27FC236}">
                <a16:creationId xmlns:a16="http://schemas.microsoft.com/office/drawing/2014/main" id="{4A851473-33FB-4D22-998A-917C639DCB3B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0" y="0"/>
            <a:ext cx="8783320" cy="1769533"/>
            <a:chOff x="-2168138" y="330076"/>
            <a:chExt cx="8650663" cy="1699505"/>
          </a:xfrm>
        </p:grpSpPr>
        <p:sp>
          <p:nvSpPr>
            <p:cNvPr id="5" name="Google Shape;73;p5">
              <a:extLst>
                <a:ext uri="{FF2B5EF4-FFF2-40B4-BE49-F238E27FC236}">
                  <a16:creationId xmlns:a16="http://schemas.microsoft.com/office/drawing/2014/main" id="{3361E774-6183-424A-9CE2-D2C7AD8321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168138" y="330082"/>
              <a:ext cx="6958200" cy="1699499"/>
            </a:xfrm>
            <a:prstGeom prst="rect">
              <a:avLst/>
            </a:prstGeom>
            <a:solidFill>
              <a:srgbClr val="2C3B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20" dirty="0">
                <a:latin typeface="Arvo" charset="0"/>
                <a:cs typeface="Arvo" charset="0"/>
                <a:sym typeface="Arvo" charset="0"/>
              </a:endParaRPr>
            </a:p>
          </p:txBody>
        </p:sp>
        <p:sp>
          <p:nvSpPr>
            <p:cNvPr id="6" name="Google Shape;74;p5">
              <a:extLst>
                <a:ext uri="{FF2B5EF4-FFF2-40B4-BE49-F238E27FC236}">
                  <a16:creationId xmlns:a16="http://schemas.microsoft.com/office/drawing/2014/main" id="{3E24BBC7-05D5-4641-B827-A33BF817F4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3024" y="330076"/>
              <a:ext cx="1699501" cy="1699499"/>
            </a:xfrm>
            <a:prstGeom prst="rtTriangle">
              <a:avLst/>
            </a:prstGeom>
            <a:solidFill>
              <a:srgbClr val="2C3B5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20" dirty="0">
                <a:latin typeface="Arvo" charset="0"/>
                <a:cs typeface="Arvo" charset="0"/>
                <a:sym typeface="Arvo" charset="0"/>
              </a:endParaRPr>
            </a:p>
          </p:txBody>
        </p:sp>
      </p:grpSp>
      <p:grpSp>
        <p:nvGrpSpPr>
          <p:cNvPr id="7" name="Google Shape;67;p5">
            <a:extLst>
              <a:ext uri="{FF2B5EF4-FFF2-40B4-BE49-F238E27FC236}">
                <a16:creationId xmlns:a16="http://schemas.microsoft.com/office/drawing/2014/main" id="{71392FE0-D67B-4C6D-8FFA-1C9FBAA2C5D4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10287794" y="6195484"/>
            <a:ext cx="1607661" cy="406400"/>
            <a:chOff x="-5827147" y="330075"/>
            <a:chExt cx="6894277" cy="1699569"/>
          </a:xfrm>
        </p:grpSpPr>
        <p:sp>
          <p:nvSpPr>
            <p:cNvPr id="8" name="Google Shape;68;p5">
              <a:extLst>
                <a:ext uri="{FF2B5EF4-FFF2-40B4-BE49-F238E27FC236}">
                  <a16:creationId xmlns:a16="http://schemas.microsoft.com/office/drawing/2014/main" id="{C20D4DA1-C698-48A9-AC69-268B1355C3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5827147" y="330142"/>
              <a:ext cx="5214067" cy="1699502"/>
            </a:xfrm>
            <a:prstGeom prst="rect">
              <a:avLst/>
            </a:prstGeom>
            <a:solidFill>
              <a:srgbClr val="5178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20" dirty="0"/>
            </a:p>
          </p:txBody>
        </p:sp>
        <p:sp>
          <p:nvSpPr>
            <p:cNvPr id="9" name="Google Shape;69;p5">
              <a:extLst>
                <a:ext uri="{FF2B5EF4-FFF2-40B4-BE49-F238E27FC236}">
                  <a16:creationId xmlns:a16="http://schemas.microsoft.com/office/drawing/2014/main" id="{F5D22457-2A67-45CE-AB10-24840703C8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632367" y="330075"/>
              <a:ext cx="1699497" cy="1699502"/>
            </a:xfrm>
            <a:prstGeom prst="rtTriangle">
              <a:avLst/>
            </a:prstGeom>
            <a:solidFill>
              <a:srgbClr val="5178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20" dirty="0"/>
            </a:p>
          </p:txBody>
        </p:sp>
      </p:grpSp>
      <p:pic>
        <p:nvPicPr>
          <p:cNvPr id="10" name="Picture 13">
            <a:extLst>
              <a:ext uri="{FF2B5EF4-FFF2-40B4-BE49-F238E27FC236}">
                <a16:creationId xmlns:a16="http://schemas.microsoft.com/office/drawing/2014/main" id="{FDC5E15E-E838-4C61-9C1F-35CF0C1AE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" r="2386" b="6184"/>
          <a:stretch>
            <a:fillRect/>
          </a:stretch>
        </p:blipFill>
        <p:spPr bwMode="auto">
          <a:xfrm>
            <a:off x="6686550" y="0"/>
            <a:ext cx="2096770" cy="1769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Google Shape;71;p5">
            <a:extLst>
              <a:ext uri="{FF2B5EF4-FFF2-40B4-BE49-F238E27FC236}">
                <a16:creationId xmlns:a16="http://schemas.microsoft.com/office/drawing/2014/main" id="{9F50B4E7-5664-484A-8E87-D2E14F25C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51997" y="226484"/>
            <a:ext cx="842010" cy="287867"/>
          </a:xfrm>
          <a:prstGeom prst="triangle">
            <a:avLst>
              <a:gd name="adj" fmla="val 29667"/>
            </a:avLst>
          </a:prstGeom>
          <a:solidFill>
            <a:srgbClr val="15284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53" tIns="118853" rIns="118853" bIns="118853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en-US" altLang="en-US" sz="1820" dirty="0">
              <a:latin typeface="Arvo" charset="0"/>
              <a:cs typeface="Arvo" charset="0"/>
              <a:sym typeface="Arvo" charset="0"/>
            </a:endParaRPr>
          </a:p>
        </p:txBody>
      </p:sp>
      <p:grpSp>
        <p:nvGrpSpPr>
          <p:cNvPr id="12" name="Google Shape;75;p5">
            <a:extLst>
              <a:ext uri="{FF2B5EF4-FFF2-40B4-BE49-F238E27FC236}">
                <a16:creationId xmlns:a16="http://schemas.microsoft.com/office/drawing/2014/main" id="{BFAFD7C5-F9AB-4E62-9BF1-C4F63182D0AF}"/>
              </a:ext>
            </a:extLst>
          </p:cNvPr>
          <p:cNvGrpSpPr>
            <a:grpSpLocks/>
          </p:cNvGrpSpPr>
          <p:nvPr/>
        </p:nvGrpSpPr>
        <p:grpSpPr bwMode="auto">
          <a:xfrm rot="10800000" flipH="1">
            <a:off x="1" y="508001"/>
            <a:ext cx="9194007" cy="1028700"/>
            <a:chOff x="-9092084" y="330075"/>
            <a:chExt cx="15574609" cy="1699501"/>
          </a:xfrm>
        </p:grpSpPr>
        <p:sp>
          <p:nvSpPr>
            <p:cNvPr id="13" name="Google Shape;76;p5">
              <a:extLst>
                <a:ext uri="{FF2B5EF4-FFF2-40B4-BE49-F238E27FC236}">
                  <a16:creationId xmlns:a16="http://schemas.microsoft.com/office/drawing/2014/main" id="{43168013-FF34-43B0-8B43-627F27249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9092084" y="330076"/>
              <a:ext cx="13882200" cy="1699500"/>
            </a:xfrm>
            <a:prstGeom prst="rect">
              <a:avLst/>
            </a:prstGeom>
            <a:solidFill>
              <a:srgbClr val="4C7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20" dirty="0">
                <a:latin typeface="Arvo" charset="0"/>
                <a:cs typeface="Arvo" charset="0"/>
                <a:sym typeface="Arvo" charset="0"/>
              </a:endParaRPr>
            </a:p>
          </p:txBody>
        </p:sp>
        <p:sp>
          <p:nvSpPr>
            <p:cNvPr id="14" name="Google Shape;77;p5">
              <a:extLst>
                <a:ext uri="{FF2B5EF4-FFF2-40B4-BE49-F238E27FC236}">
                  <a16:creationId xmlns:a16="http://schemas.microsoft.com/office/drawing/2014/main" id="{50B2A99E-6B42-499C-9168-D6A655197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83025" y="330075"/>
              <a:ext cx="1699500" cy="1699500"/>
            </a:xfrm>
            <a:prstGeom prst="rtTriangle">
              <a:avLst/>
            </a:prstGeom>
            <a:solidFill>
              <a:srgbClr val="4C7F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20" dirty="0">
                <a:latin typeface="Arvo" charset="0"/>
                <a:cs typeface="Arvo" charset="0"/>
                <a:sym typeface="Arvo" charset="0"/>
              </a:endParaRPr>
            </a:p>
          </p:txBody>
        </p:sp>
      </p:grpSp>
      <p:sp>
        <p:nvSpPr>
          <p:cNvPr id="15" name="Google Shape;179;p10">
            <a:extLst>
              <a:ext uri="{FF2B5EF4-FFF2-40B4-BE49-F238E27FC236}">
                <a16:creationId xmlns:a16="http://schemas.microsoft.com/office/drawing/2014/main" id="{1748EC9C-7C0B-4FD1-8AB9-3E15A96E75C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903938" y="5433485"/>
            <a:ext cx="193373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53" tIns="118853" rIns="118853" bIns="118853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/>
            <a:fld id="{6F33F5A5-6C77-49E8-A8EA-7E186DE7A662}" type="slidenum">
              <a:rPr lang="en-US" altLang="en-US" sz="1560" b="1">
                <a:solidFill>
                  <a:srgbClr val="FFFFFF"/>
                </a:solidFill>
                <a:latin typeface="Roboto Condensed" charset="0"/>
                <a:cs typeface="Roboto Condensed" charset="0"/>
                <a:sym typeface="Roboto Condensed" charset="0"/>
              </a:rPr>
              <a:pPr algn="r" eaLnBrk="1" hangingPunct="1"/>
              <a:t>‹#›</a:t>
            </a:fld>
            <a:endParaRPr lang="en-US" altLang="en-US" sz="1560" b="1" dirty="0">
              <a:solidFill>
                <a:srgbClr val="FFFFFF"/>
              </a:solidFill>
              <a:latin typeface="Roboto Condensed" charset="0"/>
              <a:cs typeface="Roboto Condensed" charset="0"/>
              <a:sym typeface="Roboto Condensed" charset="0"/>
            </a:endParaRPr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1058558" y="1769800"/>
            <a:ext cx="7972380" cy="41940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marL="594360" lvl="0" indent="-495300">
              <a:spcBef>
                <a:spcPts val="780"/>
              </a:spcBef>
              <a:spcAft>
                <a:spcPts val="0"/>
              </a:spcAft>
              <a:buClr>
                <a:srgbClr val="C7D3E6"/>
              </a:buClr>
              <a:buSzPts val="2400"/>
              <a:buChar char="▰"/>
              <a:defRPr sz="3120">
                <a:latin typeface="Roboto Condensed Light" panose="020B0604020202020204" charset="0"/>
                <a:ea typeface="Roboto Condensed Light" panose="020B0604020202020204" charset="0"/>
              </a:defRPr>
            </a:lvl1pPr>
            <a:lvl2pPr marL="1188720" lvl="1" indent="-495300">
              <a:spcBef>
                <a:spcPts val="1300"/>
              </a:spcBef>
              <a:spcAft>
                <a:spcPts val="0"/>
              </a:spcAft>
              <a:buSzPts val="2400"/>
              <a:buChar char="▻"/>
              <a:defRPr/>
            </a:lvl2pPr>
            <a:lvl3pPr marL="1783080" lvl="2" indent="-495300">
              <a:spcBef>
                <a:spcPts val="1300"/>
              </a:spcBef>
              <a:spcAft>
                <a:spcPts val="0"/>
              </a:spcAft>
              <a:buSzPts val="2400"/>
              <a:buChar char="▻"/>
              <a:defRPr/>
            </a:lvl3pPr>
            <a:lvl4pPr marL="2377440" lvl="3" indent="-495300">
              <a:spcBef>
                <a:spcPts val="1300"/>
              </a:spcBef>
              <a:spcAft>
                <a:spcPts val="0"/>
              </a:spcAft>
              <a:buSzPts val="2400"/>
              <a:buChar char="▻"/>
              <a:defRPr/>
            </a:lvl4pPr>
            <a:lvl5pPr marL="2971800" lvl="4" indent="-495300">
              <a:spcBef>
                <a:spcPts val="1300"/>
              </a:spcBef>
              <a:spcAft>
                <a:spcPts val="0"/>
              </a:spcAft>
              <a:buSzPts val="2400"/>
              <a:buChar char="▻"/>
              <a:defRPr/>
            </a:lvl5pPr>
            <a:lvl6pPr marL="3566160" lvl="5" indent="-495300">
              <a:spcBef>
                <a:spcPts val="1300"/>
              </a:spcBef>
              <a:spcAft>
                <a:spcPts val="0"/>
              </a:spcAft>
              <a:buSzPts val="2400"/>
              <a:buChar char="▻"/>
              <a:defRPr/>
            </a:lvl6pPr>
            <a:lvl7pPr marL="4160520" lvl="6" indent="-495300">
              <a:spcBef>
                <a:spcPts val="1300"/>
              </a:spcBef>
              <a:spcAft>
                <a:spcPts val="0"/>
              </a:spcAft>
              <a:buSzPts val="2400"/>
              <a:buChar char="▻"/>
              <a:defRPr/>
            </a:lvl7pPr>
            <a:lvl8pPr marL="4754880" lvl="7" indent="-495300">
              <a:spcBef>
                <a:spcPts val="1300"/>
              </a:spcBef>
              <a:spcAft>
                <a:spcPts val="0"/>
              </a:spcAft>
              <a:buSzPts val="2400"/>
              <a:buChar char="▻"/>
              <a:defRPr/>
            </a:lvl8pPr>
            <a:lvl9pPr marL="5349240" lvl="8" indent="-495300">
              <a:spcBef>
                <a:spcPts val="1300"/>
              </a:spcBef>
              <a:spcAft>
                <a:spcPts val="1300"/>
              </a:spcAft>
              <a:buSzPts val="2400"/>
              <a:buChar char="▻"/>
              <a:defRPr/>
            </a:lvl9pPr>
          </a:lstStyle>
          <a:p>
            <a:endParaRPr dirty="0"/>
          </a:p>
        </p:txBody>
      </p: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1058558" y="523433"/>
            <a:ext cx="7140120" cy="1021600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3640" b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 dirty="0"/>
          </a:p>
        </p:txBody>
      </p:sp>
      <p:sp>
        <p:nvSpPr>
          <p:cNvPr id="16" name="Google Shape;80;p5">
            <a:extLst>
              <a:ext uri="{FF2B5EF4-FFF2-40B4-BE49-F238E27FC236}">
                <a16:creationId xmlns:a16="http://schemas.microsoft.com/office/drawing/2014/main" id="{20CE4D9F-206E-48AB-9958-4DE0E8E31892}"/>
              </a:ext>
            </a:extLst>
          </p:cNvPr>
          <p:cNvSpPr txBox="1"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9D9B117-652F-4798-8119-AAA96FF5E06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77874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1;p2">
            <a:extLst>
              <a:ext uri="{FF2B5EF4-FFF2-40B4-BE49-F238E27FC236}">
                <a16:creationId xmlns:a16="http://schemas.microsoft.com/office/drawing/2014/main" id="{8C110E49-FBCC-49ED-986A-A13BFFB08E65}"/>
              </a:ext>
            </a:extLst>
          </p:cNvPr>
          <p:cNvGrpSpPr/>
          <p:nvPr userDrawn="1"/>
        </p:nvGrpSpPr>
        <p:grpSpPr>
          <a:xfrm>
            <a:off x="0" y="-9451"/>
            <a:ext cx="11259817" cy="6867451"/>
            <a:chOff x="0" y="-7088"/>
            <a:chExt cx="8661398" cy="5150588"/>
          </a:xfrm>
          <a:solidFill>
            <a:srgbClr val="295493"/>
          </a:solidFill>
        </p:grpSpPr>
        <p:sp>
          <p:nvSpPr>
            <p:cNvPr id="4" name="Google Shape;12;p2">
              <a:extLst>
                <a:ext uri="{FF2B5EF4-FFF2-40B4-BE49-F238E27FC236}">
                  <a16:creationId xmlns:a16="http://schemas.microsoft.com/office/drawing/2014/main" id="{6DEC4603-915A-445B-A02F-14C75EF549A8}"/>
                </a:ext>
              </a:extLst>
            </p:cNvPr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2C3B5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13;p2">
              <a:extLst>
                <a:ext uri="{FF2B5EF4-FFF2-40B4-BE49-F238E27FC236}">
                  <a16:creationId xmlns:a16="http://schemas.microsoft.com/office/drawing/2014/main" id="{4B71437C-6141-4FB0-98F0-665DD9E13CCC}"/>
                </a:ext>
              </a:extLst>
            </p:cNvPr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2C3B56"/>
            </a:solidFill>
            <a:ln>
              <a:solidFill>
                <a:srgbClr val="2C3B56"/>
              </a:solidFill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kern="0" dirty="0">
                <a:latin typeface="Arvo"/>
                <a:ea typeface="Arvo"/>
                <a:cs typeface="Arvo"/>
                <a:sym typeface="Arvo"/>
              </a:endParaRPr>
            </a:p>
          </p:txBody>
        </p:sp>
      </p:grpSp>
      <p:pic>
        <p:nvPicPr>
          <p:cNvPr id="6" name="Picture 10">
            <a:extLst>
              <a:ext uri="{FF2B5EF4-FFF2-40B4-BE49-F238E27FC236}">
                <a16:creationId xmlns:a16="http://schemas.microsoft.com/office/drawing/2014/main" id="{8D2F36B0-86D7-4862-B2DA-EFF20F67FD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1" r="2386" b="6184"/>
          <a:stretch>
            <a:fillRect/>
          </a:stretch>
        </p:blipFill>
        <p:spPr bwMode="auto">
          <a:xfrm>
            <a:off x="3756025" y="-19050"/>
            <a:ext cx="8131175" cy="686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oogle Shape;14;p2">
            <a:extLst>
              <a:ext uri="{FF2B5EF4-FFF2-40B4-BE49-F238E27FC236}">
                <a16:creationId xmlns:a16="http://schemas.microsoft.com/office/drawing/2014/main" id="{D65C5517-D852-4C30-8DD0-2D4DACB91E95}"/>
              </a:ext>
            </a:extLst>
          </p:cNvPr>
          <p:cNvGrpSpPr/>
          <p:nvPr/>
        </p:nvGrpSpPr>
        <p:grpSpPr>
          <a:xfrm rot="10800000" flipH="1">
            <a:off x="0" y="1248437"/>
            <a:ext cx="11545128" cy="3083785"/>
            <a:chOff x="-8178042" y="-3063752"/>
            <a:chExt cx="18883663" cy="5093236"/>
          </a:xfrm>
          <a:solidFill>
            <a:srgbClr val="89A957"/>
          </a:solidFill>
        </p:grpSpPr>
        <p:sp>
          <p:nvSpPr>
            <p:cNvPr id="8" name="Google Shape;16;p2">
              <a:extLst>
                <a:ext uri="{FF2B5EF4-FFF2-40B4-BE49-F238E27FC236}">
                  <a16:creationId xmlns:a16="http://schemas.microsoft.com/office/drawing/2014/main" id="{10F2BC81-8A70-454D-905A-5279E8C62304}"/>
                </a:ext>
              </a:extLst>
            </p:cNvPr>
            <p:cNvSpPr/>
            <p:nvPr/>
          </p:nvSpPr>
          <p:spPr>
            <a:xfrm>
              <a:off x="5612523" y="-3063752"/>
              <a:ext cx="5093098" cy="5093097"/>
            </a:xfrm>
            <a:prstGeom prst="rtTriangle">
              <a:avLst/>
            </a:prstGeom>
            <a:solidFill>
              <a:srgbClr val="4C7FB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b="1" kern="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Arvo"/>
                <a:sym typeface="Arvo"/>
              </a:endParaRPr>
            </a:p>
          </p:txBody>
        </p:sp>
        <p:sp>
          <p:nvSpPr>
            <p:cNvPr id="9" name="Google Shape;15;p2">
              <a:extLst>
                <a:ext uri="{FF2B5EF4-FFF2-40B4-BE49-F238E27FC236}">
                  <a16:creationId xmlns:a16="http://schemas.microsoft.com/office/drawing/2014/main" id="{DEBDBBE3-71F9-4B68-9905-EA1BAD62ACC5}"/>
                </a:ext>
              </a:extLst>
            </p:cNvPr>
            <p:cNvSpPr/>
            <p:nvPr/>
          </p:nvSpPr>
          <p:spPr>
            <a:xfrm>
              <a:off x="-8178042" y="-3063750"/>
              <a:ext cx="13807471" cy="5093234"/>
            </a:xfrm>
            <a:prstGeom prst="rect">
              <a:avLst/>
            </a:prstGeom>
            <a:solidFill>
              <a:srgbClr val="4C7FBB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  <a:defRPr/>
              </a:pPr>
              <a:endParaRPr b="1" kern="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Arvo"/>
                <a:sym typeface="Arvo"/>
              </a:endParaRPr>
            </a:p>
          </p:txBody>
        </p:sp>
      </p:grpSp>
      <p:grpSp>
        <p:nvGrpSpPr>
          <p:cNvPr id="10" name="Google Shape;19;p2">
            <a:extLst>
              <a:ext uri="{FF2B5EF4-FFF2-40B4-BE49-F238E27FC236}">
                <a16:creationId xmlns:a16="http://schemas.microsoft.com/office/drawing/2014/main" id="{C55651A4-9C74-45A3-BE52-4FA73E73F04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4092418" y="4125385"/>
            <a:ext cx="7794783" cy="478367"/>
            <a:chOff x="-24158742" y="330075"/>
            <a:chExt cx="28424237" cy="1699506"/>
          </a:xfrm>
        </p:grpSpPr>
        <p:sp>
          <p:nvSpPr>
            <p:cNvPr id="11" name="Google Shape;20;p2">
              <a:extLst>
                <a:ext uri="{FF2B5EF4-FFF2-40B4-BE49-F238E27FC236}">
                  <a16:creationId xmlns:a16="http://schemas.microsoft.com/office/drawing/2014/main" id="{2A196977-4849-410B-B92A-711567FC4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4158742" y="330081"/>
              <a:ext cx="26724739" cy="1699500"/>
            </a:xfrm>
            <a:prstGeom prst="rect">
              <a:avLst/>
            </a:prstGeom>
            <a:solidFill>
              <a:srgbClr val="5178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20" dirty="0"/>
            </a:p>
          </p:txBody>
        </p:sp>
        <p:sp>
          <p:nvSpPr>
            <p:cNvPr id="12" name="Google Shape;21;p2">
              <a:extLst>
                <a:ext uri="{FF2B5EF4-FFF2-40B4-BE49-F238E27FC236}">
                  <a16:creationId xmlns:a16="http://schemas.microsoft.com/office/drawing/2014/main" id="{DC9800C7-3D06-4FD4-86C6-92A52C67DB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997" y="330075"/>
              <a:ext cx="1699498" cy="1699500"/>
            </a:xfrm>
            <a:prstGeom prst="rtTriangle">
              <a:avLst/>
            </a:prstGeom>
            <a:solidFill>
              <a:srgbClr val="5178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>
              <a:lvl1pPr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1pPr>
              <a:lvl2pPr marL="742950" indent="-28575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2pPr>
              <a:lvl3pPr marL="11430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3pPr>
              <a:lvl4pPr marL="16002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4pPr>
              <a:lvl5pPr marL="2057400" indent="-228600"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Font typeface="Arial" panose="020B0604020202020204" pitchFamily="34" charset="0"/>
                <a:defRPr sz="1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820" dirty="0"/>
            </a:p>
          </p:txBody>
        </p: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891539" y="1248422"/>
            <a:ext cx="7978575" cy="3083701"/>
          </a:xfrm>
          <a:prstGeom prst="rect">
            <a:avLst/>
          </a:prstGeom>
        </p:spPr>
        <p:txBody>
          <a:bodyPr spcFirstLastPara="1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240" b="1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24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24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24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24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24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24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24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24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625497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CDOT_PowerPoint_Template-0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7294" y="3831921"/>
            <a:ext cx="10753529" cy="1219200"/>
          </a:xfrm>
        </p:spPr>
        <p:txBody>
          <a:bodyPr/>
          <a:lstStyle>
            <a:lvl1pPr algn="l"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presentation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7295" y="5105400"/>
            <a:ext cx="8321040" cy="6604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presenter name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518003" y="5854700"/>
            <a:ext cx="8645048" cy="5461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date</a:t>
            </a:r>
          </a:p>
        </p:txBody>
      </p:sp>
    </p:spTree>
    <p:extLst>
      <p:ext uri="{BB962C8B-B14F-4D97-AF65-F5344CB8AC3E}">
        <p14:creationId xmlns:p14="http://schemas.microsoft.com/office/powerpoint/2010/main" val="2148332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304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07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8717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0784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814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9387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3630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792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617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8371987" y="0"/>
            <a:ext cx="30311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Rail Division</a:t>
            </a:r>
          </a:p>
        </p:txBody>
      </p:sp>
    </p:spTree>
    <p:extLst>
      <p:ext uri="{BB962C8B-B14F-4D97-AF65-F5344CB8AC3E}">
        <p14:creationId xmlns:p14="http://schemas.microsoft.com/office/powerpoint/2010/main" val="20823556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2063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913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013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93912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10698480" cy="4524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0"/>
            <a:ext cx="5002530" cy="273050"/>
          </a:xfrm>
        </p:spPr>
        <p:txBody>
          <a:bodyPr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E06F5-03C5-4BA5-AE80-2E98A827F36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917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90311" y="88902"/>
            <a:ext cx="5002530" cy="263525"/>
          </a:xfrm>
        </p:spPr>
        <p:txBody>
          <a:bodyPr/>
          <a:lstStyle>
            <a:lvl1pPr marL="0" indent="0" algn="r">
              <a:buNone/>
              <a:defRPr sz="136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presentation title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12759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8B93-C500-411A-9FC0-687B0F702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B3927-D8E6-4565-9DD8-25B962504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F60E6E-3868-41D3-BC84-3519AF1548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724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0F15B406-9271-46CA-813E-765DC2331B3D}" type="datetimeFigureOut">
              <a:rPr lang="en-US" smtClean="0"/>
              <a:t>9/8/2021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A5421-645F-401A-9E20-ACFAD640F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37635" y="6356351"/>
            <a:ext cx="401193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B63C8-A8E8-48FE-ADD3-55463A2D9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95335" y="6356351"/>
            <a:ext cx="2674620" cy="365125"/>
          </a:xfrm>
          <a:prstGeom prst="rect">
            <a:avLst/>
          </a:prstGeom>
        </p:spPr>
        <p:txBody>
          <a:bodyPr/>
          <a:lstStyle/>
          <a:p>
            <a:fld id="{2A7129CE-302E-4DE0-B65D-39A2FF614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05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C9224-0E86-4A9A-8DD9-792BBB0652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1684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653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413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339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024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, 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solidFill>
                  <a:srgbClr val="595959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594360" y="1752600"/>
            <a:ext cx="10698480" cy="4514850"/>
          </a:xfrm>
        </p:spPr>
        <p:txBody>
          <a:bodyPr/>
          <a:lstStyle>
            <a:lvl1pPr>
              <a:defRPr sz="1800" baseline="0"/>
            </a:lvl1pPr>
            <a:lvl2pPr>
              <a:defRPr sz="1600" baseline="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AFCE5-0C67-4A53-8F92-3CAC293831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74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-01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46990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95463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9" r:id="rId2"/>
    <p:sldLayoutId id="2147483670" r:id="rId3"/>
    <p:sldLayoutId id="2147483671" r:id="rId4"/>
    <p:sldLayoutId id="2147483677" r:id="rId5"/>
    <p:sldLayoutId id="2147483679" r:id="rId6"/>
    <p:sldLayoutId id="2147483684" r:id="rId7"/>
    <p:sldLayoutId id="2147483688" r:id="rId8"/>
    <p:sldLayoutId id="2147483691" r:id="rId9"/>
    <p:sldLayoutId id="2147483692" r:id="rId10"/>
    <p:sldLayoutId id="2147483693" r:id="rId11"/>
    <p:sldLayoutId id="2147483695" r:id="rId12"/>
    <p:sldLayoutId id="2147483696" r:id="rId13"/>
    <p:sldLayoutId id="2147483699" r:id="rId14"/>
    <p:sldLayoutId id="2147483701" r:id="rId15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6;p1">
            <a:extLst>
              <a:ext uri="{FF2B5EF4-FFF2-40B4-BE49-F238E27FC236}">
                <a16:creationId xmlns:a16="http://schemas.microsoft.com/office/drawing/2014/main" id="{EACF5750-D94D-44D5-8299-86F6BC2FD228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58704" y="522818"/>
            <a:ext cx="6835140" cy="102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7" name="Google Shape;7;p1">
            <a:extLst>
              <a:ext uri="{FF2B5EF4-FFF2-40B4-BE49-F238E27FC236}">
                <a16:creationId xmlns:a16="http://schemas.microsoft.com/office/drawing/2014/main" id="{AC6E63E5-456D-48EA-9DA6-A28ADF3ED747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58704" y="1769534"/>
            <a:ext cx="7972266" cy="419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  <p:sp>
        <p:nvSpPr>
          <p:cNvPr id="1028" name="Google Shape;8;p1">
            <a:extLst>
              <a:ext uri="{FF2B5EF4-FFF2-40B4-BE49-F238E27FC236}">
                <a16:creationId xmlns:a16="http://schemas.microsoft.com/office/drawing/2014/main" id="{F005930A-1334-44E2-B2B5-BE0A86AFF1BD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9903938" y="6182785"/>
            <a:ext cx="1933733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>
                <a:srgbClr val="000000"/>
              </a:buClr>
              <a:buFont typeface="Arial" panose="020B0604020202020204" pitchFamily="34" charset="0"/>
              <a:buNone/>
              <a:defRPr sz="1560" b="1">
                <a:solidFill>
                  <a:srgbClr val="FFFFFF"/>
                </a:solidFill>
                <a:latin typeface="Roboto Condensed" charset="0"/>
                <a:cs typeface="Roboto Condensed" charset="0"/>
                <a:sym typeface="Roboto Condensed" charset="0"/>
              </a:defRPr>
            </a:lvl1pPr>
          </a:lstStyle>
          <a:p>
            <a:fld id="{9D321285-0A44-4F4C-A909-216CE820607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143127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2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2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2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2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2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2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2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2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2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panose="020B0604020202020204" pitchFamily="34" charset="0"/>
        <a:defRPr sz="1820">
          <a:solidFill>
            <a:srgbClr val="000000"/>
          </a:solidFill>
          <a:latin typeface="Arial"/>
          <a:ea typeface="Arial"/>
          <a:cs typeface="Arial"/>
          <a:sym typeface="Arial" panose="020B0604020202020204" pitchFamily="34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2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CDOT_PowerPoint_Template-01.jp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18872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594360" y="469900"/>
            <a:ext cx="1069848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94360" y="1795463"/>
            <a:ext cx="1069848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1"/>
            <a:ext cx="277368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242A913A-3D76-A24F-93D7-30008D8DD2C5}" type="slidenum">
              <a:rPr lang="en-US" altLang="en-US" smtClean="0"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4976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95959"/>
          </a:solidFill>
          <a:latin typeface="Arial" charset="0"/>
          <a:ea typeface="MS PGothic" pitchFamily="34" charset="-128"/>
          <a:cs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95959"/>
          </a:solidFill>
          <a:latin typeface="Arial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5.sv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Relationship Id="rId4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business/Transit/Pages/Training-Hub.aspx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onnect.ncdot.gov/business/Transit/Pages/Transit-Meeting-Resources.aspx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nect.ncdot.gov/business/Transit/Pages/Transit-Procurement.aspx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bdodson@ncdot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s:/www.transit.dot.gov/COVID-19Data__;!!HYmSToo!OQgnVvrcPH0guY4hPZdtuIPKCIWv4S2sdR8lydDPMoMob_bMne7LuRwV9nJn5pmDFDNn$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7294" y="3831921"/>
            <a:ext cx="10753529" cy="961571"/>
          </a:xfrm>
        </p:spPr>
        <p:txBody>
          <a:bodyPr/>
          <a:lstStyle/>
          <a:p>
            <a:r>
              <a:rPr lang="en-US" dirty="0"/>
              <a:t>Integrated Mobility Division</a:t>
            </a:r>
            <a:br>
              <a:rPr lang="en-US" sz="4000" dirty="0"/>
            </a:br>
            <a:r>
              <a:rPr lang="en-US" sz="4000" dirty="0"/>
              <a:t>Transit Systems Call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/>
              <a:t>September 8, 2021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434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6E750-F045-4565-9CFB-C27EBBEF5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TSA Mask Mandate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68C1D-2B81-4C7F-AD44-28DC4536D6A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026568" y="2141434"/>
            <a:ext cx="7538987" cy="3995841"/>
          </a:xfrm>
        </p:spPr>
        <p:txBody>
          <a:bodyPr/>
          <a:lstStyle/>
          <a:p>
            <a:pPr algn="l"/>
            <a:r>
              <a:rPr lang="en-US" sz="2600" b="0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 Transportation Security Administration (TSA) is extending the face mask requirement for individuals across all transportation networks throughout the United States, including at airports, onboard commercial aircraft, on over-the-road buses, and on commuter bus and rail systems </a:t>
            </a:r>
            <a:r>
              <a:rPr lang="en-US" sz="2600" b="1" i="0" dirty="0">
                <a:solidFill>
                  <a:srgbClr val="1B1B1B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January 18, 2022.</a:t>
            </a:r>
            <a:endParaRPr lang="en-US" sz="2600" b="0" i="0" dirty="0">
              <a:solidFill>
                <a:srgbClr val="1B1B1B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CEACE0-3A0C-419F-A56E-B4FA27B8995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646330A1-1CA1-4696-9868-76F122544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45" y="1877166"/>
            <a:ext cx="3567333" cy="39958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977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7324EC8-5810-4952-A4A3-C1238FED1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093" y="769181"/>
            <a:ext cx="6412484" cy="1114425"/>
          </a:xfrm>
        </p:spPr>
        <p:txBody>
          <a:bodyPr/>
          <a:lstStyle/>
          <a:p>
            <a:pPr algn="l"/>
            <a:r>
              <a:rPr lang="en-US" sz="2730" dirty="0"/>
              <a:t>NC Transit to Vaccinations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88E014-ED64-4E10-922D-79B04A1FFC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FD01D37-81C3-4164-A7E6-1FB042C995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61822" y="3610080"/>
            <a:ext cx="7518141" cy="2657495"/>
          </a:xfrm>
          <a:solidFill>
            <a:srgbClr val="00AEEF"/>
          </a:solidFill>
        </p:spPr>
        <p:txBody>
          <a:bodyPr anchor="ctr"/>
          <a:lstStyle/>
          <a:p>
            <a:pPr indent="-225981">
              <a:lnSpc>
                <a:spcPts val="2243"/>
              </a:lnSpc>
            </a:pPr>
            <a:r>
              <a:rPr lang="en-US" sz="1755" b="1" dirty="0">
                <a:solidFill>
                  <a:schemeClr val="bg1"/>
                </a:solidFill>
              </a:rPr>
              <a:t>Ride United free rides launched April 20; 844-771-RIDE</a:t>
            </a:r>
          </a:p>
          <a:p>
            <a:pPr indent="-225981">
              <a:lnSpc>
                <a:spcPts val="2243"/>
              </a:lnSpc>
            </a:pPr>
            <a:r>
              <a:rPr lang="en-US" sz="1755" b="1" dirty="0">
                <a:solidFill>
                  <a:schemeClr val="bg1"/>
                </a:solidFill>
              </a:rPr>
              <a:t>DHHS funding spend down by transit agencies continues</a:t>
            </a:r>
          </a:p>
          <a:p>
            <a:pPr indent="-225981">
              <a:lnSpc>
                <a:spcPts val="2243"/>
              </a:lnSpc>
            </a:pPr>
            <a:r>
              <a:rPr lang="en-US" sz="1755" b="1" dirty="0">
                <a:solidFill>
                  <a:schemeClr val="bg1"/>
                </a:solidFill>
              </a:rPr>
              <a:t>RFI technology solutions tools still available</a:t>
            </a:r>
          </a:p>
          <a:p>
            <a:pPr indent="-225981">
              <a:lnSpc>
                <a:spcPts val="2243"/>
              </a:lnSpc>
            </a:pPr>
            <a:r>
              <a:rPr lang="en-US" sz="1755" b="1" dirty="0">
                <a:solidFill>
                  <a:schemeClr val="bg1"/>
                </a:solidFill>
              </a:rPr>
              <a:t>IMD is available to provide technical assistance with any new or emerging vaccine related needs</a:t>
            </a:r>
          </a:p>
          <a:p>
            <a:pPr marL="116919" indent="0">
              <a:lnSpc>
                <a:spcPts val="2243"/>
              </a:lnSpc>
              <a:buNone/>
            </a:pPr>
            <a:endParaRPr lang="en-US" sz="1755" b="1" dirty="0">
              <a:solidFill>
                <a:schemeClr val="bg1"/>
              </a:solidFill>
            </a:endParaRPr>
          </a:p>
          <a:p>
            <a:pPr indent="-225981">
              <a:lnSpc>
                <a:spcPts val="2243"/>
              </a:lnSpc>
            </a:pPr>
            <a:r>
              <a:rPr lang="en-US" sz="1755" b="1" u="sng" dirty="0">
                <a:solidFill>
                  <a:schemeClr val="bg1"/>
                </a:solidFill>
              </a:rPr>
              <a:t>Please continue reporting trips and claims.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D378341-EDA9-47C2-A1E1-25FA810D79EE}"/>
              </a:ext>
            </a:extLst>
          </p:cNvPr>
          <p:cNvSpPr/>
          <p:nvPr/>
        </p:nvSpPr>
        <p:spPr>
          <a:xfrm>
            <a:off x="728091" y="1607561"/>
            <a:ext cx="6533908" cy="420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45" b="1" dirty="0">
                <a:solidFill>
                  <a:srgbClr val="00AEEF"/>
                </a:solidFill>
                <a:latin typeface="Arial"/>
                <a:cs typeface="Arial"/>
              </a:rPr>
              <a:t>Connecting citizens to COVID-19 vaccinations</a:t>
            </a:r>
            <a:endParaRPr lang="en-US" sz="2145" b="1" dirty="0">
              <a:solidFill>
                <a:srgbClr val="00AEEF"/>
              </a:solidFill>
            </a:endParaRPr>
          </a:p>
        </p:txBody>
      </p:sp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:a16="http://schemas.microsoft.com/office/drawing/2014/main" id="{82BC8753-13C8-44B3-817B-2210AE4F1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2233" y="4951854"/>
            <a:ext cx="2655526" cy="1193008"/>
          </a:xfrm>
          <a:prstGeom prst="rect">
            <a:avLst/>
          </a:prstGeom>
        </p:spPr>
      </p:pic>
      <p:pic>
        <p:nvPicPr>
          <p:cNvPr id="52" name="Picture 51" descr="Shape, arrow&#10;&#10;Description automatically generated">
            <a:extLst>
              <a:ext uri="{FF2B5EF4-FFF2-40B4-BE49-F238E27FC236}">
                <a16:creationId xmlns:a16="http://schemas.microsoft.com/office/drawing/2014/main" id="{FF3F207E-CA4A-4C91-BF83-4D8DC22607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4646" t="1" b="-2053"/>
          <a:stretch/>
        </p:blipFill>
        <p:spPr>
          <a:xfrm>
            <a:off x="9436666" y="1961068"/>
            <a:ext cx="1626815" cy="1775165"/>
          </a:xfrm>
          <a:prstGeom prst="rect">
            <a:avLst/>
          </a:prstGeom>
        </p:spPr>
      </p:pic>
      <p:pic>
        <p:nvPicPr>
          <p:cNvPr id="65" name="Graphic 64" descr="Group">
            <a:extLst>
              <a:ext uri="{FF2B5EF4-FFF2-40B4-BE49-F238E27FC236}">
                <a16:creationId xmlns:a16="http://schemas.microsoft.com/office/drawing/2014/main" id="{E4A339EA-AEA7-43CF-8F4C-2BFC59220B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41011" y="2531777"/>
            <a:ext cx="1215527" cy="1215527"/>
          </a:xfrm>
          <a:prstGeom prst="rect">
            <a:avLst/>
          </a:prstGeom>
        </p:spPr>
      </p:pic>
      <p:grpSp>
        <p:nvGrpSpPr>
          <p:cNvPr id="76" name="Group 75">
            <a:extLst>
              <a:ext uri="{FF2B5EF4-FFF2-40B4-BE49-F238E27FC236}">
                <a16:creationId xmlns:a16="http://schemas.microsoft.com/office/drawing/2014/main" id="{31C68B86-F461-49ED-8077-08E4B32D228E}"/>
              </a:ext>
            </a:extLst>
          </p:cNvPr>
          <p:cNvGrpSpPr/>
          <p:nvPr/>
        </p:nvGrpSpPr>
        <p:grpSpPr>
          <a:xfrm>
            <a:off x="649271" y="2644240"/>
            <a:ext cx="8903212" cy="930745"/>
            <a:chOff x="513518" y="2390438"/>
            <a:chExt cx="9131499" cy="954610"/>
          </a:xfrm>
        </p:grpSpPr>
        <p:pic>
          <p:nvPicPr>
            <p:cNvPr id="46" name="Graphic 45" descr="Group of men">
              <a:extLst>
                <a:ext uri="{FF2B5EF4-FFF2-40B4-BE49-F238E27FC236}">
                  <a16:creationId xmlns:a16="http://schemas.microsoft.com/office/drawing/2014/main" id="{17D7C5EB-C393-4DA1-B406-5C9882B4E7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035486" y="2429049"/>
              <a:ext cx="914400" cy="914400"/>
            </a:xfrm>
            <a:prstGeom prst="rect">
              <a:avLst/>
            </a:prstGeom>
          </p:spPr>
        </p:pic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3BB9208-2FB3-4F8E-A0E4-41AD607ED5A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46359" y="2936540"/>
              <a:ext cx="592169" cy="0"/>
            </a:xfrm>
            <a:prstGeom prst="line">
              <a:avLst/>
            </a:prstGeom>
            <a:ln w="3175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538D9D83-10CB-45BB-940B-8A6DC747A0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77072" y="2936540"/>
              <a:ext cx="1067945" cy="0"/>
            </a:xfrm>
            <a:prstGeom prst="line">
              <a:avLst/>
            </a:prstGeom>
            <a:ln w="3175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9" name="Graphic 58" descr="Woman with kid">
              <a:extLst>
                <a:ext uri="{FF2B5EF4-FFF2-40B4-BE49-F238E27FC236}">
                  <a16:creationId xmlns:a16="http://schemas.microsoft.com/office/drawing/2014/main" id="{EC091849-C484-470C-BD19-47A0749D6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863919" y="2430648"/>
              <a:ext cx="914400" cy="914400"/>
            </a:xfrm>
            <a:prstGeom prst="rect">
              <a:avLst/>
            </a:prstGeom>
          </p:spPr>
        </p:pic>
        <p:pic>
          <p:nvPicPr>
            <p:cNvPr id="63" name="Graphic 62" descr="Person in wheelchair">
              <a:extLst>
                <a:ext uri="{FF2B5EF4-FFF2-40B4-BE49-F238E27FC236}">
                  <a16:creationId xmlns:a16="http://schemas.microsoft.com/office/drawing/2014/main" id="{301B678E-E824-4911-B862-B4C8E6DC4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630801" y="2535331"/>
              <a:ext cx="742475" cy="742475"/>
            </a:xfrm>
            <a:prstGeom prst="rect">
              <a:avLst/>
            </a:prstGeom>
          </p:spPr>
        </p:pic>
        <p:pic>
          <p:nvPicPr>
            <p:cNvPr id="67" name="Graphic 66" descr="Man with baby">
              <a:extLst>
                <a:ext uri="{FF2B5EF4-FFF2-40B4-BE49-F238E27FC236}">
                  <a16:creationId xmlns:a16="http://schemas.microsoft.com/office/drawing/2014/main" id="{FB1FBBBB-55D9-4D42-9777-DADD36DB8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948678" y="2492038"/>
              <a:ext cx="793420" cy="793420"/>
            </a:xfrm>
            <a:prstGeom prst="rect">
              <a:avLst/>
            </a:prstGeom>
          </p:spPr>
        </p:pic>
        <p:pic>
          <p:nvPicPr>
            <p:cNvPr id="69" name="Graphic 68" descr="Woman with cane">
              <a:extLst>
                <a:ext uri="{FF2B5EF4-FFF2-40B4-BE49-F238E27FC236}">
                  <a16:creationId xmlns:a16="http://schemas.microsoft.com/office/drawing/2014/main" id="{28542B1C-9E0A-4295-B785-CA453257FC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13518" y="2390438"/>
              <a:ext cx="914400" cy="914400"/>
            </a:xfrm>
            <a:prstGeom prst="rect">
              <a:avLst/>
            </a:prstGeom>
          </p:spPr>
        </p:pic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70E1B291-7186-4709-8396-CE089EBC739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38632" y="2936540"/>
              <a:ext cx="592169" cy="0"/>
            </a:xfrm>
            <a:prstGeom prst="line">
              <a:avLst/>
            </a:prstGeom>
            <a:ln w="3175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427FF8E6-7512-4CD0-90F0-324DE1C6C2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73276" y="2936540"/>
              <a:ext cx="592169" cy="0"/>
            </a:xfrm>
            <a:prstGeom prst="line">
              <a:avLst/>
            </a:prstGeom>
            <a:ln w="3175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50B0F57-FB5A-4B49-98EF-6D548AE0D9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647515" y="2936540"/>
              <a:ext cx="592169" cy="0"/>
            </a:xfrm>
            <a:prstGeom prst="line">
              <a:avLst/>
            </a:prstGeom>
            <a:ln w="3175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60A0672-0660-4B45-BF5D-90014A6217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5331" y="2936540"/>
              <a:ext cx="592169" cy="0"/>
            </a:xfrm>
            <a:prstGeom prst="line">
              <a:avLst/>
            </a:prstGeom>
            <a:ln w="3175">
              <a:solidFill>
                <a:srgbClr val="1F497D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3162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9869" y="303591"/>
            <a:ext cx="4226944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AC357-0F66-4436-B62F-5580B843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02" y="480628"/>
            <a:ext cx="3372388" cy="51743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b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DHHS CARES Act Vaccine Trip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Claims (as of September 7, 2021)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REMINDER: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Please use Expanded DHHS Claim form with Trip Tiers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6692E-58C0-4A14-A33F-C73D934A3A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5335" y="6356350"/>
            <a:ext cx="26746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C2E06F5-03C5-4BA5-AE80-2E98A827F36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64F863BE-5109-476E-AB9F-7FF8C3E73396}"/>
              </a:ext>
            </a:extLst>
          </p:cNvPr>
          <p:cNvGraphicFramePr/>
          <p:nvPr/>
        </p:nvGraphicFramePr>
        <p:xfrm>
          <a:off x="5037810" y="480628"/>
          <a:ext cx="6423974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650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9869" y="303591"/>
            <a:ext cx="4226944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AAC357-0F66-4436-B62F-5580B843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02" y="841841"/>
            <a:ext cx="3372388" cy="517431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Expanded Trip Expenses by Trip Type Since August 12, 2021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REMINDER: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Please use Expanded DHHS Claim form with Trip Tiers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6692E-58C0-4A14-A33F-C73D934A3A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5335" y="6356350"/>
            <a:ext cx="26746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3C2E06F5-03C5-4BA5-AE80-2E98A827F36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64F863BE-5109-476E-AB9F-7FF8C3E73396}"/>
              </a:ext>
            </a:extLst>
          </p:cNvPr>
          <p:cNvGraphicFramePr/>
          <p:nvPr/>
        </p:nvGraphicFramePr>
        <p:xfrm>
          <a:off x="5037810" y="480628"/>
          <a:ext cx="6423974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38778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784C6-8981-4E36-978A-EBAD26924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469900"/>
            <a:ext cx="10698480" cy="663956"/>
          </a:xfrm>
        </p:spPr>
        <p:txBody>
          <a:bodyPr/>
          <a:lstStyle/>
          <a:p>
            <a:r>
              <a:rPr lang="en-US" sz="3200" dirty="0"/>
              <a:t>DHHS Cares Funding Amounts Dashboard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96AB27-1E83-4A00-BB0E-B6F475E5C7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8" name="Picture 7" descr="Table&#10;&#10;Description automatically generated">
            <a:extLst>
              <a:ext uri="{FF2B5EF4-FFF2-40B4-BE49-F238E27FC236}">
                <a16:creationId xmlns:a16="http://schemas.microsoft.com/office/drawing/2014/main" id="{C5339A69-B435-415C-BBC1-57386991F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906" y="1357156"/>
            <a:ext cx="9617387" cy="536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033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184;p11">
            <a:extLst>
              <a:ext uri="{FF2B5EF4-FFF2-40B4-BE49-F238E27FC236}">
                <a16:creationId xmlns:a16="http://schemas.microsoft.com/office/drawing/2014/main" id="{FFE128E2-8B6A-40FC-B558-9C731CE68028}"/>
              </a:ext>
            </a:extLst>
          </p:cNvPr>
          <p:cNvSpPr txBox="1">
            <a:spLocks noGrp="1" noChangeArrowheads="1"/>
          </p:cNvSpPr>
          <p:nvPr>
            <p:ph type="ctrTitle"/>
          </p:nvPr>
        </p:nvSpPr>
        <p:spPr>
          <a:xfrm>
            <a:off x="344841" y="1652615"/>
            <a:ext cx="9402251" cy="2388815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Condensed" charset="0"/>
              <a:buNone/>
            </a:pPr>
            <a:r>
              <a:rPr lang="en-US" altLang="en-US" sz="4680" dirty="0">
                <a:solidFill>
                  <a:srgbClr val="FFFFFF"/>
                </a:solidFill>
                <a:cs typeface="Roboto Condensed" charset="0"/>
                <a:sym typeface="Roboto Condensed" charset="0"/>
              </a:rPr>
              <a:t>Compensation Survey of </a:t>
            </a:r>
            <a:br>
              <a:rPr lang="en-US" altLang="en-US" sz="4680" dirty="0">
                <a:solidFill>
                  <a:srgbClr val="FFFFFF"/>
                </a:solidFill>
                <a:cs typeface="Roboto Condensed" charset="0"/>
                <a:sym typeface="Roboto Condensed" charset="0"/>
              </a:rPr>
            </a:br>
            <a:r>
              <a:rPr lang="en-US" altLang="en-US" sz="4680" dirty="0">
                <a:solidFill>
                  <a:srgbClr val="FFFFFF"/>
                </a:solidFill>
                <a:cs typeface="Roboto Condensed" charset="0"/>
                <a:sym typeface="Roboto Condensed" charset="0"/>
              </a:rPr>
              <a:t>North Carolina Transit Systems – Preliminary Survey Findings</a:t>
            </a:r>
            <a:endParaRPr lang="en-US" altLang="en-US" sz="5720" dirty="0">
              <a:solidFill>
                <a:srgbClr val="FFFFFF"/>
              </a:solidFill>
              <a:cs typeface="Roboto Condensed" charset="0"/>
              <a:sym typeface="Roboto Condensed" charset="0"/>
            </a:endParaRPr>
          </a:p>
        </p:txBody>
      </p:sp>
      <p:sp>
        <p:nvSpPr>
          <p:cNvPr id="5123" name="Google Shape;184;p11">
            <a:extLst>
              <a:ext uri="{FF2B5EF4-FFF2-40B4-BE49-F238E27FC236}">
                <a16:creationId xmlns:a16="http://schemas.microsoft.com/office/drawing/2014/main" id="{0480256D-D394-49A9-9BB2-1BED16CE4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6895" y="4010978"/>
            <a:ext cx="7520305" cy="62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53" tIns="118853" rIns="118853" bIns="118853" anchor="ctr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defTabSz="1188720">
              <a:buClr>
                <a:srgbClr val="FFFFFF"/>
              </a:buClr>
              <a:buSzPts val="4800"/>
            </a:pPr>
            <a:r>
              <a:rPr lang="en-US" altLang="en-US" sz="2340" b="1" dirty="0">
                <a:solidFill>
                  <a:srgbClr val="FFFFFF"/>
                </a:solidFill>
                <a:latin typeface="Roboto Condensed" charset="0"/>
                <a:ea typeface="+mn-ea"/>
                <a:cs typeface="Roboto Condensed" charset="0"/>
                <a:sym typeface="Roboto Condensed" charset="0"/>
              </a:rPr>
              <a:t>NC Transit Agencies Call </a:t>
            </a:r>
            <a:r>
              <a:rPr lang="en-US" altLang="en-US" sz="2340" b="1" dirty="0" err="1">
                <a:solidFill>
                  <a:srgbClr val="FFFFFF"/>
                </a:solidFill>
                <a:latin typeface="Roboto Condensed" charset="0"/>
                <a:ea typeface="+mn-ea"/>
                <a:cs typeface="Roboto Condensed" charset="0"/>
                <a:sym typeface="Roboto Condensed" charset="0"/>
              </a:rPr>
              <a:t>ǀ</a:t>
            </a:r>
            <a:r>
              <a:rPr lang="en-US" altLang="en-US" sz="2340" b="1" dirty="0">
                <a:solidFill>
                  <a:srgbClr val="FFFFFF"/>
                </a:solidFill>
                <a:latin typeface="Roboto Condensed" charset="0"/>
                <a:ea typeface="+mn-ea"/>
                <a:cs typeface="Roboto Condensed" charset="0"/>
                <a:sym typeface="Roboto Condensed" charset="0"/>
              </a:rPr>
              <a:t> September 8, 2021 </a:t>
            </a: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AA6E2A84-90E9-4A12-A674-6D76E7E2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973" y="4982315"/>
            <a:ext cx="1580149" cy="107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Placeholder 1">
            <a:extLst>
              <a:ext uri="{FF2B5EF4-FFF2-40B4-BE49-F238E27FC236}">
                <a16:creationId xmlns:a16="http://schemas.microsoft.com/office/drawing/2014/main" id="{2A4A9A53-3E78-47DC-84F5-ACDAC0518F70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139850" y="1819857"/>
            <a:ext cx="11453666" cy="4442672"/>
          </a:xfrm>
        </p:spPr>
        <p:txBody>
          <a:bodyPr anchor="t"/>
          <a:lstStyle/>
          <a:p>
            <a:pPr eaLnBrk="1" hangingPunct="1">
              <a:spcAft>
                <a:spcPct val="0"/>
              </a:spcAft>
            </a:pPr>
            <a:r>
              <a:rPr lang="en-US" altLang="en-US" sz="2600" dirty="0">
                <a:solidFill>
                  <a:srgbClr val="263248"/>
                </a:solidFill>
                <a:cs typeface="Roboto Condensed Light" charset="0"/>
                <a:sym typeface="Roboto Condensed Light" charset="0"/>
              </a:rPr>
              <a:t>Main objective: Are transit agencies providing compensation that will attract and retain employees? </a:t>
            </a:r>
          </a:p>
          <a:p>
            <a:pPr lvl="1"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263248"/>
                </a:solidFill>
                <a:latin typeface="Roboto Condensed Light" charset="0"/>
                <a:cs typeface="Roboto Condensed Light" charset="0"/>
                <a:sym typeface="Roboto Condensed Light" charset="0"/>
              </a:rPr>
              <a:t>Salary, wages, benefits of operators (agency and contractor), other operations and maintenance staff</a:t>
            </a:r>
            <a:endParaRPr lang="en-US" altLang="en-US" sz="3120" dirty="0">
              <a:solidFill>
                <a:srgbClr val="263248"/>
              </a:solidFill>
              <a:latin typeface="Roboto Condensed Light" charset="0"/>
              <a:cs typeface="Roboto Condensed Light" charset="0"/>
              <a:sym typeface="Roboto Condensed Light" charset="0"/>
            </a:endParaRPr>
          </a:p>
          <a:p>
            <a:pPr eaLnBrk="1" hangingPunct="1">
              <a:spcAft>
                <a:spcPct val="0"/>
              </a:spcAft>
            </a:pPr>
            <a:r>
              <a:rPr lang="en-US" altLang="en-US" sz="2600" dirty="0">
                <a:solidFill>
                  <a:srgbClr val="263248"/>
                </a:solidFill>
                <a:cs typeface="Roboto Condensed Light" charset="0"/>
                <a:sym typeface="Roboto Condensed Light" charset="0"/>
              </a:rPr>
              <a:t>Statewide Survey of Transit Agencies</a:t>
            </a:r>
          </a:p>
          <a:p>
            <a:pPr lvl="1"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263248"/>
                </a:solidFill>
                <a:latin typeface="Roboto Condensed Light" charset="0"/>
                <a:cs typeface="Roboto Condensed Light" charset="0"/>
                <a:sym typeface="Roboto Condensed Light" charset="0"/>
              </a:rPr>
              <a:t>Online and word document – responses supplemented with grantee data from ITRE</a:t>
            </a:r>
            <a:endParaRPr lang="en-US" altLang="en-US" sz="2600" dirty="0">
              <a:solidFill>
                <a:srgbClr val="263248"/>
              </a:solidFill>
              <a:latin typeface="Roboto Condensed Light" charset="0"/>
              <a:cs typeface="Roboto Condensed Light" charset="0"/>
              <a:sym typeface="Roboto Condensed Light" charset="0"/>
            </a:endParaRPr>
          </a:p>
          <a:p>
            <a:pPr lvl="1" eaLnBrk="1" hangingPunct="1">
              <a:spcAft>
                <a:spcPct val="0"/>
              </a:spcAft>
            </a:pPr>
            <a:r>
              <a:rPr lang="en-US" altLang="en-US" dirty="0">
                <a:solidFill>
                  <a:srgbClr val="263248"/>
                </a:solidFill>
                <a:latin typeface="Roboto Condensed Light" charset="0"/>
                <a:cs typeface="Roboto Condensed Light" charset="0"/>
                <a:sym typeface="Roboto Condensed Light" charset="0"/>
              </a:rPr>
              <a:t>Total responses: 74</a:t>
            </a:r>
          </a:p>
          <a:p>
            <a:pPr lvl="2" eaLnBrk="1" hangingPunct="1">
              <a:spcAft>
                <a:spcPct val="0"/>
              </a:spcAft>
            </a:pPr>
            <a:r>
              <a:rPr lang="en-US" altLang="en-US" sz="1560" dirty="0">
                <a:solidFill>
                  <a:srgbClr val="263248"/>
                </a:solidFill>
                <a:latin typeface="Roboto Condensed Light" charset="0"/>
                <a:cs typeface="Roboto Condensed Light" charset="0"/>
                <a:sym typeface="Roboto Condensed Light" charset="0"/>
              </a:rPr>
              <a:t>Urban only – 9</a:t>
            </a:r>
          </a:p>
          <a:p>
            <a:pPr lvl="2" eaLnBrk="1" hangingPunct="1">
              <a:spcAft>
                <a:spcPct val="0"/>
              </a:spcAft>
            </a:pPr>
            <a:r>
              <a:rPr lang="en-US" altLang="en-US" sz="1560" dirty="0">
                <a:solidFill>
                  <a:srgbClr val="263248"/>
                </a:solidFill>
                <a:latin typeface="Roboto Condensed Light" charset="0"/>
                <a:cs typeface="Roboto Condensed Light" charset="0"/>
                <a:sym typeface="Roboto Condensed Light" charset="0"/>
              </a:rPr>
              <a:t>Rural only – 35</a:t>
            </a:r>
          </a:p>
          <a:p>
            <a:pPr lvl="2" eaLnBrk="1" hangingPunct="1">
              <a:spcAft>
                <a:spcPct val="0"/>
              </a:spcAft>
            </a:pPr>
            <a:r>
              <a:rPr lang="en-US" altLang="en-US" sz="1560" dirty="0">
                <a:solidFill>
                  <a:srgbClr val="263248"/>
                </a:solidFill>
                <a:latin typeface="Roboto Condensed Light" charset="0"/>
                <a:cs typeface="Roboto Condensed Light" charset="0"/>
                <a:sym typeface="Roboto Condensed Light" charset="0"/>
              </a:rPr>
              <a:t>Both Urban and Rural - 31</a:t>
            </a:r>
          </a:p>
        </p:txBody>
      </p:sp>
      <p:sp>
        <p:nvSpPr>
          <p:cNvPr id="24579" name="Slide Number Placeholder 2">
            <a:extLst>
              <a:ext uri="{FF2B5EF4-FFF2-40B4-BE49-F238E27FC236}">
                <a16:creationId xmlns:a16="http://schemas.microsoft.com/office/drawing/2014/main" id="{54F6B014-9EB9-4EE0-94EF-20F274A5265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Font typeface="Arial" panose="020B0604020202020204" pitchFamily="34" charset="0"/>
              <a:defRPr sz="18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965835" indent="-371475">
              <a:buClr>
                <a:srgbClr val="000000"/>
              </a:buClr>
              <a:buFont typeface="Arial" panose="020B0604020202020204" pitchFamily="34" charset="0"/>
              <a:defRPr sz="18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485900" indent="-297180">
              <a:buClr>
                <a:srgbClr val="000000"/>
              </a:buClr>
              <a:buFont typeface="Arial" panose="020B0604020202020204" pitchFamily="34" charset="0"/>
              <a:defRPr sz="18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2080260" indent="-297180">
              <a:buClr>
                <a:srgbClr val="000000"/>
              </a:buClr>
              <a:buFont typeface="Arial" panose="020B0604020202020204" pitchFamily="34" charset="0"/>
              <a:defRPr sz="18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674620" indent="-297180">
              <a:buClr>
                <a:srgbClr val="000000"/>
              </a:buClr>
              <a:buFont typeface="Arial" panose="020B0604020202020204" pitchFamily="34" charset="0"/>
              <a:defRPr sz="18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3268980" indent="-2971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3863340" indent="-2971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4457700" indent="-2971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5052060" indent="-29718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82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defTabSz="1188720"/>
            <a:fld id="{A7D9671F-655F-4221-A5FA-563BCA9D9D4E}" type="slidenum">
              <a:rPr lang="en-US" altLang="en-US" sz="1560">
                <a:solidFill>
                  <a:srgbClr val="FFFFFF"/>
                </a:solidFill>
                <a:latin typeface="Roboto Condensed" charset="0"/>
                <a:ea typeface="+mn-ea"/>
                <a:cs typeface="Roboto Condensed" charset="0"/>
                <a:sym typeface="Roboto Condensed" charset="0"/>
              </a:rPr>
              <a:pPr defTabSz="1188720"/>
              <a:t>16</a:t>
            </a:fld>
            <a:endParaRPr lang="en-US" altLang="en-US" sz="1560" dirty="0">
              <a:solidFill>
                <a:srgbClr val="FFFFFF"/>
              </a:solidFill>
              <a:latin typeface="Roboto Condensed" charset="0"/>
              <a:ea typeface="+mn-ea"/>
              <a:cs typeface="Roboto Condensed" charset="0"/>
              <a:sym typeface="Roboto Condensed" charset="0"/>
            </a:endParaRPr>
          </a:p>
        </p:txBody>
      </p:sp>
      <p:sp>
        <p:nvSpPr>
          <p:cNvPr id="24580" name="Title 3">
            <a:extLst>
              <a:ext uri="{FF2B5EF4-FFF2-40B4-BE49-F238E27FC236}">
                <a16:creationId xmlns:a16="http://schemas.microsoft.com/office/drawing/2014/main" id="{FB4A09B1-62DD-4F91-8052-9092753696EF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29962" y="595472"/>
            <a:ext cx="7769317" cy="996791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Font typeface="Roboto Condensed" charset="0"/>
              <a:buNone/>
            </a:pPr>
            <a:r>
              <a:rPr lang="en-US" altLang="en-US" b="1" dirty="0">
                <a:solidFill>
                  <a:srgbClr val="FFFFFF"/>
                </a:solidFill>
                <a:latin typeface="Roboto Condensed" charset="0"/>
                <a:cs typeface="Roboto Condensed" charset="0"/>
                <a:sym typeface="Roboto Condensed" charset="0"/>
              </a:rPr>
              <a:t>Compensation Survey of </a:t>
            </a:r>
            <a:br>
              <a:rPr lang="en-US" altLang="en-US" b="1" dirty="0">
                <a:solidFill>
                  <a:srgbClr val="FFFFFF"/>
                </a:solidFill>
                <a:latin typeface="Roboto Condensed" charset="0"/>
                <a:cs typeface="Roboto Condensed" charset="0"/>
                <a:sym typeface="Roboto Condensed" charset="0"/>
              </a:rPr>
            </a:br>
            <a:r>
              <a:rPr lang="en-US" altLang="en-US" b="1" dirty="0">
                <a:solidFill>
                  <a:srgbClr val="FFFFFF"/>
                </a:solidFill>
                <a:latin typeface="Roboto Condensed" charset="0"/>
                <a:cs typeface="Roboto Condensed" charset="0"/>
                <a:sym typeface="Roboto Condensed" charset="0"/>
              </a:rPr>
              <a:t>North Carolina Transit Systems</a:t>
            </a:r>
          </a:p>
        </p:txBody>
      </p:sp>
    </p:spTree>
    <p:extLst>
      <p:ext uri="{BB962C8B-B14F-4D97-AF65-F5344CB8AC3E}">
        <p14:creationId xmlns:p14="http://schemas.microsoft.com/office/powerpoint/2010/main" val="2760195839"/>
      </p:ext>
    </p:extLst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4DF365-EE85-9144-839A-076FD7752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Vacancies within Transit Agencies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0CD00-81AB-4B4D-AB45-C625BA92D4C6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1188720"/>
            <a:fld id="{99D9B117-652F-4798-8119-AAA96FF5E062}" type="slidenum">
              <a:rPr lang="en-US" altLang="en-US">
                <a:ea typeface="+mn-ea"/>
              </a:rPr>
              <a:pPr defTabSz="1188720"/>
              <a:t>17</a:t>
            </a:fld>
            <a:endParaRPr lang="en-US" altLang="en-US" dirty="0">
              <a:ea typeface="+mn-ea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93A71025-D20E-2F43-9C0A-62535C6DF410}"/>
              </a:ext>
            </a:extLst>
          </p:cNvPr>
          <p:cNvGraphicFramePr>
            <a:graphicFrameLocks/>
          </p:cNvGraphicFramePr>
          <p:nvPr/>
        </p:nvGraphicFramePr>
        <p:xfrm>
          <a:off x="482481" y="2318474"/>
          <a:ext cx="6104427" cy="3557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67F5B851-03E0-4C53-A550-0DD94ECEE5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9475" y="1744369"/>
            <a:ext cx="4034042" cy="4212000"/>
          </a:xfrm>
        </p:spPr>
        <p:txBody>
          <a:bodyPr/>
          <a:lstStyle/>
          <a:p>
            <a:r>
              <a:rPr lang="en-US" sz="2340" dirty="0"/>
              <a:t>334 total vacancies </a:t>
            </a:r>
            <a:br>
              <a:rPr lang="en-US" sz="2340" dirty="0"/>
            </a:br>
            <a:r>
              <a:rPr lang="en-US" sz="1820" dirty="0"/>
              <a:t>(reported by 60 transit agencies)</a:t>
            </a:r>
          </a:p>
          <a:p>
            <a:r>
              <a:rPr lang="en-US" sz="2340" dirty="0"/>
              <a:t>311 operator vacancies </a:t>
            </a:r>
            <a:r>
              <a:rPr lang="en-US" sz="1820" dirty="0"/>
              <a:t>(reported by 55 transit agencies)</a:t>
            </a:r>
          </a:p>
          <a:p>
            <a:r>
              <a:rPr lang="en-US" sz="2340" dirty="0"/>
              <a:t>7 mechanic vacancies </a:t>
            </a:r>
            <a:r>
              <a:rPr lang="en-US" sz="1820" dirty="0"/>
              <a:t>(reported </a:t>
            </a:r>
            <a:r>
              <a:rPr lang="en-US" sz="1820"/>
              <a:t>by 5 </a:t>
            </a:r>
            <a:r>
              <a:rPr lang="en-US" sz="1820" dirty="0"/>
              <a:t>transit agencies)</a:t>
            </a:r>
          </a:p>
          <a:p>
            <a:r>
              <a:rPr lang="en-US" sz="2340" dirty="0"/>
              <a:t>15 other vacancies</a:t>
            </a:r>
          </a:p>
          <a:p>
            <a:r>
              <a:rPr lang="en-US" sz="2340" dirty="0"/>
              <a:t>Since March 2020: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>
                <a:solidFill>
                  <a:srgbClr val="263248"/>
                </a:solidFill>
                <a:latin typeface="Roboto Condensed Light" charset="0"/>
              </a:rPr>
              <a:t>389 operators retired </a:t>
            </a:r>
          </a:p>
          <a:p>
            <a:pPr lvl="1" eaLnBrk="1" hangingPunct="1">
              <a:spcAft>
                <a:spcPct val="0"/>
              </a:spcAft>
            </a:pPr>
            <a:r>
              <a:rPr lang="en-US" dirty="0">
                <a:solidFill>
                  <a:srgbClr val="263248"/>
                </a:solidFill>
                <a:latin typeface="Roboto Condensed Light" charset="0"/>
              </a:rPr>
              <a:t>52 FTEs reduced</a:t>
            </a:r>
          </a:p>
          <a:p>
            <a:endParaRPr lang="en-US" sz="1820" dirty="0"/>
          </a:p>
        </p:txBody>
      </p:sp>
    </p:spTree>
    <p:extLst>
      <p:ext uri="{BB962C8B-B14F-4D97-AF65-F5344CB8AC3E}">
        <p14:creationId xmlns:p14="http://schemas.microsoft.com/office/powerpoint/2010/main" val="425820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66F701-84F1-E948-8E2A-4C3357AE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Reasons for Vacancies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EDD7C-5966-364E-B238-97888E7D1A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1188720"/>
            <a:fld id="{99D9B117-652F-4798-8119-AAA96FF5E062}" type="slidenum">
              <a:rPr lang="en-US" altLang="en-US">
                <a:ea typeface="+mn-ea"/>
              </a:rPr>
              <a:pPr defTabSz="1188720"/>
              <a:t>18</a:t>
            </a:fld>
            <a:endParaRPr lang="en-US" altLang="en-US" dirty="0">
              <a:ea typeface="+mn-ea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92C4BF-24CB-CE49-8342-DEED98A03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/>
              <a:t>Unemployment benefits are better</a:t>
            </a:r>
          </a:p>
          <a:p>
            <a:r>
              <a:rPr lang="en-US" sz="2600" dirty="0"/>
              <a:t>Health concerns and COVID-19</a:t>
            </a:r>
          </a:p>
          <a:p>
            <a:r>
              <a:rPr lang="en-US" sz="2600" dirty="0"/>
              <a:t>Less interest in benefits with a low salary</a:t>
            </a:r>
          </a:p>
          <a:p>
            <a:r>
              <a:rPr lang="en-US" sz="2600" dirty="0"/>
              <a:t>Certain number of years of experience required </a:t>
            </a:r>
          </a:p>
          <a:p>
            <a:r>
              <a:rPr lang="en-US" sz="2600" dirty="0"/>
              <a:t>High risks with low pay</a:t>
            </a:r>
          </a:p>
          <a:p>
            <a:r>
              <a:rPr lang="en-US" sz="2600" dirty="0"/>
              <a:t>Drug screening</a:t>
            </a:r>
          </a:p>
        </p:txBody>
      </p:sp>
    </p:spTree>
    <p:extLst>
      <p:ext uri="{BB962C8B-B14F-4D97-AF65-F5344CB8AC3E}">
        <p14:creationId xmlns:p14="http://schemas.microsoft.com/office/powerpoint/2010/main" val="987729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AD6B4B7-44FE-2448-BA8E-37E81F40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6866" y="2549338"/>
            <a:ext cx="3918234" cy="3831667"/>
          </a:xfrm>
        </p:spPr>
        <p:txBody>
          <a:bodyPr/>
          <a:lstStyle/>
          <a:p>
            <a:r>
              <a:rPr lang="en-US" sz="2080" dirty="0"/>
              <a:t>No CDL Required</a:t>
            </a:r>
          </a:p>
          <a:p>
            <a:pPr lvl="1"/>
            <a:r>
              <a:rPr lang="en-US" dirty="0"/>
              <a:t>$8/</a:t>
            </a:r>
            <a:r>
              <a:rPr lang="en-US" dirty="0" err="1"/>
              <a:t>hr</a:t>
            </a:r>
            <a:r>
              <a:rPr lang="en-US" dirty="0"/>
              <a:t> - $19/</a:t>
            </a:r>
            <a:r>
              <a:rPr lang="en-US" dirty="0" err="1"/>
              <a:t>hr</a:t>
            </a:r>
            <a:endParaRPr lang="en-US" dirty="0"/>
          </a:p>
          <a:p>
            <a:pPr lvl="1"/>
            <a:r>
              <a:rPr lang="en-US" dirty="0"/>
              <a:t>$23,000/</a:t>
            </a:r>
            <a:r>
              <a:rPr lang="en-US" dirty="0" err="1"/>
              <a:t>yr</a:t>
            </a:r>
            <a:r>
              <a:rPr lang="en-US" dirty="0"/>
              <a:t> - $44,600/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sz="2080" dirty="0"/>
              <a:t>CDL Required</a:t>
            </a:r>
          </a:p>
          <a:p>
            <a:pPr lvl="1"/>
            <a:r>
              <a:rPr lang="en-US" dirty="0">
                <a:latin typeface="+mn-lt"/>
                <a:ea typeface="Roboto Condensed Light" panose="02000000000000000000" pitchFamily="2" charset="0"/>
              </a:rPr>
              <a:t>$10/</a:t>
            </a:r>
            <a:r>
              <a:rPr lang="en-US" dirty="0" err="1">
                <a:latin typeface="+mn-lt"/>
                <a:ea typeface="Roboto Condensed Light" panose="02000000000000000000" pitchFamily="2" charset="0"/>
              </a:rPr>
              <a:t>hr</a:t>
            </a:r>
            <a:r>
              <a:rPr lang="en-US" dirty="0">
                <a:latin typeface="+mn-lt"/>
                <a:ea typeface="Roboto Condensed Light" panose="02000000000000000000" pitchFamily="2" charset="0"/>
              </a:rPr>
              <a:t> - $26/</a:t>
            </a:r>
            <a:r>
              <a:rPr lang="en-US" dirty="0" err="1">
                <a:latin typeface="+mn-lt"/>
                <a:ea typeface="Roboto Condensed Light" panose="02000000000000000000" pitchFamily="2" charset="0"/>
              </a:rPr>
              <a:t>hr</a:t>
            </a:r>
            <a:endParaRPr lang="en-US" dirty="0">
              <a:latin typeface="+mn-lt"/>
              <a:ea typeface="Roboto Condensed Light" panose="02000000000000000000" pitchFamily="2" charset="0"/>
            </a:endParaRPr>
          </a:p>
          <a:p>
            <a:pPr lvl="1"/>
            <a:r>
              <a:rPr lang="en-US" dirty="0">
                <a:latin typeface="+mn-lt"/>
                <a:ea typeface="Roboto Condensed Light" panose="02000000000000000000" pitchFamily="2" charset="0"/>
              </a:rPr>
              <a:t>$23,900/</a:t>
            </a:r>
            <a:r>
              <a:rPr lang="en-US" dirty="0" err="1">
                <a:latin typeface="+mn-lt"/>
                <a:ea typeface="Roboto Condensed Light" panose="02000000000000000000" pitchFamily="2" charset="0"/>
              </a:rPr>
              <a:t>yr</a:t>
            </a:r>
            <a:r>
              <a:rPr lang="en-US" dirty="0">
                <a:latin typeface="+mn-lt"/>
                <a:ea typeface="Roboto Condensed Light" panose="02000000000000000000" pitchFamily="2" charset="0"/>
              </a:rPr>
              <a:t> - $54,800/</a:t>
            </a:r>
            <a:r>
              <a:rPr lang="en-US" dirty="0" err="1">
                <a:latin typeface="+mn-lt"/>
                <a:ea typeface="Roboto Condensed Light" panose="02000000000000000000" pitchFamily="2" charset="0"/>
              </a:rPr>
              <a:t>yr</a:t>
            </a:r>
            <a:endParaRPr lang="en-US" dirty="0">
              <a:latin typeface="+mn-lt"/>
              <a:ea typeface="Roboto Condensed Light" panose="02000000000000000000" pitchFamily="2" charset="0"/>
            </a:endParaRPr>
          </a:p>
          <a:p>
            <a:r>
              <a:rPr lang="en-US" sz="2080" dirty="0"/>
              <a:t>Majority increased wages between 2020-2021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5145629-5847-F744-BEFD-2C970818F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2" y="596073"/>
            <a:ext cx="8118456" cy="996060"/>
          </a:xfrm>
        </p:spPr>
        <p:txBody>
          <a:bodyPr/>
          <a:lstStyle/>
          <a:p>
            <a:r>
              <a:rPr lang="en-US" dirty="0"/>
              <a:t>Wage/Rate Range for </a:t>
            </a:r>
            <a:br>
              <a:rPr lang="en-US" dirty="0"/>
            </a:br>
            <a:r>
              <a:rPr lang="en-US" dirty="0"/>
              <a:t>Operators/Other Operations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0D70B-06F1-6946-A631-A6C6AA2AF783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1188720"/>
            <a:fld id="{99D9B117-652F-4798-8119-AAA96FF5E062}" type="slidenum">
              <a:rPr lang="en-US" altLang="en-US">
                <a:ea typeface="+mn-ea"/>
              </a:rPr>
              <a:pPr defTabSz="1188720"/>
              <a:t>19</a:t>
            </a:fld>
            <a:endParaRPr lang="en-US" altLang="en-US" dirty="0">
              <a:ea typeface="+mn-ea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C1EC48A-17C8-8344-B689-B7FA1F84A6FA}"/>
              </a:ext>
            </a:extLst>
          </p:cNvPr>
          <p:cNvSpPr txBox="1">
            <a:spLocks/>
          </p:cNvSpPr>
          <p:nvPr/>
        </p:nvSpPr>
        <p:spPr bwMode="auto">
          <a:xfrm>
            <a:off x="4701026" y="2533587"/>
            <a:ext cx="2965706" cy="296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18853" tIns="118853" rIns="118853" bIns="118853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Arial" panose="020B0604020202020204" pitchFamily="34" charset="0"/>
              <a:buChar char="▰"/>
              <a:defRPr sz="2400">
                <a:solidFill>
                  <a:srgbClr val="000000"/>
                </a:solidFill>
                <a:latin typeface="Roboto Condensed Light" panose="020B0604020202020204" charset="0"/>
                <a:ea typeface="Roboto Condensed Light" panose="020B0604020202020204" charset="0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94360" indent="-495300" defTabSz="1188720">
              <a:spcBef>
                <a:spcPts val="780"/>
              </a:spcBef>
            </a:pPr>
            <a:r>
              <a:rPr lang="en-US" sz="2080" kern="0" dirty="0"/>
              <a:t>No CDL Required</a:t>
            </a:r>
          </a:p>
          <a:p>
            <a:pPr marL="1188720" lvl="1" indent="-495300" defTabSz="1188720">
              <a:spcBef>
                <a:spcPts val="1300"/>
              </a:spcBef>
            </a:pPr>
            <a:r>
              <a:rPr lang="en-US" sz="1820" kern="0" dirty="0">
                <a:ea typeface="Roboto Condensed Light" panose="02000000000000000000" pitchFamily="2" charset="0"/>
              </a:rPr>
              <a:t>$7/</a:t>
            </a:r>
            <a:r>
              <a:rPr lang="en-US" sz="1820" kern="0" dirty="0" err="1">
                <a:ea typeface="Roboto Condensed Light" panose="02000000000000000000" pitchFamily="2" charset="0"/>
              </a:rPr>
              <a:t>hr</a:t>
            </a:r>
            <a:r>
              <a:rPr lang="en-US" sz="1820" kern="0" dirty="0">
                <a:ea typeface="Roboto Condensed Light" panose="02000000000000000000" pitchFamily="2" charset="0"/>
              </a:rPr>
              <a:t> - $20/</a:t>
            </a:r>
            <a:r>
              <a:rPr lang="en-US" sz="1820" kern="0" dirty="0" err="1">
                <a:ea typeface="Roboto Condensed Light" panose="02000000000000000000" pitchFamily="2" charset="0"/>
              </a:rPr>
              <a:t>hr</a:t>
            </a:r>
            <a:endParaRPr lang="en-US" sz="1820" kern="0" dirty="0">
              <a:ea typeface="Roboto Condensed Light" panose="02000000000000000000" pitchFamily="2" charset="0"/>
            </a:endParaRPr>
          </a:p>
          <a:p>
            <a:pPr marL="1188720" lvl="1" indent="-495300" defTabSz="1188720">
              <a:spcBef>
                <a:spcPts val="1300"/>
              </a:spcBef>
            </a:pPr>
            <a:endParaRPr lang="en-US" sz="1820" kern="0" dirty="0">
              <a:ea typeface="Roboto Condensed Light" panose="02000000000000000000" pitchFamily="2" charset="0"/>
            </a:endParaRPr>
          </a:p>
          <a:p>
            <a:pPr marL="594360" indent="-495300" defTabSz="1188720">
              <a:spcBef>
                <a:spcPts val="780"/>
              </a:spcBef>
            </a:pPr>
            <a:r>
              <a:rPr lang="en-US" sz="2080" kern="0" dirty="0"/>
              <a:t>CDL Required</a:t>
            </a:r>
          </a:p>
          <a:p>
            <a:pPr marL="1188720" lvl="1" indent="-495300" defTabSz="1188720">
              <a:spcBef>
                <a:spcPts val="1300"/>
              </a:spcBef>
            </a:pPr>
            <a:r>
              <a:rPr lang="en-US" sz="1820" kern="0" dirty="0">
                <a:ea typeface="Roboto Condensed Light" panose="02000000000000000000" pitchFamily="2" charset="0"/>
              </a:rPr>
              <a:t>$12/</a:t>
            </a:r>
            <a:r>
              <a:rPr lang="en-US" sz="1820" kern="0" dirty="0" err="1">
                <a:ea typeface="Roboto Condensed Light" panose="02000000000000000000" pitchFamily="2" charset="0"/>
              </a:rPr>
              <a:t>hr</a:t>
            </a:r>
            <a:r>
              <a:rPr lang="en-US" sz="1820" kern="0" dirty="0">
                <a:ea typeface="Roboto Condensed Light" panose="02000000000000000000" pitchFamily="2" charset="0"/>
              </a:rPr>
              <a:t> - $23/</a:t>
            </a:r>
            <a:r>
              <a:rPr lang="en-US" sz="1820" kern="0" dirty="0" err="1">
                <a:ea typeface="Roboto Condensed Light" panose="02000000000000000000" pitchFamily="2" charset="0"/>
              </a:rPr>
              <a:t>hr</a:t>
            </a:r>
            <a:r>
              <a:rPr lang="en-US" sz="1820" kern="0" dirty="0">
                <a:ea typeface="Roboto Condensed Light" panose="02000000000000000000" pitchFamily="2" charset="0"/>
              </a:rPr>
              <a:t> (or no max)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3DF45-AA8A-0049-A97A-B66871E09630}"/>
              </a:ext>
            </a:extLst>
          </p:cNvPr>
          <p:cNvSpPr txBox="1"/>
          <p:nvPr/>
        </p:nvSpPr>
        <p:spPr>
          <a:xfrm>
            <a:off x="4622280" y="1958402"/>
            <a:ext cx="2975362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88720" eaLnBrk="0" hangingPunct="0"/>
            <a:r>
              <a:rPr lang="en-US" sz="182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Contractor Operator Staff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A52CA4-0106-1A48-8391-973CF8B39D64}"/>
              </a:ext>
            </a:extLst>
          </p:cNvPr>
          <p:cNvSpPr/>
          <p:nvPr/>
        </p:nvSpPr>
        <p:spPr>
          <a:xfrm>
            <a:off x="284292" y="2547718"/>
            <a:ext cx="4210960" cy="383166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8720" eaLnBrk="0" hangingPunct="0"/>
            <a:endParaRPr lang="en-US" sz="182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27A913-46C5-3A41-99DB-7687AB13D0A9}"/>
              </a:ext>
            </a:extLst>
          </p:cNvPr>
          <p:cNvSpPr txBox="1"/>
          <p:nvPr/>
        </p:nvSpPr>
        <p:spPr>
          <a:xfrm>
            <a:off x="280224" y="1984521"/>
            <a:ext cx="4210960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88720" eaLnBrk="0" hangingPunct="0"/>
            <a:r>
              <a:rPr lang="en-US" sz="182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Agency Operator Staff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114D3A-AB57-954B-B38D-912CD45CB22B}"/>
              </a:ext>
            </a:extLst>
          </p:cNvPr>
          <p:cNvSpPr/>
          <p:nvPr/>
        </p:nvSpPr>
        <p:spPr>
          <a:xfrm>
            <a:off x="4622279" y="2554911"/>
            <a:ext cx="2975362" cy="383166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8720" eaLnBrk="0" hangingPunct="0"/>
            <a:endParaRPr lang="en-US" sz="182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E5E5C-C00E-A944-8A32-B5639BF7E840}"/>
              </a:ext>
            </a:extLst>
          </p:cNvPr>
          <p:cNvSpPr txBox="1"/>
          <p:nvPr/>
        </p:nvSpPr>
        <p:spPr>
          <a:xfrm>
            <a:off x="7720600" y="1958402"/>
            <a:ext cx="3990043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88720" eaLnBrk="0" hangingPunct="0"/>
            <a:r>
              <a:rPr lang="en-US" sz="182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Other Agency Operations Staff</a:t>
            </a: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BBA31FAD-1A15-184F-9BD4-EAAD90F6991A}"/>
              </a:ext>
            </a:extLst>
          </p:cNvPr>
          <p:cNvSpPr txBox="1">
            <a:spLocks/>
          </p:cNvSpPr>
          <p:nvPr/>
        </p:nvSpPr>
        <p:spPr bwMode="auto">
          <a:xfrm>
            <a:off x="7818357" y="2947787"/>
            <a:ext cx="3882308" cy="3103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18853" tIns="118853" rIns="118853" bIns="118853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Arial" panose="020B0604020202020204" pitchFamily="34" charset="0"/>
              <a:buChar char="▰"/>
              <a:defRPr sz="2400">
                <a:solidFill>
                  <a:srgbClr val="000000"/>
                </a:solidFill>
                <a:latin typeface="Roboto Condensed Light" panose="020B0604020202020204" charset="0"/>
                <a:ea typeface="Roboto Condensed Light" panose="020B0604020202020204" charset="0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94360" indent="-495300" defTabSz="1188720">
              <a:spcBef>
                <a:spcPts val="780"/>
              </a:spcBef>
            </a:pPr>
            <a:r>
              <a:rPr lang="en-US" sz="2080" dirty="0"/>
              <a:t>Dispatchers</a:t>
            </a:r>
          </a:p>
          <a:p>
            <a:pPr marL="1188720" lvl="1" indent="-495300" defTabSz="1188720">
              <a:spcBef>
                <a:spcPts val="1300"/>
              </a:spcBef>
            </a:pPr>
            <a:r>
              <a:rPr lang="en-US" sz="1820" dirty="0">
                <a:ea typeface="Roboto Condensed Light" panose="02000000000000000000" pitchFamily="2" charset="0"/>
              </a:rPr>
              <a:t>$10/</a:t>
            </a:r>
            <a:r>
              <a:rPr lang="en-US" sz="1820" dirty="0" err="1">
                <a:ea typeface="Roboto Condensed Light" panose="02000000000000000000" pitchFamily="2" charset="0"/>
              </a:rPr>
              <a:t>hr</a:t>
            </a:r>
            <a:r>
              <a:rPr lang="en-US" sz="1820" dirty="0">
                <a:ea typeface="Roboto Condensed Light" panose="02000000000000000000" pitchFamily="2" charset="0"/>
              </a:rPr>
              <a:t> - $22/</a:t>
            </a:r>
            <a:r>
              <a:rPr lang="en-US" sz="1820" dirty="0" err="1">
                <a:ea typeface="Roboto Condensed Light" panose="02000000000000000000" pitchFamily="2" charset="0"/>
              </a:rPr>
              <a:t>hr</a:t>
            </a:r>
            <a:endParaRPr lang="en-US" sz="1820" dirty="0">
              <a:ea typeface="Roboto Condensed Light" panose="02000000000000000000" pitchFamily="2" charset="0"/>
            </a:endParaRPr>
          </a:p>
          <a:p>
            <a:pPr marL="1188720" lvl="1" indent="-495300" defTabSz="1188720">
              <a:spcBef>
                <a:spcPts val="1300"/>
              </a:spcBef>
            </a:pPr>
            <a:r>
              <a:rPr lang="en-US" sz="1820" dirty="0">
                <a:ea typeface="Roboto Condensed Light" panose="02000000000000000000" pitchFamily="2" charset="0"/>
              </a:rPr>
              <a:t>$25,600/</a:t>
            </a:r>
            <a:r>
              <a:rPr lang="en-US" sz="1820" dirty="0" err="1">
                <a:ea typeface="Roboto Condensed Light" panose="02000000000000000000" pitchFamily="2" charset="0"/>
              </a:rPr>
              <a:t>yr</a:t>
            </a:r>
            <a:r>
              <a:rPr lang="en-US" sz="1820" dirty="0">
                <a:ea typeface="Roboto Condensed Light" panose="02000000000000000000" pitchFamily="2" charset="0"/>
              </a:rPr>
              <a:t> - $65,300/</a:t>
            </a:r>
            <a:r>
              <a:rPr lang="en-US" sz="1820" dirty="0" err="1">
                <a:ea typeface="Roboto Condensed Light" panose="02000000000000000000" pitchFamily="2" charset="0"/>
              </a:rPr>
              <a:t>yr</a:t>
            </a:r>
            <a:endParaRPr lang="en-US" sz="1820" dirty="0">
              <a:ea typeface="Roboto Condensed Light" panose="02000000000000000000" pitchFamily="2" charset="0"/>
            </a:endParaRPr>
          </a:p>
          <a:p>
            <a:pPr marL="594360" indent="-495300" defTabSz="1188720">
              <a:spcBef>
                <a:spcPts val="780"/>
              </a:spcBef>
            </a:pPr>
            <a:endParaRPr lang="en-US" sz="2080" dirty="0"/>
          </a:p>
          <a:p>
            <a:pPr marL="594360" indent="-495300" defTabSz="1188720">
              <a:spcBef>
                <a:spcPts val="780"/>
              </a:spcBef>
            </a:pPr>
            <a:r>
              <a:rPr lang="en-US" sz="2080" dirty="0"/>
              <a:t>Operations Supervisors</a:t>
            </a:r>
          </a:p>
          <a:p>
            <a:pPr marL="1188720" lvl="1" indent="-495300" defTabSz="1188720">
              <a:spcBef>
                <a:spcPts val="1300"/>
              </a:spcBef>
            </a:pPr>
            <a:r>
              <a:rPr lang="en-US" sz="1820" dirty="0">
                <a:ea typeface="Roboto Condensed Light" panose="02000000000000000000" pitchFamily="2" charset="0"/>
              </a:rPr>
              <a:t>$12/</a:t>
            </a:r>
            <a:r>
              <a:rPr lang="en-US" sz="1820" dirty="0" err="1">
                <a:ea typeface="Roboto Condensed Light" panose="02000000000000000000" pitchFamily="2" charset="0"/>
              </a:rPr>
              <a:t>hr</a:t>
            </a:r>
            <a:r>
              <a:rPr lang="en-US" sz="1820" dirty="0">
                <a:ea typeface="Roboto Condensed Light" panose="02000000000000000000" pitchFamily="2" charset="0"/>
              </a:rPr>
              <a:t> - $40/</a:t>
            </a:r>
            <a:r>
              <a:rPr lang="en-US" sz="1820" dirty="0" err="1">
                <a:ea typeface="Roboto Condensed Light" panose="02000000000000000000" pitchFamily="2" charset="0"/>
              </a:rPr>
              <a:t>hr</a:t>
            </a:r>
            <a:endParaRPr lang="en-US" sz="1820" dirty="0">
              <a:ea typeface="Roboto Condensed Light" panose="02000000000000000000" pitchFamily="2" charset="0"/>
            </a:endParaRPr>
          </a:p>
          <a:p>
            <a:pPr marL="1188720" lvl="1" indent="-495300" defTabSz="1188720">
              <a:spcBef>
                <a:spcPts val="1300"/>
              </a:spcBef>
            </a:pPr>
            <a:r>
              <a:rPr lang="en-US" sz="1820" dirty="0">
                <a:ea typeface="Roboto Condensed Light" panose="02000000000000000000" pitchFamily="2" charset="0"/>
              </a:rPr>
              <a:t>$27,000/</a:t>
            </a:r>
            <a:r>
              <a:rPr lang="en-US" sz="1820" dirty="0" err="1">
                <a:ea typeface="Roboto Condensed Light" panose="02000000000000000000" pitchFamily="2" charset="0"/>
              </a:rPr>
              <a:t>yr</a:t>
            </a:r>
            <a:r>
              <a:rPr lang="en-US" sz="1820" dirty="0">
                <a:ea typeface="Roboto Condensed Light" panose="02000000000000000000" pitchFamily="2" charset="0"/>
              </a:rPr>
              <a:t> - $81,000/</a:t>
            </a:r>
            <a:r>
              <a:rPr lang="en-US" sz="1820" dirty="0" err="1">
                <a:ea typeface="Roboto Condensed Light" panose="02000000000000000000" pitchFamily="2" charset="0"/>
              </a:rPr>
              <a:t>yr</a:t>
            </a:r>
            <a:endParaRPr lang="en-US" sz="1820" dirty="0">
              <a:ea typeface="Roboto Condensed Light" panose="02000000000000000000" pitchFamily="2" charset="0"/>
            </a:endParaRPr>
          </a:p>
          <a:p>
            <a:pPr marL="99060" indent="0" defTabSz="1188720">
              <a:spcBef>
                <a:spcPts val="780"/>
              </a:spcBef>
              <a:buNone/>
            </a:pPr>
            <a:endParaRPr lang="en-US" sz="1820" kern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75FA915-4B22-4242-85CA-58022DAE3BFF}"/>
              </a:ext>
            </a:extLst>
          </p:cNvPr>
          <p:cNvSpPr/>
          <p:nvPr/>
        </p:nvSpPr>
        <p:spPr>
          <a:xfrm>
            <a:off x="7720600" y="2533587"/>
            <a:ext cx="3990043" cy="3845798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8720" eaLnBrk="0" hangingPunct="0"/>
            <a:endParaRPr lang="en-US" sz="182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24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3524" y="320040"/>
            <a:ext cx="11260151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8500D0-01DA-4245-92A3-E937F61B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" y="963877"/>
            <a:ext cx="340700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defTabSz="914400">
              <a:lnSpc>
                <a:spcPct val="90000"/>
              </a:lnSpc>
            </a:pPr>
            <a:r>
              <a:rPr lang="en-US" sz="44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37938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E27FCF-4E68-4493-9BC1-188F2E9C49D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51630" y="963877"/>
            <a:ext cx="6218325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ROAP &amp; SMAP Update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CARES Act Implementation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COVID-19 Response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Compensation Study – early findings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Other Reminders and Updates 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Questions</a:t>
            </a:r>
          </a:p>
          <a:p>
            <a:pPr marL="114300" indent="0" defTabSz="914400">
              <a:lnSpc>
                <a:spcPct val="90000"/>
              </a:lnSpc>
              <a:buNone/>
            </a:pPr>
            <a:endParaRPr lang="en-US" sz="24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Lightning Training - Procurement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64EBAB-0AA7-42C4-BE42-9F5BF5FF66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07228" y="6033479"/>
            <a:ext cx="76272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3C2E06F5-03C5-4BA5-AE80-2E98A827F366}" type="slidenum">
              <a:rPr lang="en-US" altLang="en-US" sz="10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</a:rPr>
              <a:pPr defTabSz="914400">
                <a:spcAft>
                  <a:spcPts val="600"/>
                </a:spcAft>
                <a:defRPr/>
              </a:pPr>
              <a:t>2</a:t>
            </a:fld>
            <a:endParaRPr lang="en-US" altLang="en-US" sz="1000">
              <a:solidFill>
                <a:schemeClr val="tx1">
                  <a:alpha val="8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07700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D5BE3B-9FB2-344E-AC07-21EAB8AF8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9475" y="1744369"/>
            <a:ext cx="4034042" cy="4212000"/>
          </a:xfrm>
        </p:spPr>
        <p:txBody>
          <a:bodyPr/>
          <a:lstStyle/>
          <a:p>
            <a:r>
              <a:rPr lang="en-US" sz="2340" dirty="0"/>
              <a:t>Benefits are available to: </a:t>
            </a:r>
          </a:p>
          <a:p>
            <a:pPr lvl="1"/>
            <a:r>
              <a:rPr lang="en-US" sz="1690" dirty="0"/>
              <a:t>All operators – 20%</a:t>
            </a:r>
          </a:p>
          <a:p>
            <a:pPr lvl="1"/>
            <a:r>
              <a:rPr lang="en-US" sz="1690" dirty="0"/>
              <a:t>Full-time operators only – 66%</a:t>
            </a:r>
          </a:p>
          <a:p>
            <a:pPr lvl="1"/>
            <a:r>
              <a:rPr lang="en-US" sz="1690" dirty="0"/>
              <a:t>Part-time with minimum hours – 14%</a:t>
            </a:r>
          </a:p>
          <a:p>
            <a:r>
              <a:rPr lang="en-US" sz="2340" dirty="0"/>
              <a:t>Provide CDL Training to new operators </a:t>
            </a:r>
          </a:p>
          <a:p>
            <a:pPr lvl="1"/>
            <a:r>
              <a:rPr lang="en-US" sz="1690" dirty="0"/>
              <a:t>No – 73%</a:t>
            </a:r>
          </a:p>
          <a:p>
            <a:pPr lvl="1"/>
            <a:r>
              <a:rPr lang="en-US" sz="1690" dirty="0"/>
              <a:t>Yes – 24%</a:t>
            </a:r>
          </a:p>
          <a:p>
            <a:pPr lvl="1"/>
            <a:r>
              <a:rPr lang="en-US" sz="1690" dirty="0"/>
              <a:t>Yes, after minimum length of employment – 3%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AD1CD4-D238-CC4C-BE5A-C88E5F769B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Provided to Operators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600-000002000000}"/>
              </a:ext>
            </a:extLst>
          </p:cNvPr>
          <p:cNvGraphicFramePr>
            <a:graphicFrameLocks/>
          </p:cNvGraphicFramePr>
          <p:nvPr/>
        </p:nvGraphicFramePr>
        <p:xfrm>
          <a:off x="0" y="2049928"/>
          <a:ext cx="7668021" cy="42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5088B92-69D5-48DD-AE32-7F21C0E3A69E}"/>
              </a:ext>
            </a:extLst>
          </p:cNvPr>
          <p:cNvSpPr>
            <a:spLocks noGrp="1"/>
          </p:cNvSpPr>
          <p:nvPr>
            <p:ph type="sldNum" idx="10"/>
          </p:nvPr>
        </p:nvSpPr>
        <p:spPr>
          <a:xfrm>
            <a:off x="9903938" y="6113940"/>
            <a:ext cx="1933733" cy="408623"/>
          </a:xfrm>
        </p:spPr>
        <p:txBody>
          <a:bodyPr/>
          <a:lstStyle/>
          <a:p>
            <a:pPr defTabSz="1188720"/>
            <a:fld id="{99D9B117-652F-4798-8119-AAA96FF5E062}" type="slidenum">
              <a:rPr lang="en-US" altLang="en-US">
                <a:ea typeface="+mn-ea"/>
              </a:rPr>
              <a:pPr defTabSz="1188720"/>
              <a:t>20</a:t>
            </a:fld>
            <a:endParaRPr lang="en-US" altLang="en-US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484146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1A73FA0-AEA9-994A-B95F-6B5A9D572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Operator Compensation Compared to Local Labor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80AA57-74AD-5A42-ABA5-9E3BF76CBE5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1188720"/>
            <a:fld id="{99D9B117-652F-4798-8119-AAA96FF5E062}" type="slidenum">
              <a:rPr lang="en-US" altLang="en-US">
                <a:ea typeface="+mn-ea"/>
              </a:rPr>
              <a:pPr defTabSz="1188720"/>
              <a:t>21</a:t>
            </a:fld>
            <a:endParaRPr lang="en-US" altLang="en-US" dirty="0">
              <a:ea typeface="+mn-ea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00000000-0008-0000-1300-000002000000}"/>
              </a:ext>
            </a:extLst>
          </p:cNvPr>
          <p:cNvGraphicFramePr>
            <a:graphicFrameLocks/>
          </p:cNvGraphicFramePr>
          <p:nvPr/>
        </p:nvGraphicFramePr>
        <p:xfrm>
          <a:off x="466105" y="2169791"/>
          <a:ext cx="4702242" cy="3446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7798533-E915-5749-A568-6DBDAD58F737}"/>
              </a:ext>
            </a:extLst>
          </p:cNvPr>
          <p:cNvGraphicFramePr>
            <a:graphicFrameLocks/>
          </p:cNvGraphicFramePr>
          <p:nvPr/>
        </p:nvGraphicFramePr>
        <p:xfrm>
          <a:off x="6306100" y="2169792"/>
          <a:ext cx="4456031" cy="34460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54794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21F0EE6-54D8-FE4C-9D15-606C34A7E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173" y="2372456"/>
            <a:ext cx="5103426" cy="4042984"/>
          </a:xfrm>
        </p:spPr>
        <p:txBody>
          <a:bodyPr/>
          <a:lstStyle/>
          <a:p>
            <a:r>
              <a:rPr lang="en-US" sz="2600" dirty="0"/>
              <a:t>No CDL Required </a:t>
            </a:r>
          </a:p>
          <a:p>
            <a:pPr lvl="1"/>
            <a:r>
              <a:rPr lang="en-US" dirty="0"/>
              <a:t>$10/</a:t>
            </a:r>
            <a:r>
              <a:rPr lang="en-US" dirty="0" err="1"/>
              <a:t>hr</a:t>
            </a:r>
            <a:r>
              <a:rPr lang="en-US" dirty="0"/>
              <a:t> - $33/</a:t>
            </a:r>
            <a:r>
              <a:rPr lang="en-US" dirty="0" err="1"/>
              <a:t>hr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$33,000/</a:t>
            </a:r>
            <a:r>
              <a:rPr lang="en-US" dirty="0" err="1"/>
              <a:t>yr</a:t>
            </a:r>
            <a:r>
              <a:rPr lang="en-US" dirty="0"/>
              <a:t> - $41,600/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sz="2600" dirty="0"/>
              <a:t>CDL Required</a:t>
            </a:r>
          </a:p>
          <a:p>
            <a:pPr lvl="1"/>
            <a:r>
              <a:rPr lang="en-US" dirty="0"/>
              <a:t>$12/</a:t>
            </a:r>
            <a:r>
              <a:rPr lang="en-US" dirty="0" err="1"/>
              <a:t>hr</a:t>
            </a:r>
            <a:r>
              <a:rPr lang="en-US" dirty="0"/>
              <a:t> - $32/</a:t>
            </a:r>
            <a:r>
              <a:rPr lang="en-US" dirty="0" err="1"/>
              <a:t>hr</a:t>
            </a:r>
            <a:endParaRPr lang="en-US" dirty="0"/>
          </a:p>
          <a:p>
            <a:pPr lvl="1"/>
            <a:r>
              <a:rPr lang="en-US" dirty="0"/>
              <a:t>$34,800/</a:t>
            </a:r>
            <a:r>
              <a:rPr lang="en-US" dirty="0" err="1"/>
              <a:t>yr</a:t>
            </a:r>
            <a:r>
              <a:rPr lang="en-US" dirty="0"/>
              <a:t> - $66,700/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sz="2600" dirty="0"/>
              <a:t>Wage increases in 2021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2EE5E1-0773-624C-BCD0-6DBB74E21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932" y="596073"/>
            <a:ext cx="8347604" cy="996060"/>
          </a:xfrm>
        </p:spPr>
        <p:txBody>
          <a:bodyPr/>
          <a:lstStyle/>
          <a:p>
            <a:r>
              <a:rPr lang="en-US" dirty="0"/>
              <a:t>Wage/Rate Range for Mechanics/Maintenance Staff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2FABD9-57AE-1E44-A082-5A9603753964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1188720"/>
            <a:fld id="{99D9B117-652F-4798-8119-AAA96FF5E062}" type="slidenum">
              <a:rPr lang="en-US" altLang="en-US">
                <a:ea typeface="+mn-ea"/>
              </a:rPr>
              <a:pPr defTabSz="1188720"/>
              <a:t>22</a:t>
            </a:fld>
            <a:endParaRPr lang="en-US" altLang="en-US" dirty="0">
              <a:ea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84AEFC-CB33-A448-A846-13BA7DFB43CE}"/>
              </a:ext>
            </a:extLst>
          </p:cNvPr>
          <p:cNvSpPr txBox="1"/>
          <p:nvPr/>
        </p:nvSpPr>
        <p:spPr>
          <a:xfrm>
            <a:off x="1684754" y="1892325"/>
            <a:ext cx="3414264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88720" eaLnBrk="0" hangingPunct="0"/>
            <a:r>
              <a:rPr lang="en-US" sz="234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Agency Mechanic Staff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AB2E99-CE82-2243-BE7F-460BC494A833}"/>
              </a:ext>
            </a:extLst>
          </p:cNvPr>
          <p:cNvSpPr txBox="1"/>
          <p:nvPr/>
        </p:nvSpPr>
        <p:spPr>
          <a:xfrm>
            <a:off x="6684879" y="1725587"/>
            <a:ext cx="3757242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88720" eaLnBrk="0" hangingPunct="0"/>
            <a:r>
              <a:rPr lang="en-US" sz="208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Agency Maintenance Supervisor Staff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E3B14DD-67E2-3346-9ED1-4AD9E193B947}"/>
              </a:ext>
            </a:extLst>
          </p:cNvPr>
          <p:cNvSpPr txBox="1">
            <a:spLocks/>
          </p:cNvSpPr>
          <p:nvPr/>
        </p:nvSpPr>
        <p:spPr bwMode="auto">
          <a:xfrm>
            <a:off x="6098632" y="2179866"/>
            <a:ext cx="4812019" cy="3934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18853" tIns="118853" rIns="118853" bIns="118853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Arial" panose="020B0604020202020204" pitchFamily="34" charset="0"/>
              <a:buChar char="▰"/>
              <a:defRPr sz="2400">
                <a:solidFill>
                  <a:srgbClr val="000000"/>
                </a:solidFill>
                <a:latin typeface="Roboto Condensed Light" panose="020B0604020202020204" charset="0"/>
                <a:ea typeface="Roboto Condensed Light" panose="020B0604020202020204" charset="0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94360" indent="-495300" defTabSz="1188720">
              <a:spcBef>
                <a:spcPts val="780"/>
              </a:spcBef>
            </a:pPr>
            <a:r>
              <a:rPr lang="en-US" sz="2600" kern="0" dirty="0"/>
              <a:t>No CDL Required </a:t>
            </a:r>
          </a:p>
          <a:p>
            <a:pPr marL="1188720" lvl="1" indent="-495300" defTabSz="1188720">
              <a:spcBef>
                <a:spcPts val="1300"/>
              </a:spcBef>
            </a:pPr>
            <a:r>
              <a:rPr lang="en-US" sz="1820" kern="0" dirty="0"/>
              <a:t>$10/</a:t>
            </a:r>
            <a:r>
              <a:rPr lang="en-US" sz="1820" kern="0" dirty="0" err="1"/>
              <a:t>hr</a:t>
            </a:r>
            <a:r>
              <a:rPr lang="en-US" sz="1820" kern="0" dirty="0"/>
              <a:t> - $33/</a:t>
            </a:r>
            <a:r>
              <a:rPr lang="en-US" sz="1820" kern="0" dirty="0" err="1"/>
              <a:t>hr</a:t>
            </a:r>
            <a:r>
              <a:rPr lang="en-US" sz="1820" kern="0" dirty="0"/>
              <a:t> </a:t>
            </a:r>
          </a:p>
          <a:p>
            <a:pPr marL="1188720" lvl="1" indent="-495300" defTabSz="1188720">
              <a:spcBef>
                <a:spcPts val="1300"/>
              </a:spcBef>
            </a:pPr>
            <a:r>
              <a:rPr lang="en-US" sz="1820" kern="0" dirty="0"/>
              <a:t>$33,000/</a:t>
            </a:r>
            <a:r>
              <a:rPr lang="en-US" sz="1820" kern="0" dirty="0" err="1"/>
              <a:t>yr</a:t>
            </a:r>
            <a:r>
              <a:rPr lang="en-US" sz="1820" kern="0" dirty="0"/>
              <a:t> - $41,600/</a:t>
            </a:r>
            <a:r>
              <a:rPr lang="en-US" sz="1820" kern="0" dirty="0" err="1"/>
              <a:t>yr</a:t>
            </a:r>
            <a:endParaRPr lang="en-US" sz="1820" kern="0" dirty="0"/>
          </a:p>
          <a:p>
            <a:pPr marL="594360" indent="-495300" defTabSz="1188720">
              <a:spcBef>
                <a:spcPts val="780"/>
              </a:spcBef>
            </a:pPr>
            <a:r>
              <a:rPr lang="en-US" sz="2600" kern="0" dirty="0"/>
              <a:t>CDL Required</a:t>
            </a:r>
          </a:p>
          <a:p>
            <a:pPr marL="1188720" lvl="1" indent="-495300" defTabSz="1188720">
              <a:spcBef>
                <a:spcPts val="1300"/>
              </a:spcBef>
            </a:pPr>
            <a:r>
              <a:rPr lang="en-US" sz="1820" kern="0" dirty="0"/>
              <a:t>$12/</a:t>
            </a:r>
            <a:r>
              <a:rPr lang="en-US" sz="1820" kern="0" dirty="0" err="1"/>
              <a:t>hr</a:t>
            </a:r>
            <a:r>
              <a:rPr lang="en-US" sz="1820" kern="0" dirty="0"/>
              <a:t> - $32/</a:t>
            </a:r>
            <a:r>
              <a:rPr lang="en-US" sz="1820" kern="0" dirty="0" err="1"/>
              <a:t>hr</a:t>
            </a:r>
            <a:endParaRPr lang="en-US" sz="1820" kern="0" dirty="0"/>
          </a:p>
          <a:p>
            <a:pPr marL="1188720" lvl="1" indent="-495300" defTabSz="1188720">
              <a:spcBef>
                <a:spcPts val="1300"/>
              </a:spcBef>
            </a:pPr>
            <a:r>
              <a:rPr lang="en-US" sz="1820" kern="0" dirty="0"/>
              <a:t>$34,800/</a:t>
            </a:r>
            <a:r>
              <a:rPr lang="en-US" sz="1820" kern="0" dirty="0" err="1"/>
              <a:t>yr</a:t>
            </a:r>
            <a:r>
              <a:rPr lang="en-US" sz="1820" kern="0" dirty="0"/>
              <a:t> - $66,700/</a:t>
            </a:r>
            <a:r>
              <a:rPr lang="en-US" sz="1820" kern="0" dirty="0" err="1"/>
              <a:t>yr</a:t>
            </a:r>
            <a:endParaRPr lang="en-US" sz="1820" kern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A3A8D5-B2AB-F447-A790-5576A1510EC8}"/>
              </a:ext>
            </a:extLst>
          </p:cNvPr>
          <p:cNvSpPr/>
          <p:nvPr/>
        </p:nvSpPr>
        <p:spPr>
          <a:xfrm>
            <a:off x="840174" y="2500760"/>
            <a:ext cx="4967049" cy="3786377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8720" eaLnBrk="0" hangingPunct="0"/>
            <a:endParaRPr lang="en-US" sz="182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F7EA42-C568-3F45-96C1-D1221BA20EDA}"/>
              </a:ext>
            </a:extLst>
          </p:cNvPr>
          <p:cNvSpPr/>
          <p:nvPr/>
        </p:nvSpPr>
        <p:spPr>
          <a:xfrm>
            <a:off x="6079976" y="2485795"/>
            <a:ext cx="4967052" cy="3756445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8720" eaLnBrk="0" hangingPunct="0"/>
            <a:endParaRPr lang="en-US" sz="182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357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910B014-3B22-644E-B702-1A1C426D7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9132" y="2348824"/>
            <a:ext cx="5108435" cy="3759370"/>
          </a:xfrm>
        </p:spPr>
        <p:txBody>
          <a:bodyPr/>
          <a:lstStyle/>
          <a:p>
            <a:r>
              <a:rPr lang="en-US" sz="2600" dirty="0"/>
              <a:t>Notice on organization’s website</a:t>
            </a:r>
          </a:p>
          <a:p>
            <a:r>
              <a:rPr lang="en-US" sz="2600" dirty="0"/>
              <a:t>Employee/personal referral</a:t>
            </a:r>
          </a:p>
          <a:p>
            <a:r>
              <a:rPr lang="en-US" sz="2600" dirty="0"/>
              <a:t>Online job listings</a:t>
            </a:r>
          </a:p>
          <a:p>
            <a:r>
              <a:rPr lang="en-US" sz="2600" dirty="0"/>
              <a:t>Community colleges</a:t>
            </a:r>
          </a:p>
          <a:p>
            <a:r>
              <a:rPr lang="en-US" sz="2600" dirty="0"/>
              <a:t>Signing/hire bonus</a:t>
            </a:r>
          </a:p>
          <a:p>
            <a:r>
              <a:rPr lang="en-US" sz="2600" dirty="0"/>
              <a:t>Pay and Benefits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D1CFDE1-650A-0B49-B3E7-462C89AF3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Recruiting and Retaining Employees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E5F67-9D1D-6E40-A845-183633B444E8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1188720"/>
            <a:fld id="{99D9B117-652F-4798-8119-AAA96FF5E062}" type="slidenum">
              <a:rPr lang="en-US" altLang="en-US">
                <a:ea typeface="+mn-ea"/>
              </a:rPr>
              <a:pPr defTabSz="1188720"/>
              <a:t>23</a:t>
            </a:fld>
            <a:endParaRPr lang="en-US" altLang="en-US" dirty="0">
              <a:ea typeface="+mn-e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581A787-1004-1942-A6B0-ABD756EF70FE}"/>
              </a:ext>
            </a:extLst>
          </p:cNvPr>
          <p:cNvSpPr/>
          <p:nvPr/>
        </p:nvSpPr>
        <p:spPr>
          <a:xfrm>
            <a:off x="310729" y="2593182"/>
            <a:ext cx="5245245" cy="35893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8720" eaLnBrk="0" hangingPunct="0"/>
            <a:endParaRPr lang="en-US" sz="182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DB5A1A-7198-5A4B-80F2-32C2B55E4B8F}"/>
              </a:ext>
            </a:extLst>
          </p:cNvPr>
          <p:cNvSpPr txBox="1"/>
          <p:nvPr/>
        </p:nvSpPr>
        <p:spPr>
          <a:xfrm>
            <a:off x="310729" y="1946020"/>
            <a:ext cx="5245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88720" eaLnBrk="0" hangingPunct="0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Recruiting</a:t>
            </a:r>
            <a:endParaRPr lang="en-US" sz="1820" dirty="0">
              <a:solidFill>
                <a:srgbClr val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D4F432-EB50-B44A-86BB-5406725A4E32}"/>
              </a:ext>
            </a:extLst>
          </p:cNvPr>
          <p:cNvSpPr/>
          <p:nvPr/>
        </p:nvSpPr>
        <p:spPr>
          <a:xfrm>
            <a:off x="6194414" y="2593182"/>
            <a:ext cx="5417643" cy="3589360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8720" eaLnBrk="0" hangingPunct="0"/>
            <a:endParaRPr lang="en-US" sz="182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865A05D-B926-7A4D-A0B1-4ED54E4FF0E5}"/>
              </a:ext>
            </a:extLst>
          </p:cNvPr>
          <p:cNvSpPr txBox="1"/>
          <p:nvPr/>
        </p:nvSpPr>
        <p:spPr>
          <a:xfrm>
            <a:off x="6280614" y="1946020"/>
            <a:ext cx="52452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188720" eaLnBrk="0" hangingPunct="0"/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Retention</a:t>
            </a:r>
          </a:p>
        </p:txBody>
      </p:sp>
      <p:sp>
        <p:nvSpPr>
          <p:cNvPr id="12" name="Text Placeholder 1">
            <a:extLst>
              <a:ext uri="{FF2B5EF4-FFF2-40B4-BE49-F238E27FC236}">
                <a16:creationId xmlns:a16="http://schemas.microsoft.com/office/drawing/2014/main" id="{2D117F42-B168-C84A-A02E-5986543F0C70}"/>
              </a:ext>
            </a:extLst>
          </p:cNvPr>
          <p:cNvSpPr txBox="1">
            <a:spLocks/>
          </p:cNvSpPr>
          <p:nvPr/>
        </p:nvSpPr>
        <p:spPr bwMode="auto">
          <a:xfrm>
            <a:off x="6194414" y="2763193"/>
            <a:ext cx="5417643" cy="375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18853" tIns="118853" rIns="118853" bIns="118853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Arial" panose="020B0604020202020204" pitchFamily="34" charset="0"/>
              <a:buChar char="▰"/>
              <a:defRPr sz="2400">
                <a:solidFill>
                  <a:srgbClr val="000000"/>
                </a:solidFill>
                <a:latin typeface="Roboto Condensed Light" panose="020B0604020202020204" charset="0"/>
                <a:ea typeface="Roboto Condensed Light" panose="020B0604020202020204" charset="0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94360" indent="-495300" defTabSz="1188720">
              <a:spcBef>
                <a:spcPts val="780"/>
              </a:spcBef>
            </a:pPr>
            <a:r>
              <a:rPr lang="en-US" sz="2340" kern="0" dirty="0"/>
              <a:t>Employee recognition program</a:t>
            </a:r>
          </a:p>
          <a:p>
            <a:pPr marL="594360" indent="-495300" defTabSz="1188720">
              <a:spcBef>
                <a:spcPts val="780"/>
              </a:spcBef>
            </a:pPr>
            <a:r>
              <a:rPr lang="en-US" sz="2340" kern="0" dirty="0"/>
              <a:t>Referral bonus</a:t>
            </a:r>
          </a:p>
          <a:p>
            <a:pPr marL="594360" indent="-495300" defTabSz="1188720">
              <a:spcBef>
                <a:spcPts val="780"/>
              </a:spcBef>
            </a:pPr>
            <a:r>
              <a:rPr lang="en-US" sz="2340" kern="0" dirty="0"/>
              <a:t>Increasing wages/rates</a:t>
            </a:r>
          </a:p>
          <a:p>
            <a:pPr marL="594360" indent="-495300" defTabSz="1188720">
              <a:spcBef>
                <a:spcPts val="780"/>
              </a:spcBef>
            </a:pPr>
            <a:r>
              <a:rPr lang="en-US" sz="2340" kern="0" dirty="0"/>
              <a:t>4-day work week</a:t>
            </a:r>
          </a:p>
          <a:p>
            <a:pPr marL="594360" indent="-495300" defTabSz="1188720">
              <a:spcBef>
                <a:spcPts val="780"/>
              </a:spcBef>
            </a:pPr>
            <a:r>
              <a:rPr lang="en-US" sz="2340" kern="0" dirty="0"/>
              <a:t>Paid CDL training/training opportunities</a:t>
            </a:r>
          </a:p>
          <a:p>
            <a:pPr marL="594360" indent="-495300" defTabSz="1188720">
              <a:spcBef>
                <a:spcPts val="780"/>
              </a:spcBef>
            </a:pPr>
            <a:r>
              <a:rPr lang="en-US" sz="2340" kern="0" dirty="0"/>
              <a:t>Benefits package</a:t>
            </a:r>
          </a:p>
          <a:p>
            <a:pPr marL="594360" indent="-495300" defTabSz="1188720">
              <a:spcBef>
                <a:spcPts val="780"/>
              </a:spcBef>
            </a:pPr>
            <a:r>
              <a:rPr lang="en-US" sz="2340" kern="0" dirty="0"/>
              <a:t>Annual COLA (Cost-of-living adjustment)</a:t>
            </a:r>
          </a:p>
          <a:p>
            <a:pPr marL="594360" indent="-495300" defTabSz="1188720">
              <a:spcBef>
                <a:spcPts val="780"/>
              </a:spcBef>
            </a:pPr>
            <a:endParaRPr lang="en-US" sz="2600" kern="0" dirty="0"/>
          </a:p>
        </p:txBody>
      </p:sp>
    </p:spTree>
    <p:extLst>
      <p:ext uri="{BB962C8B-B14F-4D97-AF65-F5344CB8AC3E}">
        <p14:creationId xmlns:p14="http://schemas.microsoft.com/office/powerpoint/2010/main" val="1947381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66F701-84F1-E948-8E2A-4C3357AE8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1EDD7C-5966-364E-B238-97888E7D1AB5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defTabSz="1188720"/>
            <a:fld id="{99D9B117-652F-4798-8119-AAA96FF5E062}" type="slidenum">
              <a:rPr lang="en-US" altLang="en-US">
                <a:ea typeface="+mn-ea"/>
              </a:rPr>
              <a:pPr defTabSz="1188720"/>
              <a:t>24</a:t>
            </a:fld>
            <a:endParaRPr lang="en-US" altLang="en-US" dirty="0">
              <a:ea typeface="+mn-ea"/>
            </a:endParaRPr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AD92C4BF-24CB-CE49-8342-DEED98A039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2922" y="2133226"/>
            <a:ext cx="6496169" cy="3497225"/>
          </a:xfrm>
        </p:spPr>
        <p:txBody>
          <a:bodyPr/>
          <a:lstStyle/>
          <a:p>
            <a:r>
              <a:rPr lang="en-US" sz="2600" dirty="0"/>
              <a:t>Completion of survey data analysis</a:t>
            </a:r>
          </a:p>
          <a:p>
            <a:r>
              <a:rPr lang="en-US" sz="2600" dirty="0"/>
              <a:t>Summary of available national industry data</a:t>
            </a:r>
          </a:p>
          <a:p>
            <a:r>
              <a:rPr lang="en-US" sz="2600" dirty="0"/>
              <a:t>Recommendations from literature review</a:t>
            </a:r>
          </a:p>
          <a:p>
            <a:r>
              <a:rPr lang="en-US" sz="2600" dirty="0"/>
              <a:t>Draft and Final Technical Report and Executive Summary/Briefing Document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8A53F2-2E62-4C3C-BDEA-7AA4B0495E71}"/>
              </a:ext>
            </a:extLst>
          </p:cNvPr>
          <p:cNvSpPr/>
          <p:nvPr/>
        </p:nvSpPr>
        <p:spPr>
          <a:xfrm>
            <a:off x="7614589" y="2133226"/>
            <a:ext cx="3924460" cy="383286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188720" eaLnBrk="0" hangingPunct="0"/>
            <a:endParaRPr lang="en-US" sz="1820">
              <a:solidFill>
                <a:srgbClr val="FFFFFF"/>
              </a:solidFill>
              <a:latin typeface="Arial"/>
              <a:sym typeface="Arial" panose="020B0604020202020204" pitchFamily="34" charset="0"/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E214967D-50CD-41D1-902C-C699FB89AD88}"/>
              </a:ext>
            </a:extLst>
          </p:cNvPr>
          <p:cNvSpPr txBox="1">
            <a:spLocks/>
          </p:cNvSpPr>
          <p:nvPr/>
        </p:nvSpPr>
        <p:spPr bwMode="auto">
          <a:xfrm>
            <a:off x="7614589" y="3770346"/>
            <a:ext cx="4017338" cy="209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spcFirstLastPara="1" vert="horz" wrap="square" lIns="118853" tIns="118853" rIns="118853" bIns="118853" numCol="1" anchor="ctr" anchorCtr="0" compatLnSpc="1">
            <a:prstTxWarp prst="textNoShape">
              <a:avLst/>
            </a:prstTxWarp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lvl="0" indent="-381000" algn="l" rtl="0" eaLnBrk="0" fontAlgn="base" hangingPunct="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Arial" panose="020B0604020202020204" pitchFamily="34" charset="0"/>
              <a:buChar char="▰"/>
              <a:defRPr sz="2400">
                <a:solidFill>
                  <a:srgbClr val="000000"/>
                </a:solidFill>
                <a:latin typeface="Roboto Condensed Light" panose="020B0604020202020204" charset="0"/>
                <a:ea typeface="Roboto Condensed Light" panose="020B0604020202020204" charset="0"/>
                <a:cs typeface="Arial"/>
                <a:sym typeface="Arial" panose="020B0604020202020204" pitchFamily="34" charset="0"/>
              </a:defRPr>
            </a:lvl1pPr>
            <a:lvl2pPr marL="914400" lvl="1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2pPr>
            <a:lvl3pPr marL="1371600" lvl="2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3pPr>
            <a:lvl4pPr marL="1828800" lvl="3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4pPr>
            <a:lvl5pPr marL="2286000" lvl="4" indent="-381000" algn="l" rtl="0" eaLnBrk="0" fontAlgn="base" hangingPunct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▻"/>
              <a:def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 panose="020B0604020202020204" pitchFamily="34" charset="0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400"/>
              <a:buFont typeface="Arial"/>
              <a:buChar char="▻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594360" indent="-495300" defTabSz="1188720">
              <a:spcBef>
                <a:spcPts val="780"/>
              </a:spcBef>
            </a:pPr>
            <a:r>
              <a:rPr lang="en-US" sz="2600" kern="0" dirty="0"/>
              <a:t>Contact Info</a:t>
            </a:r>
          </a:p>
          <a:p>
            <a:pPr marL="1188720" lvl="1" indent="-495300" defTabSz="1188720">
              <a:spcBef>
                <a:spcPts val="1300"/>
              </a:spcBef>
            </a:pPr>
            <a:r>
              <a:rPr lang="en-US" sz="1820" kern="0" dirty="0"/>
              <a:t>Beth Hamby - bhamby@kfhgroup.com</a:t>
            </a:r>
          </a:p>
          <a:p>
            <a:pPr marL="1188720" lvl="1" indent="-495300" defTabSz="1188720">
              <a:spcBef>
                <a:spcPts val="1300"/>
              </a:spcBef>
            </a:pPr>
            <a:r>
              <a:rPr lang="en-US" sz="1820" kern="0" dirty="0"/>
              <a:t>Sarah Lasky - slasky@kfhgroup.com</a:t>
            </a:r>
          </a:p>
          <a:p>
            <a:pPr marL="594360" indent="-495300" defTabSz="1188720">
              <a:spcBef>
                <a:spcPts val="780"/>
              </a:spcBef>
            </a:pPr>
            <a:endParaRPr lang="en-US" sz="2600" kern="0" dirty="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9C52B06F-F7E4-4EF1-93BE-366D89126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770" y="2352581"/>
            <a:ext cx="1283177" cy="87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0151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7F1A86-4BED-4311-81BA-66782CF265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2736441"/>
            <a:ext cx="10698480" cy="950655"/>
          </a:xfrm>
        </p:spPr>
        <p:txBody>
          <a:bodyPr/>
          <a:lstStyle/>
          <a:p>
            <a:pPr marL="0" indent="0" algn="ctr">
              <a:buNone/>
            </a:pPr>
            <a:r>
              <a:rPr lang="en-US" sz="4600" dirty="0"/>
              <a:t>Technology RFP Updates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7A5602-2964-48F6-BD36-FFF549AD9E3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E06F5-03C5-4BA5-AE80-2E98A827F3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845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2D9E53A-EBAB-48BA-89B6-BF2A8623E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 RFP Development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79DE4E-EE39-4D22-B9C6-A425284BC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wrap="square" lIns="89154" tIns="44577" rIns="89154" bIns="44577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ts val="0"/>
              </a:spcBef>
              <a:spcAft>
                <a:spcPts val="1755"/>
              </a:spcAft>
            </a:pPr>
            <a:r>
              <a:rPr lang="en-US">
                <a:solidFill>
                  <a:srgbClr val="0070C0"/>
                </a:solidFill>
              </a:rPr>
              <a:t>Consistent with best practices and industry trends</a:t>
            </a:r>
            <a:br>
              <a:rPr lang="en-US" sz="2340"/>
            </a:br>
            <a:r>
              <a:rPr lang="en-US" sz="1560"/>
              <a:t>On-demand as well as pre-scheduled trips</a:t>
            </a:r>
          </a:p>
          <a:p>
            <a:pPr>
              <a:spcBef>
                <a:spcPts val="0"/>
              </a:spcBef>
              <a:spcAft>
                <a:spcPts val="1755"/>
              </a:spcAft>
            </a:pPr>
            <a:r>
              <a:rPr lang="en-US">
                <a:solidFill>
                  <a:srgbClr val="0070C0"/>
                </a:solidFill>
              </a:rPr>
              <a:t>Increased value</a:t>
            </a:r>
            <a:br>
              <a:rPr lang="en-US" sz="2340"/>
            </a:br>
            <a:r>
              <a:rPr lang="en-US" sz="1560"/>
              <a:t>All participating agencies benefit from scale</a:t>
            </a:r>
          </a:p>
          <a:p>
            <a:pPr>
              <a:spcBef>
                <a:spcPts val="0"/>
              </a:spcBef>
              <a:spcAft>
                <a:spcPts val="1755"/>
              </a:spcAft>
            </a:pPr>
            <a:r>
              <a:rPr lang="en-US">
                <a:solidFill>
                  <a:srgbClr val="0070C0"/>
                </a:solidFill>
              </a:rPr>
              <a:t>Common, state-wide platform with better support and security</a:t>
            </a:r>
            <a:br>
              <a:rPr lang="en-US" sz="2340">
                <a:solidFill>
                  <a:srgbClr val="0070C0"/>
                </a:solidFill>
              </a:rPr>
            </a:br>
            <a:r>
              <a:rPr lang="en-US" sz="1560"/>
              <a:t>All participating agencies benefit from standardization</a:t>
            </a:r>
            <a:endParaRPr lang="en-US" sz="234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1755"/>
              </a:spcAft>
            </a:pPr>
            <a:r>
              <a:rPr lang="en-US">
                <a:solidFill>
                  <a:srgbClr val="0070C0"/>
                </a:solidFill>
              </a:rPr>
              <a:t>Simpler, and faster acquisition and implementation</a:t>
            </a:r>
            <a:br>
              <a:rPr lang="en-US" sz="2340">
                <a:solidFill>
                  <a:srgbClr val="0070C0"/>
                </a:solidFill>
              </a:rPr>
            </a:br>
            <a:r>
              <a:rPr lang="en-US" sz="1560"/>
              <a:t>Adaptable to the needs and readiness of each agency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8731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115CE-E3E2-4EC3-B9B1-02AE09D2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403" y="1034000"/>
            <a:ext cx="9789552" cy="700147"/>
          </a:xfrm>
        </p:spPr>
        <p:txBody>
          <a:bodyPr/>
          <a:lstStyle/>
          <a:p>
            <a:r>
              <a:rPr lang="en-US" dirty="0"/>
              <a:t>Technology RFP Development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690B104-56D0-4632-94D0-B2009B35B038}"/>
              </a:ext>
            </a:extLst>
          </p:cNvPr>
          <p:cNvGraphicFramePr>
            <a:graphicFrameLocks noGrp="1"/>
          </p:cNvGraphicFramePr>
          <p:nvPr/>
        </p:nvGraphicFramePr>
        <p:xfrm>
          <a:off x="1280403" y="1830956"/>
          <a:ext cx="9497080" cy="726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135">
                  <a:extLst>
                    <a:ext uri="{9D8B030D-6E8A-4147-A177-3AD203B41FA5}">
                      <a16:colId xmlns:a16="http://schemas.microsoft.com/office/drawing/2014/main" val="2155317406"/>
                    </a:ext>
                  </a:extLst>
                </a:gridCol>
                <a:gridCol w="1187135">
                  <a:extLst>
                    <a:ext uri="{9D8B030D-6E8A-4147-A177-3AD203B41FA5}">
                      <a16:colId xmlns:a16="http://schemas.microsoft.com/office/drawing/2014/main" val="80099106"/>
                    </a:ext>
                  </a:extLst>
                </a:gridCol>
                <a:gridCol w="1325889">
                  <a:extLst>
                    <a:ext uri="{9D8B030D-6E8A-4147-A177-3AD203B41FA5}">
                      <a16:colId xmlns:a16="http://schemas.microsoft.com/office/drawing/2014/main" val="732201939"/>
                    </a:ext>
                  </a:extLst>
                </a:gridCol>
                <a:gridCol w="1048381">
                  <a:extLst>
                    <a:ext uri="{9D8B030D-6E8A-4147-A177-3AD203B41FA5}">
                      <a16:colId xmlns:a16="http://schemas.microsoft.com/office/drawing/2014/main" val="1210224091"/>
                    </a:ext>
                  </a:extLst>
                </a:gridCol>
                <a:gridCol w="1187135">
                  <a:extLst>
                    <a:ext uri="{9D8B030D-6E8A-4147-A177-3AD203B41FA5}">
                      <a16:colId xmlns:a16="http://schemas.microsoft.com/office/drawing/2014/main" val="4224597592"/>
                    </a:ext>
                  </a:extLst>
                </a:gridCol>
                <a:gridCol w="1187135">
                  <a:extLst>
                    <a:ext uri="{9D8B030D-6E8A-4147-A177-3AD203B41FA5}">
                      <a16:colId xmlns:a16="http://schemas.microsoft.com/office/drawing/2014/main" val="3573167874"/>
                    </a:ext>
                  </a:extLst>
                </a:gridCol>
                <a:gridCol w="1187135">
                  <a:extLst>
                    <a:ext uri="{9D8B030D-6E8A-4147-A177-3AD203B41FA5}">
                      <a16:colId xmlns:a16="http://schemas.microsoft.com/office/drawing/2014/main" val="2247595976"/>
                    </a:ext>
                  </a:extLst>
                </a:gridCol>
                <a:gridCol w="1187135">
                  <a:extLst>
                    <a:ext uri="{9D8B030D-6E8A-4147-A177-3AD203B41FA5}">
                      <a16:colId xmlns:a16="http://schemas.microsoft.com/office/drawing/2014/main" val="1091167481"/>
                    </a:ext>
                  </a:extLst>
                </a:gridCol>
              </a:tblGrid>
              <a:tr h="361569">
                <a:tc gridSpan="6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2021</a:t>
                      </a:r>
                    </a:p>
                  </a:txBody>
                  <a:tcPr marL="89154" marR="89154" marT="44577" marB="4457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2022</a:t>
                      </a:r>
                    </a:p>
                  </a:txBody>
                  <a:tcPr marL="89154" marR="89154" marT="44577" marB="44577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293698"/>
                  </a:ext>
                </a:extLst>
              </a:tr>
              <a:tr h="36156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July</a:t>
                      </a:r>
                    </a:p>
                  </a:txBody>
                  <a:tcPr marL="89154" marR="89154" marT="44577" marB="44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August</a:t>
                      </a:r>
                    </a:p>
                  </a:txBody>
                  <a:tcPr marL="89154" marR="89154" marT="44577" marB="44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September</a:t>
                      </a:r>
                    </a:p>
                  </a:txBody>
                  <a:tcPr marL="89154" marR="89154" marT="44577" marB="44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October</a:t>
                      </a:r>
                    </a:p>
                  </a:txBody>
                  <a:tcPr marL="89154" marR="89154" marT="44577" marB="44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November</a:t>
                      </a:r>
                    </a:p>
                  </a:txBody>
                  <a:tcPr marL="89154" marR="89154" marT="44577" marB="44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December</a:t>
                      </a:r>
                    </a:p>
                  </a:txBody>
                  <a:tcPr marL="89154" marR="89154" marT="44577" marB="44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January</a:t>
                      </a:r>
                    </a:p>
                  </a:txBody>
                  <a:tcPr marL="89154" marR="89154" marT="44577" marB="4457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February</a:t>
                      </a:r>
                    </a:p>
                  </a:txBody>
                  <a:tcPr marL="89154" marR="89154" marT="44577" marB="44577"/>
                </a:tc>
                <a:extLst>
                  <a:ext uri="{0D108BD9-81ED-4DB2-BD59-A6C34878D82A}">
                    <a16:rowId xmlns:a16="http://schemas.microsoft.com/office/drawing/2014/main" val="3138863796"/>
                  </a:ext>
                </a:extLst>
              </a:tr>
            </a:tbl>
          </a:graphicData>
        </a:graphic>
      </p:graphicFrame>
      <p:sp>
        <p:nvSpPr>
          <p:cNvPr id="7" name="Arrow: Pentagon 6">
            <a:extLst>
              <a:ext uri="{FF2B5EF4-FFF2-40B4-BE49-F238E27FC236}">
                <a16:creationId xmlns:a16="http://schemas.microsoft.com/office/drawing/2014/main" id="{6E1FCE12-5E6C-4144-B4E0-85A998ACCC1E}"/>
              </a:ext>
            </a:extLst>
          </p:cNvPr>
          <p:cNvSpPr/>
          <p:nvPr/>
        </p:nvSpPr>
        <p:spPr>
          <a:xfrm>
            <a:off x="1269117" y="2649822"/>
            <a:ext cx="1644615" cy="88453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Survey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C211A78E-1926-46A6-87C8-C9CD0EF1583B}"/>
              </a:ext>
            </a:extLst>
          </p:cNvPr>
          <p:cNvSpPr/>
          <p:nvPr/>
        </p:nvSpPr>
        <p:spPr>
          <a:xfrm>
            <a:off x="2426461" y="3630082"/>
            <a:ext cx="1644616" cy="896216"/>
          </a:xfrm>
          <a:prstGeom prst="homePlate">
            <a:avLst/>
          </a:prstGeom>
          <a:solidFill>
            <a:srgbClr val="CFD5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Listening Workshops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E4BF7DFD-E774-4288-A000-85C59EB665CB}"/>
              </a:ext>
            </a:extLst>
          </p:cNvPr>
          <p:cNvSpPr/>
          <p:nvPr/>
        </p:nvSpPr>
        <p:spPr>
          <a:xfrm>
            <a:off x="3663487" y="4596442"/>
            <a:ext cx="3615543" cy="80466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Specifications Developed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September - November</a:t>
            </a:r>
          </a:p>
        </p:txBody>
      </p:sp>
      <p:sp>
        <p:nvSpPr>
          <p:cNvPr id="9" name="Star: 7 Points 8">
            <a:extLst>
              <a:ext uri="{FF2B5EF4-FFF2-40B4-BE49-F238E27FC236}">
                <a16:creationId xmlns:a16="http://schemas.microsoft.com/office/drawing/2014/main" id="{689D81EC-A590-4D70-BA17-2E8C20E38162}"/>
              </a:ext>
            </a:extLst>
          </p:cNvPr>
          <p:cNvSpPr/>
          <p:nvPr/>
        </p:nvSpPr>
        <p:spPr>
          <a:xfrm>
            <a:off x="8638432" y="4251710"/>
            <a:ext cx="2139049" cy="1692796"/>
          </a:xfrm>
          <a:prstGeom prst="star7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Award in Early 2022</a:t>
            </a:r>
          </a:p>
        </p:txBody>
      </p:sp>
    </p:spTree>
    <p:extLst>
      <p:ext uri="{BB962C8B-B14F-4D97-AF65-F5344CB8AC3E}">
        <p14:creationId xmlns:p14="http://schemas.microsoft.com/office/powerpoint/2010/main" val="1514582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FF024-CEA6-43B6-B0DF-11F2CD744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43878"/>
            <a:ext cx="10698480" cy="571879"/>
          </a:xfrm>
        </p:spPr>
        <p:txBody>
          <a:bodyPr/>
          <a:lstStyle/>
          <a:p>
            <a:r>
              <a:rPr lang="en-US" dirty="0"/>
              <a:t>What scheduling features are essential?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4820A0-6A5C-45A3-B377-2205CF298E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457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E06F5-03C5-4BA5-AE80-2E98A827F36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457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59A0274-88F6-4856-8E1B-57FEC1DC84D1}"/>
              </a:ext>
            </a:extLst>
          </p:cNvPr>
          <p:cNvGraphicFramePr>
            <a:graphicFrameLocks/>
          </p:cNvGraphicFramePr>
          <p:nvPr/>
        </p:nvGraphicFramePr>
        <p:xfrm>
          <a:off x="763508" y="1124413"/>
          <a:ext cx="10360185" cy="5523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3460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8AE71-4800-48BF-ABF7-51924EBC1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challenges and concerns does your agency have regarding new scheduling systems?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35FD8B-F90A-422B-AF94-87B241F9D6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Training for staff, on-going support of new software</a:t>
            </a:r>
          </a:p>
          <a:p>
            <a:r>
              <a:rPr lang="en-US" dirty="0"/>
              <a:t>Fluid transition to new system</a:t>
            </a:r>
          </a:p>
          <a:p>
            <a:r>
              <a:rPr lang="en-US" dirty="0"/>
              <a:t>Cost of new system</a:t>
            </a:r>
          </a:p>
          <a:p>
            <a:r>
              <a:rPr lang="en-US" dirty="0"/>
              <a:t>Ease of use</a:t>
            </a:r>
          </a:p>
          <a:p>
            <a:r>
              <a:rPr lang="en-US" dirty="0"/>
              <a:t>Standard reporting that meets NTD reporting requirements</a:t>
            </a:r>
          </a:p>
          <a:p>
            <a:r>
              <a:rPr lang="en-US" dirty="0"/>
              <a:t>Accurate information</a:t>
            </a:r>
          </a:p>
          <a:p>
            <a:r>
              <a:rPr lang="en-US" dirty="0"/>
              <a:t>Ability to access data from old system</a:t>
            </a:r>
          </a:p>
          <a:p>
            <a:r>
              <a:rPr lang="en-US" dirty="0"/>
              <a:t>System that works well for fixed route, as well as on-demand paratransit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674AE2-6EF6-4FF1-BA7F-DFC5E902B7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E06F5-03C5-4BA5-AE80-2E98A827F3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021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521EA-DD7F-4B80-B8E2-82C01FB9A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ROAP &amp; SMAP Update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778939-3DDE-4E9D-AA29-42E5AC9546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IMD has been given approval to proceed with disbursing funds. </a:t>
            </a:r>
          </a:p>
          <a:p>
            <a:pPr>
              <a:spcAft>
                <a:spcPts val="1200"/>
              </a:spcAft>
            </a:pPr>
            <a:r>
              <a:rPr lang="en-US" dirty="0"/>
              <a:t>Traditional formula will be used to determine amounts.</a:t>
            </a:r>
          </a:p>
          <a:p>
            <a:pPr>
              <a:spcAft>
                <a:spcPts val="1200"/>
              </a:spcAft>
            </a:pPr>
            <a:r>
              <a:rPr lang="en-US" dirty="0"/>
              <a:t>Remaining unspent funds will be deducted from amounts.</a:t>
            </a:r>
          </a:p>
          <a:p>
            <a:pPr>
              <a:spcAft>
                <a:spcPts val="1200"/>
              </a:spcAft>
            </a:pPr>
            <a:r>
              <a:rPr lang="en-US" dirty="0"/>
              <a:t>Applications will open next week.  We will send out guidance and instructions.</a:t>
            </a:r>
          </a:p>
          <a:p>
            <a:pPr>
              <a:spcAft>
                <a:spcPts val="1200"/>
              </a:spcAft>
            </a:pPr>
            <a:r>
              <a:rPr lang="en-US" dirty="0"/>
              <a:t>Applications will be due October 1.</a:t>
            </a:r>
          </a:p>
          <a:p>
            <a:pPr>
              <a:spcAft>
                <a:spcPts val="1200"/>
              </a:spcAft>
            </a:pPr>
            <a:r>
              <a:rPr lang="en-US" dirty="0"/>
              <a:t>Funds will be disbursed by October 31.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C9C80-D586-4B36-80E9-7BC02EA91F1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0909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FA9B4-F07F-48F1-88A8-499854F45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would your customers like to see to improve the system?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3DC78-C085-4F51-B5B7-B97644102A3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Vehicle location information</a:t>
            </a:r>
          </a:p>
          <a:p>
            <a:r>
              <a:rPr lang="en-US" dirty="0"/>
              <a:t>Mobile App</a:t>
            </a:r>
          </a:p>
          <a:p>
            <a:r>
              <a:rPr lang="en-US" dirty="0"/>
              <a:t>Ability to make payments with debit/credit cards</a:t>
            </a:r>
          </a:p>
          <a:p>
            <a:r>
              <a:rPr lang="en-US" dirty="0"/>
              <a:t>Electronic notifications</a:t>
            </a:r>
          </a:p>
          <a:p>
            <a:r>
              <a:rPr lang="en-US" dirty="0"/>
              <a:t>More ability to schedule their own trip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D61A0-E6CB-420C-AF5E-46EB4D9490B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2E06F5-03C5-4BA5-AE80-2E98A827F36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itchFamily="34" charset="0"/>
                <a:ea typeface="MS PGothic" pitchFamily="34" charset="-128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327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9357" y="321732"/>
            <a:ext cx="6881849" cy="1964266"/>
          </a:xfrm>
          <a:prstGeom prst="rect">
            <a:avLst/>
          </a:prstGeom>
          <a:solidFill>
            <a:srgbClr val="1C4778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1B3630-ECDE-483D-80B4-7EE5F0C8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49" y="491260"/>
            <a:ext cx="6429334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Other Reminders &amp; Updates</a:t>
            </a:r>
          </a:p>
        </p:txBody>
      </p:sp>
      <p:pic>
        <p:nvPicPr>
          <p:cNvPr id="2050" name="Picture 2" descr="Expanding Training on Data and Technology to Improve Communities ...">
            <a:extLst>
              <a:ext uri="{FF2B5EF4-FFF2-40B4-BE49-F238E27FC236}">
                <a16:creationId xmlns:a16="http://schemas.microsoft.com/office/drawing/2014/main" id="{C2D11315-386A-4733-A9FD-0F950FC0C2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" r="6678" b="2"/>
          <a:stretch/>
        </p:blipFill>
        <p:spPr bwMode="auto">
          <a:xfrm>
            <a:off x="319358" y="2454903"/>
            <a:ext cx="6881848" cy="408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68050" y="321732"/>
            <a:ext cx="4205461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CDC77-2DCA-4C08-B53A-38733C44DD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0218381" y="6535157"/>
            <a:ext cx="949325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3DAFCE5-0C67-4A53-8F92-3CAC2938318C}" type="slidenum"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MS PGothic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 panose="020F0502020204030204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2586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358AAA9-914F-4EF6-A1AE-6CF00507BF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FY 2023 Call for Projects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07A4518-C2E0-4FB3-8B75-1C2B7C7174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445770">
              <a:defRPr/>
            </a:pPr>
            <a:fld id="{8E0C9224-0E86-4A9A-8DD9-792BBB0652B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MS PGothic" pitchFamily="34" charset="-128"/>
              </a:rPr>
              <a:pPr defTabSz="445770">
                <a:defRPr/>
              </a:pPr>
              <a:t>32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1CC7B6-9DC9-411C-821B-E669E7420FD4}"/>
              </a:ext>
            </a:extLst>
          </p:cNvPr>
          <p:cNvSpPr/>
          <p:nvPr/>
        </p:nvSpPr>
        <p:spPr>
          <a:xfrm>
            <a:off x="3636281" y="651085"/>
            <a:ext cx="4614638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45770"/>
            <a:r>
              <a:rPr lang="en-US" sz="312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FY 2023 Call for Projects</a:t>
            </a:r>
          </a:p>
        </p:txBody>
      </p:sp>
      <p:pic>
        <p:nvPicPr>
          <p:cNvPr id="5" name="Picture 3" descr="C:\Users\cmfreitag\AppData\Local\Microsoft\Windows\Temporary Internet Files\Content.IE5\EI596O8F\open-folder-icon-arrow-10270-large[1].png">
            <a:extLst>
              <a:ext uri="{FF2B5EF4-FFF2-40B4-BE49-F238E27FC236}">
                <a16:creationId xmlns:a16="http://schemas.microsoft.com/office/drawing/2014/main" id="{BE65BF3B-FEF7-49E5-BED1-957A45F27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4" y="571561"/>
            <a:ext cx="1292753" cy="115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4C57192-E58F-4C22-BC81-2F35825B1ABF}"/>
              </a:ext>
            </a:extLst>
          </p:cNvPr>
          <p:cNvSpPr/>
          <p:nvPr/>
        </p:nvSpPr>
        <p:spPr>
          <a:xfrm>
            <a:off x="1628031" y="1442983"/>
            <a:ext cx="9664810" cy="4411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5770"/>
            <a:r>
              <a:rPr lang="en-US" sz="23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Applications w/ Supporting Docs Due in EBS October 8, 2021</a:t>
            </a:r>
          </a:p>
          <a:p>
            <a:pPr defTabSz="445770"/>
            <a:endParaRPr lang="en-US" sz="234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5770"/>
            <a:r>
              <a:rPr lang="en-US" sz="23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5311 Admin/Operating 					Combined Capital</a:t>
            </a:r>
          </a:p>
          <a:p>
            <a:pPr defTabSz="445770"/>
            <a:r>
              <a:rPr lang="en-US" sz="23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5310 Operating 							Mobility Manager</a:t>
            </a:r>
          </a:p>
          <a:p>
            <a:pPr defTabSz="445770"/>
            <a:r>
              <a:rPr lang="en-US" sz="23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5310 Capital – Purchase of Service	ConCPT 			</a:t>
            </a:r>
          </a:p>
          <a:p>
            <a:pPr defTabSz="445770"/>
            <a:r>
              <a:rPr lang="en-US" sz="23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State Operating*					Traveler’s Aid	</a:t>
            </a:r>
          </a:p>
          <a:p>
            <a:pPr defTabSz="445770"/>
            <a:r>
              <a:rPr lang="en-US" sz="23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 – Capital – Rural					STI – Capital –Urban</a:t>
            </a:r>
          </a:p>
          <a:p>
            <a:pPr defTabSz="445770"/>
            <a:r>
              <a:rPr lang="en-US" sz="23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Non-STI Rural Expansion Vehicle		</a:t>
            </a:r>
          </a:p>
          <a:p>
            <a:pPr defTabSz="445770"/>
            <a:endParaRPr lang="en-US" sz="234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5770"/>
            <a:endParaRPr lang="en-US" sz="234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5770"/>
            <a:r>
              <a:rPr lang="en-US" sz="23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*5303, TDM, to be posted later in 2021.</a:t>
            </a:r>
          </a:p>
          <a:p>
            <a:pPr defTabSz="445770"/>
            <a:r>
              <a:rPr lang="en-US" sz="234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*5307 FY 2022 applications previously submitted are in review process</a:t>
            </a:r>
          </a:p>
        </p:txBody>
      </p:sp>
    </p:spTree>
    <p:extLst>
      <p:ext uri="{BB962C8B-B14F-4D97-AF65-F5344CB8AC3E}">
        <p14:creationId xmlns:p14="http://schemas.microsoft.com/office/powerpoint/2010/main" val="32234330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AF724-BD87-4E4F-94C9-1F4452635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Call for Projects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83D4B-9587-4641-AF86-C224024187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600" dirty="0">
                <a:latin typeface="Calibri" panose="020F0502020204030204" pitchFamily="34" charset="0"/>
              </a:rPr>
              <a:t>IMD will be issuing a second call for projects by November.</a:t>
            </a:r>
          </a:p>
          <a:p>
            <a:r>
              <a:rPr lang="en-US" sz="2600" dirty="0">
                <a:latin typeface="Calibri" panose="020F0502020204030204" pitchFamily="34" charset="0"/>
              </a:rPr>
              <a:t>Focus on committing state and federal funds not already included in existing grants or the current FY 23 call for projects.</a:t>
            </a:r>
          </a:p>
          <a:p>
            <a:r>
              <a:rPr lang="en-US" sz="2600" dirty="0">
                <a:latin typeface="Calibri" panose="020F0502020204030204" pitchFamily="34" charset="0"/>
              </a:rPr>
              <a:t>May include remaining CARES Act funds, ARPA funds, CRRSAA funds, and state funds.</a:t>
            </a:r>
          </a:p>
          <a:p>
            <a:r>
              <a:rPr lang="en-US" sz="2600" dirty="0">
                <a:latin typeface="Calibri" panose="020F0502020204030204" pitchFamily="34" charset="0"/>
              </a:rPr>
              <a:t>Draft program guidance underway.</a:t>
            </a:r>
          </a:p>
          <a:p>
            <a:pPr lvl="1"/>
            <a:r>
              <a:rPr lang="en-US" dirty="0">
                <a:latin typeface="Calibri" panose="020F0502020204030204" pitchFamily="34" charset="0"/>
              </a:rPr>
              <a:t>Rural Capital; Technology Operating (SAS); Operating Assistance, Advanced Technology for Large Urbans.</a:t>
            </a:r>
          </a:p>
          <a:p>
            <a:endParaRPr lang="en-US" sz="2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4025AF-D9EE-4883-A025-7AFF6ED39BD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76623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EED1-E593-43C1-9A82-6167D308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Procurement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DE273-040D-4BAA-B0B9-7C86427E0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sz="2145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FY22 Vehicle Order Forms are being sent out individually to each agency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9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Order forms will be sent soon after confirmation of fully approved FY22 budget agreement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9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Please place LTV orders no later than 10/4/21 as that is when the current NCDOT-administered contract expires; </a:t>
            </a:r>
            <a:r>
              <a:rPr lang="en-US" sz="1950" b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Current LTV order forms will be obsolete as of 10/5/21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9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FY22 vehicle orders (including minivans, RR vans, LTVs </a:t>
            </a:r>
            <a:r>
              <a:rPr lang="en-US" sz="195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etc</a:t>
            </a:r>
            <a:r>
              <a:rPr lang="en-US" sz="19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…) must be placed no later than </a:t>
            </a:r>
            <a:r>
              <a:rPr lang="en-US" sz="1950" b="1" u="sng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12/31/21</a:t>
            </a:r>
            <a:r>
              <a:rPr lang="en-US" sz="19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 that deliveries may take place before POP deadline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en-US" sz="195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NCDOT-IMD Vehicle Ordering/Disposition training to take place as part of New Director’s Training in the future</a:t>
            </a:r>
          </a:p>
          <a:p>
            <a:pPr lvl="2"/>
            <a:endParaRPr lang="en-US" sz="195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145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145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80218-564B-4FF7-852C-2FB466251A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445770">
              <a:defRPr/>
            </a:pPr>
            <a:fld id="{3C2E06F5-03C5-4BA5-AE80-2E98A827F36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MS PGothic" pitchFamily="34" charset="-128"/>
              </a:rPr>
              <a:pPr defTabSz="445770">
                <a:defRPr/>
              </a:pPr>
              <a:t>34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95833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2458B-B134-4F1F-BFA9-FE8D7B2EA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72215"/>
            <a:ext cx="10698480" cy="764540"/>
          </a:xfrm>
        </p:spPr>
        <p:txBody>
          <a:bodyPr/>
          <a:lstStyle/>
          <a:p>
            <a:r>
              <a:rPr lang="en-US" dirty="0"/>
              <a:t>Emergency Preparations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5223AC-DB3E-4D15-91D4-6F09FA3B04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1770434"/>
            <a:ext cx="10698480" cy="4118558"/>
          </a:xfrm>
        </p:spPr>
        <p:txBody>
          <a:bodyPr/>
          <a:lstStyle/>
          <a:p>
            <a:r>
              <a:rPr lang="en-US" dirty="0"/>
              <a:t>Submit updated contact information to Blair ASAP if you have any changes.</a:t>
            </a:r>
          </a:p>
          <a:p>
            <a:r>
              <a:rPr lang="en-US" dirty="0"/>
              <a:t>Ensure you are prepared to submit status updates to IMD in the event of emergencies.</a:t>
            </a:r>
          </a:p>
          <a:p>
            <a:r>
              <a:rPr lang="en-US" dirty="0"/>
              <a:t>Kevin Edwards and Blair Chambers are IMD’s leads on emergency response activities.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47D96-FEB8-4BC1-8BA1-99983F93443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983890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148E6-BE35-4F43-A878-6E68A495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00074"/>
            <a:ext cx="10698480" cy="1143000"/>
          </a:xfrm>
        </p:spPr>
        <p:txBody>
          <a:bodyPr/>
          <a:lstStyle/>
          <a:p>
            <a:r>
              <a:rPr lang="en-US" dirty="0"/>
              <a:t>State Management Plan &amp; Business Guide	 Updates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A811C-05B4-4E70-A14E-1C5713D9F3B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1943100"/>
            <a:ext cx="10698480" cy="4314826"/>
          </a:xfrm>
        </p:spPr>
        <p:txBody>
          <a:bodyPr/>
          <a:lstStyle/>
          <a:p>
            <a:r>
              <a:rPr lang="en-US" dirty="0"/>
              <a:t>SMP draft updates being finalized with goal to distribute to transit systems for comment by early October.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Goal to complete SMP update by January 1.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Business guide update also to be completed by January 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DEEC3-B413-4873-B2EA-D2DEADA54B6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21022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E707-EBD2-4E71-8D27-770913686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32E0A-29F9-44C4-A315-9D84BEE967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Link to past New Director’s Training recordings:  </a:t>
            </a:r>
            <a:r>
              <a:rPr lang="en-US" dirty="0">
                <a:hlinkClick r:id="rId3"/>
              </a:rPr>
              <a:t>https://connect.ncdot.gov/business/Transit/Pages/Training-Hub.aspx</a:t>
            </a:r>
            <a:r>
              <a:rPr lang="en-US" dirty="0"/>
              <a:t>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Starting “lightning” trainings at end of each monthly call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Starting in 2022, New Director’s Training will occur prior to the start of the new application cycle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dirty="0"/>
              <a:t>Please reach out to IMD staff if you have urgent training needs or require technical assistance.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752F3-33CA-4D13-87F0-4B5A18A07E7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03624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CE8F3-18F8-40BF-8CFF-16F40FB8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48345" y="469900"/>
            <a:ext cx="10698480" cy="1143000"/>
          </a:xfrm>
        </p:spPr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CE06DA-A6C0-4DA9-898F-7F7011DE14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B3DAFCE5-0C67-4A53-8F92-3CAC2938318C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1030" name="Picture 6" descr="Where Are You From? | Psychology Today Ireland">
            <a:extLst>
              <a:ext uri="{FF2B5EF4-FFF2-40B4-BE49-F238E27FC236}">
                <a16:creationId xmlns:a16="http://schemas.microsoft.com/office/drawing/2014/main" id="{C0C0646E-8D38-4C71-91D8-8661E2E9A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7" y="1612900"/>
            <a:ext cx="5082598" cy="508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D63BA8-E87A-44F5-B41C-4E997BAC9421}"/>
              </a:ext>
            </a:extLst>
          </p:cNvPr>
          <p:cNvSpPr txBox="1"/>
          <p:nvPr/>
        </p:nvSpPr>
        <p:spPr>
          <a:xfrm>
            <a:off x="6411191" y="3184702"/>
            <a:ext cx="42159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  <a:hlinkClick r:id="rId4"/>
              </a:rPr>
              <a:t>https://connect.ncdot.gov/business/Transit/Pages/Transit-Meeting-Resources.aspx</a:t>
            </a:r>
            <a:r>
              <a:rPr lang="en-US" dirty="0">
                <a:solidFill>
                  <a:srgbClr val="0000FF"/>
                </a:solidFill>
              </a:rPr>
              <a:t>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B82439-E726-4E88-BC95-A4352B0A37B5}"/>
              </a:ext>
            </a:extLst>
          </p:cNvPr>
          <p:cNvSpPr txBox="1"/>
          <p:nvPr/>
        </p:nvSpPr>
        <p:spPr>
          <a:xfrm>
            <a:off x="6411191" y="2703802"/>
            <a:ext cx="3813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Previous slides, recordings and FAQs:</a:t>
            </a:r>
          </a:p>
        </p:txBody>
      </p:sp>
    </p:spTree>
    <p:extLst>
      <p:ext uri="{BB962C8B-B14F-4D97-AF65-F5344CB8AC3E}">
        <p14:creationId xmlns:p14="http://schemas.microsoft.com/office/powerpoint/2010/main" val="365504254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EED1-E593-43C1-9A82-6167D308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Procurement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DE273-040D-4BAA-B0B9-7C86427E0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1434923"/>
            <a:ext cx="10698480" cy="4752282"/>
          </a:xfrm>
        </p:spPr>
        <p:txBody>
          <a:bodyPr/>
          <a:lstStyle/>
          <a:p>
            <a:r>
              <a:rPr lang="en-US" sz="3510" u="sng" dirty="0">
                <a:latin typeface="Arial" panose="020B0604020202020204" pitchFamily="34" charset="0"/>
                <a:cs typeface="Arial" panose="020B0604020202020204" pitchFamily="34" charset="0"/>
              </a:rPr>
              <a:t>Procurement ($10,000-$29,999)</a:t>
            </a:r>
          </a:p>
          <a:p>
            <a:pPr marL="334328" indent="-334328">
              <a:buFontTx/>
              <a:buChar char="-"/>
            </a:pP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Contact or send requests for quotes to at least 3 responsible vendors</a:t>
            </a:r>
          </a:p>
          <a:p>
            <a:pPr marL="334328" indent="-334328">
              <a:buFontTx/>
              <a:buChar char="-"/>
            </a:pP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Quotes can be informal (over the phone or email)</a:t>
            </a:r>
          </a:p>
          <a:p>
            <a:pPr marL="334328" indent="-334328">
              <a:buFontTx/>
              <a:buChar char="-"/>
            </a:pPr>
            <a:r>
              <a:rPr lang="en-US" sz="2340" b="1" dirty="0">
                <a:latin typeface="Arial" panose="020B0604020202020204" pitchFamily="34" charset="0"/>
                <a:cs typeface="Arial" panose="020B0604020202020204" pitchFamily="34" charset="0"/>
              </a:rPr>
              <a:t>Procurement Checklist and History Form</a:t>
            </a:r>
          </a:p>
          <a:p>
            <a:pPr marL="334328" indent="-334328">
              <a:buFontTx/>
              <a:buChar char="-"/>
            </a:pP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All bids over $25,000 require a Debarment Certification signed by vendor</a:t>
            </a:r>
          </a:p>
          <a:p>
            <a:pPr marL="334328" indent="-334328">
              <a:buFontTx/>
              <a:buChar char="-"/>
            </a:pP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Require E-Verify compliance for any service or installation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80218-564B-4FF7-852C-2FB466251A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445770">
              <a:defRPr/>
            </a:pPr>
            <a:fld id="{3C2E06F5-03C5-4BA5-AE80-2E98A827F36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MS PGothic" pitchFamily="34" charset="-128"/>
              </a:rPr>
              <a:pPr defTabSz="445770">
                <a:defRPr/>
              </a:pPr>
              <a:t>39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245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0171-DAA8-4867-B9E6-05901782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" y="365126"/>
            <a:ext cx="5207089" cy="1146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CARES Act Update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334" y="-2"/>
            <a:ext cx="5862865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3777" y="1690688"/>
            <a:ext cx="849342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5783168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A6E0D-B283-42B8-A1C0-408C0B1281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0250" y="2202873"/>
            <a:ext cx="4675909" cy="332509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5311 Claims Summary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Update on 5307GA and ADTAP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ARES graphic">
            <a:extLst>
              <a:ext uri="{FF2B5EF4-FFF2-40B4-BE49-F238E27FC236}">
                <a16:creationId xmlns:a16="http://schemas.microsoft.com/office/drawing/2014/main" id="{48B2342E-7E6D-4762-80A3-49CFA755D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8510" y="3122723"/>
            <a:ext cx="5041444" cy="2104802"/>
          </a:xfrm>
          <a:custGeom>
            <a:avLst/>
            <a:gdLst/>
            <a:ahLst/>
            <a:cxnLst/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61B56-41EC-47C0-82D7-826890B6F9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132769" y="6356350"/>
            <a:ext cx="9371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3C2E06F5-03C5-4BA5-AE80-2E98A827F366}" type="slidenum">
              <a:rPr lang="en-US" altLang="en-US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</a:rPr>
              <a:pPr defTabSz="914400">
                <a:spcAft>
                  <a:spcPts val="600"/>
                </a:spcAft>
                <a:defRPr/>
              </a:pPr>
              <a:t>4</a:t>
            </a:fld>
            <a:endParaRPr lang="en-US" altLang="en-US">
              <a:solidFill>
                <a:schemeClr val="tx1">
                  <a:alpha val="8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84616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EED1-E593-43C1-9A82-6167D308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Procurement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DE273-040D-4BAA-B0B9-7C86427E0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1363599"/>
            <a:ext cx="10698480" cy="4823605"/>
          </a:xfrm>
        </p:spPr>
        <p:txBody>
          <a:bodyPr/>
          <a:lstStyle/>
          <a:p>
            <a:r>
              <a:rPr lang="en-US" sz="3510" u="sng" dirty="0">
                <a:latin typeface="Arial" panose="020B0604020202020204" pitchFamily="34" charset="0"/>
                <a:cs typeface="Arial" panose="020B0604020202020204" pitchFamily="34" charset="0"/>
              </a:rPr>
              <a:t>Procurement ($30,000-$89,999) for Equipment/Supplies; $30,000-$499,000 for Construction</a:t>
            </a:r>
          </a:p>
          <a:p>
            <a:pPr marL="334328" indent="-334328">
              <a:buFontTx/>
              <a:buChar char="-"/>
            </a:pP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Contact or send requests for quotes to at least 3 responsible vendors</a:t>
            </a:r>
          </a:p>
          <a:p>
            <a:pPr marL="334328" indent="-334328">
              <a:buFontTx/>
              <a:buChar char="-"/>
            </a:pP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Must receive at least 3 quotes back</a:t>
            </a:r>
          </a:p>
          <a:p>
            <a:pPr marL="334328" indent="-334328">
              <a:buFontTx/>
              <a:buChar char="-"/>
            </a:pPr>
            <a:r>
              <a:rPr lang="en-US" sz="2340" b="1" dirty="0">
                <a:latin typeface="Arial" panose="020B0604020202020204" pitchFamily="34" charset="0"/>
                <a:cs typeface="Arial" panose="020B0604020202020204" pitchFamily="34" charset="0"/>
              </a:rPr>
              <a:t>Procurement Checklist and History Form</a:t>
            </a:r>
          </a:p>
          <a:p>
            <a:pPr marL="334328" indent="-334328">
              <a:buFontTx/>
              <a:buChar char="-"/>
            </a:pP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All bids over $25,000 require Debarment Certification signed by vendor</a:t>
            </a:r>
          </a:p>
          <a:p>
            <a:pPr marL="334328" indent="-334328">
              <a:buFontTx/>
              <a:buChar char="-"/>
            </a:pP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Require E-Verify compliance for any service or installation</a:t>
            </a:r>
          </a:p>
          <a:p>
            <a:pPr marL="334328" indent="-334328">
              <a:buFontTx/>
              <a:buChar char="-"/>
            </a:pPr>
            <a:r>
              <a:rPr lang="en-US" sz="2340" dirty="0">
                <a:latin typeface="Arial" panose="020B0604020202020204" pitchFamily="34" charset="0"/>
                <a:cs typeface="Arial" panose="020B0604020202020204" pitchFamily="34" charset="0"/>
              </a:rPr>
              <a:t>Buy America certification needed for projects over $150,000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80218-564B-4FF7-852C-2FB466251A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445770">
              <a:defRPr/>
            </a:pPr>
            <a:fld id="{3C2E06F5-03C5-4BA5-AE80-2E98A827F36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MS PGothic" pitchFamily="34" charset="-128"/>
              </a:rPr>
              <a:pPr defTabSz="445770">
                <a:defRPr/>
              </a:pPr>
              <a:t>40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125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EED1-E593-43C1-9A82-6167D308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Procurement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DE273-040D-4BAA-B0B9-7C86427E0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1434923"/>
            <a:ext cx="10698480" cy="4752282"/>
          </a:xfrm>
        </p:spPr>
        <p:txBody>
          <a:bodyPr/>
          <a:lstStyle/>
          <a:p>
            <a:r>
              <a:rPr lang="en-US" sz="3510" u="sng" dirty="0">
                <a:latin typeface="Arial" panose="020B0604020202020204" pitchFamily="34" charset="0"/>
                <a:cs typeface="Arial" panose="020B0604020202020204" pitchFamily="34" charset="0"/>
              </a:rPr>
              <a:t>Procurement Sealed Bid ($90,000 and above); $500,000 and above for Construction</a:t>
            </a:r>
          </a:p>
          <a:p>
            <a:pPr marL="334328" indent="-334328">
              <a:buFontTx/>
              <a:buChar char="-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Must advertise bid for at least 7 full days before bid opening</a:t>
            </a:r>
          </a:p>
          <a:p>
            <a:pPr marL="334328" indent="-334328">
              <a:buFontTx/>
              <a:buChar char="-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May use electronic ad, newspaper or both (must have prior agency board approval if solely electronic)</a:t>
            </a:r>
          </a:p>
          <a:p>
            <a:pPr marL="334328" indent="-334328">
              <a:buFontTx/>
              <a:buChar char="-"/>
            </a:pPr>
            <a:r>
              <a:rPr lang="en-US" sz="1950" b="1" dirty="0">
                <a:latin typeface="Arial" panose="020B0604020202020204" pitchFamily="34" charset="0"/>
                <a:cs typeface="Arial" panose="020B0604020202020204" pitchFamily="34" charset="0"/>
              </a:rPr>
              <a:t>Procurement Checklist and History Form</a:t>
            </a:r>
          </a:p>
          <a:p>
            <a:pPr marL="334328" indent="-334328">
              <a:buFontTx/>
              <a:buChar char="-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Requires Debarment Certification signed by vendor</a:t>
            </a:r>
          </a:p>
          <a:p>
            <a:pPr marL="334328" indent="-334328">
              <a:buFontTx/>
              <a:buChar char="-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All bids exceeding $100,000 vendors and/or consultants must sign Lobbying Certification</a:t>
            </a:r>
          </a:p>
          <a:p>
            <a:pPr marL="334328" indent="-334328">
              <a:buFontTx/>
              <a:buChar char="-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Require E-Verify compliance for any service or installation</a:t>
            </a:r>
          </a:p>
          <a:p>
            <a:pPr marL="334328" indent="-334328">
              <a:buFontTx/>
              <a:buChar char="-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Buy America certification needed for all bids involving construction, equipment or materials over $150,000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80218-564B-4FF7-852C-2FB466251A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445770">
              <a:defRPr/>
            </a:pPr>
            <a:fld id="{3C2E06F5-03C5-4BA5-AE80-2E98A827F36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MS PGothic" pitchFamily="34" charset="-128"/>
              </a:rPr>
              <a:pPr defTabSz="445770">
                <a:defRPr/>
              </a:pPr>
              <a:t>41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6125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EED1-E593-43C1-9A82-6167D308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Procurement Training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DE273-040D-4BAA-B0B9-7C86427E0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1434923"/>
            <a:ext cx="10698480" cy="4752282"/>
          </a:xfrm>
        </p:spPr>
        <p:txBody>
          <a:bodyPr/>
          <a:lstStyle/>
          <a:p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Visit the Procurement page on the Connect NCDOT website for additional resources/documentation: </a:t>
            </a:r>
          </a:p>
          <a:p>
            <a:pPr lvl="1"/>
            <a:r>
              <a:rPr lang="en-US" sz="1755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https://connect.ncdot.gov/business/Transit/Pages/Transit-Procurement.aspx</a:t>
            </a:r>
            <a:endParaRPr lang="en-US" sz="175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Chris Dodson, Procurement Specialist</a:t>
            </a:r>
          </a:p>
          <a:p>
            <a:pPr marL="445770" lvl="1" indent="0">
              <a:buNone/>
            </a:pPr>
            <a:r>
              <a:rPr lang="en-US" sz="1755" dirty="0">
                <a:latin typeface="Arial" panose="020B0604020202020204" pitchFamily="34" charset="0"/>
                <a:cs typeface="Arial" panose="020B0604020202020204" pitchFamily="34" charset="0"/>
              </a:rPr>
              <a:t>919-707-4696</a:t>
            </a:r>
          </a:p>
          <a:p>
            <a:pPr marL="445770" lvl="1" indent="0">
              <a:buNone/>
            </a:pPr>
            <a:r>
              <a:rPr lang="en-US" sz="1755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cbdodson@ncdot.gov</a:t>
            </a:r>
            <a:r>
              <a:rPr lang="en-US" sz="1755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80218-564B-4FF7-852C-2FB466251A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defTabSz="445770">
              <a:defRPr/>
            </a:pPr>
            <a:fld id="{3C2E06F5-03C5-4BA5-AE80-2E98A827F366}" type="slidenum">
              <a:rPr lang="en-US" altLang="en-US">
                <a:solidFill>
                  <a:prstClr val="black">
                    <a:lumMod val="50000"/>
                    <a:lumOff val="50000"/>
                  </a:prstClr>
                </a:solidFill>
                <a:latin typeface="Calibri" pitchFamily="34" charset="0"/>
                <a:ea typeface="MS PGothic" pitchFamily="34" charset="-128"/>
              </a:rPr>
              <a:pPr defTabSz="445770">
                <a:defRPr/>
              </a:pPr>
              <a:t>42</a:t>
            </a:fld>
            <a:endParaRPr lang="en-US" altLang="en-US" dirty="0">
              <a:solidFill>
                <a:prstClr val="black">
                  <a:lumMod val="50000"/>
                  <a:lumOff val="50000"/>
                </a:prstClr>
              </a:solidFill>
              <a:latin typeface="Calibri" pitchFamily="34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478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C357-0F66-4436-B62F-5580B843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01" y="657666"/>
            <a:ext cx="3707219" cy="525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5311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Claims Reimbursements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(76 Agreements)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6692E-58C0-4A14-A33F-C73D934A3A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5335" y="6356350"/>
            <a:ext cx="26746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3C2E06F5-03C5-4BA5-AE80-2E98A827F366}" type="slidenum">
              <a:rPr lang="en-US" altLang="en-US">
                <a:solidFill>
                  <a:srgbClr val="898989"/>
                </a:solidFill>
                <a:latin typeface="+mn-lt"/>
                <a:ea typeface="+mn-ea"/>
              </a:rPr>
              <a:pPr defTabSz="914400">
                <a:spcAft>
                  <a:spcPts val="600"/>
                </a:spcAft>
                <a:defRPr/>
              </a:pPr>
              <a:t>5</a:t>
            </a:fld>
            <a:endParaRPr lang="en-US" altLang="en-US">
              <a:solidFill>
                <a:srgbClr val="898989"/>
              </a:solidFill>
              <a:latin typeface="+mn-lt"/>
              <a:ea typeface="+mn-ea"/>
            </a:endParaRP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64F863BE-5109-476E-AB9F-7FF8C3E73396}"/>
              </a:ext>
            </a:extLst>
          </p:cNvPr>
          <p:cNvGraphicFramePr/>
          <p:nvPr/>
        </p:nvGraphicFramePr>
        <p:xfrm>
          <a:off x="5037810" y="480628"/>
          <a:ext cx="6423974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7251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C357-0F66-4436-B62F-5580B843A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01" y="657666"/>
            <a:ext cx="3707219" cy="525637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0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CARES Intercity 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Reimbursements</a:t>
            </a: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(4 Agreements)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6692E-58C0-4A14-A33F-C73D934A3AE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5335" y="6356350"/>
            <a:ext cx="267462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3C2E06F5-03C5-4BA5-AE80-2E98A827F366}" type="slidenum">
              <a:rPr lang="en-US" altLang="en-US" smtClean="0">
                <a:solidFill>
                  <a:srgbClr val="898989"/>
                </a:solidFill>
                <a:latin typeface="+mn-lt"/>
                <a:ea typeface="+mn-ea"/>
              </a:rPr>
              <a:pPr defTabSz="914400">
                <a:spcAft>
                  <a:spcPts val="600"/>
                </a:spcAft>
                <a:defRPr/>
              </a:pPr>
              <a:t>6</a:t>
            </a:fld>
            <a:endParaRPr lang="en-US" altLang="en-US">
              <a:solidFill>
                <a:srgbClr val="898989"/>
              </a:solidFill>
              <a:latin typeface="+mn-lt"/>
              <a:ea typeface="+mn-ea"/>
            </a:endParaRPr>
          </a:p>
        </p:txBody>
      </p:sp>
      <p:graphicFrame>
        <p:nvGraphicFramePr>
          <p:cNvPr id="6" name="Text Placeholder 2">
            <a:extLst>
              <a:ext uri="{FF2B5EF4-FFF2-40B4-BE49-F238E27FC236}">
                <a16:creationId xmlns:a16="http://schemas.microsoft.com/office/drawing/2014/main" id="{64F863BE-5109-476E-AB9F-7FF8C3E73396}"/>
              </a:ext>
            </a:extLst>
          </p:cNvPr>
          <p:cNvGraphicFramePr/>
          <p:nvPr/>
        </p:nvGraphicFramePr>
        <p:xfrm>
          <a:off x="5037810" y="480628"/>
          <a:ext cx="6423974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52608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18E840-DE15-42A3-8062-648DF4860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CARES 5307GA/ADTAP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1CA29-025B-4496-9D80-7CD1C793BC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94360" y="1733551"/>
            <a:ext cx="5349240" cy="4524375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5307</a:t>
            </a:r>
          </a:p>
          <a:p>
            <a:r>
              <a:rPr lang="en-US" dirty="0"/>
              <a:t>38 Claims</a:t>
            </a:r>
          </a:p>
          <a:p>
            <a:r>
              <a:rPr lang="en-US" dirty="0"/>
              <a:t>$4,855,615 in claims</a:t>
            </a:r>
          </a:p>
          <a:p>
            <a:r>
              <a:rPr lang="en-US" dirty="0"/>
              <a:t>$4,822,110 approved for payment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173E6B-6A08-47B4-8BE5-19A187B577F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6B081CA-BF32-48C5-AF9D-FC2DDE780FA2}"/>
              </a:ext>
            </a:extLst>
          </p:cNvPr>
          <p:cNvSpPr txBox="1">
            <a:spLocks/>
          </p:cNvSpPr>
          <p:nvPr/>
        </p:nvSpPr>
        <p:spPr bwMode="auto">
          <a:xfrm>
            <a:off x="5943600" y="1733551"/>
            <a:ext cx="534924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6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95959"/>
                </a:solidFill>
                <a:latin typeface="Arial"/>
                <a:ea typeface="MS PGothic" pitchFamily="34" charset="-128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u="sng" dirty="0"/>
              <a:t>ADTAP</a:t>
            </a:r>
          </a:p>
          <a:p>
            <a:r>
              <a:rPr lang="en-US" dirty="0"/>
              <a:t>25 claims</a:t>
            </a:r>
          </a:p>
          <a:p>
            <a:r>
              <a:rPr lang="en-US" dirty="0"/>
              <a:t>$685,421  in claims</a:t>
            </a:r>
          </a:p>
          <a:p>
            <a:r>
              <a:rPr lang="en-US" dirty="0"/>
              <a:t>$685,421 approved for payment</a:t>
            </a:r>
          </a:p>
        </p:txBody>
      </p:sp>
    </p:spTree>
    <p:extLst>
      <p:ext uri="{BB962C8B-B14F-4D97-AF65-F5344CB8AC3E}">
        <p14:creationId xmlns:p14="http://schemas.microsoft.com/office/powerpoint/2010/main" val="22090409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10171-DAA8-4867-B9E6-059017820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5" y="365126"/>
            <a:ext cx="5207089" cy="1146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COVID-19 Response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334" y="-2"/>
            <a:ext cx="5862865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1">
            <a:extLst>
              <a:ext uri="{FF2B5EF4-FFF2-40B4-BE49-F238E27FC236}">
                <a16:creationId xmlns:a16="http://schemas.microsoft.com/office/drawing/2014/main" id="{40BF962F-4C6F-461E-86F2-C43F56CC9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93777" y="1690688"/>
            <a:ext cx="8493422" cy="5167312"/>
          </a:xfrm>
          <a:custGeom>
            <a:avLst/>
            <a:gdLst>
              <a:gd name="connsiteX0" fmla="*/ 0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0 w 8711202"/>
              <a:gd name="connsiteY7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11202" h="5167312">
                <a:moveTo>
                  <a:pt x="0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94A4F7-38E4-45EA-8E2E-CE1B5766B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5783168" cy="5166360"/>
          </a:xfrm>
          <a:custGeom>
            <a:avLst/>
            <a:gdLst>
              <a:gd name="connsiteX0" fmla="*/ 0 w 5931454"/>
              <a:gd name="connsiteY0" fmla="*/ 0 h 5166360"/>
              <a:gd name="connsiteX1" fmla="*/ 5931454 w 5931454"/>
              <a:gd name="connsiteY1" fmla="*/ 0 h 5166360"/>
              <a:gd name="connsiteX2" fmla="*/ 3537575 w 5931454"/>
              <a:gd name="connsiteY2" fmla="*/ 5166360 h 5166360"/>
              <a:gd name="connsiteX3" fmla="*/ 0 w 5931454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A6E0D-B283-42B8-A1C0-408C0B1281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04034" y="2072956"/>
            <a:ext cx="5072222" cy="4481195"/>
          </a:xfrm>
        </p:spPr>
        <p:txBody>
          <a:bodyPr vert="horz" lIns="91440" tIns="45720" rIns="91440" bIns="45720" rtlCol="0" anchor="ctr">
            <a:normAutofit fontScale="92500"/>
          </a:bodyPr>
          <a:lstStyle/>
          <a:p>
            <a:pPr indent="-228600" defTabSz="9144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COVID-19 Impact Reporting Requirements</a:t>
            </a:r>
          </a:p>
          <a:p>
            <a:pPr indent="-228600" defTabSz="9144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Mask mandate</a:t>
            </a:r>
          </a:p>
          <a:p>
            <a:pPr indent="-228600" defTabSz="9144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Transportation to vaccination sites</a:t>
            </a:r>
          </a:p>
          <a:p>
            <a:pPr indent="-228600" defTabSz="914400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4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DHHS Funding Updates</a:t>
            </a: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34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61B56-41EC-47C0-82D7-826890B6F9C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132769" y="6356350"/>
            <a:ext cx="93718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3C2E06F5-03C5-4BA5-AE80-2E98A827F366}" type="slidenum">
              <a:rPr lang="en-US" altLang="en-US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</a:rPr>
              <a:pPr defTabSz="914400">
                <a:spcAft>
                  <a:spcPts val="600"/>
                </a:spcAft>
                <a:defRPr/>
              </a:pPr>
              <a:t>8</a:t>
            </a:fld>
            <a:endParaRPr lang="en-US" altLang="en-US">
              <a:solidFill>
                <a:schemeClr val="tx1">
                  <a:alpha val="80000"/>
                </a:schemeClr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35103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AEED1-E593-43C1-9A82-6167D3083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COVID-19 Response 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BDE273-040D-4BAA-B0B9-7C86427E0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Federal Transit Administration (FTA) has launched an online application to collect information from recipients and subrecipients on the impacts of COVID-19. The FTA will use information submitted through the application to inform FTA actions in support of the transit industry’s COVID-19 recovery efforts and implementation of the Federal mask requirement for public transportation. Information on the program can be accessed at this link:  </a:t>
            </a:r>
            <a:r>
              <a:rPr lang="en-US" sz="220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https://www.transit.dot.gov/COVID-19Data</a:t>
            </a:r>
            <a:endParaRPr lang="en-US" sz="22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Submit this month’s information ASAP (deadline to IMD is September 10)</a:t>
            </a:r>
            <a:endParaRPr lang="en-US" sz="22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220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2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C80218-564B-4FF7-852C-2FB466251A0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2E06F5-03C5-4BA5-AE80-2E98A827F36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00856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alerio template">
  <a:themeElements>
    <a:clrScheme name="Custom 347">
      <a:dk1>
        <a:srgbClr val="263248"/>
      </a:dk1>
      <a:lt1>
        <a:srgbClr val="FFFFFF"/>
      </a:lt1>
      <a:dk2>
        <a:srgbClr val="434343"/>
      </a:dk2>
      <a:lt2>
        <a:srgbClr val="F3F3F3"/>
      </a:lt2>
      <a:accent1>
        <a:srgbClr val="3F5378"/>
      </a:accent1>
      <a:accent2>
        <a:srgbClr val="263248"/>
      </a:accent2>
      <a:accent3>
        <a:srgbClr val="92A8C8"/>
      </a:accent3>
      <a:accent4>
        <a:srgbClr val="C7D3E6"/>
      </a:accent4>
      <a:accent5>
        <a:srgbClr val="FF9800"/>
      </a:accent5>
      <a:accent6>
        <a:srgbClr val="D26F00"/>
      </a:accent6>
      <a:hlink>
        <a:srgbClr val="3F537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78034D10B45F4AB981681B49E3BA84" ma:contentTypeVersion="13" ma:contentTypeDescription="Create a new document." ma:contentTypeScope="" ma:versionID="937902bd948331ef138468c11036a9ae">
  <xsd:schema xmlns:xsd="http://www.w3.org/2001/XMLSchema" xmlns:xs="http://www.w3.org/2001/XMLSchema" xmlns:p="http://schemas.microsoft.com/office/2006/metadata/properties" xmlns:ns1="http://schemas.microsoft.com/sharepoint/v3" xmlns:ns2="16f00c2e-ac5c-418b-9f13-a0771dbd417d" xmlns:ns3="a721ab99-4100-4f07-9873-7a01e469d395" targetNamespace="http://schemas.microsoft.com/office/2006/metadata/properties" ma:root="true" ma:fieldsID="338b0f5048c19d7bf01671392e769051" ns1:_="" ns2:_="" ns3:_="">
    <xsd:import namespace="http://schemas.microsoft.com/sharepoint/v3"/>
    <xsd:import namespace="16f00c2e-ac5c-418b-9f13-a0771dbd417d"/>
    <xsd:import namespace="a721ab99-4100-4f07-9873-7a01e469d39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URL" minOccurs="0"/>
                <xsd:element ref="ns2:SharedWithUsers" minOccurs="0"/>
                <xsd:element ref="ns3: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00c2e-ac5c-418b-9f13-a0771dbd417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21ab99-4100-4f07-9873-7a01e469d395" elementFormDefault="qualified">
    <xsd:import namespace="http://schemas.microsoft.com/office/2006/documentManagement/types"/>
    <xsd:import namespace="http://schemas.microsoft.com/office/infopath/2007/PartnerControls"/>
    <xsd:element name="Section" ma:index="13" nillable="true" ma:displayName="Section" ma:internalName="Sec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6f00c2e-ac5c-418b-9f13-a0771dbd417d">bf-01490-1484820030-7949</_dlc_DocId>
    <_dlc_DocIdUrl xmlns="16f00c2e-ac5c-418b-9f13-a0771dbd417d">
      <Url>https://mottmac.sharepoint.com/teams/bf-01490/gs-RAL-pursui/_layouts/15/DocIdRedir.aspx?ID=bf-01490-1484820030-7949</Url>
      <Description>bf-01490-1484820030-7949</Description>
    </_dlc_DocIdUrl>
    <URL xmlns="http://schemas.microsoft.com/sharepoint/v3">
      <Url xsi:nil="true"/>
      <Description xsi:nil="true"/>
    </URL>
    <Section xmlns="a721ab99-4100-4f07-9873-7a01e469d395">Transit System Meetings</Section>
  </documentManagement>
</p:properties>
</file>

<file path=customXml/itemProps1.xml><?xml version="1.0" encoding="utf-8"?>
<ds:datastoreItem xmlns:ds="http://schemas.openxmlformats.org/officeDocument/2006/customXml" ds:itemID="{9B364FA0-8367-4074-ABEA-C20E485366EC}"/>
</file>

<file path=customXml/itemProps2.xml><?xml version="1.0" encoding="utf-8"?>
<ds:datastoreItem xmlns:ds="http://schemas.openxmlformats.org/officeDocument/2006/customXml" ds:itemID="{4D5A9F6D-6F1D-4F11-889A-EC0C3D3065E9}"/>
</file>

<file path=customXml/itemProps3.xml><?xml version="1.0" encoding="utf-8"?>
<ds:datastoreItem xmlns:ds="http://schemas.openxmlformats.org/officeDocument/2006/customXml" ds:itemID="{20656129-4281-42EF-A2F9-B0F6D7E99D44}"/>
</file>

<file path=customXml/itemProps4.xml><?xml version="1.0" encoding="utf-8"?>
<ds:datastoreItem xmlns:ds="http://schemas.openxmlformats.org/officeDocument/2006/customXml" ds:itemID="{049D7261-F066-4658-8933-15520A0D1F64}"/>
</file>

<file path=docProps/app.xml><?xml version="1.0" encoding="utf-8"?>
<Properties xmlns="http://schemas.openxmlformats.org/officeDocument/2006/extended-properties" xmlns:vt="http://schemas.openxmlformats.org/officeDocument/2006/docPropsVTypes">
  <TotalTime>2083</TotalTime>
  <Words>2307</Words>
  <Application>Microsoft Office PowerPoint</Application>
  <PresentationFormat>Custom</PresentationFormat>
  <Paragraphs>380</Paragraphs>
  <Slides>42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Arvo</vt:lpstr>
      <vt:lpstr>Calibri</vt:lpstr>
      <vt:lpstr>Roboto Condensed</vt:lpstr>
      <vt:lpstr>Roboto Condensed Light</vt:lpstr>
      <vt:lpstr>Office Theme</vt:lpstr>
      <vt:lpstr>Salerio template</vt:lpstr>
      <vt:lpstr>1_Office Theme</vt:lpstr>
      <vt:lpstr>Integrated Mobility Division Transit Systems Call </vt:lpstr>
      <vt:lpstr>AGENDA</vt:lpstr>
      <vt:lpstr>ROAP &amp; SMAP Update</vt:lpstr>
      <vt:lpstr>CARES Act Update</vt:lpstr>
      <vt:lpstr>5311 Claims Reimbursements  (76 Agreements)</vt:lpstr>
      <vt:lpstr>CARES Intercity Reimbursements  (4 Agreements)</vt:lpstr>
      <vt:lpstr>CARES 5307GA/ADTAP</vt:lpstr>
      <vt:lpstr>COVID-19 Response</vt:lpstr>
      <vt:lpstr>COVID-19 Response Reporting</vt:lpstr>
      <vt:lpstr>TSA Mask Mandate</vt:lpstr>
      <vt:lpstr>NC Transit to Vaccinations</vt:lpstr>
      <vt:lpstr>  DHHS CARES Act Vaccine Trip Claims (as of September 7, 2021)  REMINDER: Please use Expanded DHHS Claim form with Trip Tiers </vt:lpstr>
      <vt:lpstr>Expanded Trip Expenses by Trip Type Since August 12, 2021  REMINDER: Please use Expanded DHHS Claim form with Trip Tiers </vt:lpstr>
      <vt:lpstr>DHHS Cares Funding Amounts Dashboard</vt:lpstr>
      <vt:lpstr>Compensation Survey of  North Carolina Transit Systems – Preliminary Survey Findings</vt:lpstr>
      <vt:lpstr>Compensation Survey of  North Carolina Transit Systems</vt:lpstr>
      <vt:lpstr>Vacancies within Transit Agencies</vt:lpstr>
      <vt:lpstr>Reasons for Vacancies</vt:lpstr>
      <vt:lpstr>Wage/Rate Range for  Operators/Other Operations Staff</vt:lpstr>
      <vt:lpstr>Benefits Provided to Operators</vt:lpstr>
      <vt:lpstr>Operator Compensation Compared to Local Labor Market</vt:lpstr>
      <vt:lpstr>Wage/Rate Range for Mechanics/Maintenance Staff</vt:lpstr>
      <vt:lpstr>Recruiting and Retaining Employees</vt:lpstr>
      <vt:lpstr>Next Steps</vt:lpstr>
      <vt:lpstr>PowerPoint Presentation</vt:lpstr>
      <vt:lpstr>Technology RFP Development</vt:lpstr>
      <vt:lpstr>Technology RFP Development</vt:lpstr>
      <vt:lpstr>What scheduling features are essential?</vt:lpstr>
      <vt:lpstr>What challenges and concerns does your agency have regarding new scheduling systems?</vt:lpstr>
      <vt:lpstr>What would your customers like to see to improve the system?</vt:lpstr>
      <vt:lpstr>Other Reminders &amp; Updates</vt:lpstr>
      <vt:lpstr>PowerPoint Presentation</vt:lpstr>
      <vt:lpstr>Second Call for Projects</vt:lpstr>
      <vt:lpstr>Procurement Updates</vt:lpstr>
      <vt:lpstr>Emergency Preparations</vt:lpstr>
      <vt:lpstr>State Management Plan &amp; Business Guide  Updates</vt:lpstr>
      <vt:lpstr>Training Updates</vt:lpstr>
      <vt:lpstr>QUESTIONS</vt:lpstr>
      <vt:lpstr>Procurement Training</vt:lpstr>
      <vt:lpstr>Procurement Training</vt:lpstr>
      <vt:lpstr>Procurement Training</vt:lpstr>
      <vt:lpstr>Procurement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Mobility Division Transit Systems Call</dc:title>
  <dc:creator>Hildebrandt, Heather J</dc:creator>
  <cp:lastModifiedBy>Brumfield, Ryan M</cp:lastModifiedBy>
  <cp:revision>111</cp:revision>
  <dcterms:created xsi:type="dcterms:W3CDTF">2020-12-15T18:39:39Z</dcterms:created>
  <dcterms:modified xsi:type="dcterms:W3CDTF">2021-09-08T16:48:56Z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0x010100A878034D10B45F4AB981681B49E3BA84</vt:lpwstr>
  </property>
  <property fmtid="{D5CDD505-2E9C-101B-9397-08002B2CF9AE}" pid="3" name="Order">
    <vt:r8>7400</vt:r8>
  </property>
</Properties>
</file>