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diagrams/data1.xml" ContentType="application/vnd.openxmlformats-officedocument.drawingml.diagramData+xml"/>
  <Override PartName="/ppt/diagrams/data2.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Layouts/slideLayout20.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55.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media/image38.jpg" ContentType="image/jpg"/>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1.xml" ContentType="application/vnd.openxmlformats-officedocument.customXmlProperti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 id="2147483929" r:id="rId6"/>
    <p:sldMasterId id="2147483983" r:id="rId7"/>
    <p:sldMasterId id="2147483675" r:id="rId8"/>
  </p:sldMasterIdLst>
  <p:notesMasterIdLst>
    <p:notesMasterId r:id="rId54"/>
  </p:notesMasterIdLst>
  <p:handoutMasterIdLst>
    <p:handoutMasterId r:id="rId55"/>
  </p:handoutMasterIdLst>
  <p:sldIdLst>
    <p:sldId id="261" r:id="rId9"/>
    <p:sldId id="569" r:id="rId10"/>
    <p:sldId id="2147472784" r:id="rId11"/>
    <p:sldId id="2146850013" r:id="rId12"/>
    <p:sldId id="2146850008" r:id="rId13"/>
    <p:sldId id="2146850003" r:id="rId14"/>
    <p:sldId id="2146850007" r:id="rId15"/>
    <p:sldId id="2146850005" r:id="rId16"/>
    <p:sldId id="2146850006" r:id="rId17"/>
    <p:sldId id="2146849991" r:id="rId18"/>
    <p:sldId id="2146850002" r:id="rId19"/>
    <p:sldId id="2146850009" r:id="rId20"/>
    <p:sldId id="2146850011" r:id="rId21"/>
    <p:sldId id="2146850004" r:id="rId22"/>
    <p:sldId id="2146850010" r:id="rId23"/>
    <p:sldId id="2147472790" r:id="rId24"/>
    <p:sldId id="2146850033" r:id="rId25"/>
    <p:sldId id="2146850021" r:id="rId26"/>
    <p:sldId id="2146850016" r:id="rId27"/>
    <p:sldId id="2146850036" r:id="rId28"/>
    <p:sldId id="2147472791" r:id="rId29"/>
    <p:sldId id="2146850034" r:id="rId30"/>
    <p:sldId id="2146849995" r:id="rId31"/>
    <p:sldId id="2147472778" r:id="rId32"/>
    <p:sldId id="2147472782" r:id="rId33"/>
    <p:sldId id="257" r:id="rId34"/>
    <p:sldId id="2147480921" r:id="rId35"/>
    <p:sldId id="2146849906" r:id="rId36"/>
    <p:sldId id="2146849905" r:id="rId37"/>
    <p:sldId id="2147480924" r:id="rId38"/>
    <p:sldId id="273" r:id="rId39"/>
    <p:sldId id="277" r:id="rId40"/>
    <p:sldId id="290" r:id="rId41"/>
    <p:sldId id="291" r:id="rId42"/>
    <p:sldId id="287" r:id="rId43"/>
    <p:sldId id="2147472788" r:id="rId44"/>
    <p:sldId id="2147480922" r:id="rId45"/>
    <p:sldId id="2147472783" r:id="rId46"/>
    <p:sldId id="2147472785" r:id="rId47"/>
    <p:sldId id="2146849986" r:id="rId48"/>
    <p:sldId id="308" r:id="rId49"/>
    <p:sldId id="300" r:id="rId50"/>
    <p:sldId id="299" r:id="rId51"/>
    <p:sldId id="262" r:id="rId52"/>
    <p:sldId id="2146849929" r:id="rId53"/>
  </p:sldIdLst>
  <p:sldSz cx="11887200" cy="6858000"/>
  <p:notesSz cx="7315200" cy="9601200"/>
  <p:defaultTextStyle>
    <a:defPPr>
      <a:defRPr lang="en-US"/>
    </a:defPPr>
    <a:lvl1pPr algn="l" defTabSz="457200" rtl="0" fontAlgn="base">
      <a:spcBef>
        <a:spcPct val="0"/>
      </a:spcBef>
      <a:spcAft>
        <a:spcPct val="0"/>
      </a:spcAft>
      <a:defRPr kern="1200">
        <a:solidFill>
          <a:schemeClr val="tx1"/>
        </a:solidFill>
        <a:latin typeface="Calibri" pitchFamily="34" charset="0"/>
        <a:ea typeface="MS PGothic" pitchFamily="34" charset="-128"/>
        <a:cs typeface="+mn-cs"/>
      </a:defRPr>
    </a:lvl1pPr>
    <a:lvl2pPr marL="4572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2pPr>
    <a:lvl3pPr marL="9144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3pPr>
    <a:lvl4pPr marL="13716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4pPr>
    <a:lvl5pPr marL="1828800" algn="l" defTabSz="457200" rtl="0" fontAlgn="base">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744">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yer, Adam" initials="MA" lastIdx="2" clrIdx="0">
    <p:extLst>
      <p:ext uri="{19B8F6BF-5375-455C-9EA6-DF929625EA0E}">
        <p15:presenceInfo xmlns:p15="http://schemas.microsoft.com/office/powerpoint/2012/main" userId="S::Adam.Migliore.Meyer@wsp.com::5a5f45a9-d6fd-46cf-90b7-5781d7c9b2f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E46C0A"/>
    <a:srgbClr val="1F487D"/>
    <a:srgbClr val="FFCC00"/>
    <a:srgbClr val="C3D69B"/>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5583DA-3739-85F7-2538-7E2168433D57}" v="10" dt="2026-10-13T20:23:43.463"/>
    <p1510:client id="{3674F999-3441-3308-B241-7B22B3E481A2}" v="181" dt="2026-10-14T15:14:12.433"/>
    <p1510:client id="{7C9E5182-5AC9-E1B0-3BCA-11811B988AB4}" v="485" dt="2026-10-13T18:19:43.9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2699" autoAdjust="0"/>
  </p:normalViewPr>
  <p:slideViewPr>
    <p:cSldViewPr snapToGrid="0" snapToObjects="1">
      <p:cViewPr varScale="1">
        <p:scale>
          <a:sx n="151" d="100"/>
          <a:sy n="151" d="100"/>
        </p:scale>
        <p:origin x="846" y="354"/>
      </p:cViewPr>
      <p:guideLst>
        <p:guide orient="horz" pos="2160"/>
        <p:guide pos="3744"/>
      </p:guideLst>
    </p:cSldViewPr>
  </p:slideViewPr>
  <p:notesTextViewPr>
    <p:cViewPr>
      <p:scale>
        <a:sx n="3" d="2"/>
        <a:sy n="3" d="2"/>
      </p:scale>
      <p:origin x="0" y="0"/>
    </p:cViewPr>
  </p:notesTextViewPr>
  <p:sorterViewPr>
    <p:cViewPr varScale="1">
      <p:scale>
        <a:sx n="1" d="1"/>
        <a:sy n="1" d="1"/>
      </p:scale>
      <p:origin x="0" y="-7278"/>
    </p:cViewPr>
  </p:sorterViewPr>
  <p:notesViewPr>
    <p:cSldViewPr snapToGrid="0" snapToObjects="1">
      <p:cViewPr varScale="1">
        <p:scale>
          <a:sx n="69" d="100"/>
          <a:sy n="69" d="100"/>
        </p:scale>
        <p:origin x="2784"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handoutMaster" Target="handoutMasters/handoutMaster1.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commentAuthors" Target="commentAuthors.xml"/><Relationship Id="rId8" Type="http://schemas.openxmlformats.org/officeDocument/2006/relationships/slideMaster" Target="slideMasters/slideMaster4.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presProps" Target="pres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F78032-364F-43AD-BF9B-DF9B616D7ABD}" type="doc">
      <dgm:prSet loTypeId="urn:microsoft.com/office/officeart/2005/8/layout/lProcess2" loCatId="list" qsTypeId="urn:microsoft.com/office/officeart/2005/8/quickstyle/simple1#2" qsCatId="simple" csTypeId="urn:microsoft.com/office/officeart/2005/8/colors/colorful5#2" csCatId="colorful" phldr="1"/>
      <dgm:spPr/>
      <dgm:t>
        <a:bodyPr/>
        <a:lstStyle/>
        <a:p>
          <a:endParaRPr lang="en-US"/>
        </a:p>
      </dgm:t>
    </dgm:pt>
    <dgm:pt modelId="{BF0884F5-0535-469B-9932-2B3CB974391F}">
      <dgm:prSet custT="1"/>
      <dgm:spPr/>
      <dgm:t>
        <a:bodyPr/>
        <a:lstStyle/>
        <a:p>
          <a:pPr algn="ctr">
            <a:lnSpc>
              <a:spcPct val="100000"/>
            </a:lnSpc>
            <a:spcAft>
              <a:spcPts val="0"/>
            </a:spcAft>
          </a:pPr>
          <a:r>
            <a:rPr lang="en-US" sz="1600" b="1" u="none" dirty="0">
              <a:solidFill>
                <a:schemeClr val="tx1"/>
              </a:solidFill>
              <a:latin typeface="Segoe Print" panose="02000600000000000000" pitchFamily="2" charset="0"/>
            </a:rPr>
            <a:t>Applicant</a:t>
          </a:r>
          <a:r>
            <a:rPr lang="en-US" sz="1500" b="1" u="none" dirty="0">
              <a:solidFill>
                <a:schemeClr val="tx1"/>
              </a:solidFill>
              <a:latin typeface="Segoe Print" panose="02000600000000000000" pitchFamily="2" charset="0"/>
            </a:rPr>
            <a:t> Profile Form</a:t>
          </a:r>
        </a:p>
      </dgm:t>
    </dgm:pt>
    <dgm:pt modelId="{E173C5B9-DEB0-46F7-9625-6922E877C6A8}" type="parTrans" cxnId="{AC0F8BBF-7650-4687-A44D-97ACD079E7E3}">
      <dgm:prSet/>
      <dgm:spPr/>
      <dgm:t>
        <a:bodyPr/>
        <a:lstStyle/>
        <a:p>
          <a:endParaRPr lang="en-US"/>
        </a:p>
      </dgm:t>
    </dgm:pt>
    <dgm:pt modelId="{78A2C5FA-CBC0-4C45-849C-13419D0FAE23}" type="sibTrans" cxnId="{AC0F8BBF-7650-4687-A44D-97ACD079E7E3}">
      <dgm:prSet/>
      <dgm:spPr/>
      <dgm:t>
        <a:bodyPr/>
        <a:lstStyle/>
        <a:p>
          <a:endParaRPr lang="en-US"/>
        </a:p>
      </dgm:t>
    </dgm:pt>
    <dgm:pt modelId="{B7A21950-628D-4EE9-B931-870BEFD78199}">
      <dgm:prSet custT="1"/>
      <dgm:spPr/>
      <dgm:t>
        <a:bodyPr/>
        <a:lstStyle/>
        <a:p>
          <a:pPr algn="ctr"/>
          <a:r>
            <a:rPr lang="en-US" sz="1500" b="1" dirty="0">
              <a:latin typeface="Segoe Print" panose="02000600000000000000" pitchFamily="2" charset="0"/>
            </a:rPr>
            <a:t>Public Hearing </a:t>
          </a:r>
          <a:r>
            <a:rPr lang="en-US" sz="1600" b="1" dirty="0">
              <a:latin typeface="Segoe Print" panose="02000600000000000000" pitchFamily="2" charset="0"/>
            </a:rPr>
            <a:t>Requirements</a:t>
          </a:r>
          <a:endParaRPr lang="en-US" sz="1500" b="1" dirty="0">
            <a:latin typeface="Segoe Print" panose="02000600000000000000" pitchFamily="2" charset="0"/>
          </a:endParaRPr>
        </a:p>
      </dgm:t>
    </dgm:pt>
    <dgm:pt modelId="{FB747D3F-0C19-46FA-9F56-293B6103E6A6}" type="parTrans" cxnId="{0A858092-BA8E-4512-A85D-31D9B87BF7E9}">
      <dgm:prSet/>
      <dgm:spPr/>
      <dgm:t>
        <a:bodyPr/>
        <a:lstStyle/>
        <a:p>
          <a:endParaRPr lang="en-US"/>
        </a:p>
      </dgm:t>
    </dgm:pt>
    <dgm:pt modelId="{6516AB77-A361-4972-8CBB-12F3A3955EA5}" type="sibTrans" cxnId="{0A858092-BA8E-4512-A85D-31D9B87BF7E9}">
      <dgm:prSet/>
      <dgm:spPr/>
      <dgm:t>
        <a:bodyPr/>
        <a:lstStyle/>
        <a:p>
          <a:endParaRPr lang="en-US"/>
        </a:p>
      </dgm:t>
    </dgm:pt>
    <dgm:pt modelId="{56D2328E-F022-416C-8E8D-AF617DBF8ABF}">
      <dgm:prSet custT="1"/>
      <dgm:spPr/>
      <dgm:t>
        <a:bodyPr/>
        <a:lstStyle/>
        <a:p>
          <a:pPr>
            <a:lnSpc>
              <a:spcPct val="100000"/>
            </a:lnSpc>
            <a:spcAft>
              <a:spcPts val="0"/>
            </a:spcAft>
          </a:pPr>
          <a:r>
            <a:rPr lang="en-US" sz="1600" b="1" dirty="0">
              <a:latin typeface="Segoe Print" panose="02000600000000000000" pitchFamily="2" charset="0"/>
            </a:rPr>
            <a:t>Program Resolution &amp; </a:t>
          </a:r>
        </a:p>
        <a:p>
          <a:pPr>
            <a:lnSpc>
              <a:spcPct val="100000"/>
            </a:lnSpc>
            <a:spcAft>
              <a:spcPts val="0"/>
            </a:spcAft>
          </a:pPr>
          <a:r>
            <a:rPr lang="en-US" sz="1500" b="1" dirty="0">
              <a:latin typeface="Segoe Print" panose="02000600000000000000" pitchFamily="2" charset="0"/>
            </a:rPr>
            <a:t>Local Share Certificate</a:t>
          </a:r>
        </a:p>
      </dgm:t>
    </dgm:pt>
    <dgm:pt modelId="{813FBBEC-0AF6-4451-9DB1-7B0432518F6D}" type="parTrans" cxnId="{33BEFC81-7233-450B-B8D7-2A85968297D9}">
      <dgm:prSet/>
      <dgm:spPr/>
      <dgm:t>
        <a:bodyPr/>
        <a:lstStyle/>
        <a:p>
          <a:endParaRPr lang="en-US"/>
        </a:p>
      </dgm:t>
    </dgm:pt>
    <dgm:pt modelId="{F0A687DD-5E07-4E03-8ABE-4C8EB725454A}" type="sibTrans" cxnId="{33BEFC81-7233-450B-B8D7-2A85968297D9}">
      <dgm:prSet/>
      <dgm:spPr/>
      <dgm:t>
        <a:bodyPr/>
        <a:lstStyle/>
        <a:p>
          <a:endParaRPr lang="en-US"/>
        </a:p>
      </dgm:t>
    </dgm:pt>
    <dgm:pt modelId="{C33BD93B-30E7-40AF-8FC5-63DE5A41313A}">
      <dgm:prSet custT="1"/>
      <dgm:spPr>
        <a:solidFill>
          <a:schemeClr val="accent5">
            <a:lumMod val="60000"/>
            <a:lumOff val="40000"/>
          </a:schemeClr>
        </a:solidFill>
      </dgm:spPr>
      <dgm:t>
        <a:bodyPr/>
        <a:lstStyle/>
        <a:p>
          <a:pPr algn="l">
            <a:lnSpc>
              <a:spcPct val="100000"/>
            </a:lnSpc>
            <a:spcAft>
              <a:spcPts val="0"/>
            </a:spcAft>
          </a:pPr>
          <a:r>
            <a:rPr lang="en-US" sz="1400" dirty="0">
              <a:solidFill>
                <a:schemeClr val="tx1"/>
              </a:solidFill>
              <a:latin typeface="Aptos" panose="020B0004020202020204" pitchFamily="34" charset="0"/>
            </a:rPr>
            <a:t>Program Resolution must have the Authorized Representatives title and be signed by the </a:t>
          </a:r>
        </a:p>
        <a:p>
          <a:pPr algn="l">
            <a:lnSpc>
              <a:spcPct val="100000"/>
            </a:lnSpc>
            <a:spcAft>
              <a:spcPts val="0"/>
            </a:spcAft>
          </a:pPr>
          <a:r>
            <a:rPr lang="en-US" sz="1400" dirty="0">
              <a:solidFill>
                <a:schemeClr val="tx1"/>
              </a:solidFill>
              <a:latin typeface="Aptos" panose="020B0004020202020204" pitchFamily="34" charset="0"/>
            </a:rPr>
            <a:t>Certifying Official and Notary. </a:t>
          </a:r>
          <a:r>
            <a:rPr lang="en-US" sz="1200" i="1" dirty="0">
              <a:solidFill>
                <a:schemeClr val="tx1"/>
              </a:solidFill>
              <a:latin typeface="Aptos" panose="020B0004020202020204" pitchFamily="34" charset="0"/>
            </a:rPr>
            <a:t>The Authorized Representative cannot be the Certifying Official or Notary. </a:t>
          </a:r>
          <a:endParaRPr lang="en-US" sz="1400" b="1" i="1" dirty="0">
            <a:solidFill>
              <a:schemeClr val="tx1"/>
            </a:solidFill>
            <a:latin typeface="Aptos" panose="020B0004020202020204" pitchFamily="34" charset="0"/>
          </a:endParaRPr>
        </a:p>
      </dgm:t>
    </dgm:pt>
    <dgm:pt modelId="{57E1178E-7437-4B81-A61F-6704CFC64856}" type="parTrans" cxnId="{25BE70B5-74C6-414B-9B9A-62928332CD42}">
      <dgm:prSet/>
      <dgm:spPr/>
      <dgm:t>
        <a:bodyPr/>
        <a:lstStyle/>
        <a:p>
          <a:endParaRPr lang="en-US"/>
        </a:p>
      </dgm:t>
    </dgm:pt>
    <dgm:pt modelId="{E456D6B1-40E6-46AE-817D-A30C4A9758BA}" type="sibTrans" cxnId="{25BE70B5-74C6-414B-9B9A-62928332CD42}">
      <dgm:prSet/>
      <dgm:spPr/>
      <dgm:t>
        <a:bodyPr/>
        <a:lstStyle/>
        <a:p>
          <a:endParaRPr lang="en-US"/>
        </a:p>
      </dgm:t>
    </dgm:pt>
    <dgm:pt modelId="{92F417F9-0BDA-4A92-8F6E-317024C784ED}">
      <dgm:prSet custT="1"/>
      <dgm:spPr>
        <a:solidFill>
          <a:srgbClr val="A6DEBB"/>
        </a:solidFill>
      </dgm:spPr>
      <dgm:t>
        <a:bodyPr/>
        <a:lstStyle/>
        <a:p>
          <a:pPr algn="l"/>
          <a:r>
            <a:rPr lang="en-US" sz="1500" b="0" dirty="0">
              <a:solidFill>
                <a:schemeClr val="tx1"/>
              </a:solidFill>
            </a:rPr>
            <a:t>Local Share Certificate amounts must meet or exceed the required percentage and dollar amount for each grant</a:t>
          </a:r>
          <a:r>
            <a:rPr lang="en-US" sz="1400" b="0" dirty="0">
              <a:solidFill>
                <a:schemeClr val="tx1"/>
              </a:solidFill>
            </a:rPr>
            <a:t>. </a:t>
          </a:r>
          <a:endParaRPr lang="en-US" sz="1400" b="0" dirty="0">
            <a:solidFill>
              <a:schemeClr val="tx1"/>
            </a:solidFill>
            <a:latin typeface="Aptos" panose="020B0004020202020204" pitchFamily="34" charset="0"/>
          </a:endParaRPr>
        </a:p>
      </dgm:t>
    </dgm:pt>
    <dgm:pt modelId="{A03494F3-BE70-49A2-A598-A3FBC816E88B}" type="parTrans" cxnId="{6140FFE6-AF95-419E-8EC5-78363E111B81}">
      <dgm:prSet/>
      <dgm:spPr/>
      <dgm:t>
        <a:bodyPr/>
        <a:lstStyle/>
        <a:p>
          <a:endParaRPr lang="en-US"/>
        </a:p>
      </dgm:t>
    </dgm:pt>
    <dgm:pt modelId="{CC9CAA78-D7A5-4967-B042-A6247349899D}" type="sibTrans" cxnId="{6140FFE6-AF95-419E-8EC5-78363E111B81}">
      <dgm:prSet/>
      <dgm:spPr/>
      <dgm:t>
        <a:bodyPr/>
        <a:lstStyle/>
        <a:p>
          <a:endParaRPr lang="en-US"/>
        </a:p>
      </dgm:t>
    </dgm:pt>
    <dgm:pt modelId="{4E4FEFA3-0021-4DFB-8E19-C70BA7A18B9B}">
      <dgm:prSet custT="1"/>
      <dgm:spPr/>
      <dgm:t>
        <a:bodyPr/>
        <a:lstStyle/>
        <a:p>
          <a:pPr algn="l"/>
          <a:r>
            <a:rPr lang="en-US" sz="1500" dirty="0">
              <a:solidFill>
                <a:schemeClr val="tx1"/>
              </a:solidFill>
            </a:rPr>
            <a:t>If you have not completed the application profile form, please do so immediately. </a:t>
          </a:r>
        </a:p>
      </dgm:t>
    </dgm:pt>
    <dgm:pt modelId="{9B8C014E-3193-4D09-B7F8-243F4CAC5AAF}" type="parTrans" cxnId="{2985633D-AF93-4788-B0E9-96646E99A30D}">
      <dgm:prSet/>
      <dgm:spPr/>
      <dgm:t>
        <a:bodyPr/>
        <a:lstStyle/>
        <a:p>
          <a:endParaRPr lang="en-US"/>
        </a:p>
      </dgm:t>
    </dgm:pt>
    <dgm:pt modelId="{070092F3-0EAF-48C1-9FCE-99426168A3A3}" type="sibTrans" cxnId="{2985633D-AF93-4788-B0E9-96646E99A30D}">
      <dgm:prSet/>
      <dgm:spPr/>
      <dgm:t>
        <a:bodyPr/>
        <a:lstStyle/>
        <a:p>
          <a:endParaRPr lang="en-US"/>
        </a:p>
      </dgm:t>
    </dgm:pt>
    <dgm:pt modelId="{D882C44A-F5D5-45B9-93B5-BAFB9ED2FB0E}">
      <dgm:prSet custT="1"/>
      <dgm:spPr/>
      <dgm:t>
        <a:bodyPr/>
        <a:lstStyle/>
        <a:p>
          <a:pPr algn="l"/>
          <a:r>
            <a:rPr lang="en-US" sz="1500" dirty="0">
              <a:solidFill>
                <a:schemeClr val="tx1"/>
              </a:solidFill>
            </a:rPr>
            <a:t>Thank you to those who completed it last week after my email. </a:t>
          </a:r>
        </a:p>
      </dgm:t>
    </dgm:pt>
    <dgm:pt modelId="{B5198B96-13DD-4A11-9D1E-806DF4A78557}" type="parTrans" cxnId="{6A872566-C564-4A5F-81D3-BF61D101C473}">
      <dgm:prSet/>
      <dgm:spPr/>
      <dgm:t>
        <a:bodyPr/>
        <a:lstStyle/>
        <a:p>
          <a:endParaRPr lang="en-US"/>
        </a:p>
      </dgm:t>
    </dgm:pt>
    <dgm:pt modelId="{7A1914C1-0537-46F2-95B9-0F5B51602DE6}" type="sibTrans" cxnId="{6A872566-C564-4A5F-81D3-BF61D101C473}">
      <dgm:prSet/>
      <dgm:spPr/>
      <dgm:t>
        <a:bodyPr/>
        <a:lstStyle/>
        <a:p>
          <a:endParaRPr lang="en-US"/>
        </a:p>
      </dgm:t>
    </dgm:pt>
    <dgm:pt modelId="{16358C63-C2BB-4A74-856A-3D321F830C07}">
      <dgm:prSet custT="1"/>
      <dgm:spPr/>
      <dgm:t>
        <a:bodyPr/>
        <a:lstStyle/>
        <a:p>
          <a:pPr algn="l"/>
          <a:r>
            <a:rPr lang="en-US" sz="1500" dirty="0">
              <a:solidFill>
                <a:schemeClr val="tx1"/>
              </a:solidFill>
            </a:rPr>
            <a:t>There is a link to the application profile form is on line 28 in your SmartSheet Workspace. </a:t>
          </a:r>
        </a:p>
      </dgm:t>
    </dgm:pt>
    <dgm:pt modelId="{815AFBCF-DA03-4DC0-B315-B9AB94A24E1B}" type="parTrans" cxnId="{15072755-75A3-409E-830D-58464BA216EC}">
      <dgm:prSet/>
      <dgm:spPr/>
      <dgm:t>
        <a:bodyPr/>
        <a:lstStyle/>
        <a:p>
          <a:endParaRPr lang="en-US"/>
        </a:p>
      </dgm:t>
    </dgm:pt>
    <dgm:pt modelId="{90AA50BE-9291-493F-80E7-BF653737AB0E}" type="sibTrans" cxnId="{15072755-75A3-409E-830D-58464BA216EC}">
      <dgm:prSet/>
      <dgm:spPr/>
      <dgm:t>
        <a:bodyPr/>
        <a:lstStyle/>
        <a:p>
          <a:endParaRPr lang="en-US"/>
        </a:p>
      </dgm:t>
    </dgm:pt>
    <dgm:pt modelId="{F06AABDC-26EA-4E3E-8B93-36A394EB3F79}">
      <dgm:prSet custT="1"/>
      <dgm:spPr/>
      <dgm:t>
        <a:bodyPr/>
        <a:lstStyle/>
        <a:p>
          <a:pPr>
            <a:lnSpc>
              <a:spcPct val="100000"/>
            </a:lnSpc>
            <a:spcAft>
              <a:spcPts val="0"/>
            </a:spcAft>
          </a:pPr>
          <a:r>
            <a:rPr lang="en-US" sz="1600" b="1" i="1" dirty="0">
              <a:solidFill>
                <a:schemeClr val="tx1"/>
              </a:solidFill>
              <a:latin typeface="Aptos" panose="020B0004020202020204" pitchFamily="34" charset="0"/>
            </a:rPr>
            <a:t>The Public Hearing </a:t>
          </a:r>
        </a:p>
        <a:p>
          <a:pPr>
            <a:lnSpc>
              <a:spcPct val="100000"/>
            </a:lnSpc>
            <a:spcAft>
              <a:spcPts val="0"/>
            </a:spcAft>
          </a:pPr>
          <a:r>
            <a:rPr lang="en-US" sz="1600" b="1" i="1" dirty="0">
              <a:solidFill>
                <a:schemeClr val="tx1"/>
              </a:solidFill>
              <a:latin typeface="Aptos" panose="020B0004020202020204" pitchFamily="34" charset="0"/>
            </a:rPr>
            <a:t>must be held. </a:t>
          </a:r>
        </a:p>
      </dgm:t>
    </dgm:pt>
    <dgm:pt modelId="{547963B8-B6A8-4C67-A03C-55B7E230F90A}" type="parTrans" cxnId="{2966B5EE-7365-4FA5-B0BB-E6CAEE84F60E}">
      <dgm:prSet/>
      <dgm:spPr/>
      <dgm:t>
        <a:bodyPr/>
        <a:lstStyle/>
        <a:p>
          <a:endParaRPr lang="en-US"/>
        </a:p>
      </dgm:t>
    </dgm:pt>
    <dgm:pt modelId="{074E5DCE-F427-4C51-A2C4-B3A64F7078DE}" type="sibTrans" cxnId="{2966B5EE-7365-4FA5-B0BB-E6CAEE84F60E}">
      <dgm:prSet/>
      <dgm:spPr/>
      <dgm:t>
        <a:bodyPr/>
        <a:lstStyle/>
        <a:p>
          <a:endParaRPr lang="en-US"/>
        </a:p>
      </dgm:t>
    </dgm:pt>
    <dgm:pt modelId="{CDFAE078-7658-49FC-8835-CAAC433C4B26}">
      <dgm:prSet custT="1"/>
      <dgm:spPr/>
      <dgm:t>
        <a:bodyPr/>
        <a:lstStyle/>
        <a:p>
          <a:pPr algn="l"/>
          <a:r>
            <a:rPr lang="en-US" sz="1500" dirty="0">
              <a:solidFill>
                <a:schemeClr val="tx1"/>
              </a:solidFill>
              <a:latin typeface="Aptos" panose="020B0004020202020204" pitchFamily="34" charset="0"/>
            </a:rPr>
            <a:t>Ensure all documentation related to the public hearing is attached in your workspace. </a:t>
          </a:r>
        </a:p>
      </dgm:t>
    </dgm:pt>
    <dgm:pt modelId="{E067A4F2-A227-4793-B027-1DC10C9D9F49}" type="parTrans" cxnId="{9C3D5AAF-C578-4B63-B440-BF2C461D2D70}">
      <dgm:prSet/>
      <dgm:spPr/>
      <dgm:t>
        <a:bodyPr/>
        <a:lstStyle/>
        <a:p>
          <a:endParaRPr lang="en-US"/>
        </a:p>
      </dgm:t>
    </dgm:pt>
    <dgm:pt modelId="{139C9F53-DC5C-4D00-95F1-51CB09CC26D4}" type="sibTrans" cxnId="{9C3D5AAF-C578-4B63-B440-BF2C461D2D70}">
      <dgm:prSet/>
      <dgm:spPr/>
      <dgm:t>
        <a:bodyPr/>
        <a:lstStyle/>
        <a:p>
          <a:endParaRPr lang="en-US"/>
        </a:p>
      </dgm:t>
    </dgm:pt>
    <dgm:pt modelId="{FDBE0F03-62AB-4723-B2C2-730EB9B9B167}" type="pres">
      <dgm:prSet presAssocID="{B4F78032-364F-43AD-BF9B-DF9B616D7ABD}" presName="theList" presStyleCnt="0">
        <dgm:presLayoutVars>
          <dgm:dir/>
          <dgm:animLvl val="lvl"/>
          <dgm:resizeHandles val="exact"/>
        </dgm:presLayoutVars>
      </dgm:prSet>
      <dgm:spPr/>
    </dgm:pt>
    <dgm:pt modelId="{3DBD9DC3-D552-4933-8568-B989EF9EBFF8}" type="pres">
      <dgm:prSet presAssocID="{BF0884F5-0535-469B-9932-2B3CB974391F}" presName="compNode" presStyleCnt="0"/>
      <dgm:spPr/>
    </dgm:pt>
    <dgm:pt modelId="{524F4FCE-0CD2-4D94-B12B-DBEAE24CCB61}" type="pres">
      <dgm:prSet presAssocID="{BF0884F5-0535-469B-9932-2B3CB974391F}" presName="aNode" presStyleLbl="bgShp" presStyleIdx="0" presStyleCnt="3" custLinFactNeighborX="711" custLinFactNeighborY="-1127"/>
      <dgm:spPr/>
    </dgm:pt>
    <dgm:pt modelId="{FCFA626F-099B-4BCD-B5D9-30DD69E4BC37}" type="pres">
      <dgm:prSet presAssocID="{BF0884F5-0535-469B-9932-2B3CB974391F}" presName="textNode" presStyleLbl="bgShp" presStyleIdx="0" presStyleCnt="3"/>
      <dgm:spPr/>
    </dgm:pt>
    <dgm:pt modelId="{4B090DE3-F160-4186-8E0E-DEF16C9AFB3A}" type="pres">
      <dgm:prSet presAssocID="{BF0884F5-0535-469B-9932-2B3CB974391F}" presName="compChildNode" presStyleCnt="0"/>
      <dgm:spPr/>
    </dgm:pt>
    <dgm:pt modelId="{FD043265-A873-4F68-88F2-682D8DE25DAB}" type="pres">
      <dgm:prSet presAssocID="{BF0884F5-0535-469B-9932-2B3CB974391F}" presName="theInnerList" presStyleCnt="0"/>
      <dgm:spPr/>
    </dgm:pt>
    <dgm:pt modelId="{8E47C5C0-662E-4AAB-BE05-6E3C1FACBE48}" type="pres">
      <dgm:prSet presAssocID="{4E4FEFA3-0021-4DFB-8E19-C70BA7A18B9B}" presName="childNode" presStyleLbl="node1" presStyleIdx="0" presStyleCnt="7">
        <dgm:presLayoutVars>
          <dgm:bulletEnabled val="1"/>
        </dgm:presLayoutVars>
      </dgm:prSet>
      <dgm:spPr/>
    </dgm:pt>
    <dgm:pt modelId="{F4F9E1EC-BF6E-4ACD-AA84-9A5FD991E51B}" type="pres">
      <dgm:prSet presAssocID="{4E4FEFA3-0021-4DFB-8E19-C70BA7A18B9B}" presName="aSpace2" presStyleCnt="0"/>
      <dgm:spPr/>
    </dgm:pt>
    <dgm:pt modelId="{302C063D-2A5B-4521-872E-D39BBE4DB95E}" type="pres">
      <dgm:prSet presAssocID="{16358C63-C2BB-4A74-856A-3D321F830C07}" presName="childNode" presStyleLbl="node1" presStyleIdx="1" presStyleCnt="7">
        <dgm:presLayoutVars>
          <dgm:bulletEnabled val="1"/>
        </dgm:presLayoutVars>
      </dgm:prSet>
      <dgm:spPr/>
    </dgm:pt>
    <dgm:pt modelId="{027AD760-6D54-4D73-B291-D1FD7744520F}" type="pres">
      <dgm:prSet presAssocID="{16358C63-C2BB-4A74-856A-3D321F830C07}" presName="aSpace2" presStyleCnt="0"/>
      <dgm:spPr/>
    </dgm:pt>
    <dgm:pt modelId="{1B4CEF97-4CB0-4CAB-8F08-2355ACCBD230}" type="pres">
      <dgm:prSet presAssocID="{D882C44A-F5D5-45B9-93B5-BAFB9ED2FB0E}" presName="childNode" presStyleLbl="node1" presStyleIdx="2" presStyleCnt="7">
        <dgm:presLayoutVars>
          <dgm:bulletEnabled val="1"/>
        </dgm:presLayoutVars>
      </dgm:prSet>
      <dgm:spPr/>
    </dgm:pt>
    <dgm:pt modelId="{FE04EAAA-2972-41F6-9B01-EDA9D05C8EF4}" type="pres">
      <dgm:prSet presAssocID="{BF0884F5-0535-469B-9932-2B3CB974391F}" presName="aSpace" presStyleCnt="0"/>
      <dgm:spPr/>
    </dgm:pt>
    <dgm:pt modelId="{63F45074-8057-4791-B47D-9C2CD73F3FDF}" type="pres">
      <dgm:prSet presAssocID="{B7A21950-628D-4EE9-B931-870BEFD78199}" presName="compNode" presStyleCnt="0"/>
      <dgm:spPr/>
    </dgm:pt>
    <dgm:pt modelId="{C09E1C9E-7637-4100-8D63-E6FED691493A}" type="pres">
      <dgm:prSet presAssocID="{B7A21950-628D-4EE9-B931-870BEFD78199}" presName="aNode" presStyleLbl="bgShp" presStyleIdx="1" presStyleCnt="3"/>
      <dgm:spPr/>
    </dgm:pt>
    <dgm:pt modelId="{0BF83811-C71A-4DBB-BEA8-B0230521204B}" type="pres">
      <dgm:prSet presAssocID="{B7A21950-628D-4EE9-B931-870BEFD78199}" presName="textNode" presStyleLbl="bgShp" presStyleIdx="1" presStyleCnt="3"/>
      <dgm:spPr/>
    </dgm:pt>
    <dgm:pt modelId="{F2FC7F0D-36C2-46AF-A397-4CEF552E9AB9}" type="pres">
      <dgm:prSet presAssocID="{B7A21950-628D-4EE9-B931-870BEFD78199}" presName="compChildNode" presStyleCnt="0"/>
      <dgm:spPr/>
    </dgm:pt>
    <dgm:pt modelId="{ABF09626-4DF2-4B14-A1C7-9032C92FC8F8}" type="pres">
      <dgm:prSet presAssocID="{B7A21950-628D-4EE9-B931-870BEFD78199}" presName="theInnerList" presStyleCnt="0"/>
      <dgm:spPr/>
    </dgm:pt>
    <dgm:pt modelId="{69934CA5-5D2D-4B5F-910B-094870DA69B4}" type="pres">
      <dgm:prSet presAssocID="{F06AABDC-26EA-4E3E-8B93-36A394EB3F79}" presName="childNode" presStyleLbl="node1" presStyleIdx="3" presStyleCnt="7">
        <dgm:presLayoutVars>
          <dgm:bulletEnabled val="1"/>
        </dgm:presLayoutVars>
      </dgm:prSet>
      <dgm:spPr/>
    </dgm:pt>
    <dgm:pt modelId="{30E2571F-1105-4824-AB32-1F10A23ABD76}" type="pres">
      <dgm:prSet presAssocID="{F06AABDC-26EA-4E3E-8B93-36A394EB3F79}" presName="aSpace2" presStyleCnt="0"/>
      <dgm:spPr/>
    </dgm:pt>
    <dgm:pt modelId="{EF873093-BEB9-4F6F-A04E-C6E871A26E52}" type="pres">
      <dgm:prSet presAssocID="{CDFAE078-7658-49FC-8835-CAAC433C4B26}" presName="childNode" presStyleLbl="node1" presStyleIdx="4" presStyleCnt="7">
        <dgm:presLayoutVars>
          <dgm:bulletEnabled val="1"/>
        </dgm:presLayoutVars>
      </dgm:prSet>
      <dgm:spPr/>
    </dgm:pt>
    <dgm:pt modelId="{23B96641-8316-42F6-85AE-6197E308AD8A}" type="pres">
      <dgm:prSet presAssocID="{B7A21950-628D-4EE9-B931-870BEFD78199}" presName="aSpace" presStyleCnt="0"/>
      <dgm:spPr/>
    </dgm:pt>
    <dgm:pt modelId="{3A898042-2B50-49E2-B997-CDB41F81799F}" type="pres">
      <dgm:prSet presAssocID="{56D2328E-F022-416C-8E8D-AF617DBF8ABF}" presName="compNode" presStyleCnt="0"/>
      <dgm:spPr/>
    </dgm:pt>
    <dgm:pt modelId="{619D8284-0E38-45AA-BEE7-918CB96D7FAB}" type="pres">
      <dgm:prSet presAssocID="{56D2328E-F022-416C-8E8D-AF617DBF8ABF}" presName="aNode" presStyleLbl="bgShp" presStyleIdx="2" presStyleCnt="3" custLinFactNeighborX="-2348" custLinFactNeighborY="1236"/>
      <dgm:spPr/>
    </dgm:pt>
    <dgm:pt modelId="{771F5B76-CD32-46E3-B211-1EC282DB0894}" type="pres">
      <dgm:prSet presAssocID="{56D2328E-F022-416C-8E8D-AF617DBF8ABF}" presName="textNode" presStyleLbl="bgShp" presStyleIdx="2" presStyleCnt="3"/>
      <dgm:spPr/>
    </dgm:pt>
    <dgm:pt modelId="{88D4148D-8E1A-45AA-8997-032454154E99}" type="pres">
      <dgm:prSet presAssocID="{56D2328E-F022-416C-8E8D-AF617DBF8ABF}" presName="compChildNode" presStyleCnt="0"/>
      <dgm:spPr/>
    </dgm:pt>
    <dgm:pt modelId="{7D3D14C5-57BD-4CA9-9A16-E0206B525D43}" type="pres">
      <dgm:prSet presAssocID="{56D2328E-F022-416C-8E8D-AF617DBF8ABF}" presName="theInnerList" presStyleCnt="0"/>
      <dgm:spPr/>
    </dgm:pt>
    <dgm:pt modelId="{A3F608D4-05EB-45B7-B3BD-AB597866207D}" type="pres">
      <dgm:prSet presAssocID="{C33BD93B-30E7-40AF-8FC5-63DE5A41313A}" presName="childNode" presStyleLbl="node1" presStyleIdx="5" presStyleCnt="7">
        <dgm:presLayoutVars>
          <dgm:bulletEnabled val="1"/>
        </dgm:presLayoutVars>
      </dgm:prSet>
      <dgm:spPr/>
    </dgm:pt>
    <dgm:pt modelId="{AF2D72BF-B869-475C-90AE-20720E340855}" type="pres">
      <dgm:prSet presAssocID="{C33BD93B-30E7-40AF-8FC5-63DE5A41313A}" presName="aSpace2" presStyleCnt="0"/>
      <dgm:spPr/>
    </dgm:pt>
    <dgm:pt modelId="{98C7E385-326F-46F4-BB0B-3C6193B88891}" type="pres">
      <dgm:prSet presAssocID="{92F417F9-0BDA-4A92-8F6E-317024C784ED}" presName="childNode" presStyleLbl="node1" presStyleIdx="6" presStyleCnt="7">
        <dgm:presLayoutVars>
          <dgm:bulletEnabled val="1"/>
        </dgm:presLayoutVars>
      </dgm:prSet>
      <dgm:spPr/>
    </dgm:pt>
  </dgm:ptLst>
  <dgm:cxnLst>
    <dgm:cxn modelId="{82CA240A-C53C-4CDC-A350-7A1B8D57E5B3}" type="presOf" srcId="{56D2328E-F022-416C-8E8D-AF617DBF8ABF}" destId="{619D8284-0E38-45AA-BEE7-918CB96D7FAB}" srcOrd="0" destOrd="0" presId="urn:microsoft.com/office/officeart/2005/8/layout/lProcess2"/>
    <dgm:cxn modelId="{61D8BF0A-1BD4-42FD-A382-301F4100A74D}" type="presOf" srcId="{B7A21950-628D-4EE9-B931-870BEFD78199}" destId="{0BF83811-C71A-4DBB-BEA8-B0230521204B}" srcOrd="1" destOrd="0" presId="urn:microsoft.com/office/officeart/2005/8/layout/lProcess2"/>
    <dgm:cxn modelId="{C13DB115-D754-4C6D-88A0-ECB01B6F361A}" type="presOf" srcId="{D882C44A-F5D5-45B9-93B5-BAFB9ED2FB0E}" destId="{1B4CEF97-4CB0-4CAB-8F08-2355ACCBD230}" srcOrd="0" destOrd="0" presId="urn:microsoft.com/office/officeart/2005/8/layout/lProcess2"/>
    <dgm:cxn modelId="{2985633D-AF93-4788-B0E9-96646E99A30D}" srcId="{BF0884F5-0535-469B-9932-2B3CB974391F}" destId="{4E4FEFA3-0021-4DFB-8E19-C70BA7A18B9B}" srcOrd="0" destOrd="0" parTransId="{9B8C014E-3193-4D09-B7F8-243F4CAC5AAF}" sibTransId="{070092F3-0EAF-48C1-9FCE-99426168A3A3}"/>
    <dgm:cxn modelId="{6A872566-C564-4A5F-81D3-BF61D101C473}" srcId="{BF0884F5-0535-469B-9932-2B3CB974391F}" destId="{D882C44A-F5D5-45B9-93B5-BAFB9ED2FB0E}" srcOrd="2" destOrd="0" parTransId="{B5198B96-13DD-4A11-9D1E-806DF4A78557}" sibTransId="{7A1914C1-0537-46F2-95B9-0F5B51602DE6}"/>
    <dgm:cxn modelId="{90FA3C67-52C6-460B-BE32-4F71C56CD4AE}" type="presOf" srcId="{56D2328E-F022-416C-8E8D-AF617DBF8ABF}" destId="{771F5B76-CD32-46E3-B211-1EC282DB0894}" srcOrd="1" destOrd="0" presId="urn:microsoft.com/office/officeart/2005/8/layout/lProcess2"/>
    <dgm:cxn modelId="{3560BD48-DCC8-43C7-B18D-2FACCF67C8E9}" type="presOf" srcId="{C33BD93B-30E7-40AF-8FC5-63DE5A41313A}" destId="{A3F608D4-05EB-45B7-B3BD-AB597866207D}" srcOrd="0" destOrd="0" presId="urn:microsoft.com/office/officeart/2005/8/layout/lProcess2"/>
    <dgm:cxn modelId="{7BC47B6E-1AC2-44A2-9AA7-B8B7205A8C60}" type="presOf" srcId="{B4F78032-364F-43AD-BF9B-DF9B616D7ABD}" destId="{FDBE0F03-62AB-4723-B2C2-730EB9B9B167}" srcOrd="0" destOrd="0" presId="urn:microsoft.com/office/officeart/2005/8/layout/lProcess2"/>
    <dgm:cxn modelId="{B45FA450-457B-42EF-8591-705BE6AC96A1}" type="presOf" srcId="{BF0884F5-0535-469B-9932-2B3CB974391F}" destId="{FCFA626F-099B-4BCD-B5D9-30DD69E4BC37}" srcOrd="1" destOrd="0" presId="urn:microsoft.com/office/officeart/2005/8/layout/lProcess2"/>
    <dgm:cxn modelId="{15072755-75A3-409E-830D-58464BA216EC}" srcId="{BF0884F5-0535-469B-9932-2B3CB974391F}" destId="{16358C63-C2BB-4A74-856A-3D321F830C07}" srcOrd="1" destOrd="0" parTransId="{815AFBCF-DA03-4DC0-B315-B9AB94A24E1B}" sibTransId="{90AA50BE-9291-493F-80E7-BF653737AB0E}"/>
    <dgm:cxn modelId="{33BEFC81-7233-450B-B8D7-2A85968297D9}" srcId="{B4F78032-364F-43AD-BF9B-DF9B616D7ABD}" destId="{56D2328E-F022-416C-8E8D-AF617DBF8ABF}" srcOrd="2" destOrd="0" parTransId="{813FBBEC-0AF6-4451-9DB1-7B0432518F6D}" sibTransId="{F0A687DD-5E07-4E03-8ABE-4C8EB725454A}"/>
    <dgm:cxn modelId="{2F8DC984-EB47-45BA-9513-2E96D2956162}" type="presOf" srcId="{B7A21950-628D-4EE9-B931-870BEFD78199}" destId="{C09E1C9E-7637-4100-8D63-E6FED691493A}" srcOrd="0" destOrd="0" presId="urn:microsoft.com/office/officeart/2005/8/layout/lProcess2"/>
    <dgm:cxn modelId="{DA6C318F-4D32-4772-83B2-C21D4D6699E2}" type="presOf" srcId="{4E4FEFA3-0021-4DFB-8E19-C70BA7A18B9B}" destId="{8E47C5C0-662E-4AAB-BE05-6E3C1FACBE48}" srcOrd="0" destOrd="0" presId="urn:microsoft.com/office/officeart/2005/8/layout/lProcess2"/>
    <dgm:cxn modelId="{0A858092-BA8E-4512-A85D-31D9B87BF7E9}" srcId="{B4F78032-364F-43AD-BF9B-DF9B616D7ABD}" destId="{B7A21950-628D-4EE9-B931-870BEFD78199}" srcOrd="1" destOrd="0" parTransId="{FB747D3F-0C19-46FA-9F56-293B6103E6A6}" sibTransId="{6516AB77-A361-4972-8CBB-12F3A3955EA5}"/>
    <dgm:cxn modelId="{C4C0F79E-E0D9-4BD5-BFDA-36EAA00FFAA7}" type="presOf" srcId="{92F417F9-0BDA-4A92-8F6E-317024C784ED}" destId="{98C7E385-326F-46F4-BB0B-3C6193B88891}" srcOrd="0" destOrd="0" presId="urn:microsoft.com/office/officeart/2005/8/layout/lProcess2"/>
    <dgm:cxn modelId="{9C3D5AAF-C578-4B63-B440-BF2C461D2D70}" srcId="{B7A21950-628D-4EE9-B931-870BEFD78199}" destId="{CDFAE078-7658-49FC-8835-CAAC433C4B26}" srcOrd="1" destOrd="0" parTransId="{E067A4F2-A227-4793-B027-1DC10C9D9F49}" sibTransId="{139C9F53-DC5C-4D00-95F1-51CB09CC26D4}"/>
    <dgm:cxn modelId="{25BE70B5-74C6-414B-9B9A-62928332CD42}" srcId="{56D2328E-F022-416C-8E8D-AF617DBF8ABF}" destId="{C33BD93B-30E7-40AF-8FC5-63DE5A41313A}" srcOrd="0" destOrd="0" parTransId="{57E1178E-7437-4B81-A61F-6704CFC64856}" sibTransId="{E456D6B1-40E6-46AE-817D-A30C4A9758BA}"/>
    <dgm:cxn modelId="{393B87BC-0F19-4428-A5D5-82A140F7D56A}" type="presOf" srcId="{CDFAE078-7658-49FC-8835-CAAC433C4B26}" destId="{EF873093-BEB9-4F6F-A04E-C6E871A26E52}" srcOrd="0" destOrd="0" presId="urn:microsoft.com/office/officeart/2005/8/layout/lProcess2"/>
    <dgm:cxn modelId="{AC0F8BBF-7650-4687-A44D-97ACD079E7E3}" srcId="{B4F78032-364F-43AD-BF9B-DF9B616D7ABD}" destId="{BF0884F5-0535-469B-9932-2B3CB974391F}" srcOrd="0" destOrd="0" parTransId="{E173C5B9-DEB0-46F7-9625-6922E877C6A8}" sibTransId="{78A2C5FA-CBC0-4C45-849C-13419D0FAE23}"/>
    <dgm:cxn modelId="{79AB81C2-02D6-4B5C-B091-771D3D7D5308}" type="presOf" srcId="{BF0884F5-0535-469B-9932-2B3CB974391F}" destId="{524F4FCE-0CD2-4D94-B12B-DBEAE24CCB61}" srcOrd="0" destOrd="0" presId="urn:microsoft.com/office/officeart/2005/8/layout/lProcess2"/>
    <dgm:cxn modelId="{D9AAEDCF-7D1B-4919-B6B0-3CE308E55347}" type="presOf" srcId="{F06AABDC-26EA-4E3E-8B93-36A394EB3F79}" destId="{69934CA5-5D2D-4B5F-910B-094870DA69B4}" srcOrd="0" destOrd="0" presId="urn:microsoft.com/office/officeart/2005/8/layout/lProcess2"/>
    <dgm:cxn modelId="{992D44E4-7130-4F43-9B6F-1911EE683E3C}" type="presOf" srcId="{16358C63-C2BB-4A74-856A-3D321F830C07}" destId="{302C063D-2A5B-4521-872E-D39BBE4DB95E}" srcOrd="0" destOrd="0" presId="urn:microsoft.com/office/officeart/2005/8/layout/lProcess2"/>
    <dgm:cxn modelId="{6140FFE6-AF95-419E-8EC5-78363E111B81}" srcId="{56D2328E-F022-416C-8E8D-AF617DBF8ABF}" destId="{92F417F9-0BDA-4A92-8F6E-317024C784ED}" srcOrd="1" destOrd="0" parTransId="{A03494F3-BE70-49A2-A598-A3FBC816E88B}" sibTransId="{CC9CAA78-D7A5-4967-B042-A6247349899D}"/>
    <dgm:cxn modelId="{2966B5EE-7365-4FA5-B0BB-E6CAEE84F60E}" srcId="{B7A21950-628D-4EE9-B931-870BEFD78199}" destId="{F06AABDC-26EA-4E3E-8B93-36A394EB3F79}" srcOrd="0" destOrd="0" parTransId="{547963B8-B6A8-4C67-A03C-55B7E230F90A}" sibTransId="{074E5DCE-F427-4C51-A2C4-B3A64F7078DE}"/>
    <dgm:cxn modelId="{C9BE3E38-30C6-451D-9C3F-D922F5195A3D}" type="presParOf" srcId="{FDBE0F03-62AB-4723-B2C2-730EB9B9B167}" destId="{3DBD9DC3-D552-4933-8568-B989EF9EBFF8}" srcOrd="0" destOrd="0" presId="urn:microsoft.com/office/officeart/2005/8/layout/lProcess2"/>
    <dgm:cxn modelId="{6DCFB61B-1415-4344-AFFA-DCEB9757C81D}" type="presParOf" srcId="{3DBD9DC3-D552-4933-8568-B989EF9EBFF8}" destId="{524F4FCE-0CD2-4D94-B12B-DBEAE24CCB61}" srcOrd="0" destOrd="0" presId="urn:microsoft.com/office/officeart/2005/8/layout/lProcess2"/>
    <dgm:cxn modelId="{F870E7CD-D409-44B1-80DE-720238AF3C6B}" type="presParOf" srcId="{3DBD9DC3-D552-4933-8568-B989EF9EBFF8}" destId="{FCFA626F-099B-4BCD-B5D9-30DD69E4BC37}" srcOrd="1" destOrd="0" presId="urn:microsoft.com/office/officeart/2005/8/layout/lProcess2"/>
    <dgm:cxn modelId="{B70BBBC6-6484-4609-B1F4-BD65902D5525}" type="presParOf" srcId="{3DBD9DC3-D552-4933-8568-B989EF9EBFF8}" destId="{4B090DE3-F160-4186-8E0E-DEF16C9AFB3A}" srcOrd="2" destOrd="0" presId="urn:microsoft.com/office/officeart/2005/8/layout/lProcess2"/>
    <dgm:cxn modelId="{E16379EC-07F1-4FA2-98E5-CA14FFF6E892}" type="presParOf" srcId="{4B090DE3-F160-4186-8E0E-DEF16C9AFB3A}" destId="{FD043265-A873-4F68-88F2-682D8DE25DAB}" srcOrd="0" destOrd="0" presId="urn:microsoft.com/office/officeart/2005/8/layout/lProcess2"/>
    <dgm:cxn modelId="{77527323-00D9-45FC-8D96-BE0BBC20FFB2}" type="presParOf" srcId="{FD043265-A873-4F68-88F2-682D8DE25DAB}" destId="{8E47C5C0-662E-4AAB-BE05-6E3C1FACBE48}" srcOrd="0" destOrd="0" presId="urn:microsoft.com/office/officeart/2005/8/layout/lProcess2"/>
    <dgm:cxn modelId="{E3A07638-551D-49CC-AE3C-563D51B9260C}" type="presParOf" srcId="{FD043265-A873-4F68-88F2-682D8DE25DAB}" destId="{F4F9E1EC-BF6E-4ACD-AA84-9A5FD991E51B}" srcOrd="1" destOrd="0" presId="urn:microsoft.com/office/officeart/2005/8/layout/lProcess2"/>
    <dgm:cxn modelId="{7BE33401-E5F7-4D45-B630-205F0F09F200}" type="presParOf" srcId="{FD043265-A873-4F68-88F2-682D8DE25DAB}" destId="{302C063D-2A5B-4521-872E-D39BBE4DB95E}" srcOrd="2" destOrd="0" presId="urn:microsoft.com/office/officeart/2005/8/layout/lProcess2"/>
    <dgm:cxn modelId="{6402D886-012A-4A0F-9770-07CBD9D07D25}" type="presParOf" srcId="{FD043265-A873-4F68-88F2-682D8DE25DAB}" destId="{027AD760-6D54-4D73-B291-D1FD7744520F}" srcOrd="3" destOrd="0" presId="urn:microsoft.com/office/officeart/2005/8/layout/lProcess2"/>
    <dgm:cxn modelId="{8A354D69-1E89-4CA4-907E-A6737820D00D}" type="presParOf" srcId="{FD043265-A873-4F68-88F2-682D8DE25DAB}" destId="{1B4CEF97-4CB0-4CAB-8F08-2355ACCBD230}" srcOrd="4" destOrd="0" presId="urn:microsoft.com/office/officeart/2005/8/layout/lProcess2"/>
    <dgm:cxn modelId="{31364A37-878A-419C-B340-FABC640AA71E}" type="presParOf" srcId="{FDBE0F03-62AB-4723-B2C2-730EB9B9B167}" destId="{FE04EAAA-2972-41F6-9B01-EDA9D05C8EF4}" srcOrd="1" destOrd="0" presId="urn:microsoft.com/office/officeart/2005/8/layout/lProcess2"/>
    <dgm:cxn modelId="{17C88AAA-12B1-419A-BCAE-8F4A8F32F976}" type="presParOf" srcId="{FDBE0F03-62AB-4723-B2C2-730EB9B9B167}" destId="{63F45074-8057-4791-B47D-9C2CD73F3FDF}" srcOrd="2" destOrd="0" presId="urn:microsoft.com/office/officeart/2005/8/layout/lProcess2"/>
    <dgm:cxn modelId="{E52A90A0-FEAC-4BFD-8EEA-8A38D539932A}" type="presParOf" srcId="{63F45074-8057-4791-B47D-9C2CD73F3FDF}" destId="{C09E1C9E-7637-4100-8D63-E6FED691493A}" srcOrd="0" destOrd="0" presId="urn:microsoft.com/office/officeart/2005/8/layout/lProcess2"/>
    <dgm:cxn modelId="{5E3CD6B0-5AEA-49C0-A312-23C88E4B3DC3}" type="presParOf" srcId="{63F45074-8057-4791-B47D-9C2CD73F3FDF}" destId="{0BF83811-C71A-4DBB-BEA8-B0230521204B}" srcOrd="1" destOrd="0" presId="urn:microsoft.com/office/officeart/2005/8/layout/lProcess2"/>
    <dgm:cxn modelId="{7D9B2665-72BE-4DA4-85E4-A05C5207FF94}" type="presParOf" srcId="{63F45074-8057-4791-B47D-9C2CD73F3FDF}" destId="{F2FC7F0D-36C2-46AF-A397-4CEF552E9AB9}" srcOrd="2" destOrd="0" presId="urn:microsoft.com/office/officeart/2005/8/layout/lProcess2"/>
    <dgm:cxn modelId="{9E35E26B-2B02-4A19-BFFC-A0333EC30677}" type="presParOf" srcId="{F2FC7F0D-36C2-46AF-A397-4CEF552E9AB9}" destId="{ABF09626-4DF2-4B14-A1C7-9032C92FC8F8}" srcOrd="0" destOrd="0" presId="urn:microsoft.com/office/officeart/2005/8/layout/lProcess2"/>
    <dgm:cxn modelId="{E356D3ED-4F6E-430A-B9E8-204ECDB45AAD}" type="presParOf" srcId="{ABF09626-4DF2-4B14-A1C7-9032C92FC8F8}" destId="{69934CA5-5D2D-4B5F-910B-094870DA69B4}" srcOrd="0" destOrd="0" presId="urn:microsoft.com/office/officeart/2005/8/layout/lProcess2"/>
    <dgm:cxn modelId="{0B75D514-3947-4F70-BD1B-95FFE5E1691E}" type="presParOf" srcId="{ABF09626-4DF2-4B14-A1C7-9032C92FC8F8}" destId="{30E2571F-1105-4824-AB32-1F10A23ABD76}" srcOrd="1" destOrd="0" presId="urn:microsoft.com/office/officeart/2005/8/layout/lProcess2"/>
    <dgm:cxn modelId="{18E713F1-115E-4584-9E68-E17090F022FB}" type="presParOf" srcId="{ABF09626-4DF2-4B14-A1C7-9032C92FC8F8}" destId="{EF873093-BEB9-4F6F-A04E-C6E871A26E52}" srcOrd="2" destOrd="0" presId="urn:microsoft.com/office/officeart/2005/8/layout/lProcess2"/>
    <dgm:cxn modelId="{34EB4328-5B75-4498-BE5E-4D9ECAF99E69}" type="presParOf" srcId="{FDBE0F03-62AB-4723-B2C2-730EB9B9B167}" destId="{23B96641-8316-42F6-85AE-6197E308AD8A}" srcOrd="3" destOrd="0" presId="urn:microsoft.com/office/officeart/2005/8/layout/lProcess2"/>
    <dgm:cxn modelId="{7D21983C-F25F-482D-95DD-691DFC07DC82}" type="presParOf" srcId="{FDBE0F03-62AB-4723-B2C2-730EB9B9B167}" destId="{3A898042-2B50-49E2-B997-CDB41F81799F}" srcOrd="4" destOrd="0" presId="urn:microsoft.com/office/officeart/2005/8/layout/lProcess2"/>
    <dgm:cxn modelId="{25B95FAD-F8C2-4511-9DAF-2EC1197E6070}" type="presParOf" srcId="{3A898042-2B50-49E2-B997-CDB41F81799F}" destId="{619D8284-0E38-45AA-BEE7-918CB96D7FAB}" srcOrd="0" destOrd="0" presId="urn:microsoft.com/office/officeart/2005/8/layout/lProcess2"/>
    <dgm:cxn modelId="{1D74CB9D-C138-4D33-87AD-36BE31313817}" type="presParOf" srcId="{3A898042-2B50-49E2-B997-CDB41F81799F}" destId="{771F5B76-CD32-46E3-B211-1EC282DB0894}" srcOrd="1" destOrd="0" presId="urn:microsoft.com/office/officeart/2005/8/layout/lProcess2"/>
    <dgm:cxn modelId="{3B8ECA65-38B6-4429-9074-F6D082B0C3F7}" type="presParOf" srcId="{3A898042-2B50-49E2-B997-CDB41F81799F}" destId="{88D4148D-8E1A-45AA-8997-032454154E99}" srcOrd="2" destOrd="0" presId="urn:microsoft.com/office/officeart/2005/8/layout/lProcess2"/>
    <dgm:cxn modelId="{30E42168-9853-44E2-9B0F-586F6E115DE0}" type="presParOf" srcId="{88D4148D-8E1A-45AA-8997-032454154E99}" destId="{7D3D14C5-57BD-4CA9-9A16-E0206B525D43}" srcOrd="0" destOrd="0" presId="urn:microsoft.com/office/officeart/2005/8/layout/lProcess2"/>
    <dgm:cxn modelId="{DBE1CC4E-E640-44FA-9687-35136F8BAE80}" type="presParOf" srcId="{7D3D14C5-57BD-4CA9-9A16-E0206B525D43}" destId="{A3F608D4-05EB-45B7-B3BD-AB597866207D}" srcOrd="0" destOrd="0" presId="urn:microsoft.com/office/officeart/2005/8/layout/lProcess2"/>
    <dgm:cxn modelId="{8C5A8EDA-37A6-4867-9C25-2472DE528ABF}" type="presParOf" srcId="{7D3D14C5-57BD-4CA9-9A16-E0206B525D43}" destId="{AF2D72BF-B869-475C-90AE-20720E340855}" srcOrd="1" destOrd="0" presId="urn:microsoft.com/office/officeart/2005/8/layout/lProcess2"/>
    <dgm:cxn modelId="{5383FD48-F062-4C96-8012-057CF2CB28A5}" type="presParOf" srcId="{7D3D14C5-57BD-4CA9-9A16-E0206B525D43}" destId="{98C7E385-326F-46F4-BB0B-3C6193B88891}" srcOrd="2" destOrd="0" presId="urn:microsoft.com/office/officeart/2005/8/layout/lProcess2"/>
  </dgm:cxnLst>
  <dgm:bg>
    <a:noFill/>
  </dgm:bg>
  <dgm:whole/>
  <dgm:extLst>
    <a:ext uri="http://schemas.microsoft.com/office/drawing/2008/diagram">
      <dsp:dataModelExt xmlns:dsp="http://schemas.microsoft.com/office/drawing/2008/diagram" relId="rId1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F78032-364F-43AD-BF9B-DF9B616D7ABD}" type="doc">
      <dgm:prSet loTypeId="urn:microsoft.com/office/officeart/2005/8/layout/lProcess2" loCatId="list" qsTypeId="urn:microsoft.com/office/officeart/2005/8/quickstyle/simple1#2" qsCatId="simple" csTypeId="urn:microsoft.com/office/officeart/2005/8/colors/colorful5#2" csCatId="colorful" phldr="1"/>
      <dgm:spPr/>
      <dgm:t>
        <a:bodyPr/>
        <a:lstStyle/>
        <a:p>
          <a:endParaRPr lang="en-US"/>
        </a:p>
      </dgm:t>
    </dgm:pt>
    <dgm:pt modelId="{BF0884F5-0535-469B-9932-2B3CB974391F}">
      <dgm:prSet custT="1"/>
      <dgm:spPr/>
      <dgm:t>
        <a:bodyPr/>
        <a:lstStyle/>
        <a:p>
          <a:pPr algn="ctr">
            <a:lnSpc>
              <a:spcPct val="100000"/>
            </a:lnSpc>
            <a:spcAft>
              <a:spcPts val="0"/>
            </a:spcAft>
          </a:pPr>
          <a:r>
            <a:rPr lang="en-US" sz="2600" b="1" u="none" dirty="0">
              <a:solidFill>
                <a:schemeClr val="tx1"/>
              </a:solidFill>
              <a:latin typeface="Segoe Print" panose="02000600000000000000" pitchFamily="2" charset="0"/>
            </a:rPr>
            <a:t>Internship and Apprentice</a:t>
          </a:r>
        </a:p>
      </dgm:t>
    </dgm:pt>
    <dgm:pt modelId="{E173C5B9-DEB0-46F7-9625-6922E877C6A8}" type="parTrans" cxnId="{AC0F8BBF-7650-4687-A44D-97ACD079E7E3}">
      <dgm:prSet/>
      <dgm:spPr/>
      <dgm:t>
        <a:bodyPr/>
        <a:lstStyle/>
        <a:p>
          <a:endParaRPr lang="en-US"/>
        </a:p>
      </dgm:t>
    </dgm:pt>
    <dgm:pt modelId="{78A2C5FA-CBC0-4C45-849C-13419D0FAE23}" type="sibTrans" cxnId="{AC0F8BBF-7650-4687-A44D-97ACD079E7E3}">
      <dgm:prSet/>
      <dgm:spPr/>
      <dgm:t>
        <a:bodyPr/>
        <a:lstStyle/>
        <a:p>
          <a:endParaRPr lang="en-US"/>
        </a:p>
      </dgm:t>
    </dgm:pt>
    <dgm:pt modelId="{B7A21950-628D-4EE9-B931-870BEFD78199}">
      <dgm:prSet custT="1"/>
      <dgm:spPr/>
      <dgm:t>
        <a:bodyPr/>
        <a:lstStyle/>
        <a:p>
          <a:pPr algn="ctr"/>
          <a:r>
            <a:rPr lang="en-US" sz="2600" b="1" dirty="0">
              <a:latin typeface="Segoe Print" panose="02000600000000000000" pitchFamily="2" charset="0"/>
            </a:rPr>
            <a:t>ConCPT Grants </a:t>
          </a:r>
        </a:p>
      </dgm:t>
    </dgm:pt>
    <dgm:pt modelId="{FB747D3F-0C19-46FA-9F56-293B6103E6A6}" type="parTrans" cxnId="{0A858092-BA8E-4512-A85D-31D9B87BF7E9}">
      <dgm:prSet/>
      <dgm:spPr/>
      <dgm:t>
        <a:bodyPr/>
        <a:lstStyle/>
        <a:p>
          <a:endParaRPr lang="en-US"/>
        </a:p>
      </dgm:t>
    </dgm:pt>
    <dgm:pt modelId="{6516AB77-A361-4972-8CBB-12F3A3955EA5}" type="sibTrans" cxnId="{0A858092-BA8E-4512-A85D-31D9B87BF7E9}">
      <dgm:prSet/>
      <dgm:spPr/>
      <dgm:t>
        <a:bodyPr/>
        <a:lstStyle/>
        <a:p>
          <a:endParaRPr lang="en-US"/>
        </a:p>
      </dgm:t>
    </dgm:pt>
    <dgm:pt modelId="{4E4FEFA3-0021-4DFB-8E19-C70BA7A18B9B}">
      <dgm:prSet custT="1"/>
      <dgm:spPr/>
      <dgm:t>
        <a:bodyPr/>
        <a:lstStyle/>
        <a:p>
          <a:pPr algn="l"/>
          <a:r>
            <a:rPr lang="en-US" sz="1800" dirty="0">
              <a:solidFill>
                <a:srgbClr val="002625"/>
              </a:solidFill>
              <a:latin typeface="Aptos" panose="020B0004020202020204" pitchFamily="34" charset="0"/>
            </a:rPr>
            <a:t>The deadline for the Internship/Apprentice application has been extended to </a:t>
          </a:r>
          <a:r>
            <a:rPr lang="en-US" sz="1800" b="1" dirty="0">
              <a:solidFill>
                <a:srgbClr val="002625"/>
              </a:solidFill>
              <a:latin typeface="Aptos" panose="020B0004020202020204" pitchFamily="34" charset="0"/>
            </a:rPr>
            <a:t>November 2, 2026</a:t>
          </a:r>
          <a:r>
            <a:rPr lang="en-US" sz="1800" dirty="0">
              <a:solidFill>
                <a:srgbClr val="002625"/>
              </a:solidFill>
              <a:latin typeface="Aptos" panose="020B0004020202020204" pitchFamily="34" charset="0"/>
            </a:rPr>
            <a:t>. </a:t>
          </a:r>
        </a:p>
      </dgm:t>
    </dgm:pt>
    <dgm:pt modelId="{9B8C014E-3193-4D09-B7F8-243F4CAC5AAF}" type="parTrans" cxnId="{2985633D-AF93-4788-B0E9-96646E99A30D}">
      <dgm:prSet/>
      <dgm:spPr/>
      <dgm:t>
        <a:bodyPr/>
        <a:lstStyle/>
        <a:p>
          <a:endParaRPr lang="en-US"/>
        </a:p>
      </dgm:t>
    </dgm:pt>
    <dgm:pt modelId="{070092F3-0EAF-48C1-9FCE-99426168A3A3}" type="sibTrans" cxnId="{2985633D-AF93-4788-B0E9-96646E99A30D}">
      <dgm:prSet/>
      <dgm:spPr/>
      <dgm:t>
        <a:bodyPr/>
        <a:lstStyle/>
        <a:p>
          <a:endParaRPr lang="en-US"/>
        </a:p>
      </dgm:t>
    </dgm:pt>
    <dgm:pt modelId="{D882C44A-F5D5-45B9-93B5-BAFB9ED2FB0E}">
      <dgm:prSet custT="1"/>
      <dgm:spPr>
        <a:solidFill>
          <a:srgbClr val="00B0F0"/>
        </a:solidFill>
      </dgm:spPr>
      <dgm:t>
        <a:bodyPr/>
        <a:lstStyle/>
        <a:p>
          <a:pPr algn="l"/>
          <a:r>
            <a:rPr lang="en-US" sz="1800" dirty="0">
              <a:solidFill>
                <a:schemeClr val="tx1"/>
              </a:solidFill>
              <a:latin typeface="Aptos" panose="020B0004020202020204" pitchFamily="34" charset="0"/>
            </a:rPr>
            <a:t>Workspaces will need to be updated with spaces for the application to be attached in SmartSheet. </a:t>
          </a:r>
        </a:p>
      </dgm:t>
    </dgm:pt>
    <dgm:pt modelId="{B5198B96-13DD-4A11-9D1E-806DF4A78557}" type="parTrans" cxnId="{6A872566-C564-4A5F-81D3-BF61D101C473}">
      <dgm:prSet/>
      <dgm:spPr/>
      <dgm:t>
        <a:bodyPr/>
        <a:lstStyle/>
        <a:p>
          <a:endParaRPr lang="en-US"/>
        </a:p>
      </dgm:t>
    </dgm:pt>
    <dgm:pt modelId="{7A1914C1-0537-46F2-95B9-0F5B51602DE6}" type="sibTrans" cxnId="{6A872566-C564-4A5F-81D3-BF61D101C473}">
      <dgm:prSet/>
      <dgm:spPr/>
      <dgm:t>
        <a:bodyPr/>
        <a:lstStyle/>
        <a:p>
          <a:endParaRPr lang="en-US"/>
        </a:p>
      </dgm:t>
    </dgm:pt>
    <dgm:pt modelId="{16358C63-C2BB-4A74-856A-3D321F830C07}">
      <dgm:prSet custT="1"/>
      <dgm:spPr/>
      <dgm:t>
        <a:bodyPr/>
        <a:lstStyle/>
        <a:p>
          <a:pPr algn="l"/>
          <a:r>
            <a:rPr lang="en-US" sz="1800" dirty="0">
              <a:solidFill>
                <a:srgbClr val="002625"/>
              </a:solidFill>
              <a:latin typeface="Aptos" panose="020B0004020202020204" pitchFamily="34" charset="0"/>
            </a:rPr>
            <a:t>If your agency plans to apply for this funding opportunity, please notify your Regional Grants Specialist.</a:t>
          </a:r>
          <a:endParaRPr lang="en-US" sz="1800" dirty="0">
            <a:solidFill>
              <a:schemeClr val="tx1"/>
            </a:solidFill>
            <a:latin typeface="Aptos" panose="020B0004020202020204" pitchFamily="34" charset="0"/>
          </a:endParaRPr>
        </a:p>
      </dgm:t>
    </dgm:pt>
    <dgm:pt modelId="{815AFBCF-DA03-4DC0-B315-B9AB94A24E1B}" type="parTrans" cxnId="{15072755-75A3-409E-830D-58464BA216EC}">
      <dgm:prSet/>
      <dgm:spPr/>
      <dgm:t>
        <a:bodyPr/>
        <a:lstStyle/>
        <a:p>
          <a:endParaRPr lang="en-US"/>
        </a:p>
      </dgm:t>
    </dgm:pt>
    <dgm:pt modelId="{90AA50BE-9291-493F-80E7-BF653737AB0E}" type="sibTrans" cxnId="{15072755-75A3-409E-830D-58464BA216EC}">
      <dgm:prSet/>
      <dgm:spPr/>
      <dgm:t>
        <a:bodyPr/>
        <a:lstStyle/>
        <a:p>
          <a:endParaRPr lang="en-US"/>
        </a:p>
      </dgm:t>
    </dgm:pt>
    <dgm:pt modelId="{F06AABDC-26EA-4E3E-8B93-36A394EB3F79}">
      <dgm:prSet custT="1"/>
      <dgm:spPr>
        <a:solidFill>
          <a:srgbClr val="A6DEBB"/>
        </a:solidFill>
      </dgm:spPr>
      <dgm:t>
        <a:bodyPr/>
        <a:lstStyle/>
        <a:p>
          <a:pPr algn="l">
            <a:lnSpc>
              <a:spcPct val="100000"/>
            </a:lnSpc>
            <a:spcAft>
              <a:spcPts val="0"/>
            </a:spcAft>
          </a:pPr>
          <a:r>
            <a:rPr lang="en-US" sz="1800" dirty="0">
              <a:solidFill>
                <a:srgbClr val="002625"/>
              </a:solidFill>
              <a:latin typeface="Aptos" panose="020B0004020202020204" pitchFamily="34" charset="0"/>
            </a:rPr>
            <a:t>The ConCPT Grant Application Guidance is currently under review. The application period is not currently open. </a:t>
          </a:r>
          <a:endParaRPr lang="en-US" sz="1800" b="1" i="1" dirty="0">
            <a:solidFill>
              <a:srgbClr val="002625"/>
            </a:solidFill>
            <a:latin typeface="Aptos" panose="020B0004020202020204" pitchFamily="34" charset="0"/>
          </a:endParaRPr>
        </a:p>
      </dgm:t>
    </dgm:pt>
    <dgm:pt modelId="{547963B8-B6A8-4C67-A03C-55B7E230F90A}" type="parTrans" cxnId="{2966B5EE-7365-4FA5-B0BB-E6CAEE84F60E}">
      <dgm:prSet/>
      <dgm:spPr/>
      <dgm:t>
        <a:bodyPr/>
        <a:lstStyle/>
        <a:p>
          <a:endParaRPr lang="en-US"/>
        </a:p>
      </dgm:t>
    </dgm:pt>
    <dgm:pt modelId="{074E5DCE-F427-4C51-A2C4-B3A64F7078DE}" type="sibTrans" cxnId="{2966B5EE-7365-4FA5-B0BB-E6CAEE84F60E}">
      <dgm:prSet/>
      <dgm:spPr/>
      <dgm:t>
        <a:bodyPr/>
        <a:lstStyle/>
        <a:p>
          <a:endParaRPr lang="en-US"/>
        </a:p>
      </dgm:t>
    </dgm:pt>
    <dgm:pt modelId="{CDFAE078-7658-49FC-8835-CAAC433C4B26}">
      <dgm:prSet custT="1"/>
      <dgm:spPr>
        <a:solidFill>
          <a:srgbClr val="5AC282"/>
        </a:solidFill>
      </dgm:spPr>
      <dgm:t>
        <a:bodyPr/>
        <a:lstStyle/>
        <a:p>
          <a:pPr algn="l"/>
          <a:r>
            <a:rPr lang="en-US" sz="1800" dirty="0">
              <a:solidFill>
                <a:srgbClr val="002625"/>
              </a:solidFill>
              <a:latin typeface="Aptos" panose="020B0004020202020204" pitchFamily="34" charset="0"/>
            </a:rPr>
            <a:t>Once the guidance has been finalized and posted and the application period opens, a notification will be sent to all systems. </a:t>
          </a:r>
        </a:p>
      </dgm:t>
    </dgm:pt>
    <dgm:pt modelId="{E067A4F2-A227-4793-B027-1DC10C9D9F49}" type="parTrans" cxnId="{9C3D5AAF-C578-4B63-B440-BF2C461D2D70}">
      <dgm:prSet/>
      <dgm:spPr/>
      <dgm:t>
        <a:bodyPr/>
        <a:lstStyle/>
        <a:p>
          <a:endParaRPr lang="en-US"/>
        </a:p>
      </dgm:t>
    </dgm:pt>
    <dgm:pt modelId="{139C9F53-DC5C-4D00-95F1-51CB09CC26D4}" type="sibTrans" cxnId="{9C3D5AAF-C578-4B63-B440-BF2C461D2D70}">
      <dgm:prSet/>
      <dgm:spPr/>
      <dgm:t>
        <a:bodyPr/>
        <a:lstStyle/>
        <a:p>
          <a:endParaRPr lang="en-US"/>
        </a:p>
      </dgm:t>
    </dgm:pt>
    <dgm:pt modelId="{FDBE0F03-62AB-4723-B2C2-730EB9B9B167}" type="pres">
      <dgm:prSet presAssocID="{B4F78032-364F-43AD-BF9B-DF9B616D7ABD}" presName="theList" presStyleCnt="0">
        <dgm:presLayoutVars>
          <dgm:dir/>
          <dgm:animLvl val="lvl"/>
          <dgm:resizeHandles val="exact"/>
        </dgm:presLayoutVars>
      </dgm:prSet>
      <dgm:spPr/>
    </dgm:pt>
    <dgm:pt modelId="{3DBD9DC3-D552-4933-8568-B989EF9EBFF8}" type="pres">
      <dgm:prSet presAssocID="{BF0884F5-0535-469B-9932-2B3CB974391F}" presName="compNode" presStyleCnt="0"/>
      <dgm:spPr/>
    </dgm:pt>
    <dgm:pt modelId="{524F4FCE-0CD2-4D94-B12B-DBEAE24CCB61}" type="pres">
      <dgm:prSet presAssocID="{BF0884F5-0535-469B-9932-2B3CB974391F}" presName="aNode" presStyleLbl="bgShp" presStyleIdx="0" presStyleCnt="2" custLinFactNeighborX="711" custLinFactNeighborY="-1127"/>
      <dgm:spPr/>
    </dgm:pt>
    <dgm:pt modelId="{FCFA626F-099B-4BCD-B5D9-30DD69E4BC37}" type="pres">
      <dgm:prSet presAssocID="{BF0884F5-0535-469B-9932-2B3CB974391F}" presName="textNode" presStyleLbl="bgShp" presStyleIdx="0" presStyleCnt="2"/>
      <dgm:spPr/>
    </dgm:pt>
    <dgm:pt modelId="{4B090DE3-F160-4186-8E0E-DEF16C9AFB3A}" type="pres">
      <dgm:prSet presAssocID="{BF0884F5-0535-469B-9932-2B3CB974391F}" presName="compChildNode" presStyleCnt="0"/>
      <dgm:spPr/>
    </dgm:pt>
    <dgm:pt modelId="{FD043265-A873-4F68-88F2-682D8DE25DAB}" type="pres">
      <dgm:prSet presAssocID="{BF0884F5-0535-469B-9932-2B3CB974391F}" presName="theInnerList" presStyleCnt="0"/>
      <dgm:spPr/>
    </dgm:pt>
    <dgm:pt modelId="{8E47C5C0-662E-4AAB-BE05-6E3C1FACBE48}" type="pres">
      <dgm:prSet presAssocID="{4E4FEFA3-0021-4DFB-8E19-C70BA7A18B9B}" presName="childNode" presStyleLbl="node1" presStyleIdx="0" presStyleCnt="5">
        <dgm:presLayoutVars>
          <dgm:bulletEnabled val="1"/>
        </dgm:presLayoutVars>
      </dgm:prSet>
      <dgm:spPr/>
    </dgm:pt>
    <dgm:pt modelId="{F4F9E1EC-BF6E-4ACD-AA84-9A5FD991E51B}" type="pres">
      <dgm:prSet presAssocID="{4E4FEFA3-0021-4DFB-8E19-C70BA7A18B9B}" presName="aSpace2" presStyleCnt="0"/>
      <dgm:spPr/>
    </dgm:pt>
    <dgm:pt modelId="{302C063D-2A5B-4521-872E-D39BBE4DB95E}" type="pres">
      <dgm:prSet presAssocID="{16358C63-C2BB-4A74-856A-3D321F830C07}" presName="childNode" presStyleLbl="node1" presStyleIdx="1" presStyleCnt="5">
        <dgm:presLayoutVars>
          <dgm:bulletEnabled val="1"/>
        </dgm:presLayoutVars>
      </dgm:prSet>
      <dgm:spPr/>
    </dgm:pt>
    <dgm:pt modelId="{027AD760-6D54-4D73-B291-D1FD7744520F}" type="pres">
      <dgm:prSet presAssocID="{16358C63-C2BB-4A74-856A-3D321F830C07}" presName="aSpace2" presStyleCnt="0"/>
      <dgm:spPr/>
    </dgm:pt>
    <dgm:pt modelId="{1B4CEF97-4CB0-4CAB-8F08-2355ACCBD230}" type="pres">
      <dgm:prSet presAssocID="{D882C44A-F5D5-45B9-93B5-BAFB9ED2FB0E}" presName="childNode" presStyleLbl="node1" presStyleIdx="2" presStyleCnt="5">
        <dgm:presLayoutVars>
          <dgm:bulletEnabled val="1"/>
        </dgm:presLayoutVars>
      </dgm:prSet>
      <dgm:spPr/>
    </dgm:pt>
    <dgm:pt modelId="{FE04EAAA-2972-41F6-9B01-EDA9D05C8EF4}" type="pres">
      <dgm:prSet presAssocID="{BF0884F5-0535-469B-9932-2B3CB974391F}" presName="aSpace" presStyleCnt="0"/>
      <dgm:spPr/>
    </dgm:pt>
    <dgm:pt modelId="{63F45074-8057-4791-B47D-9C2CD73F3FDF}" type="pres">
      <dgm:prSet presAssocID="{B7A21950-628D-4EE9-B931-870BEFD78199}" presName="compNode" presStyleCnt="0"/>
      <dgm:spPr/>
    </dgm:pt>
    <dgm:pt modelId="{C09E1C9E-7637-4100-8D63-E6FED691493A}" type="pres">
      <dgm:prSet presAssocID="{B7A21950-628D-4EE9-B931-870BEFD78199}" presName="aNode" presStyleLbl="bgShp" presStyleIdx="1" presStyleCnt="2"/>
      <dgm:spPr/>
    </dgm:pt>
    <dgm:pt modelId="{0BF83811-C71A-4DBB-BEA8-B0230521204B}" type="pres">
      <dgm:prSet presAssocID="{B7A21950-628D-4EE9-B931-870BEFD78199}" presName="textNode" presStyleLbl="bgShp" presStyleIdx="1" presStyleCnt="2"/>
      <dgm:spPr/>
    </dgm:pt>
    <dgm:pt modelId="{F2FC7F0D-36C2-46AF-A397-4CEF552E9AB9}" type="pres">
      <dgm:prSet presAssocID="{B7A21950-628D-4EE9-B931-870BEFD78199}" presName="compChildNode" presStyleCnt="0"/>
      <dgm:spPr/>
    </dgm:pt>
    <dgm:pt modelId="{ABF09626-4DF2-4B14-A1C7-9032C92FC8F8}" type="pres">
      <dgm:prSet presAssocID="{B7A21950-628D-4EE9-B931-870BEFD78199}" presName="theInnerList" presStyleCnt="0"/>
      <dgm:spPr/>
    </dgm:pt>
    <dgm:pt modelId="{69934CA5-5D2D-4B5F-910B-094870DA69B4}" type="pres">
      <dgm:prSet presAssocID="{F06AABDC-26EA-4E3E-8B93-36A394EB3F79}" presName="childNode" presStyleLbl="node1" presStyleIdx="3" presStyleCnt="5">
        <dgm:presLayoutVars>
          <dgm:bulletEnabled val="1"/>
        </dgm:presLayoutVars>
      </dgm:prSet>
      <dgm:spPr/>
    </dgm:pt>
    <dgm:pt modelId="{30E2571F-1105-4824-AB32-1F10A23ABD76}" type="pres">
      <dgm:prSet presAssocID="{F06AABDC-26EA-4E3E-8B93-36A394EB3F79}" presName="aSpace2" presStyleCnt="0"/>
      <dgm:spPr/>
    </dgm:pt>
    <dgm:pt modelId="{EF873093-BEB9-4F6F-A04E-C6E871A26E52}" type="pres">
      <dgm:prSet presAssocID="{CDFAE078-7658-49FC-8835-CAAC433C4B26}" presName="childNode" presStyleLbl="node1" presStyleIdx="4" presStyleCnt="5">
        <dgm:presLayoutVars>
          <dgm:bulletEnabled val="1"/>
        </dgm:presLayoutVars>
      </dgm:prSet>
      <dgm:spPr/>
    </dgm:pt>
  </dgm:ptLst>
  <dgm:cxnLst>
    <dgm:cxn modelId="{61D8BF0A-1BD4-42FD-A382-301F4100A74D}" type="presOf" srcId="{B7A21950-628D-4EE9-B931-870BEFD78199}" destId="{0BF83811-C71A-4DBB-BEA8-B0230521204B}" srcOrd="1" destOrd="0" presId="urn:microsoft.com/office/officeart/2005/8/layout/lProcess2"/>
    <dgm:cxn modelId="{C13DB115-D754-4C6D-88A0-ECB01B6F361A}" type="presOf" srcId="{D882C44A-F5D5-45B9-93B5-BAFB9ED2FB0E}" destId="{1B4CEF97-4CB0-4CAB-8F08-2355ACCBD230}" srcOrd="0" destOrd="0" presId="urn:microsoft.com/office/officeart/2005/8/layout/lProcess2"/>
    <dgm:cxn modelId="{2985633D-AF93-4788-B0E9-96646E99A30D}" srcId="{BF0884F5-0535-469B-9932-2B3CB974391F}" destId="{4E4FEFA3-0021-4DFB-8E19-C70BA7A18B9B}" srcOrd="0" destOrd="0" parTransId="{9B8C014E-3193-4D09-B7F8-243F4CAC5AAF}" sibTransId="{070092F3-0EAF-48C1-9FCE-99426168A3A3}"/>
    <dgm:cxn modelId="{6A872566-C564-4A5F-81D3-BF61D101C473}" srcId="{BF0884F5-0535-469B-9932-2B3CB974391F}" destId="{D882C44A-F5D5-45B9-93B5-BAFB9ED2FB0E}" srcOrd="2" destOrd="0" parTransId="{B5198B96-13DD-4A11-9D1E-806DF4A78557}" sibTransId="{7A1914C1-0537-46F2-95B9-0F5B51602DE6}"/>
    <dgm:cxn modelId="{7BC47B6E-1AC2-44A2-9AA7-B8B7205A8C60}" type="presOf" srcId="{B4F78032-364F-43AD-BF9B-DF9B616D7ABD}" destId="{FDBE0F03-62AB-4723-B2C2-730EB9B9B167}" srcOrd="0" destOrd="0" presId="urn:microsoft.com/office/officeart/2005/8/layout/lProcess2"/>
    <dgm:cxn modelId="{B45FA450-457B-42EF-8591-705BE6AC96A1}" type="presOf" srcId="{BF0884F5-0535-469B-9932-2B3CB974391F}" destId="{FCFA626F-099B-4BCD-B5D9-30DD69E4BC37}" srcOrd="1" destOrd="0" presId="urn:microsoft.com/office/officeart/2005/8/layout/lProcess2"/>
    <dgm:cxn modelId="{15072755-75A3-409E-830D-58464BA216EC}" srcId="{BF0884F5-0535-469B-9932-2B3CB974391F}" destId="{16358C63-C2BB-4A74-856A-3D321F830C07}" srcOrd="1" destOrd="0" parTransId="{815AFBCF-DA03-4DC0-B315-B9AB94A24E1B}" sibTransId="{90AA50BE-9291-493F-80E7-BF653737AB0E}"/>
    <dgm:cxn modelId="{2F8DC984-EB47-45BA-9513-2E96D2956162}" type="presOf" srcId="{B7A21950-628D-4EE9-B931-870BEFD78199}" destId="{C09E1C9E-7637-4100-8D63-E6FED691493A}" srcOrd="0" destOrd="0" presId="urn:microsoft.com/office/officeart/2005/8/layout/lProcess2"/>
    <dgm:cxn modelId="{DA6C318F-4D32-4772-83B2-C21D4D6699E2}" type="presOf" srcId="{4E4FEFA3-0021-4DFB-8E19-C70BA7A18B9B}" destId="{8E47C5C0-662E-4AAB-BE05-6E3C1FACBE48}" srcOrd="0" destOrd="0" presId="urn:microsoft.com/office/officeart/2005/8/layout/lProcess2"/>
    <dgm:cxn modelId="{0A858092-BA8E-4512-A85D-31D9B87BF7E9}" srcId="{B4F78032-364F-43AD-BF9B-DF9B616D7ABD}" destId="{B7A21950-628D-4EE9-B931-870BEFD78199}" srcOrd="1" destOrd="0" parTransId="{FB747D3F-0C19-46FA-9F56-293B6103E6A6}" sibTransId="{6516AB77-A361-4972-8CBB-12F3A3955EA5}"/>
    <dgm:cxn modelId="{9C3D5AAF-C578-4B63-B440-BF2C461D2D70}" srcId="{B7A21950-628D-4EE9-B931-870BEFD78199}" destId="{CDFAE078-7658-49FC-8835-CAAC433C4B26}" srcOrd="1" destOrd="0" parTransId="{E067A4F2-A227-4793-B027-1DC10C9D9F49}" sibTransId="{139C9F53-DC5C-4D00-95F1-51CB09CC26D4}"/>
    <dgm:cxn modelId="{393B87BC-0F19-4428-A5D5-82A140F7D56A}" type="presOf" srcId="{CDFAE078-7658-49FC-8835-CAAC433C4B26}" destId="{EF873093-BEB9-4F6F-A04E-C6E871A26E52}" srcOrd="0" destOrd="0" presId="urn:microsoft.com/office/officeart/2005/8/layout/lProcess2"/>
    <dgm:cxn modelId="{AC0F8BBF-7650-4687-A44D-97ACD079E7E3}" srcId="{B4F78032-364F-43AD-BF9B-DF9B616D7ABD}" destId="{BF0884F5-0535-469B-9932-2B3CB974391F}" srcOrd="0" destOrd="0" parTransId="{E173C5B9-DEB0-46F7-9625-6922E877C6A8}" sibTransId="{78A2C5FA-CBC0-4C45-849C-13419D0FAE23}"/>
    <dgm:cxn modelId="{79AB81C2-02D6-4B5C-B091-771D3D7D5308}" type="presOf" srcId="{BF0884F5-0535-469B-9932-2B3CB974391F}" destId="{524F4FCE-0CD2-4D94-B12B-DBEAE24CCB61}" srcOrd="0" destOrd="0" presId="urn:microsoft.com/office/officeart/2005/8/layout/lProcess2"/>
    <dgm:cxn modelId="{D9AAEDCF-7D1B-4919-B6B0-3CE308E55347}" type="presOf" srcId="{F06AABDC-26EA-4E3E-8B93-36A394EB3F79}" destId="{69934CA5-5D2D-4B5F-910B-094870DA69B4}" srcOrd="0" destOrd="0" presId="urn:microsoft.com/office/officeart/2005/8/layout/lProcess2"/>
    <dgm:cxn modelId="{992D44E4-7130-4F43-9B6F-1911EE683E3C}" type="presOf" srcId="{16358C63-C2BB-4A74-856A-3D321F830C07}" destId="{302C063D-2A5B-4521-872E-D39BBE4DB95E}" srcOrd="0" destOrd="0" presId="urn:microsoft.com/office/officeart/2005/8/layout/lProcess2"/>
    <dgm:cxn modelId="{2966B5EE-7365-4FA5-B0BB-E6CAEE84F60E}" srcId="{B7A21950-628D-4EE9-B931-870BEFD78199}" destId="{F06AABDC-26EA-4E3E-8B93-36A394EB3F79}" srcOrd="0" destOrd="0" parTransId="{547963B8-B6A8-4C67-A03C-55B7E230F90A}" sibTransId="{074E5DCE-F427-4C51-A2C4-B3A64F7078DE}"/>
    <dgm:cxn modelId="{C9BE3E38-30C6-451D-9C3F-D922F5195A3D}" type="presParOf" srcId="{FDBE0F03-62AB-4723-B2C2-730EB9B9B167}" destId="{3DBD9DC3-D552-4933-8568-B989EF9EBFF8}" srcOrd="0" destOrd="0" presId="urn:microsoft.com/office/officeart/2005/8/layout/lProcess2"/>
    <dgm:cxn modelId="{6DCFB61B-1415-4344-AFFA-DCEB9757C81D}" type="presParOf" srcId="{3DBD9DC3-D552-4933-8568-B989EF9EBFF8}" destId="{524F4FCE-0CD2-4D94-B12B-DBEAE24CCB61}" srcOrd="0" destOrd="0" presId="urn:microsoft.com/office/officeart/2005/8/layout/lProcess2"/>
    <dgm:cxn modelId="{F870E7CD-D409-44B1-80DE-720238AF3C6B}" type="presParOf" srcId="{3DBD9DC3-D552-4933-8568-B989EF9EBFF8}" destId="{FCFA626F-099B-4BCD-B5D9-30DD69E4BC37}" srcOrd="1" destOrd="0" presId="urn:microsoft.com/office/officeart/2005/8/layout/lProcess2"/>
    <dgm:cxn modelId="{B70BBBC6-6484-4609-B1F4-BD65902D5525}" type="presParOf" srcId="{3DBD9DC3-D552-4933-8568-B989EF9EBFF8}" destId="{4B090DE3-F160-4186-8E0E-DEF16C9AFB3A}" srcOrd="2" destOrd="0" presId="urn:microsoft.com/office/officeart/2005/8/layout/lProcess2"/>
    <dgm:cxn modelId="{E16379EC-07F1-4FA2-98E5-CA14FFF6E892}" type="presParOf" srcId="{4B090DE3-F160-4186-8E0E-DEF16C9AFB3A}" destId="{FD043265-A873-4F68-88F2-682D8DE25DAB}" srcOrd="0" destOrd="0" presId="urn:microsoft.com/office/officeart/2005/8/layout/lProcess2"/>
    <dgm:cxn modelId="{77527323-00D9-45FC-8D96-BE0BBC20FFB2}" type="presParOf" srcId="{FD043265-A873-4F68-88F2-682D8DE25DAB}" destId="{8E47C5C0-662E-4AAB-BE05-6E3C1FACBE48}" srcOrd="0" destOrd="0" presId="urn:microsoft.com/office/officeart/2005/8/layout/lProcess2"/>
    <dgm:cxn modelId="{E3A07638-551D-49CC-AE3C-563D51B9260C}" type="presParOf" srcId="{FD043265-A873-4F68-88F2-682D8DE25DAB}" destId="{F4F9E1EC-BF6E-4ACD-AA84-9A5FD991E51B}" srcOrd="1" destOrd="0" presId="urn:microsoft.com/office/officeart/2005/8/layout/lProcess2"/>
    <dgm:cxn modelId="{7BE33401-E5F7-4D45-B630-205F0F09F200}" type="presParOf" srcId="{FD043265-A873-4F68-88F2-682D8DE25DAB}" destId="{302C063D-2A5B-4521-872E-D39BBE4DB95E}" srcOrd="2" destOrd="0" presId="urn:microsoft.com/office/officeart/2005/8/layout/lProcess2"/>
    <dgm:cxn modelId="{6402D886-012A-4A0F-9770-07CBD9D07D25}" type="presParOf" srcId="{FD043265-A873-4F68-88F2-682D8DE25DAB}" destId="{027AD760-6D54-4D73-B291-D1FD7744520F}" srcOrd="3" destOrd="0" presId="urn:microsoft.com/office/officeart/2005/8/layout/lProcess2"/>
    <dgm:cxn modelId="{8A354D69-1E89-4CA4-907E-A6737820D00D}" type="presParOf" srcId="{FD043265-A873-4F68-88F2-682D8DE25DAB}" destId="{1B4CEF97-4CB0-4CAB-8F08-2355ACCBD230}" srcOrd="4" destOrd="0" presId="urn:microsoft.com/office/officeart/2005/8/layout/lProcess2"/>
    <dgm:cxn modelId="{31364A37-878A-419C-B340-FABC640AA71E}" type="presParOf" srcId="{FDBE0F03-62AB-4723-B2C2-730EB9B9B167}" destId="{FE04EAAA-2972-41F6-9B01-EDA9D05C8EF4}" srcOrd="1" destOrd="0" presId="urn:microsoft.com/office/officeart/2005/8/layout/lProcess2"/>
    <dgm:cxn modelId="{17C88AAA-12B1-419A-BCAE-8F4A8F32F976}" type="presParOf" srcId="{FDBE0F03-62AB-4723-B2C2-730EB9B9B167}" destId="{63F45074-8057-4791-B47D-9C2CD73F3FDF}" srcOrd="2" destOrd="0" presId="urn:microsoft.com/office/officeart/2005/8/layout/lProcess2"/>
    <dgm:cxn modelId="{E52A90A0-FEAC-4BFD-8EEA-8A38D539932A}" type="presParOf" srcId="{63F45074-8057-4791-B47D-9C2CD73F3FDF}" destId="{C09E1C9E-7637-4100-8D63-E6FED691493A}" srcOrd="0" destOrd="0" presId="urn:microsoft.com/office/officeart/2005/8/layout/lProcess2"/>
    <dgm:cxn modelId="{5E3CD6B0-5AEA-49C0-A312-23C88E4B3DC3}" type="presParOf" srcId="{63F45074-8057-4791-B47D-9C2CD73F3FDF}" destId="{0BF83811-C71A-4DBB-BEA8-B0230521204B}" srcOrd="1" destOrd="0" presId="urn:microsoft.com/office/officeart/2005/8/layout/lProcess2"/>
    <dgm:cxn modelId="{7D9B2665-72BE-4DA4-85E4-A05C5207FF94}" type="presParOf" srcId="{63F45074-8057-4791-B47D-9C2CD73F3FDF}" destId="{F2FC7F0D-36C2-46AF-A397-4CEF552E9AB9}" srcOrd="2" destOrd="0" presId="urn:microsoft.com/office/officeart/2005/8/layout/lProcess2"/>
    <dgm:cxn modelId="{9E35E26B-2B02-4A19-BFFC-A0333EC30677}" type="presParOf" srcId="{F2FC7F0D-36C2-46AF-A397-4CEF552E9AB9}" destId="{ABF09626-4DF2-4B14-A1C7-9032C92FC8F8}" srcOrd="0" destOrd="0" presId="urn:microsoft.com/office/officeart/2005/8/layout/lProcess2"/>
    <dgm:cxn modelId="{E356D3ED-4F6E-430A-B9E8-204ECDB45AAD}" type="presParOf" srcId="{ABF09626-4DF2-4B14-A1C7-9032C92FC8F8}" destId="{69934CA5-5D2D-4B5F-910B-094870DA69B4}" srcOrd="0" destOrd="0" presId="urn:microsoft.com/office/officeart/2005/8/layout/lProcess2"/>
    <dgm:cxn modelId="{0B75D514-3947-4F70-BD1B-95FFE5E1691E}" type="presParOf" srcId="{ABF09626-4DF2-4B14-A1C7-9032C92FC8F8}" destId="{30E2571F-1105-4824-AB32-1F10A23ABD76}" srcOrd="1" destOrd="0" presId="urn:microsoft.com/office/officeart/2005/8/layout/lProcess2"/>
    <dgm:cxn modelId="{18E713F1-115E-4584-9E68-E17090F022FB}" type="presParOf" srcId="{ABF09626-4DF2-4B14-A1C7-9032C92FC8F8}" destId="{EF873093-BEB9-4F6F-A04E-C6E871A26E52}" srcOrd="2" destOrd="0" presId="urn:microsoft.com/office/officeart/2005/8/layout/lProcess2"/>
  </dgm:cxnLst>
  <dgm:bg>
    <a:noFill/>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F4FCE-0CD2-4D94-B12B-DBEAE24CCB61}">
      <dsp:nvSpPr>
        <dsp:cNvPr id="0" name=""/>
        <dsp:cNvSpPr/>
      </dsp:nvSpPr>
      <dsp:spPr>
        <a:xfrm>
          <a:off x="24768" y="0"/>
          <a:ext cx="3304829" cy="4643008"/>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ts val="0"/>
            </a:spcAft>
            <a:buNone/>
          </a:pPr>
          <a:r>
            <a:rPr lang="en-US" sz="1600" b="1" u="none" kern="1200" dirty="0">
              <a:solidFill>
                <a:schemeClr val="tx1"/>
              </a:solidFill>
              <a:latin typeface="Segoe Print" panose="02000600000000000000" pitchFamily="2" charset="0"/>
            </a:rPr>
            <a:t>Applicant</a:t>
          </a:r>
          <a:r>
            <a:rPr lang="en-US" sz="1500" b="1" u="none" kern="1200" dirty="0">
              <a:solidFill>
                <a:schemeClr val="tx1"/>
              </a:solidFill>
              <a:latin typeface="Segoe Print" panose="02000600000000000000" pitchFamily="2" charset="0"/>
            </a:rPr>
            <a:t> Profile Form</a:t>
          </a:r>
        </a:p>
      </dsp:txBody>
      <dsp:txXfrm>
        <a:off x="24768" y="0"/>
        <a:ext cx="3304829" cy="1392902"/>
      </dsp:txXfrm>
    </dsp:sp>
    <dsp:sp modelId="{8E47C5C0-662E-4AAB-BE05-6E3C1FACBE48}">
      <dsp:nvSpPr>
        <dsp:cNvPr id="0" name=""/>
        <dsp:cNvSpPr/>
      </dsp:nvSpPr>
      <dsp:spPr>
        <a:xfrm>
          <a:off x="331754" y="1393299"/>
          <a:ext cx="2643863" cy="912165"/>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If you have not completed the application profile form, please do so immediately. </a:t>
          </a:r>
        </a:p>
      </dsp:txBody>
      <dsp:txXfrm>
        <a:off x="358470" y="1420015"/>
        <a:ext cx="2590431" cy="858733"/>
      </dsp:txXfrm>
    </dsp:sp>
    <dsp:sp modelId="{302C063D-2A5B-4521-872E-D39BBE4DB95E}">
      <dsp:nvSpPr>
        <dsp:cNvPr id="0" name=""/>
        <dsp:cNvSpPr/>
      </dsp:nvSpPr>
      <dsp:spPr>
        <a:xfrm>
          <a:off x="331754" y="2445797"/>
          <a:ext cx="2643863" cy="912165"/>
        </a:xfrm>
        <a:prstGeom prst="roundRect">
          <a:avLst>
            <a:gd name="adj" fmla="val 10000"/>
          </a:avLst>
        </a:prstGeom>
        <a:solidFill>
          <a:schemeClr val="accent5">
            <a:hueOff val="-1655646"/>
            <a:satOff val="6635"/>
            <a:lumOff val="143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There is a link to the application profile form is on line 28 in your SmartSheet Workspace. </a:t>
          </a:r>
        </a:p>
      </dsp:txBody>
      <dsp:txXfrm>
        <a:off x="358470" y="2472513"/>
        <a:ext cx="2590431" cy="858733"/>
      </dsp:txXfrm>
    </dsp:sp>
    <dsp:sp modelId="{1B4CEF97-4CB0-4CAB-8F08-2355ACCBD230}">
      <dsp:nvSpPr>
        <dsp:cNvPr id="0" name=""/>
        <dsp:cNvSpPr/>
      </dsp:nvSpPr>
      <dsp:spPr>
        <a:xfrm>
          <a:off x="331754" y="3498295"/>
          <a:ext cx="2643863" cy="912165"/>
        </a:xfrm>
        <a:prstGeom prst="roundRect">
          <a:avLst>
            <a:gd name="adj" fmla="val 10000"/>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rPr>
            <a:t>Thank you to those who completed it last week after my email. </a:t>
          </a:r>
        </a:p>
      </dsp:txBody>
      <dsp:txXfrm>
        <a:off x="358470" y="3525011"/>
        <a:ext cx="2590431" cy="858733"/>
      </dsp:txXfrm>
    </dsp:sp>
    <dsp:sp modelId="{C09E1C9E-7637-4100-8D63-E6FED691493A}">
      <dsp:nvSpPr>
        <dsp:cNvPr id="0" name=""/>
        <dsp:cNvSpPr/>
      </dsp:nvSpPr>
      <dsp:spPr>
        <a:xfrm>
          <a:off x="3553963" y="0"/>
          <a:ext cx="3304829" cy="4643008"/>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kern="1200" dirty="0">
              <a:latin typeface="Segoe Print" panose="02000600000000000000" pitchFamily="2" charset="0"/>
            </a:rPr>
            <a:t>Public Hearing </a:t>
          </a:r>
          <a:r>
            <a:rPr lang="en-US" sz="1600" b="1" kern="1200" dirty="0">
              <a:latin typeface="Segoe Print" panose="02000600000000000000" pitchFamily="2" charset="0"/>
            </a:rPr>
            <a:t>Requirements</a:t>
          </a:r>
          <a:endParaRPr lang="en-US" sz="1500" b="1" kern="1200" dirty="0">
            <a:latin typeface="Segoe Print" panose="02000600000000000000" pitchFamily="2" charset="0"/>
          </a:endParaRPr>
        </a:p>
      </dsp:txBody>
      <dsp:txXfrm>
        <a:off x="3553963" y="0"/>
        <a:ext cx="3304829" cy="1392902"/>
      </dsp:txXfrm>
    </dsp:sp>
    <dsp:sp modelId="{69934CA5-5D2D-4B5F-910B-094870DA69B4}">
      <dsp:nvSpPr>
        <dsp:cNvPr id="0" name=""/>
        <dsp:cNvSpPr/>
      </dsp:nvSpPr>
      <dsp:spPr>
        <a:xfrm>
          <a:off x="3884446" y="1394262"/>
          <a:ext cx="2643863" cy="1399930"/>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30480" rIns="40640" bIns="30480" numCol="1" spcCol="1270" anchor="ctr" anchorCtr="0">
          <a:noAutofit/>
        </a:bodyPr>
        <a:lstStyle/>
        <a:p>
          <a:pPr marL="0" lvl="0" indent="0" algn="ctr" defTabSz="711200">
            <a:lnSpc>
              <a:spcPct val="100000"/>
            </a:lnSpc>
            <a:spcBef>
              <a:spcPct val="0"/>
            </a:spcBef>
            <a:spcAft>
              <a:spcPts val="0"/>
            </a:spcAft>
            <a:buNone/>
          </a:pPr>
          <a:r>
            <a:rPr lang="en-US" sz="1600" b="1" i="1" kern="1200" dirty="0">
              <a:solidFill>
                <a:schemeClr val="tx1"/>
              </a:solidFill>
              <a:latin typeface="Aptos" panose="020B0004020202020204" pitchFamily="34" charset="0"/>
            </a:rPr>
            <a:t>The Public Hearing </a:t>
          </a:r>
        </a:p>
        <a:p>
          <a:pPr marL="0" lvl="0" indent="0" algn="ctr" defTabSz="711200">
            <a:lnSpc>
              <a:spcPct val="100000"/>
            </a:lnSpc>
            <a:spcBef>
              <a:spcPct val="0"/>
            </a:spcBef>
            <a:spcAft>
              <a:spcPts val="0"/>
            </a:spcAft>
            <a:buNone/>
          </a:pPr>
          <a:r>
            <a:rPr lang="en-US" sz="1600" b="1" i="1" kern="1200" dirty="0">
              <a:solidFill>
                <a:schemeClr val="tx1"/>
              </a:solidFill>
              <a:latin typeface="Aptos" panose="020B0004020202020204" pitchFamily="34" charset="0"/>
            </a:rPr>
            <a:t>must be held. </a:t>
          </a:r>
        </a:p>
      </dsp:txBody>
      <dsp:txXfrm>
        <a:off x="3925449" y="1435265"/>
        <a:ext cx="2561857" cy="1317924"/>
      </dsp:txXfrm>
    </dsp:sp>
    <dsp:sp modelId="{EF873093-BEB9-4F6F-A04E-C6E871A26E52}">
      <dsp:nvSpPr>
        <dsp:cNvPr id="0" name=""/>
        <dsp:cNvSpPr/>
      </dsp:nvSpPr>
      <dsp:spPr>
        <a:xfrm>
          <a:off x="3884446" y="3009566"/>
          <a:ext cx="2643863" cy="1399930"/>
        </a:xfrm>
        <a:prstGeom prst="roundRect">
          <a:avLst>
            <a:gd name="adj" fmla="val 10000"/>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en-US" sz="1500" kern="1200" dirty="0">
              <a:solidFill>
                <a:schemeClr val="tx1"/>
              </a:solidFill>
              <a:latin typeface="Aptos" panose="020B0004020202020204" pitchFamily="34" charset="0"/>
            </a:rPr>
            <a:t>Ensure all documentation related to the public hearing is attached in your workspace. </a:t>
          </a:r>
        </a:p>
      </dsp:txBody>
      <dsp:txXfrm>
        <a:off x="3925449" y="3050569"/>
        <a:ext cx="2561857" cy="1317924"/>
      </dsp:txXfrm>
    </dsp:sp>
    <dsp:sp modelId="{619D8284-0E38-45AA-BEE7-918CB96D7FAB}">
      <dsp:nvSpPr>
        <dsp:cNvPr id="0" name=""/>
        <dsp:cNvSpPr/>
      </dsp:nvSpPr>
      <dsp:spPr>
        <a:xfrm>
          <a:off x="7029057" y="0"/>
          <a:ext cx="3304829" cy="4643008"/>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ts val="0"/>
            </a:spcAft>
            <a:buNone/>
          </a:pPr>
          <a:r>
            <a:rPr lang="en-US" sz="1600" b="1" kern="1200" dirty="0">
              <a:latin typeface="Segoe Print" panose="02000600000000000000" pitchFamily="2" charset="0"/>
            </a:rPr>
            <a:t>Program Resolution &amp; </a:t>
          </a:r>
        </a:p>
        <a:p>
          <a:pPr marL="0" lvl="0" indent="0" algn="ctr" defTabSz="711200">
            <a:lnSpc>
              <a:spcPct val="100000"/>
            </a:lnSpc>
            <a:spcBef>
              <a:spcPct val="0"/>
            </a:spcBef>
            <a:spcAft>
              <a:spcPts val="0"/>
            </a:spcAft>
            <a:buNone/>
          </a:pPr>
          <a:r>
            <a:rPr lang="en-US" sz="1500" b="1" kern="1200" dirty="0">
              <a:latin typeface="Segoe Print" panose="02000600000000000000" pitchFamily="2" charset="0"/>
            </a:rPr>
            <a:t>Local Share Certificate</a:t>
          </a:r>
        </a:p>
      </dsp:txBody>
      <dsp:txXfrm>
        <a:off x="7029057" y="0"/>
        <a:ext cx="3304829" cy="1392902"/>
      </dsp:txXfrm>
    </dsp:sp>
    <dsp:sp modelId="{A3F608D4-05EB-45B7-B3BD-AB597866207D}">
      <dsp:nvSpPr>
        <dsp:cNvPr id="0" name=""/>
        <dsp:cNvSpPr/>
      </dsp:nvSpPr>
      <dsp:spPr>
        <a:xfrm>
          <a:off x="7437138" y="1394262"/>
          <a:ext cx="2643863" cy="1399930"/>
        </a:xfrm>
        <a:prstGeom prst="roundRect">
          <a:avLst>
            <a:gd name="adj" fmla="val 10000"/>
          </a:avLst>
        </a:prstGeom>
        <a:solidFill>
          <a:schemeClr val="accent5">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26670" rIns="35560" bIns="26670" numCol="1" spcCol="1270" anchor="ctr" anchorCtr="0">
          <a:noAutofit/>
        </a:bodyPr>
        <a:lstStyle/>
        <a:p>
          <a:pPr marL="0" lvl="0" indent="0" algn="l" defTabSz="622300">
            <a:lnSpc>
              <a:spcPct val="100000"/>
            </a:lnSpc>
            <a:spcBef>
              <a:spcPct val="0"/>
            </a:spcBef>
            <a:spcAft>
              <a:spcPts val="0"/>
            </a:spcAft>
            <a:buNone/>
          </a:pPr>
          <a:r>
            <a:rPr lang="en-US" sz="1400" kern="1200" dirty="0">
              <a:solidFill>
                <a:schemeClr val="tx1"/>
              </a:solidFill>
              <a:latin typeface="Aptos" panose="020B0004020202020204" pitchFamily="34" charset="0"/>
            </a:rPr>
            <a:t>Program Resolution must have the Authorized Representatives title and be signed by the </a:t>
          </a:r>
        </a:p>
        <a:p>
          <a:pPr marL="0" lvl="0" indent="0" algn="l" defTabSz="622300">
            <a:lnSpc>
              <a:spcPct val="100000"/>
            </a:lnSpc>
            <a:spcBef>
              <a:spcPct val="0"/>
            </a:spcBef>
            <a:spcAft>
              <a:spcPts val="0"/>
            </a:spcAft>
            <a:buNone/>
          </a:pPr>
          <a:r>
            <a:rPr lang="en-US" sz="1400" kern="1200" dirty="0">
              <a:solidFill>
                <a:schemeClr val="tx1"/>
              </a:solidFill>
              <a:latin typeface="Aptos" panose="020B0004020202020204" pitchFamily="34" charset="0"/>
            </a:rPr>
            <a:t>Certifying Official and Notary. </a:t>
          </a:r>
          <a:r>
            <a:rPr lang="en-US" sz="1200" i="1" kern="1200" dirty="0">
              <a:solidFill>
                <a:schemeClr val="tx1"/>
              </a:solidFill>
              <a:latin typeface="Aptos" panose="020B0004020202020204" pitchFamily="34" charset="0"/>
            </a:rPr>
            <a:t>The Authorized Representative cannot be the Certifying Official or Notary. </a:t>
          </a:r>
          <a:endParaRPr lang="en-US" sz="1400" b="1" i="1" kern="1200" dirty="0">
            <a:solidFill>
              <a:schemeClr val="tx1"/>
            </a:solidFill>
            <a:latin typeface="Aptos" panose="020B0004020202020204" pitchFamily="34" charset="0"/>
          </a:endParaRPr>
        </a:p>
      </dsp:txBody>
      <dsp:txXfrm>
        <a:off x="7478141" y="1435265"/>
        <a:ext cx="2561857" cy="1317924"/>
      </dsp:txXfrm>
    </dsp:sp>
    <dsp:sp modelId="{98C7E385-326F-46F4-BB0B-3C6193B88891}">
      <dsp:nvSpPr>
        <dsp:cNvPr id="0" name=""/>
        <dsp:cNvSpPr/>
      </dsp:nvSpPr>
      <dsp:spPr>
        <a:xfrm>
          <a:off x="7437138" y="3009566"/>
          <a:ext cx="2643863" cy="1399930"/>
        </a:xfrm>
        <a:prstGeom prst="roundRect">
          <a:avLst>
            <a:gd name="adj" fmla="val 10000"/>
          </a:avLst>
        </a:prstGeom>
        <a:solidFill>
          <a:srgbClr val="A6DEB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8575" rIns="38100" bIns="28575" numCol="1" spcCol="1270" anchor="ctr" anchorCtr="0">
          <a:noAutofit/>
        </a:bodyPr>
        <a:lstStyle/>
        <a:p>
          <a:pPr marL="0" lvl="0" indent="0" algn="l" defTabSz="666750">
            <a:lnSpc>
              <a:spcPct val="90000"/>
            </a:lnSpc>
            <a:spcBef>
              <a:spcPct val="0"/>
            </a:spcBef>
            <a:spcAft>
              <a:spcPct val="35000"/>
            </a:spcAft>
            <a:buNone/>
          </a:pPr>
          <a:r>
            <a:rPr lang="en-US" sz="1500" b="0" kern="1200" dirty="0">
              <a:solidFill>
                <a:schemeClr val="tx1"/>
              </a:solidFill>
            </a:rPr>
            <a:t>Local Share Certificate amounts must meet or exceed the required percentage and dollar amount for each grant</a:t>
          </a:r>
          <a:r>
            <a:rPr lang="en-US" sz="1400" b="0" kern="1200" dirty="0">
              <a:solidFill>
                <a:schemeClr val="tx1"/>
              </a:solidFill>
            </a:rPr>
            <a:t>. </a:t>
          </a:r>
          <a:endParaRPr lang="en-US" sz="1400" b="0" kern="1200" dirty="0">
            <a:solidFill>
              <a:schemeClr val="tx1"/>
            </a:solidFill>
            <a:latin typeface="Aptos" panose="020B0004020202020204" pitchFamily="34" charset="0"/>
          </a:endParaRPr>
        </a:p>
      </dsp:txBody>
      <dsp:txXfrm>
        <a:off x="7478141" y="3050569"/>
        <a:ext cx="2561857" cy="13179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4F4FCE-0CD2-4D94-B12B-DBEAE24CCB61}">
      <dsp:nvSpPr>
        <dsp:cNvPr id="0" name=""/>
        <dsp:cNvSpPr/>
      </dsp:nvSpPr>
      <dsp:spPr>
        <a:xfrm>
          <a:off x="40159" y="0"/>
          <a:ext cx="4927871" cy="4530964"/>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100000"/>
            </a:lnSpc>
            <a:spcBef>
              <a:spcPct val="0"/>
            </a:spcBef>
            <a:spcAft>
              <a:spcPts val="0"/>
            </a:spcAft>
            <a:buNone/>
          </a:pPr>
          <a:r>
            <a:rPr lang="en-US" sz="2600" b="1" u="none" kern="1200" dirty="0">
              <a:solidFill>
                <a:schemeClr val="tx1"/>
              </a:solidFill>
              <a:latin typeface="Segoe Print" panose="02000600000000000000" pitchFamily="2" charset="0"/>
            </a:rPr>
            <a:t>Internship and Apprentice</a:t>
          </a:r>
        </a:p>
      </dsp:txBody>
      <dsp:txXfrm>
        <a:off x="40159" y="0"/>
        <a:ext cx="4927871" cy="1359289"/>
      </dsp:txXfrm>
    </dsp:sp>
    <dsp:sp modelId="{8E47C5C0-662E-4AAB-BE05-6E3C1FACBE48}">
      <dsp:nvSpPr>
        <dsp:cNvPr id="0" name=""/>
        <dsp:cNvSpPr/>
      </dsp:nvSpPr>
      <dsp:spPr>
        <a:xfrm>
          <a:off x="497909" y="1359676"/>
          <a:ext cx="3942296" cy="890153"/>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l" defTabSz="800100">
            <a:lnSpc>
              <a:spcPct val="90000"/>
            </a:lnSpc>
            <a:spcBef>
              <a:spcPct val="0"/>
            </a:spcBef>
            <a:spcAft>
              <a:spcPct val="35000"/>
            </a:spcAft>
            <a:buNone/>
          </a:pPr>
          <a:r>
            <a:rPr lang="en-US" sz="1800" kern="1200" dirty="0">
              <a:solidFill>
                <a:srgbClr val="002625"/>
              </a:solidFill>
              <a:latin typeface="Aptos" panose="020B0004020202020204" pitchFamily="34" charset="0"/>
            </a:rPr>
            <a:t>The deadline for the Internship/Apprentice application has been extended to </a:t>
          </a:r>
          <a:r>
            <a:rPr lang="en-US" sz="1800" b="1" kern="1200" dirty="0">
              <a:solidFill>
                <a:srgbClr val="002625"/>
              </a:solidFill>
              <a:latin typeface="Aptos" panose="020B0004020202020204" pitchFamily="34" charset="0"/>
            </a:rPr>
            <a:t>November 2, 2026</a:t>
          </a:r>
          <a:r>
            <a:rPr lang="en-US" sz="1800" kern="1200" dirty="0">
              <a:solidFill>
                <a:srgbClr val="002625"/>
              </a:solidFill>
              <a:latin typeface="Aptos" panose="020B0004020202020204" pitchFamily="34" charset="0"/>
            </a:rPr>
            <a:t>. </a:t>
          </a:r>
        </a:p>
      </dsp:txBody>
      <dsp:txXfrm>
        <a:off x="523981" y="1385748"/>
        <a:ext cx="3890152" cy="838009"/>
      </dsp:txXfrm>
    </dsp:sp>
    <dsp:sp modelId="{302C063D-2A5B-4521-872E-D39BBE4DB95E}">
      <dsp:nvSpPr>
        <dsp:cNvPr id="0" name=""/>
        <dsp:cNvSpPr/>
      </dsp:nvSpPr>
      <dsp:spPr>
        <a:xfrm>
          <a:off x="497909" y="2386775"/>
          <a:ext cx="3942296" cy="890153"/>
        </a:xfrm>
        <a:prstGeom prst="roundRect">
          <a:avLst>
            <a:gd name="adj" fmla="val 10000"/>
          </a:avLst>
        </a:prstGeom>
        <a:solidFill>
          <a:schemeClr val="accent5">
            <a:hueOff val="-2483469"/>
            <a:satOff val="9953"/>
            <a:lumOff val="215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l" defTabSz="800100">
            <a:lnSpc>
              <a:spcPct val="90000"/>
            </a:lnSpc>
            <a:spcBef>
              <a:spcPct val="0"/>
            </a:spcBef>
            <a:spcAft>
              <a:spcPct val="35000"/>
            </a:spcAft>
            <a:buNone/>
          </a:pPr>
          <a:r>
            <a:rPr lang="en-US" sz="1800" kern="1200" dirty="0">
              <a:solidFill>
                <a:srgbClr val="002625"/>
              </a:solidFill>
              <a:latin typeface="Aptos" panose="020B0004020202020204" pitchFamily="34" charset="0"/>
            </a:rPr>
            <a:t>If your agency plans to apply for this funding opportunity, please notify your Regional Grants Specialist.</a:t>
          </a:r>
          <a:endParaRPr lang="en-US" sz="1800" kern="1200" dirty="0">
            <a:solidFill>
              <a:schemeClr val="tx1"/>
            </a:solidFill>
            <a:latin typeface="Aptos" panose="020B0004020202020204" pitchFamily="34" charset="0"/>
          </a:endParaRPr>
        </a:p>
      </dsp:txBody>
      <dsp:txXfrm>
        <a:off x="523981" y="2412847"/>
        <a:ext cx="3890152" cy="838009"/>
      </dsp:txXfrm>
    </dsp:sp>
    <dsp:sp modelId="{1B4CEF97-4CB0-4CAB-8F08-2355ACCBD230}">
      <dsp:nvSpPr>
        <dsp:cNvPr id="0" name=""/>
        <dsp:cNvSpPr/>
      </dsp:nvSpPr>
      <dsp:spPr>
        <a:xfrm>
          <a:off x="497909" y="3413875"/>
          <a:ext cx="3942296" cy="890153"/>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l" defTabSz="800100">
            <a:lnSpc>
              <a:spcPct val="90000"/>
            </a:lnSpc>
            <a:spcBef>
              <a:spcPct val="0"/>
            </a:spcBef>
            <a:spcAft>
              <a:spcPct val="35000"/>
            </a:spcAft>
            <a:buNone/>
          </a:pPr>
          <a:r>
            <a:rPr lang="en-US" sz="1800" kern="1200" dirty="0">
              <a:solidFill>
                <a:schemeClr val="tx1"/>
              </a:solidFill>
              <a:latin typeface="Aptos" panose="020B0004020202020204" pitchFamily="34" charset="0"/>
            </a:rPr>
            <a:t>Workspaces will need to be updated with spaces for the application to be attached in SmartSheet. </a:t>
          </a:r>
        </a:p>
      </dsp:txBody>
      <dsp:txXfrm>
        <a:off x="523981" y="3439947"/>
        <a:ext cx="3890152" cy="838009"/>
      </dsp:txXfrm>
    </dsp:sp>
    <dsp:sp modelId="{C09E1C9E-7637-4100-8D63-E6FED691493A}">
      <dsp:nvSpPr>
        <dsp:cNvPr id="0" name=""/>
        <dsp:cNvSpPr/>
      </dsp:nvSpPr>
      <dsp:spPr>
        <a:xfrm>
          <a:off x="5302584" y="0"/>
          <a:ext cx="4927871" cy="4530964"/>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b="1" kern="1200" dirty="0">
              <a:latin typeface="Segoe Print" panose="02000600000000000000" pitchFamily="2" charset="0"/>
            </a:rPr>
            <a:t>ConCPT Grants </a:t>
          </a:r>
        </a:p>
      </dsp:txBody>
      <dsp:txXfrm>
        <a:off x="5302584" y="0"/>
        <a:ext cx="4927871" cy="1359289"/>
      </dsp:txXfrm>
    </dsp:sp>
    <dsp:sp modelId="{69934CA5-5D2D-4B5F-910B-094870DA69B4}">
      <dsp:nvSpPr>
        <dsp:cNvPr id="0" name=""/>
        <dsp:cNvSpPr/>
      </dsp:nvSpPr>
      <dsp:spPr>
        <a:xfrm>
          <a:off x="5795371" y="1360616"/>
          <a:ext cx="3942296" cy="1366147"/>
        </a:xfrm>
        <a:prstGeom prst="roundRect">
          <a:avLst>
            <a:gd name="adj" fmla="val 10000"/>
          </a:avLst>
        </a:prstGeom>
        <a:solidFill>
          <a:srgbClr val="A6DEB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l" defTabSz="800100">
            <a:lnSpc>
              <a:spcPct val="100000"/>
            </a:lnSpc>
            <a:spcBef>
              <a:spcPct val="0"/>
            </a:spcBef>
            <a:spcAft>
              <a:spcPts val="0"/>
            </a:spcAft>
            <a:buNone/>
          </a:pPr>
          <a:r>
            <a:rPr lang="en-US" sz="1800" kern="1200" dirty="0">
              <a:solidFill>
                <a:srgbClr val="002625"/>
              </a:solidFill>
              <a:latin typeface="Aptos" panose="020B0004020202020204" pitchFamily="34" charset="0"/>
            </a:rPr>
            <a:t>The ConCPT Grant Application Guidance is currently under review. The application period is not currently open. </a:t>
          </a:r>
          <a:endParaRPr lang="en-US" sz="1800" b="1" i="1" kern="1200" dirty="0">
            <a:solidFill>
              <a:srgbClr val="002625"/>
            </a:solidFill>
            <a:latin typeface="Aptos" panose="020B0004020202020204" pitchFamily="34" charset="0"/>
          </a:endParaRPr>
        </a:p>
      </dsp:txBody>
      <dsp:txXfrm>
        <a:off x="5835384" y="1400629"/>
        <a:ext cx="3862270" cy="1286121"/>
      </dsp:txXfrm>
    </dsp:sp>
    <dsp:sp modelId="{EF873093-BEB9-4F6F-A04E-C6E871A26E52}">
      <dsp:nvSpPr>
        <dsp:cNvPr id="0" name=""/>
        <dsp:cNvSpPr/>
      </dsp:nvSpPr>
      <dsp:spPr>
        <a:xfrm>
          <a:off x="5795371" y="2936940"/>
          <a:ext cx="3942296" cy="1366147"/>
        </a:xfrm>
        <a:prstGeom prst="roundRect">
          <a:avLst>
            <a:gd name="adj" fmla="val 10000"/>
          </a:avLst>
        </a:prstGeom>
        <a:solidFill>
          <a:srgbClr val="5AC28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l" defTabSz="800100">
            <a:lnSpc>
              <a:spcPct val="90000"/>
            </a:lnSpc>
            <a:spcBef>
              <a:spcPct val="0"/>
            </a:spcBef>
            <a:spcAft>
              <a:spcPct val="35000"/>
            </a:spcAft>
            <a:buNone/>
          </a:pPr>
          <a:r>
            <a:rPr lang="en-US" sz="1800" kern="1200" dirty="0">
              <a:solidFill>
                <a:srgbClr val="002625"/>
              </a:solidFill>
              <a:latin typeface="Aptos" panose="020B0004020202020204" pitchFamily="34" charset="0"/>
            </a:rPr>
            <a:t>Once the guidance has been finalized and posted and the application period opens, a notification will be sent to all systems. </a:t>
          </a:r>
        </a:p>
      </dsp:txBody>
      <dsp:txXfrm>
        <a:off x="5835384" y="2976953"/>
        <a:ext cx="3862270" cy="1286121"/>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81732732-9DF5-5343-9671-1F8D28AFB589}" type="datetimeFigureOut">
              <a:rPr lang="en-US" smtClean="0"/>
              <a:t>10/14/2026</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EAE282AB-1402-2940-B834-0E55D2768B8F}" type="slidenum">
              <a:rPr lang="en-US" smtClean="0"/>
              <a:t>‹#›</a:t>
            </a:fld>
            <a:endParaRPr lang="en-US"/>
          </a:p>
        </p:txBody>
      </p:sp>
    </p:spTree>
    <p:extLst>
      <p:ext uri="{BB962C8B-B14F-4D97-AF65-F5344CB8AC3E}">
        <p14:creationId xmlns:p14="http://schemas.microsoft.com/office/powerpoint/2010/main" val="91879872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C9855999-CF69-DA42-8213-22A5CAE5D182}" type="datetimeFigureOut">
              <a:rPr lang="en-US" smtClean="0"/>
              <a:t>10/14/2026</a:t>
            </a:fld>
            <a:endParaRPr lang="en-US"/>
          </a:p>
        </p:txBody>
      </p:sp>
      <p:sp>
        <p:nvSpPr>
          <p:cNvPr id="4" name="Slide Image Placeholder 3"/>
          <p:cNvSpPr>
            <a:spLocks noGrp="1" noRot="1" noChangeAspect="1"/>
          </p:cNvSpPr>
          <p:nvPr>
            <p:ph type="sldImg" idx="2"/>
          </p:nvPr>
        </p:nvSpPr>
        <p:spPr>
          <a:xfrm>
            <a:off x="536575" y="719138"/>
            <a:ext cx="624205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DCB6EF1C-AA17-F640-A7A5-6C89FACC0C1D}" type="slidenum">
              <a:rPr lang="en-US" smtClean="0"/>
              <a:t>‹#›</a:t>
            </a:fld>
            <a:endParaRPr lang="en-US"/>
          </a:p>
        </p:txBody>
      </p:sp>
    </p:spTree>
    <p:extLst>
      <p:ext uri="{BB962C8B-B14F-4D97-AF65-F5344CB8AC3E}">
        <p14:creationId xmlns:p14="http://schemas.microsoft.com/office/powerpoint/2010/main" val="42361972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B6EF1C-AA17-F640-A7A5-6C89FACC0C1D}" type="slidenum">
              <a:rPr lang="en-US" smtClean="0"/>
              <a:t>1</a:t>
            </a:fld>
            <a:endParaRPr lang="en-US"/>
          </a:p>
        </p:txBody>
      </p:sp>
    </p:spTree>
    <p:extLst>
      <p:ext uri="{BB962C8B-B14F-4D97-AF65-F5344CB8AC3E}">
        <p14:creationId xmlns:p14="http://schemas.microsoft.com/office/powerpoint/2010/main" val="4090675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B6EF1C-AA17-F640-A7A5-6C89FACC0C1D}" type="slidenum">
              <a:rPr lang="en-US" smtClean="0"/>
              <a:t>2</a:t>
            </a:fld>
            <a:endParaRPr lang="en-US"/>
          </a:p>
        </p:txBody>
      </p:sp>
    </p:spTree>
    <p:extLst>
      <p:ext uri="{BB962C8B-B14F-4D97-AF65-F5344CB8AC3E}">
        <p14:creationId xmlns:p14="http://schemas.microsoft.com/office/powerpoint/2010/main" val="3316872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checklist is not a required form. Please use this as an informal guide for claim submissions. </a:t>
            </a:r>
          </a:p>
        </p:txBody>
      </p:sp>
      <p:sp>
        <p:nvSpPr>
          <p:cNvPr id="4" name="Slide Number Placeholder 3"/>
          <p:cNvSpPr>
            <a:spLocks noGrp="1"/>
          </p:cNvSpPr>
          <p:nvPr>
            <p:ph type="sldNum" sz="quarter" idx="5"/>
          </p:nvPr>
        </p:nvSpPr>
        <p:spPr/>
        <p:txBody>
          <a:bodyPr/>
          <a:lstStyle/>
          <a:p>
            <a:fld id="{DCB6EF1C-AA17-F640-A7A5-6C89FACC0C1D}" type="slidenum">
              <a:rPr lang="en-US" smtClean="0"/>
              <a:t>13</a:t>
            </a:fld>
            <a:endParaRPr lang="en-US"/>
          </a:p>
        </p:txBody>
      </p:sp>
    </p:spTree>
    <p:extLst>
      <p:ext uri="{BB962C8B-B14F-4D97-AF65-F5344CB8AC3E}">
        <p14:creationId xmlns:p14="http://schemas.microsoft.com/office/powerpoint/2010/main" val="4090707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C7190-2465-B71C-E6BE-09911A76E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DA385-DC16-E267-355F-F2BA462995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D156B4-67C1-4B05-E7FB-3F04F73469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35FC4C-283D-3E47-0E6E-4B3937F977C5}"/>
              </a:ext>
            </a:extLst>
          </p:cNvPr>
          <p:cNvSpPr>
            <a:spLocks noGrp="1"/>
          </p:cNvSpPr>
          <p:nvPr>
            <p:ph type="sldNum" sz="quarter" idx="5"/>
          </p:nvPr>
        </p:nvSpPr>
        <p:spPr/>
        <p:txBody>
          <a:bodyPr/>
          <a:lstStyle/>
          <a:p>
            <a:fld id="{DCB6EF1C-AA17-F640-A7A5-6C89FACC0C1D}" type="slidenum">
              <a:rPr lang="en-US" smtClean="0"/>
              <a:t>14</a:t>
            </a:fld>
            <a:endParaRPr lang="en-US"/>
          </a:p>
        </p:txBody>
      </p:sp>
    </p:spTree>
    <p:extLst>
      <p:ext uri="{BB962C8B-B14F-4D97-AF65-F5344CB8AC3E}">
        <p14:creationId xmlns:p14="http://schemas.microsoft.com/office/powerpoint/2010/main" val="1470320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548CE-EAE6-A476-C4B4-90F0DF3746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E07CF0-EBC9-A455-EF5A-359EADE4C3C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A70439A-C863-F5AF-FB77-3A8A3A408F29}"/>
              </a:ext>
            </a:extLst>
          </p:cNvPr>
          <p:cNvSpPr>
            <a:spLocks noGrp="1"/>
          </p:cNvSpPr>
          <p:nvPr>
            <p:ph type="body" idx="1"/>
          </p:nvPr>
        </p:nvSpPr>
        <p:spPr/>
        <p:txBody>
          <a:bodyPr/>
          <a:lstStyle/>
          <a:p>
            <a:pPr marL="171450" indent="-171450">
              <a:buFont typeface="Arial" panose="020B0604020202020204" pitchFamily="34" charset="0"/>
              <a:buChar char="•"/>
            </a:pPr>
            <a:r>
              <a:rPr lang="en-US" dirty="0"/>
              <a:t>Unified Grant Application Process consists of three phases.  </a:t>
            </a:r>
          </a:p>
          <a:p>
            <a:pPr marL="171450" indent="-171450">
              <a:buFont typeface="Arial" panose="020B0604020202020204" pitchFamily="34" charset="0"/>
              <a:buChar char="•"/>
            </a:pPr>
            <a:r>
              <a:rPr lang="en-US" dirty="0"/>
              <a:t>Pre-Application Phase begins with completing a Pre-Application Registration Form. You will submit supplemental documents that don’t require any funding decision.</a:t>
            </a:r>
          </a:p>
          <a:p>
            <a:pPr marL="171450" indent="-171450">
              <a:buFont typeface="Arial" panose="020B0604020202020204" pitchFamily="34" charset="0"/>
              <a:buChar char="•"/>
            </a:pPr>
            <a:r>
              <a:rPr lang="en-US" dirty="0"/>
              <a:t>During the Application Phase, you can submit all remaining application documents through EBS dropbox. </a:t>
            </a:r>
          </a:p>
          <a:p>
            <a:pPr marL="171450" indent="-171450">
              <a:buFont typeface="Arial" panose="020B0604020202020204" pitchFamily="34" charset="0"/>
              <a:buChar char="•"/>
            </a:pPr>
            <a:r>
              <a:rPr lang="en-US" dirty="0"/>
              <a:t>After you submit EBS funding application, you can proceed to work on contracting &amp; compliance documents. </a:t>
            </a:r>
          </a:p>
        </p:txBody>
      </p:sp>
      <p:sp>
        <p:nvSpPr>
          <p:cNvPr id="4" name="Slide Number Placeholder 3">
            <a:extLst>
              <a:ext uri="{FF2B5EF4-FFF2-40B4-BE49-F238E27FC236}">
                <a16:creationId xmlns:a16="http://schemas.microsoft.com/office/drawing/2014/main" id="{762A27AA-2772-4F2E-EDAF-90FD1C57104E}"/>
              </a:ext>
            </a:extLst>
          </p:cNvPr>
          <p:cNvSpPr>
            <a:spLocks noGrp="1"/>
          </p:cNvSpPr>
          <p:nvPr>
            <p:ph type="sldNum" sz="quarter" idx="5"/>
          </p:nvPr>
        </p:nvSpPr>
        <p:spPr/>
        <p:txBody>
          <a:bodyPr/>
          <a:lstStyle/>
          <a:p>
            <a:fld id="{9A18B325-EA8C-4A83-BB28-D5A2B276BD76}" type="slidenum">
              <a:rPr lang="en-US" smtClean="0"/>
              <a:t>17</a:t>
            </a:fld>
            <a:endParaRPr lang="en-US" dirty="0"/>
          </a:p>
        </p:txBody>
      </p:sp>
    </p:spTree>
    <p:extLst>
      <p:ext uri="{BB962C8B-B14F-4D97-AF65-F5344CB8AC3E}">
        <p14:creationId xmlns:p14="http://schemas.microsoft.com/office/powerpoint/2010/main" val="3029403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94882-5A95-ACFD-E285-4021BDC9B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666E35-D829-EA9E-222C-5A7A1B0579D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1185095-562F-31A8-11E8-13875B2A1CF2}"/>
              </a:ext>
            </a:extLst>
          </p:cNvPr>
          <p:cNvSpPr>
            <a:spLocks noGrp="1"/>
          </p:cNvSpPr>
          <p:nvPr>
            <p:ph type="body" idx="1"/>
          </p:nvPr>
        </p:nvSpPr>
        <p:spPr/>
        <p:txBody>
          <a:bodyPr/>
          <a:lstStyle/>
          <a:p>
            <a:pPr marL="171450" indent="-171450">
              <a:buFontTx/>
              <a:buChar char="-"/>
            </a:pPr>
            <a:r>
              <a:rPr lang="en-US" dirty="0"/>
              <a:t>These are the applications due in EBS on Friday, October 4.</a:t>
            </a:r>
          </a:p>
        </p:txBody>
      </p:sp>
      <p:sp>
        <p:nvSpPr>
          <p:cNvPr id="4" name="Slide Number Placeholder 3">
            <a:extLst>
              <a:ext uri="{FF2B5EF4-FFF2-40B4-BE49-F238E27FC236}">
                <a16:creationId xmlns:a16="http://schemas.microsoft.com/office/drawing/2014/main" id="{C59EDE99-562B-D7D7-5657-3EE97FD76ED9}"/>
              </a:ext>
            </a:extLst>
          </p:cNvPr>
          <p:cNvSpPr>
            <a:spLocks noGrp="1"/>
          </p:cNvSpPr>
          <p:nvPr>
            <p:ph type="sldNum" sz="quarter" idx="5"/>
          </p:nvPr>
        </p:nvSpPr>
        <p:spPr/>
        <p:txBody>
          <a:bodyPr/>
          <a:lstStyle/>
          <a:p>
            <a:fld id="{9A18B325-EA8C-4A83-BB28-D5A2B276BD76}" type="slidenum">
              <a:rPr lang="en-US" smtClean="0"/>
              <a:t>19</a:t>
            </a:fld>
            <a:endParaRPr lang="en-US" dirty="0"/>
          </a:p>
        </p:txBody>
      </p:sp>
    </p:spTree>
    <p:extLst>
      <p:ext uri="{BB962C8B-B14F-4D97-AF65-F5344CB8AC3E}">
        <p14:creationId xmlns:p14="http://schemas.microsoft.com/office/powerpoint/2010/main" val="640551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447D8-7E44-9D99-B5AB-B41A21B46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238E23-9B2E-E7B4-842F-E33AEC4F8BD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37A9596-4B3E-5D72-4562-45EC12D15394}"/>
              </a:ext>
            </a:extLst>
          </p:cNvPr>
          <p:cNvSpPr>
            <a:spLocks noGrp="1"/>
          </p:cNvSpPr>
          <p:nvPr>
            <p:ph type="body" idx="1"/>
          </p:nvPr>
        </p:nvSpPr>
        <p:spPr/>
        <p:txBody>
          <a:bodyPr/>
          <a:lstStyle/>
          <a:p>
            <a:pPr marL="171450" indent="-171450">
              <a:buFontTx/>
              <a:buChar char="-"/>
            </a:pPr>
            <a:r>
              <a:rPr lang="en-US" dirty="0"/>
              <a:t>These are the applications due in EBS on Friday, October 4.</a:t>
            </a:r>
          </a:p>
        </p:txBody>
      </p:sp>
      <p:sp>
        <p:nvSpPr>
          <p:cNvPr id="4" name="Slide Number Placeholder 3">
            <a:extLst>
              <a:ext uri="{FF2B5EF4-FFF2-40B4-BE49-F238E27FC236}">
                <a16:creationId xmlns:a16="http://schemas.microsoft.com/office/drawing/2014/main" id="{AADDEE93-EF57-FDDB-2623-3F68670769B4}"/>
              </a:ext>
            </a:extLst>
          </p:cNvPr>
          <p:cNvSpPr>
            <a:spLocks noGrp="1"/>
          </p:cNvSpPr>
          <p:nvPr>
            <p:ph type="sldNum" sz="quarter" idx="5"/>
          </p:nvPr>
        </p:nvSpPr>
        <p:spPr/>
        <p:txBody>
          <a:bodyPr/>
          <a:lstStyle/>
          <a:p>
            <a:fld id="{9A18B325-EA8C-4A83-BB28-D5A2B276BD76}" type="slidenum">
              <a:rPr lang="en-US" smtClean="0"/>
              <a:t>20</a:t>
            </a:fld>
            <a:endParaRPr lang="en-US" dirty="0"/>
          </a:p>
        </p:txBody>
      </p:sp>
    </p:spTree>
    <p:extLst>
      <p:ext uri="{BB962C8B-B14F-4D97-AF65-F5344CB8AC3E}">
        <p14:creationId xmlns:p14="http://schemas.microsoft.com/office/powerpoint/2010/main" val="3566203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ED3AA-24B6-12E6-5E05-17D8EEA595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2A5E1-58E1-231E-77D1-D3FAC3AA419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4D20C29-F746-BACA-6AFE-0361B35D86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A791FE-B7CE-A8E8-CA5A-6A919C91EBA8}"/>
              </a:ext>
            </a:extLst>
          </p:cNvPr>
          <p:cNvSpPr>
            <a:spLocks noGrp="1"/>
          </p:cNvSpPr>
          <p:nvPr>
            <p:ph type="sldNum" sz="quarter" idx="5"/>
          </p:nvPr>
        </p:nvSpPr>
        <p:spPr/>
        <p:txBody>
          <a:bodyPr/>
          <a:lstStyle/>
          <a:p>
            <a:fld id="{3C3FFB42-43B6-4EF3-8C2B-A5EC652E25E3}" type="slidenum">
              <a:rPr lang="en-US" smtClean="0"/>
              <a:t>21</a:t>
            </a:fld>
            <a:endParaRPr lang="en-US" dirty="0"/>
          </a:p>
        </p:txBody>
      </p:sp>
    </p:spTree>
    <p:extLst>
      <p:ext uri="{BB962C8B-B14F-4D97-AF65-F5344CB8AC3E}">
        <p14:creationId xmlns:p14="http://schemas.microsoft.com/office/powerpoint/2010/main" val="2613296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CB6EF1C-AA17-F640-A7A5-6C89FACC0C1D}" type="slidenum">
              <a:rPr kumimoji="0" lang="en-US" sz="1200" b="0" i="0" u="none" strike="noStrike" kern="1200" cap="none" spc="0" normalizeH="0" baseline="0" noProof="0" smtClean="0">
                <a:ln>
                  <a:noFill/>
                </a:ln>
                <a:solidFill>
                  <a:prstClr val="black"/>
                </a:solidFill>
                <a:effectLst/>
                <a:uLnTx/>
                <a:uFillTx/>
                <a:latin typeface="Calibri" pitchFamily="34" charset="0"/>
                <a:ea typeface="MS PGothic"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2606326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Good afternoon everyone! My name is Dalton Kaiser, and I’m a Statewide Planner with NCDOT’s Integrated Mobility Division. I’m presenting today’s update on behalf of my supervisor, Hart Evans, and I’ll be covering some of the recent initiatives underway within our Intercity Bus Program.</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Between October 5th and 12th, I reached out to Local Transit Agencies, Universities, and TDM Programs with a request to update their websites to highlight the presence of subsidized Intercity Bus service in their communities. Each request was customized for the agency so the information would fit naturally into their existing website layout.</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These updates help riders understand where their local Intercity Bus stop is located, what local transit connections are available to reach that stop, which routes serve their area, and when the information and map were last updated so riders know the details are current, reliable, and something they can feel confident using. I also provided suggested website placement when no Intercity Bus information previously existed, along with content agencies could easily integrate on their end.</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In total, we identified 58 agencies. As of October 13th, 14 agencies have already completed their updates, 10 are working with their IT teams to process their updates, and the remainder still need to respond; therefore, we are just above 40% complete with this round of updates! If I’ve reached out to you, please go ahead and process the request as soon as you can. For those who have processed our request to update your agency’s site, we sincerely appreciate your willingness to assist!</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If you have any questions or want to ensure the information posted on your website is accurate and suitable for your agency, I’m more than happy to assist and work with you directly.</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Looking ahead, anytime we update the Intercity Bus Program or Map, I’ll review each agency’s website to make sure the information stays current. If any changes are needed, I will make sure to reach back out to your agency. No matter what, each agency’s website will be review at least once a year to ensure all information regarding Intercity Bus is accurate and up to date.</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Thank you all for your ongoing collaboration! We have more exciting updates coming soon regarding NCDOT’s Intercity Bus Service, </a:t>
            </a:r>
            <a:r>
              <a:rPr lang="en-US" sz="1200" b="0" i="0" kern="1200">
                <a:solidFill>
                  <a:schemeClr val="tx1"/>
                </a:solidFill>
                <a:effectLst/>
                <a:latin typeface="+mn-lt"/>
                <a:ea typeface="+mn-ea"/>
                <a:cs typeface="+mn-cs"/>
              </a:rPr>
              <a:t>and we </a:t>
            </a:r>
            <a:r>
              <a:rPr lang="en-US" sz="1200" b="0" i="0" kern="1200" dirty="0">
                <a:solidFill>
                  <a:schemeClr val="tx1"/>
                </a:solidFill>
                <a:effectLst/>
                <a:latin typeface="+mn-lt"/>
                <a:ea typeface="+mn-ea"/>
                <a:cs typeface="+mn-cs"/>
              </a:rPr>
              <a:t>look forward to sharing those with you!</a:t>
            </a:r>
          </a:p>
        </p:txBody>
      </p:sp>
      <p:sp>
        <p:nvSpPr>
          <p:cNvPr id="4" name="Slide Number Placeholder 3"/>
          <p:cNvSpPr>
            <a:spLocks noGrp="1"/>
          </p:cNvSpPr>
          <p:nvPr>
            <p:ph type="sldNum" sz="quarter" idx="5"/>
          </p:nvPr>
        </p:nvSpPr>
        <p:spPr/>
        <p:txBody>
          <a:bodyPr/>
          <a:lstStyle/>
          <a:p>
            <a:fld id="{6BD30C81-5B3A-4BD3-9105-B4D3035BFFF4}" type="slidenum">
              <a:rPr lang="en-US" smtClean="0"/>
              <a:t>30</a:t>
            </a:fld>
            <a:endParaRPr lang="en-US"/>
          </a:p>
        </p:txBody>
      </p:sp>
    </p:spTree>
    <p:extLst>
      <p:ext uri="{BB962C8B-B14F-4D97-AF65-F5344CB8AC3E}">
        <p14:creationId xmlns:p14="http://schemas.microsoft.com/office/powerpoint/2010/main" val="3139928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C19CE8-D78C-D24E-A54D-967966A9563F}" type="slidenum">
              <a:rPr lang="en-US" smtClean="0"/>
              <a:pPr/>
              <a:t>31</a:t>
            </a:fld>
            <a:endParaRPr lang="en-US" dirty="0"/>
          </a:p>
        </p:txBody>
      </p:sp>
    </p:spTree>
    <p:extLst>
      <p:ext uri="{BB962C8B-B14F-4D97-AF65-F5344CB8AC3E}">
        <p14:creationId xmlns:p14="http://schemas.microsoft.com/office/powerpoint/2010/main" val="41061003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451987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2074968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C19CE8-D78C-D24E-A54D-967966A9563F}" type="slidenum">
              <a:rPr kumimoji="0" lang="en-US" sz="1200" b="0" i="0" u="none" strike="noStrike" kern="1200" cap="none" spc="0" normalizeH="0" baseline="0" noProof="0" smtClean="0">
                <a:ln>
                  <a:noFill/>
                </a:ln>
                <a:solidFill>
                  <a:prstClr val="black"/>
                </a:solidFill>
                <a:effectLst/>
                <a:uLnTx/>
                <a:uFillTx/>
                <a:latin typeface="Montserrat"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Montserrat" pitchFamily="2" charset="77"/>
              <a:ea typeface="+mn-ea"/>
              <a:cs typeface="+mn-cs"/>
            </a:endParaRPr>
          </a:p>
        </p:txBody>
      </p:sp>
    </p:spTree>
    <p:extLst>
      <p:ext uri="{BB962C8B-B14F-4D97-AF65-F5344CB8AC3E}">
        <p14:creationId xmlns:p14="http://schemas.microsoft.com/office/powerpoint/2010/main" val="4681336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54063" y="1143000"/>
            <a:ext cx="534987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C19CE8-D78C-D24E-A54D-967966A9563F}" type="slidenum">
              <a:rPr lang="en-US" smtClean="0"/>
              <a:pPr/>
              <a:t>35</a:t>
            </a:fld>
            <a:endParaRPr lang="en-US" dirty="0"/>
          </a:p>
        </p:txBody>
      </p:sp>
    </p:spTree>
    <p:extLst>
      <p:ext uri="{BB962C8B-B14F-4D97-AF65-F5344CB8AC3E}">
        <p14:creationId xmlns:p14="http://schemas.microsoft.com/office/powerpoint/2010/main" val="28883569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Blair</a:t>
            </a:r>
          </a:p>
        </p:txBody>
      </p:sp>
      <p:sp>
        <p:nvSpPr>
          <p:cNvPr id="4" name="Slide Number Placeholder 3"/>
          <p:cNvSpPr>
            <a:spLocks noGrp="1"/>
          </p:cNvSpPr>
          <p:nvPr>
            <p:ph type="sldNum" sz="quarter" idx="5"/>
          </p:nvPr>
        </p:nvSpPr>
        <p:spPr/>
        <p:txBody>
          <a:bodyPr/>
          <a:lstStyle/>
          <a:p>
            <a:pPr defTabSz="474254">
              <a:defRPr/>
            </a:pPr>
            <a:fld id="{DCB6EF1C-AA17-F640-A7A5-6C89FACC0C1D}" type="slidenum">
              <a:rPr lang="en-US">
                <a:solidFill>
                  <a:prstClr val="black"/>
                </a:solidFill>
              </a:rPr>
              <a:pPr defTabSz="474254">
                <a:defRPr/>
              </a:pPr>
              <a:t>44</a:t>
            </a:fld>
            <a:endParaRPr lang="en-US">
              <a:solidFill>
                <a:prstClr val="black"/>
              </a:solidFill>
            </a:endParaRPr>
          </a:p>
        </p:txBody>
      </p:sp>
    </p:spTree>
    <p:extLst>
      <p:ext uri="{BB962C8B-B14F-4D97-AF65-F5344CB8AC3E}">
        <p14:creationId xmlns:p14="http://schemas.microsoft.com/office/powerpoint/2010/main" val="35698290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image" Target="../media/image4.jpg"/><Relationship Id="rId1" Type="http://schemas.openxmlformats.org/officeDocument/2006/relationships/slideMaster" Target="../slideMasters/slideMaster4.xml"/><Relationship Id="rId6" Type="http://schemas.openxmlformats.org/officeDocument/2006/relationships/image" Target="../media/image13.svg"/><Relationship Id="rId11" Type="http://schemas.openxmlformats.org/officeDocument/2006/relationships/image" Target="../media/image18.svg"/><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svg"/></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4.jpg"/><Relationship Id="rId1" Type="http://schemas.openxmlformats.org/officeDocument/2006/relationships/slideMaster" Target="../slideMasters/slideMaster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Layouts/_rels/slideLayout6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4.jpg"/><Relationship Id="rId1" Type="http://schemas.openxmlformats.org/officeDocument/2006/relationships/slideMaster" Target="../slideMasters/slideMaster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descr="NCDOT_PowerPoint_Template-02.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hasCustomPrompt="1"/>
          </p:nvPr>
        </p:nvSpPr>
        <p:spPr>
          <a:xfrm>
            <a:off x="517294" y="3831921"/>
            <a:ext cx="10753529" cy="1219200"/>
          </a:xfrm>
        </p:spPr>
        <p:txBody>
          <a:bodyPr/>
          <a:lstStyle>
            <a:lvl1pPr algn="l">
              <a:defRPr baseline="0">
                <a:solidFill>
                  <a:schemeClr val="tx1">
                    <a:lumMod val="65000"/>
                    <a:lumOff val="35000"/>
                  </a:schemeClr>
                </a:solidFill>
              </a:defRPr>
            </a:lvl1pPr>
          </a:lstStyle>
          <a:p>
            <a:r>
              <a:rPr lang="en-US" dirty="0"/>
              <a:t>Click to edit presentation name</a:t>
            </a:r>
          </a:p>
        </p:txBody>
      </p:sp>
      <p:sp>
        <p:nvSpPr>
          <p:cNvPr id="3" name="Subtitle 2"/>
          <p:cNvSpPr>
            <a:spLocks noGrp="1"/>
          </p:cNvSpPr>
          <p:nvPr>
            <p:ph type="subTitle" idx="1" hasCustomPrompt="1"/>
          </p:nvPr>
        </p:nvSpPr>
        <p:spPr>
          <a:xfrm>
            <a:off x="517295" y="5105400"/>
            <a:ext cx="8321040" cy="660400"/>
          </a:xfrm>
        </p:spPr>
        <p:txBody>
          <a:bodyPr/>
          <a:lstStyle>
            <a:lvl1pPr marL="0" indent="0" algn="l">
              <a:buNone/>
              <a:defRPr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presenter name</a:t>
            </a:r>
          </a:p>
        </p:txBody>
      </p:sp>
      <p:sp>
        <p:nvSpPr>
          <p:cNvPr id="6" name="Text Placeholder 5"/>
          <p:cNvSpPr>
            <a:spLocks noGrp="1"/>
          </p:cNvSpPr>
          <p:nvPr>
            <p:ph type="body" sz="quarter" idx="10" hasCustomPrompt="1"/>
          </p:nvPr>
        </p:nvSpPr>
        <p:spPr>
          <a:xfrm>
            <a:off x="518003" y="5854700"/>
            <a:ext cx="8645048" cy="546100"/>
          </a:xfrm>
        </p:spPr>
        <p:txBody>
          <a:bodyPr/>
          <a:lstStyle>
            <a:lvl1pPr marL="0" indent="0">
              <a:buNone/>
              <a:defRPr/>
            </a:lvl1pPr>
          </a:lstStyle>
          <a:p>
            <a:pPr lvl="0"/>
            <a:r>
              <a:rPr lang="en-US" dirty="0"/>
              <a:t>Click to edit date</a:t>
            </a:r>
          </a:p>
        </p:txBody>
      </p:sp>
    </p:spTree>
    <p:extLst>
      <p:ext uri="{BB962C8B-B14F-4D97-AF65-F5344CB8AC3E}">
        <p14:creationId xmlns:p14="http://schemas.microsoft.com/office/powerpoint/2010/main" val="3181645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rgbClr val="595959"/>
                </a:solidFill>
                <a:latin typeface="Arial"/>
                <a:cs typeface="Arial"/>
              </a:defRPr>
            </a:lvl1pPr>
          </a:lstStyle>
          <a:p>
            <a:r>
              <a:rPr lang="en-US" dirty="0"/>
              <a:t>Click to edit Master title style</a:t>
            </a:r>
          </a:p>
        </p:txBody>
      </p:sp>
      <p:sp>
        <p:nvSpPr>
          <p:cNvPr id="5" name="Text Placeholder 4"/>
          <p:cNvSpPr>
            <a:spLocks noGrp="1"/>
          </p:cNvSpPr>
          <p:nvPr>
            <p:ph type="body" sz="quarter" idx="11"/>
          </p:nvPr>
        </p:nvSpPr>
        <p:spPr>
          <a:xfrm>
            <a:off x="594360" y="1733551"/>
            <a:ext cx="10698480" cy="4524375"/>
          </a:xfrm>
        </p:spPr>
        <p:txBody>
          <a:bodyPr/>
          <a:lstStyle>
            <a:lvl1pPr>
              <a:defRPr sz="2800"/>
            </a:lvl1pPr>
            <a:lvl2pPr>
              <a:defRPr sz="26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3"/>
          </p:nvPr>
        </p:nvSpPr>
        <p:spPr/>
        <p:txBody>
          <a:bodyPr/>
          <a:lstStyle>
            <a:lvl1pPr>
              <a:defRPr/>
            </a:lvl1pPr>
          </a:lstStyle>
          <a:p>
            <a:pPr>
              <a:defRPr/>
            </a:pPr>
            <a:fld id="{3C2E06F5-03C5-4BA5-AE80-2E98A827F366}" type="slidenum">
              <a:rPr lang="en-US" altLang="en-US"/>
              <a:pPr>
                <a:defRPr/>
              </a:pPr>
              <a:t>‹#›</a:t>
            </a:fld>
            <a:endParaRPr lang="en-US" altLang="en-US" dirty="0"/>
          </a:p>
        </p:txBody>
      </p:sp>
    </p:spTree>
    <p:extLst>
      <p:ext uri="{BB962C8B-B14F-4D97-AF65-F5344CB8AC3E}">
        <p14:creationId xmlns:p14="http://schemas.microsoft.com/office/powerpoint/2010/main" val="3444078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2800"/>
            </a:lvl1pPr>
            <a:lvl2pPr>
              <a:defRPr sz="26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3594013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3"/>
          </p:nvPr>
        </p:nvSpPr>
        <p:spPr/>
        <p:txBody>
          <a:bodyPr/>
          <a:lstStyle>
            <a:lvl1pPr>
              <a:defRPr/>
            </a:lvl1pPr>
          </a:lstStyle>
          <a:p>
            <a:pPr>
              <a:defRPr/>
            </a:pPr>
            <a:fld id="{8E0C9224-0E86-4A9A-8DD9-792BBB0652B6}" type="slidenum">
              <a:rPr lang="en-US" altLang="en-US"/>
              <a:pPr>
                <a:defRPr/>
              </a:pPr>
              <a:t>‹#›</a:t>
            </a:fld>
            <a:endParaRPr lang="en-US" altLang="en-US"/>
          </a:p>
        </p:txBody>
      </p:sp>
    </p:spTree>
    <p:extLst>
      <p:ext uri="{BB962C8B-B14F-4D97-AF65-F5344CB8AC3E}">
        <p14:creationId xmlns:p14="http://schemas.microsoft.com/office/powerpoint/2010/main" val="1601684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baseline="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1800" baseline="0"/>
            </a:lvl1pPr>
            <a:lvl2pPr>
              <a:defRPr sz="1600" baseline="0"/>
            </a:lvl2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1116530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5" name="Picture 4" descr="NCDOT_PowerPoint_Template-02.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hasCustomPrompt="1"/>
          </p:nvPr>
        </p:nvSpPr>
        <p:spPr>
          <a:xfrm>
            <a:off x="517294" y="3831921"/>
            <a:ext cx="10753529" cy="1219200"/>
          </a:xfrm>
        </p:spPr>
        <p:txBody>
          <a:bodyPr/>
          <a:lstStyle>
            <a:lvl1pPr algn="l">
              <a:defRPr baseline="0">
                <a:solidFill>
                  <a:schemeClr val="tx1">
                    <a:lumMod val="65000"/>
                    <a:lumOff val="35000"/>
                  </a:schemeClr>
                </a:solidFill>
              </a:defRPr>
            </a:lvl1pPr>
          </a:lstStyle>
          <a:p>
            <a:r>
              <a:rPr lang="en-US" dirty="0"/>
              <a:t>Click to edit presentation name</a:t>
            </a:r>
          </a:p>
        </p:txBody>
      </p:sp>
      <p:sp>
        <p:nvSpPr>
          <p:cNvPr id="3" name="Subtitle 2"/>
          <p:cNvSpPr>
            <a:spLocks noGrp="1"/>
          </p:cNvSpPr>
          <p:nvPr>
            <p:ph type="subTitle" idx="1" hasCustomPrompt="1"/>
          </p:nvPr>
        </p:nvSpPr>
        <p:spPr>
          <a:xfrm>
            <a:off x="517295" y="5105400"/>
            <a:ext cx="8321040" cy="660400"/>
          </a:xfrm>
        </p:spPr>
        <p:txBody>
          <a:bodyPr/>
          <a:lstStyle>
            <a:lvl1pPr marL="0" indent="0" algn="l">
              <a:buNone/>
              <a:defRPr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presenter name</a:t>
            </a:r>
          </a:p>
        </p:txBody>
      </p:sp>
      <p:sp>
        <p:nvSpPr>
          <p:cNvPr id="6" name="Text Placeholder 5"/>
          <p:cNvSpPr>
            <a:spLocks noGrp="1"/>
          </p:cNvSpPr>
          <p:nvPr>
            <p:ph type="body" sz="quarter" idx="10" hasCustomPrompt="1"/>
          </p:nvPr>
        </p:nvSpPr>
        <p:spPr>
          <a:xfrm>
            <a:off x="518003" y="5854700"/>
            <a:ext cx="8645048" cy="546100"/>
          </a:xfrm>
        </p:spPr>
        <p:txBody>
          <a:bodyPr/>
          <a:lstStyle>
            <a:lvl1pPr marL="0" indent="0">
              <a:buNone/>
              <a:defRPr/>
            </a:lvl1pPr>
          </a:lstStyle>
          <a:p>
            <a:pPr lvl="0"/>
            <a:r>
              <a:rPr lang="en-US" dirty="0"/>
              <a:t>Click to edit date</a:t>
            </a:r>
          </a:p>
        </p:txBody>
      </p:sp>
    </p:spTree>
    <p:extLst>
      <p:ext uri="{BB962C8B-B14F-4D97-AF65-F5344CB8AC3E}">
        <p14:creationId xmlns:p14="http://schemas.microsoft.com/office/powerpoint/2010/main" val="2262181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mp;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rgbClr val="595959"/>
                </a:solidFill>
                <a:latin typeface="Arial"/>
                <a:cs typeface="Arial"/>
              </a:defRPr>
            </a:lvl1pPr>
          </a:lstStyle>
          <a:p>
            <a:r>
              <a:rPr lang="en-US" dirty="0"/>
              <a:t>Click to edit Master title style</a:t>
            </a:r>
          </a:p>
        </p:txBody>
      </p:sp>
      <p:sp>
        <p:nvSpPr>
          <p:cNvPr id="5" name="Text Placeholder 4"/>
          <p:cNvSpPr>
            <a:spLocks noGrp="1"/>
          </p:cNvSpPr>
          <p:nvPr>
            <p:ph type="body" sz="quarter" idx="11"/>
          </p:nvPr>
        </p:nvSpPr>
        <p:spPr>
          <a:xfrm>
            <a:off x="594360" y="1733551"/>
            <a:ext cx="10698480" cy="4524375"/>
          </a:xfrm>
        </p:spPr>
        <p:txBody>
          <a:bodyPr/>
          <a:lstStyle>
            <a:lvl1pPr>
              <a:defRPr sz="2800"/>
            </a:lvl1pPr>
            <a:lvl2pPr>
              <a:defRPr sz="26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3"/>
          </p:nvPr>
        </p:nvSpPr>
        <p:spPr/>
        <p:txBody>
          <a:bodyPr/>
          <a:lstStyle>
            <a:lvl1pPr>
              <a:defRPr/>
            </a:lvl1pPr>
          </a:lstStyle>
          <a:p>
            <a:pPr>
              <a:defRPr/>
            </a:pPr>
            <a:fld id="{3C2E06F5-03C5-4BA5-AE80-2E98A827F366}" type="slidenum">
              <a:rPr lang="en-US" altLang="en-US"/>
              <a:pPr>
                <a:defRPr/>
              </a:pPr>
              <a:t>‹#›</a:t>
            </a:fld>
            <a:endParaRPr lang="en-US" altLang="en-US" dirty="0"/>
          </a:p>
        </p:txBody>
      </p:sp>
    </p:spTree>
    <p:extLst>
      <p:ext uri="{BB962C8B-B14F-4D97-AF65-F5344CB8AC3E}">
        <p14:creationId xmlns:p14="http://schemas.microsoft.com/office/powerpoint/2010/main" val="1272750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2800"/>
            </a:lvl1pPr>
            <a:lvl2pPr>
              <a:defRPr sz="26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227934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Slide Number Placeholder 5"/>
          <p:cNvSpPr>
            <a:spLocks noGrp="1"/>
          </p:cNvSpPr>
          <p:nvPr>
            <p:ph type="sldNum" sz="quarter" idx="13"/>
          </p:nvPr>
        </p:nvSpPr>
        <p:spPr/>
        <p:txBody>
          <a:bodyPr/>
          <a:lstStyle>
            <a:lvl1pPr>
              <a:defRPr/>
            </a:lvl1pPr>
          </a:lstStyle>
          <a:p>
            <a:pPr>
              <a:defRPr/>
            </a:pPr>
            <a:fld id="{8E0C9224-0E86-4A9A-8DD9-792BBB0652B6}" type="slidenum">
              <a:rPr lang="en-US" altLang="en-US"/>
              <a:pPr>
                <a:defRPr/>
              </a:pPr>
              <a:t>‹#›</a:t>
            </a:fld>
            <a:endParaRPr lang="en-US" altLang="en-US"/>
          </a:p>
        </p:txBody>
      </p:sp>
    </p:spTree>
    <p:extLst>
      <p:ext uri="{BB962C8B-B14F-4D97-AF65-F5344CB8AC3E}">
        <p14:creationId xmlns:p14="http://schemas.microsoft.com/office/powerpoint/2010/main" val="2225526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7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baseline="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1800" baseline="0"/>
            </a:lvl1pPr>
            <a:lvl2pPr>
              <a:defRPr sz="1600" baseline="0"/>
            </a:lvl2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1285151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0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baseline="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1800" baseline="0"/>
            </a:lvl1pPr>
            <a:lvl2pPr>
              <a:defRPr sz="1600" baseline="0"/>
            </a:lvl2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
        <p:nvSpPr>
          <p:cNvPr id="3" name="TextBox 2"/>
          <p:cNvSpPr txBox="1"/>
          <p:nvPr userDrawn="1"/>
        </p:nvSpPr>
        <p:spPr>
          <a:xfrm>
            <a:off x="8371987" y="0"/>
            <a:ext cx="3031133" cy="400110"/>
          </a:xfrm>
          <a:prstGeom prst="rect">
            <a:avLst/>
          </a:prstGeom>
          <a:noFill/>
        </p:spPr>
        <p:txBody>
          <a:bodyPr wrap="square" rtlCol="0">
            <a:spAutoFit/>
          </a:bodyPr>
          <a:lstStyle/>
          <a:p>
            <a:pPr algn="r"/>
            <a:r>
              <a:rPr lang="en-US" sz="2000" dirty="0">
                <a:solidFill>
                  <a:schemeClr val="bg1"/>
                </a:solidFill>
                <a:latin typeface="Arial" charset="0"/>
                <a:ea typeface="Arial" charset="0"/>
                <a:cs typeface="Arial" charset="0"/>
              </a:rPr>
              <a:t>Rail Division</a:t>
            </a:r>
          </a:p>
        </p:txBody>
      </p:sp>
    </p:spTree>
    <p:extLst>
      <p:ext uri="{BB962C8B-B14F-4D97-AF65-F5344CB8AC3E}">
        <p14:creationId xmlns:p14="http://schemas.microsoft.com/office/powerpoint/2010/main" val="579816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5" name="Picture 4" descr="NCDOT_PowerPoint_Template-02.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hasCustomPrompt="1"/>
          </p:nvPr>
        </p:nvSpPr>
        <p:spPr>
          <a:xfrm>
            <a:off x="517295" y="3831921"/>
            <a:ext cx="10753529" cy="1219200"/>
          </a:xfrm>
        </p:spPr>
        <p:txBody>
          <a:bodyPr/>
          <a:lstStyle>
            <a:lvl1pPr algn="l">
              <a:defRPr baseline="0">
                <a:solidFill>
                  <a:schemeClr val="tx1">
                    <a:lumMod val="65000"/>
                    <a:lumOff val="35000"/>
                  </a:schemeClr>
                </a:solidFill>
              </a:defRPr>
            </a:lvl1pPr>
          </a:lstStyle>
          <a:p>
            <a:r>
              <a:rPr lang="en-US" dirty="0"/>
              <a:t>Click to edit presentation name</a:t>
            </a:r>
          </a:p>
        </p:txBody>
      </p:sp>
      <p:sp>
        <p:nvSpPr>
          <p:cNvPr id="3" name="Subtitle 2"/>
          <p:cNvSpPr>
            <a:spLocks noGrp="1"/>
          </p:cNvSpPr>
          <p:nvPr>
            <p:ph type="subTitle" idx="1" hasCustomPrompt="1"/>
          </p:nvPr>
        </p:nvSpPr>
        <p:spPr>
          <a:xfrm>
            <a:off x="517295" y="5105400"/>
            <a:ext cx="8321040" cy="660400"/>
          </a:xfrm>
        </p:spPr>
        <p:txBody>
          <a:bodyPr/>
          <a:lstStyle>
            <a:lvl1pPr marL="0" indent="0" algn="l">
              <a:buNone/>
              <a:defRPr baseline="0">
                <a:solidFill>
                  <a:schemeClr val="tx1">
                    <a:lumMod val="65000"/>
                    <a:lumOff val="35000"/>
                  </a:schemeClr>
                </a:solidFill>
              </a:defRPr>
            </a:lvl1pPr>
            <a:lvl2pPr marL="445770" indent="0" algn="ctr">
              <a:buNone/>
              <a:defRPr>
                <a:solidFill>
                  <a:schemeClr val="tx1">
                    <a:tint val="75000"/>
                  </a:schemeClr>
                </a:solidFill>
              </a:defRPr>
            </a:lvl2pPr>
            <a:lvl3pPr marL="891540" indent="0" algn="ctr">
              <a:buNone/>
              <a:defRPr>
                <a:solidFill>
                  <a:schemeClr val="tx1">
                    <a:tint val="75000"/>
                  </a:schemeClr>
                </a:solidFill>
              </a:defRPr>
            </a:lvl3pPr>
            <a:lvl4pPr marL="1337310" indent="0" algn="ctr">
              <a:buNone/>
              <a:defRPr>
                <a:solidFill>
                  <a:schemeClr val="tx1">
                    <a:tint val="75000"/>
                  </a:schemeClr>
                </a:solidFill>
              </a:defRPr>
            </a:lvl4pPr>
            <a:lvl5pPr marL="1783080" indent="0" algn="ctr">
              <a:buNone/>
              <a:defRPr>
                <a:solidFill>
                  <a:schemeClr val="tx1">
                    <a:tint val="75000"/>
                  </a:schemeClr>
                </a:solidFill>
              </a:defRPr>
            </a:lvl5pPr>
            <a:lvl6pPr marL="2228850" indent="0" algn="ctr">
              <a:buNone/>
              <a:defRPr>
                <a:solidFill>
                  <a:schemeClr val="tx1">
                    <a:tint val="75000"/>
                  </a:schemeClr>
                </a:solidFill>
              </a:defRPr>
            </a:lvl6pPr>
            <a:lvl7pPr marL="2674620" indent="0" algn="ctr">
              <a:buNone/>
              <a:defRPr>
                <a:solidFill>
                  <a:schemeClr val="tx1">
                    <a:tint val="75000"/>
                  </a:schemeClr>
                </a:solidFill>
              </a:defRPr>
            </a:lvl7pPr>
            <a:lvl8pPr marL="3120390" indent="0" algn="ctr">
              <a:buNone/>
              <a:defRPr>
                <a:solidFill>
                  <a:schemeClr val="tx1">
                    <a:tint val="75000"/>
                  </a:schemeClr>
                </a:solidFill>
              </a:defRPr>
            </a:lvl8pPr>
            <a:lvl9pPr marL="3566160" indent="0" algn="ctr">
              <a:buNone/>
              <a:defRPr>
                <a:solidFill>
                  <a:schemeClr val="tx1">
                    <a:tint val="75000"/>
                  </a:schemeClr>
                </a:solidFill>
              </a:defRPr>
            </a:lvl9pPr>
          </a:lstStyle>
          <a:p>
            <a:r>
              <a:rPr lang="en-US" dirty="0"/>
              <a:t>Click to edit presenter name</a:t>
            </a:r>
          </a:p>
        </p:txBody>
      </p:sp>
      <p:sp>
        <p:nvSpPr>
          <p:cNvPr id="6" name="Text Placeholder 5"/>
          <p:cNvSpPr>
            <a:spLocks noGrp="1"/>
          </p:cNvSpPr>
          <p:nvPr>
            <p:ph type="body" sz="quarter" idx="10" hasCustomPrompt="1"/>
          </p:nvPr>
        </p:nvSpPr>
        <p:spPr>
          <a:xfrm>
            <a:off x="518003" y="5854700"/>
            <a:ext cx="8645048" cy="546100"/>
          </a:xfrm>
        </p:spPr>
        <p:txBody>
          <a:bodyPr/>
          <a:lstStyle>
            <a:lvl1pPr marL="0" indent="0">
              <a:buNone/>
              <a:defRPr/>
            </a:lvl1pPr>
          </a:lstStyle>
          <a:p>
            <a:pPr lvl="0"/>
            <a:r>
              <a:rPr lang="en-US" dirty="0"/>
              <a:t>Click to edit date</a:t>
            </a:r>
          </a:p>
        </p:txBody>
      </p:sp>
    </p:spTree>
    <p:extLst>
      <p:ext uri="{BB962C8B-B14F-4D97-AF65-F5344CB8AC3E}">
        <p14:creationId xmlns:p14="http://schemas.microsoft.com/office/powerpoint/2010/main" val="2237326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mp;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10">
                <a:solidFill>
                  <a:srgbClr val="595959"/>
                </a:solidFill>
                <a:latin typeface="Arial"/>
                <a:cs typeface="Arial"/>
              </a:defRPr>
            </a:lvl1pPr>
          </a:lstStyle>
          <a:p>
            <a:r>
              <a:rPr lang="en-US" dirty="0"/>
              <a:t>Click to edit Master title style</a:t>
            </a:r>
          </a:p>
        </p:txBody>
      </p:sp>
      <p:sp>
        <p:nvSpPr>
          <p:cNvPr id="5" name="Text Placeholder 4"/>
          <p:cNvSpPr>
            <a:spLocks noGrp="1"/>
          </p:cNvSpPr>
          <p:nvPr>
            <p:ph type="body" sz="quarter" idx="11"/>
          </p:nvPr>
        </p:nvSpPr>
        <p:spPr>
          <a:xfrm>
            <a:off x="594360" y="1733553"/>
            <a:ext cx="10698480" cy="4524375"/>
          </a:xfrm>
        </p:spPr>
        <p:txBody>
          <a:bodyPr/>
          <a:lstStyle>
            <a:lvl1pPr>
              <a:defRPr sz="2730"/>
            </a:lvl1pPr>
            <a:lvl2pPr>
              <a:defRPr sz="2535"/>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3"/>
          </p:nvPr>
        </p:nvSpPr>
        <p:spPr/>
        <p:txBody>
          <a:bodyPr/>
          <a:lstStyle>
            <a:lvl1pPr>
              <a:defRPr/>
            </a:lvl1pPr>
          </a:lstStyle>
          <a:p>
            <a:pPr>
              <a:defRPr/>
            </a:pPr>
            <a:fld id="{3C2E06F5-03C5-4BA5-AE80-2E98A827F366}" type="slidenum">
              <a:rPr lang="en-US" altLang="en-US"/>
              <a:pPr>
                <a:defRPr/>
              </a:pPr>
              <a:t>‹#›</a:t>
            </a:fld>
            <a:endParaRPr lang="en-US" altLang="en-US" dirty="0"/>
          </a:p>
        </p:txBody>
      </p:sp>
    </p:spTree>
    <p:extLst>
      <p:ext uri="{BB962C8B-B14F-4D97-AF65-F5344CB8AC3E}">
        <p14:creationId xmlns:p14="http://schemas.microsoft.com/office/powerpoint/2010/main" val="428931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1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2730"/>
            </a:lvl1pPr>
            <a:lvl2pPr>
              <a:defRPr sz="2535"/>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1240880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Slide Number Placeholder 5"/>
          <p:cNvSpPr>
            <a:spLocks noGrp="1"/>
          </p:cNvSpPr>
          <p:nvPr>
            <p:ph type="sldNum" sz="quarter" idx="13"/>
          </p:nvPr>
        </p:nvSpPr>
        <p:spPr/>
        <p:txBody>
          <a:bodyPr/>
          <a:lstStyle>
            <a:lvl1pPr>
              <a:defRPr/>
            </a:lvl1pPr>
          </a:lstStyle>
          <a:p>
            <a:pPr>
              <a:defRPr/>
            </a:pPr>
            <a:fld id="{8E0C9224-0E86-4A9A-8DD9-792BBB0652B6}" type="slidenum">
              <a:rPr lang="en-US" altLang="en-US"/>
              <a:pPr>
                <a:defRPr/>
              </a:pPr>
              <a:t>‹#›</a:t>
            </a:fld>
            <a:endParaRPr lang="en-US" altLang="en-US"/>
          </a:p>
        </p:txBody>
      </p:sp>
    </p:spTree>
    <p:extLst>
      <p:ext uri="{BB962C8B-B14F-4D97-AF65-F5344CB8AC3E}">
        <p14:creationId xmlns:p14="http://schemas.microsoft.com/office/powerpoint/2010/main" val="2853854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20" baseline="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1755" baseline="0"/>
            </a:lvl1pPr>
            <a:lvl2pPr>
              <a:defRPr sz="1560" baseline="0"/>
            </a:lvl2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248796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1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20" baseline="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1755" baseline="0"/>
            </a:lvl1pPr>
            <a:lvl2pPr>
              <a:defRPr sz="1560" baseline="0"/>
            </a:lvl2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
        <p:nvSpPr>
          <p:cNvPr id="3" name="TextBox 2"/>
          <p:cNvSpPr txBox="1"/>
          <p:nvPr userDrawn="1"/>
        </p:nvSpPr>
        <p:spPr>
          <a:xfrm>
            <a:off x="8371987" y="0"/>
            <a:ext cx="3031133" cy="400110"/>
          </a:xfrm>
          <a:prstGeom prst="rect">
            <a:avLst/>
          </a:prstGeom>
          <a:noFill/>
        </p:spPr>
        <p:txBody>
          <a:bodyPr wrap="square" rtlCol="0">
            <a:spAutoFit/>
          </a:bodyPr>
          <a:lstStyle/>
          <a:p>
            <a:pPr algn="r"/>
            <a:r>
              <a:rPr lang="en-US" sz="1950" dirty="0">
                <a:solidFill>
                  <a:schemeClr val="bg1"/>
                </a:solidFill>
                <a:latin typeface="Arial" charset="0"/>
                <a:ea typeface="Arial" charset="0"/>
                <a:cs typeface="Arial" charset="0"/>
              </a:rPr>
              <a:t>Rail Division</a:t>
            </a:r>
          </a:p>
        </p:txBody>
      </p:sp>
    </p:spTree>
    <p:extLst>
      <p:ext uri="{BB962C8B-B14F-4D97-AF65-F5344CB8AC3E}">
        <p14:creationId xmlns:p14="http://schemas.microsoft.com/office/powerpoint/2010/main" val="1067947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31EA9-98B0-7DC4-F2E7-1CB2416BF3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96474C-FFF3-52C2-D1E7-F0820B3E9E32}"/>
              </a:ext>
            </a:extLst>
          </p:cNvPr>
          <p:cNvSpPr>
            <a:spLocks noGrp="1"/>
          </p:cNvSpPr>
          <p:nvPr>
            <p:ph type="dt" sz="half" idx="10"/>
          </p:nvPr>
        </p:nvSpPr>
        <p:spPr/>
        <p:txBody>
          <a:bodyPr/>
          <a:lstStyle/>
          <a:p>
            <a:fld id="{837AC662-BD17-4854-BC2F-A4C21E565D35}" type="datetimeFigureOut">
              <a:rPr lang="en-US" smtClean="0"/>
              <a:t>10/14/2026</a:t>
            </a:fld>
            <a:endParaRPr lang="en-US"/>
          </a:p>
        </p:txBody>
      </p:sp>
      <p:sp>
        <p:nvSpPr>
          <p:cNvPr id="4" name="Footer Placeholder 3">
            <a:extLst>
              <a:ext uri="{FF2B5EF4-FFF2-40B4-BE49-F238E27FC236}">
                <a16:creationId xmlns:a16="http://schemas.microsoft.com/office/drawing/2014/main" id="{B3AF3831-137A-BD52-CCDF-901E7649B1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1A840C-96FA-629E-536F-F5F42C1C4DFE}"/>
              </a:ext>
            </a:extLst>
          </p:cNvPr>
          <p:cNvSpPr>
            <a:spLocks noGrp="1"/>
          </p:cNvSpPr>
          <p:nvPr>
            <p:ph type="sldNum" sz="quarter" idx="12"/>
          </p:nvPr>
        </p:nvSpPr>
        <p:spPr/>
        <p:txBody>
          <a:bodyPr/>
          <a:lstStyle/>
          <a:p>
            <a:fld id="{C45E0705-1897-4EDF-A0EF-3F4016F40E78}" type="slidenum">
              <a:rPr lang="en-US" smtClean="0"/>
              <a:t>‹#›</a:t>
            </a:fld>
            <a:endParaRPr lang="en-US"/>
          </a:p>
        </p:txBody>
      </p:sp>
    </p:spTree>
    <p:extLst>
      <p:ext uri="{BB962C8B-B14F-4D97-AF65-F5344CB8AC3E}">
        <p14:creationId xmlns:p14="http://schemas.microsoft.com/office/powerpoint/2010/main" val="185139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dirty="0"/>
          </a:p>
        </p:txBody>
      </p:sp>
    </p:spTree>
    <p:extLst>
      <p:ext uri="{BB962C8B-B14F-4D97-AF65-F5344CB8AC3E}">
        <p14:creationId xmlns:p14="http://schemas.microsoft.com/office/powerpoint/2010/main" val="3108720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descr="NCDOT_PowerPoint_Template-02.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hasCustomPrompt="1"/>
          </p:nvPr>
        </p:nvSpPr>
        <p:spPr>
          <a:xfrm>
            <a:off x="517295" y="3831921"/>
            <a:ext cx="10753529" cy="1219200"/>
          </a:xfrm>
        </p:spPr>
        <p:txBody>
          <a:bodyPr/>
          <a:lstStyle>
            <a:lvl1pPr algn="l">
              <a:defRPr baseline="0">
                <a:solidFill>
                  <a:schemeClr val="tx1">
                    <a:lumMod val="65000"/>
                    <a:lumOff val="35000"/>
                  </a:schemeClr>
                </a:solidFill>
              </a:defRPr>
            </a:lvl1pPr>
          </a:lstStyle>
          <a:p>
            <a:r>
              <a:rPr lang="en-US" dirty="0"/>
              <a:t>Click to edit presentation name</a:t>
            </a:r>
          </a:p>
        </p:txBody>
      </p:sp>
      <p:sp>
        <p:nvSpPr>
          <p:cNvPr id="3" name="Subtitle 2"/>
          <p:cNvSpPr>
            <a:spLocks noGrp="1"/>
          </p:cNvSpPr>
          <p:nvPr>
            <p:ph type="subTitle" idx="1" hasCustomPrompt="1"/>
          </p:nvPr>
        </p:nvSpPr>
        <p:spPr>
          <a:xfrm>
            <a:off x="517295" y="5105400"/>
            <a:ext cx="8321040" cy="660400"/>
          </a:xfrm>
        </p:spPr>
        <p:txBody>
          <a:bodyPr/>
          <a:lstStyle>
            <a:lvl1pPr marL="0" indent="0" algn="l">
              <a:buNone/>
              <a:defRPr baseline="0">
                <a:solidFill>
                  <a:schemeClr val="tx1">
                    <a:lumMod val="65000"/>
                    <a:lumOff val="35000"/>
                  </a:schemeClr>
                </a:solidFill>
              </a:defRPr>
            </a:lvl1pPr>
            <a:lvl2pPr marL="445770" indent="0" algn="ctr">
              <a:buNone/>
              <a:defRPr>
                <a:solidFill>
                  <a:schemeClr val="tx1">
                    <a:tint val="75000"/>
                  </a:schemeClr>
                </a:solidFill>
              </a:defRPr>
            </a:lvl2pPr>
            <a:lvl3pPr marL="891540" indent="0" algn="ctr">
              <a:buNone/>
              <a:defRPr>
                <a:solidFill>
                  <a:schemeClr val="tx1">
                    <a:tint val="75000"/>
                  </a:schemeClr>
                </a:solidFill>
              </a:defRPr>
            </a:lvl3pPr>
            <a:lvl4pPr marL="1337310" indent="0" algn="ctr">
              <a:buNone/>
              <a:defRPr>
                <a:solidFill>
                  <a:schemeClr val="tx1">
                    <a:tint val="75000"/>
                  </a:schemeClr>
                </a:solidFill>
              </a:defRPr>
            </a:lvl4pPr>
            <a:lvl5pPr marL="1783080" indent="0" algn="ctr">
              <a:buNone/>
              <a:defRPr>
                <a:solidFill>
                  <a:schemeClr val="tx1">
                    <a:tint val="75000"/>
                  </a:schemeClr>
                </a:solidFill>
              </a:defRPr>
            </a:lvl5pPr>
            <a:lvl6pPr marL="2228850" indent="0" algn="ctr">
              <a:buNone/>
              <a:defRPr>
                <a:solidFill>
                  <a:schemeClr val="tx1">
                    <a:tint val="75000"/>
                  </a:schemeClr>
                </a:solidFill>
              </a:defRPr>
            </a:lvl6pPr>
            <a:lvl7pPr marL="2674620" indent="0" algn="ctr">
              <a:buNone/>
              <a:defRPr>
                <a:solidFill>
                  <a:schemeClr val="tx1">
                    <a:tint val="75000"/>
                  </a:schemeClr>
                </a:solidFill>
              </a:defRPr>
            </a:lvl7pPr>
            <a:lvl8pPr marL="3120390" indent="0" algn="ctr">
              <a:buNone/>
              <a:defRPr>
                <a:solidFill>
                  <a:schemeClr val="tx1">
                    <a:tint val="75000"/>
                  </a:schemeClr>
                </a:solidFill>
              </a:defRPr>
            </a:lvl8pPr>
            <a:lvl9pPr marL="3566160" indent="0" algn="ctr">
              <a:buNone/>
              <a:defRPr>
                <a:solidFill>
                  <a:schemeClr val="tx1">
                    <a:tint val="75000"/>
                  </a:schemeClr>
                </a:solidFill>
              </a:defRPr>
            </a:lvl9pPr>
          </a:lstStyle>
          <a:p>
            <a:r>
              <a:rPr lang="en-US" dirty="0"/>
              <a:t>Click to edit presenter name</a:t>
            </a:r>
          </a:p>
        </p:txBody>
      </p:sp>
      <p:sp>
        <p:nvSpPr>
          <p:cNvPr id="6" name="Text Placeholder 5"/>
          <p:cNvSpPr>
            <a:spLocks noGrp="1"/>
          </p:cNvSpPr>
          <p:nvPr>
            <p:ph type="body" sz="quarter" idx="10" hasCustomPrompt="1"/>
          </p:nvPr>
        </p:nvSpPr>
        <p:spPr>
          <a:xfrm>
            <a:off x="518003" y="5854700"/>
            <a:ext cx="8645048" cy="546100"/>
          </a:xfrm>
        </p:spPr>
        <p:txBody>
          <a:bodyPr/>
          <a:lstStyle>
            <a:lvl1pPr marL="0" indent="0">
              <a:buNone/>
              <a:defRPr/>
            </a:lvl1pPr>
          </a:lstStyle>
          <a:p>
            <a:pPr lvl="0"/>
            <a:r>
              <a:rPr lang="en-US" dirty="0"/>
              <a:t>Click to edit date</a:t>
            </a:r>
          </a:p>
        </p:txBody>
      </p:sp>
    </p:spTree>
    <p:extLst>
      <p:ext uri="{BB962C8B-B14F-4D97-AF65-F5344CB8AC3E}">
        <p14:creationId xmlns:p14="http://schemas.microsoft.com/office/powerpoint/2010/main" val="3887371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amp;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10">
                <a:solidFill>
                  <a:srgbClr val="595959"/>
                </a:solidFill>
                <a:latin typeface="Arial"/>
                <a:cs typeface="Arial"/>
              </a:defRPr>
            </a:lvl1pPr>
          </a:lstStyle>
          <a:p>
            <a:r>
              <a:rPr lang="en-US" dirty="0"/>
              <a:t>Click to edit Master title style</a:t>
            </a:r>
          </a:p>
        </p:txBody>
      </p:sp>
      <p:sp>
        <p:nvSpPr>
          <p:cNvPr id="5" name="Text Placeholder 4"/>
          <p:cNvSpPr>
            <a:spLocks noGrp="1"/>
          </p:cNvSpPr>
          <p:nvPr>
            <p:ph type="body" sz="quarter" idx="11"/>
          </p:nvPr>
        </p:nvSpPr>
        <p:spPr>
          <a:xfrm>
            <a:off x="594360" y="1733553"/>
            <a:ext cx="10698480" cy="4524375"/>
          </a:xfrm>
        </p:spPr>
        <p:txBody>
          <a:bodyPr/>
          <a:lstStyle>
            <a:lvl1pPr>
              <a:defRPr sz="2730"/>
            </a:lvl1pPr>
            <a:lvl2pPr marL="724376" indent="-278606">
              <a:buFont typeface="Arial" panose="020B0604020202020204" pitchFamily="34" charset="0"/>
              <a:buChar char="•"/>
              <a:defRPr sz="2535"/>
            </a:lvl2pPr>
            <a:lvl4pPr marL="1560195" indent="-222885">
              <a:buFont typeface="Wingdings" panose="05000000000000000000" pitchFamily="2" charset="2"/>
              <a:buChar char="§"/>
              <a:defRPr/>
            </a:lvl4pPr>
            <a:lvl5pPr marL="2005965" indent="-222885">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3"/>
          </p:nvPr>
        </p:nvSpPr>
        <p:spPr/>
        <p:txBody>
          <a:bodyPr/>
          <a:lstStyle>
            <a:lvl1pPr>
              <a:defRPr/>
            </a:lvl1pPr>
          </a:lstStyle>
          <a:p>
            <a:pPr>
              <a:defRPr/>
            </a:pPr>
            <a:fld id="{3C2E06F5-03C5-4BA5-AE80-2E98A827F366}" type="slidenum">
              <a:rPr lang="en-US" altLang="en-US"/>
              <a:pPr>
                <a:defRPr/>
              </a:pPr>
              <a:t>‹#›</a:t>
            </a:fld>
            <a:endParaRPr lang="en-US" altLang="en-US" dirty="0"/>
          </a:p>
        </p:txBody>
      </p:sp>
    </p:spTree>
    <p:extLst>
      <p:ext uri="{BB962C8B-B14F-4D97-AF65-F5344CB8AC3E}">
        <p14:creationId xmlns:p14="http://schemas.microsoft.com/office/powerpoint/2010/main" val="30344056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mp;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10">
                <a:solidFill>
                  <a:srgbClr val="595959"/>
                </a:solidFill>
                <a:latin typeface="Arial"/>
                <a:cs typeface="Arial"/>
              </a:defRPr>
            </a:lvl1pPr>
          </a:lstStyle>
          <a:p>
            <a:r>
              <a:rPr lang="en-US" dirty="0"/>
              <a:t>Click to edit Master title style</a:t>
            </a:r>
          </a:p>
        </p:txBody>
      </p:sp>
      <p:sp>
        <p:nvSpPr>
          <p:cNvPr id="5" name="Text Placeholder 4"/>
          <p:cNvSpPr>
            <a:spLocks noGrp="1"/>
          </p:cNvSpPr>
          <p:nvPr>
            <p:ph type="body" sz="quarter" idx="11"/>
          </p:nvPr>
        </p:nvSpPr>
        <p:spPr>
          <a:xfrm>
            <a:off x="594360" y="1733553"/>
            <a:ext cx="10698480" cy="4524375"/>
          </a:xfrm>
        </p:spPr>
        <p:txBody>
          <a:bodyPr/>
          <a:lstStyle>
            <a:lvl1pPr>
              <a:defRPr sz="2730"/>
            </a:lvl1pPr>
            <a:lvl2pPr>
              <a:defRPr sz="2535"/>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3"/>
          </p:nvPr>
        </p:nvSpPr>
        <p:spPr/>
        <p:txBody>
          <a:bodyPr/>
          <a:lstStyle>
            <a:lvl1pPr>
              <a:defRPr/>
            </a:lvl1pPr>
          </a:lstStyle>
          <a:p>
            <a:pPr>
              <a:defRPr/>
            </a:pPr>
            <a:fld id="{3C2E06F5-03C5-4BA5-AE80-2E98A827F366}" type="slidenum">
              <a:rPr lang="en-US" altLang="en-US"/>
              <a:pPr>
                <a:defRPr/>
              </a:pPr>
              <a:t>‹#›</a:t>
            </a:fld>
            <a:endParaRPr lang="en-US" altLang="en-US" dirty="0"/>
          </a:p>
        </p:txBody>
      </p:sp>
    </p:spTree>
    <p:extLst>
      <p:ext uri="{BB962C8B-B14F-4D97-AF65-F5344CB8AC3E}">
        <p14:creationId xmlns:p14="http://schemas.microsoft.com/office/powerpoint/2010/main" val="1333810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1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2730"/>
            </a:lvl1pPr>
            <a:lvl2pPr>
              <a:defRPr sz="2535"/>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1931098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13"/>
          </p:nvPr>
        </p:nvSpPr>
        <p:spPr/>
        <p:txBody>
          <a:bodyPr/>
          <a:lstStyle>
            <a:lvl1pPr>
              <a:defRPr/>
            </a:lvl1pPr>
          </a:lstStyle>
          <a:p>
            <a:pPr>
              <a:defRPr/>
            </a:pPr>
            <a:fld id="{8E0C9224-0E86-4A9A-8DD9-792BBB0652B6}" type="slidenum">
              <a:rPr lang="en-US" altLang="en-US"/>
              <a:pPr>
                <a:defRPr/>
              </a:pPr>
              <a:t>‹#›</a:t>
            </a:fld>
            <a:endParaRPr lang="en-US" altLang="en-US"/>
          </a:p>
        </p:txBody>
      </p:sp>
    </p:spTree>
    <p:extLst>
      <p:ext uri="{BB962C8B-B14F-4D97-AF65-F5344CB8AC3E}">
        <p14:creationId xmlns:p14="http://schemas.microsoft.com/office/powerpoint/2010/main" val="42710364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20" baseline="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1755" baseline="0"/>
            </a:lvl1pPr>
            <a:lvl2pPr>
              <a:defRPr sz="1560" baseline="0"/>
            </a:lvl2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969485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0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20" baseline="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1755" baseline="0"/>
            </a:lvl1pPr>
            <a:lvl2pPr>
              <a:defRPr sz="1560" baseline="0"/>
            </a:lvl2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
        <p:nvSpPr>
          <p:cNvPr id="3" name="TextBox 2"/>
          <p:cNvSpPr txBox="1"/>
          <p:nvPr userDrawn="1"/>
        </p:nvSpPr>
        <p:spPr>
          <a:xfrm>
            <a:off x="8371987" y="0"/>
            <a:ext cx="3031133" cy="400110"/>
          </a:xfrm>
          <a:prstGeom prst="rect">
            <a:avLst/>
          </a:prstGeom>
          <a:noFill/>
        </p:spPr>
        <p:txBody>
          <a:bodyPr wrap="square" rtlCol="0">
            <a:spAutoFit/>
          </a:bodyPr>
          <a:lstStyle/>
          <a:p>
            <a:pPr algn="r"/>
            <a:r>
              <a:rPr lang="en-US" sz="1950" dirty="0">
                <a:solidFill>
                  <a:schemeClr val="bg1"/>
                </a:solidFill>
                <a:latin typeface="Arial" charset="0"/>
                <a:ea typeface="Arial" charset="0"/>
                <a:cs typeface="Arial" charset="0"/>
              </a:rPr>
              <a:t>Rail Division</a:t>
            </a:r>
          </a:p>
        </p:txBody>
      </p:sp>
    </p:spTree>
    <p:extLst>
      <p:ext uri="{BB962C8B-B14F-4D97-AF65-F5344CB8AC3E}">
        <p14:creationId xmlns:p14="http://schemas.microsoft.com/office/powerpoint/2010/main" val="39300188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5" name="Picture 4" descr="NCDOT_PowerPoint_Template-02.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2" name="Title 1"/>
          <p:cNvSpPr>
            <a:spLocks noGrp="1"/>
          </p:cNvSpPr>
          <p:nvPr>
            <p:ph type="ctrTitle" hasCustomPrompt="1"/>
          </p:nvPr>
        </p:nvSpPr>
        <p:spPr>
          <a:xfrm>
            <a:off x="517295" y="3831921"/>
            <a:ext cx="10753529" cy="1219200"/>
          </a:xfrm>
        </p:spPr>
        <p:txBody>
          <a:bodyPr/>
          <a:lstStyle>
            <a:lvl1pPr algn="l">
              <a:defRPr baseline="0">
                <a:solidFill>
                  <a:schemeClr val="tx1">
                    <a:lumMod val="65000"/>
                    <a:lumOff val="35000"/>
                  </a:schemeClr>
                </a:solidFill>
              </a:defRPr>
            </a:lvl1pPr>
          </a:lstStyle>
          <a:p>
            <a:r>
              <a:rPr lang="en-US" dirty="0"/>
              <a:t>Click to edit presentation name</a:t>
            </a:r>
          </a:p>
        </p:txBody>
      </p:sp>
      <p:sp>
        <p:nvSpPr>
          <p:cNvPr id="3" name="Subtitle 2"/>
          <p:cNvSpPr>
            <a:spLocks noGrp="1"/>
          </p:cNvSpPr>
          <p:nvPr>
            <p:ph type="subTitle" idx="1" hasCustomPrompt="1"/>
          </p:nvPr>
        </p:nvSpPr>
        <p:spPr>
          <a:xfrm>
            <a:off x="517295" y="5105400"/>
            <a:ext cx="8321040" cy="660400"/>
          </a:xfrm>
        </p:spPr>
        <p:txBody>
          <a:bodyPr/>
          <a:lstStyle>
            <a:lvl1pPr marL="0" indent="0" algn="l">
              <a:buNone/>
              <a:defRPr baseline="0">
                <a:solidFill>
                  <a:schemeClr val="tx1">
                    <a:lumMod val="65000"/>
                    <a:lumOff val="35000"/>
                  </a:schemeClr>
                </a:solidFill>
              </a:defRPr>
            </a:lvl1pPr>
            <a:lvl2pPr marL="445770" indent="0" algn="ctr">
              <a:buNone/>
              <a:defRPr>
                <a:solidFill>
                  <a:schemeClr val="tx1">
                    <a:tint val="75000"/>
                  </a:schemeClr>
                </a:solidFill>
              </a:defRPr>
            </a:lvl2pPr>
            <a:lvl3pPr marL="891540" indent="0" algn="ctr">
              <a:buNone/>
              <a:defRPr>
                <a:solidFill>
                  <a:schemeClr val="tx1">
                    <a:tint val="75000"/>
                  </a:schemeClr>
                </a:solidFill>
              </a:defRPr>
            </a:lvl3pPr>
            <a:lvl4pPr marL="1337310" indent="0" algn="ctr">
              <a:buNone/>
              <a:defRPr>
                <a:solidFill>
                  <a:schemeClr val="tx1">
                    <a:tint val="75000"/>
                  </a:schemeClr>
                </a:solidFill>
              </a:defRPr>
            </a:lvl4pPr>
            <a:lvl5pPr marL="1783080" indent="0" algn="ctr">
              <a:buNone/>
              <a:defRPr>
                <a:solidFill>
                  <a:schemeClr val="tx1">
                    <a:tint val="75000"/>
                  </a:schemeClr>
                </a:solidFill>
              </a:defRPr>
            </a:lvl5pPr>
            <a:lvl6pPr marL="2228850" indent="0" algn="ctr">
              <a:buNone/>
              <a:defRPr>
                <a:solidFill>
                  <a:schemeClr val="tx1">
                    <a:tint val="75000"/>
                  </a:schemeClr>
                </a:solidFill>
              </a:defRPr>
            </a:lvl6pPr>
            <a:lvl7pPr marL="2674620" indent="0" algn="ctr">
              <a:buNone/>
              <a:defRPr>
                <a:solidFill>
                  <a:schemeClr val="tx1">
                    <a:tint val="75000"/>
                  </a:schemeClr>
                </a:solidFill>
              </a:defRPr>
            </a:lvl7pPr>
            <a:lvl8pPr marL="3120390" indent="0" algn="ctr">
              <a:buNone/>
              <a:defRPr>
                <a:solidFill>
                  <a:schemeClr val="tx1">
                    <a:tint val="75000"/>
                  </a:schemeClr>
                </a:solidFill>
              </a:defRPr>
            </a:lvl8pPr>
            <a:lvl9pPr marL="3566160" indent="0" algn="ctr">
              <a:buNone/>
              <a:defRPr>
                <a:solidFill>
                  <a:schemeClr val="tx1">
                    <a:tint val="75000"/>
                  </a:schemeClr>
                </a:solidFill>
              </a:defRPr>
            </a:lvl9pPr>
          </a:lstStyle>
          <a:p>
            <a:r>
              <a:rPr lang="en-US" dirty="0"/>
              <a:t>Click to edit presenter name</a:t>
            </a:r>
          </a:p>
        </p:txBody>
      </p:sp>
      <p:sp>
        <p:nvSpPr>
          <p:cNvPr id="6" name="Text Placeholder 5"/>
          <p:cNvSpPr>
            <a:spLocks noGrp="1"/>
          </p:cNvSpPr>
          <p:nvPr>
            <p:ph type="body" sz="quarter" idx="10" hasCustomPrompt="1"/>
          </p:nvPr>
        </p:nvSpPr>
        <p:spPr>
          <a:xfrm>
            <a:off x="518003" y="5854700"/>
            <a:ext cx="8645048" cy="546100"/>
          </a:xfrm>
        </p:spPr>
        <p:txBody>
          <a:bodyPr/>
          <a:lstStyle>
            <a:lvl1pPr marL="0" indent="0">
              <a:buNone/>
              <a:defRPr/>
            </a:lvl1pPr>
          </a:lstStyle>
          <a:p>
            <a:pPr lvl="0"/>
            <a:r>
              <a:rPr lang="en-US" dirty="0"/>
              <a:t>Click to edit date</a:t>
            </a:r>
          </a:p>
        </p:txBody>
      </p:sp>
    </p:spTree>
    <p:extLst>
      <p:ext uri="{BB962C8B-B14F-4D97-AF65-F5344CB8AC3E}">
        <p14:creationId xmlns:p14="http://schemas.microsoft.com/office/powerpoint/2010/main" val="22319840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mp;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10">
                <a:solidFill>
                  <a:srgbClr val="595959"/>
                </a:solidFill>
                <a:latin typeface="Arial"/>
                <a:cs typeface="Arial"/>
              </a:defRPr>
            </a:lvl1pPr>
          </a:lstStyle>
          <a:p>
            <a:r>
              <a:rPr lang="en-US" dirty="0"/>
              <a:t>Click to edit Master title style</a:t>
            </a:r>
          </a:p>
        </p:txBody>
      </p:sp>
      <p:sp>
        <p:nvSpPr>
          <p:cNvPr id="5" name="Text Placeholder 4"/>
          <p:cNvSpPr>
            <a:spLocks noGrp="1"/>
          </p:cNvSpPr>
          <p:nvPr>
            <p:ph type="body" sz="quarter" idx="11"/>
          </p:nvPr>
        </p:nvSpPr>
        <p:spPr>
          <a:xfrm>
            <a:off x="594360" y="1733553"/>
            <a:ext cx="10698480" cy="4524375"/>
          </a:xfrm>
        </p:spPr>
        <p:txBody>
          <a:bodyPr/>
          <a:lstStyle>
            <a:lvl1pPr>
              <a:defRPr sz="2730"/>
            </a:lvl1pPr>
            <a:lvl2pPr marL="724376" indent="-278606">
              <a:buFont typeface="Arial" panose="020B0604020202020204" pitchFamily="34" charset="0"/>
              <a:buChar char="•"/>
              <a:defRPr sz="2535"/>
            </a:lvl2pPr>
            <a:lvl4pPr marL="1560195" indent="-222885">
              <a:buFont typeface="Wingdings" panose="05000000000000000000" pitchFamily="2" charset="2"/>
              <a:buChar char="§"/>
              <a:defRPr/>
            </a:lvl4pPr>
            <a:lvl5pPr marL="2005965" indent="-222885">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3"/>
          </p:nvPr>
        </p:nvSpPr>
        <p:spPr/>
        <p:txBody>
          <a:bodyPr/>
          <a:lstStyle>
            <a:lvl1pPr>
              <a:defRPr/>
            </a:lvl1pPr>
          </a:lstStyle>
          <a:p>
            <a:pPr>
              <a:defRPr/>
            </a:pPr>
            <a:fld id="{3C2E06F5-03C5-4BA5-AE80-2E98A827F366}" type="slidenum">
              <a:rPr lang="en-US" altLang="en-US"/>
              <a:pPr>
                <a:defRPr/>
              </a:pPr>
              <a:t>‹#›</a:t>
            </a:fld>
            <a:endParaRPr lang="en-US" altLang="en-US" dirty="0"/>
          </a:p>
        </p:txBody>
      </p:sp>
    </p:spTree>
    <p:extLst>
      <p:ext uri="{BB962C8B-B14F-4D97-AF65-F5344CB8AC3E}">
        <p14:creationId xmlns:p14="http://schemas.microsoft.com/office/powerpoint/2010/main" val="8110843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1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2730"/>
            </a:lvl1pPr>
            <a:lvl2pPr>
              <a:defRPr sz="2535"/>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2689144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Slide Number Placeholder 5"/>
          <p:cNvSpPr>
            <a:spLocks noGrp="1"/>
          </p:cNvSpPr>
          <p:nvPr>
            <p:ph type="sldNum" sz="quarter" idx="13"/>
          </p:nvPr>
        </p:nvSpPr>
        <p:spPr/>
        <p:txBody>
          <a:bodyPr/>
          <a:lstStyle>
            <a:lvl1pPr>
              <a:defRPr/>
            </a:lvl1pPr>
          </a:lstStyle>
          <a:p>
            <a:pPr>
              <a:defRPr/>
            </a:pPr>
            <a:fld id="{8E0C9224-0E86-4A9A-8DD9-792BBB0652B6}" type="slidenum">
              <a:rPr lang="en-US" altLang="en-US"/>
              <a:pPr>
                <a:defRPr/>
              </a:pPr>
              <a:t>‹#›</a:t>
            </a:fld>
            <a:endParaRPr lang="en-US" altLang="en-US"/>
          </a:p>
        </p:txBody>
      </p:sp>
    </p:spTree>
    <p:extLst>
      <p:ext uri="{BB962C8B-B14F-4D97-AF65-F5344CB8AC3E}">
        <p14:creationId xmlns:p14="http://schemas.microsoft.com/office/powerpoint/2010/main" val="4899227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6_Title, Text &amp; Medi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120" baseline="0">
                <a:solidFill>
                  <a:srgbClr val="595959"/>
                </a:solidFill>
                <a:latin typeface="Arial"/>
                <a:cs typeface="Arial"/>
              </a:defRPr>
            </a:lvl1pPr>
          </a:lstStyle>
          <a:p>
            <a:r>
              <a:rPr lang="en-US" dirty="0"/>
              <a:t>Click to edit Master title style</a:t>
            </a:r>
          </a:p>
        </p:txBody>
      </p:sp>
      <p:sp>
        <p:nvSpPr>
          <p:cNvPr id="6" name="Content Placeholder 5"/>
          <p:cNvSpPr>
            <a:spLocks noGrp="1"/>
          </p:cNvSpPr>
          <p:nvPr>
            <p:ph sz="quarter" idx="13"/>
          </p:nvPr>
        </p:nvSpPr>
        <p:spPr>
          <a:xfrm>
            <a:off x="594360" y="1752600"/>
            <a:ext cx="10698480" cy="4514850"/>
          </a:xfrm>
        </p:spPr>
        <p:txBody>
          <a:bodyPr/>
          <a:lstStyle>
            <a:lvl1pPr>
              <a:defRPr sz="1755" baseline="0"/>
            </a:lvl1pPr>
            <a:lvl2pPr>
              <a:defRPr sz="1560" baseline="0"/>
            </a:lvl2pPr>
          </a:lstStyle>
          <a:p>
            <a:pPr lvl="0"/>
            <a:r>
              <a:rPr lang="en-US" dirty="0"/>
              <a:t>Click to edit Master text styles</a:t>
            </a:r>
          </a:p>
          <a:p>
            <a:pPr lvl="1"/>
            <a:r>
              <a:rPr lang="en-US" dirty="0"/>
              <a:t>Second level</a:t>
            </a:r>
          </a:p>
        </p:txBody>
      </p:sp>
      <p:sp>
        <p:nvSpPr>
          <p:cNvPr id="5" name="Slide Number Placeholder 5"/>
          <p:cNvSpPr>
            <a:spLocks noGrp="1"/>
          </p:cNvSpPr>
          <p:nvPr>
            <p:ph type="sldNum" sz="quarter" idx="14"/>
          </p:nvPr>
        </p:nvSpPr>
        <p:spPr/>
        <p:txBody>
          <a:bodyPr/>
          <a:lstStyle>
            <a:lvl1pPr>
              <a:defRPr/>
            </a:lvl1pPr>
          </a:lstStyle>
          <a:p>
            <a:pPr>
              <a:defRPr/>
            </a:pPr>
            <a:fld id="{B3DAFCE5-0C67-4A53-8F92-3CAC2938318C}" type="slidenum">
              <a:rPr lang="en-US" altLang="en-US"/>
              <a:pPr>
                <a:defRPr/>
              </a:pPr>
              <a:t>‹#›</a:t>
            </a:fld>
            <a:endParaRPr lang="en-US" altLang="en-US"/>
          </a:p>
        </p:txBody>
      </p:sp>
    </p:spTree>
    <p:extLst>
      <p:ext uri="{BB962C8B-B14F-4D97-AF65-F5344CB8AC3E}">
        <p14:creationId xmlns:p14="http://schemas.microsoft.com/office/powerpoint/2010/main" val="26116604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CE3B9-6A8E-1599-4A40-CE6E44FD8743}"/>
              </a:ext>
            </a:extLst>
          </p:cNvPr>
          <p:cNvSpPr>
            <a:spLocks noGrp="1"/>
          </p:cNvSpPr>
          <p:nvPr>
            <p:ph type="ctrTitle"/>
          </p:nvPr>
        </p:nvSpPr>
        <p:spPr>
          <a:xfrm>
            <a:off x="1485900" y="1122363"/>
            <a:ext cx="8915400" cy="2387600"/>
          </a:xfrm>
        </p:spPr>
        <p:txBody>
          <a:bodyPr anchor="b"/>
          <a:lstStyle>
            <a:lvl1pPr algn="ctr">
              <a:defRPr sz="5850"/>
            </a:lvl1pPr>
          </a:lstStyle>
          <a:p>
            <a:r>
              <a:rPr lang="en-US"/>
              <a:t>Click to edit Master title style</a:t>
            </a:r>
          </a:p>
        </p:txBody>
      </p:sp>
      <p:sp>
        <p:nvSpPr>
          <p:cNvPr id="3" name="Subtitle 2">
            <a:extLst>
              <a:ext uri="{FF2B5EF4-FFF2-40B4-BE49-F238E27FC236}">
                <a16:creationId xmlns:a16="http://schemas.microsoft.com/office/drawing/2014/main" id="{3710343E-F106-754B-4B1B-C9BBC1E8C74A}"/>
              </a:ext>
            </a:extLst>
          </p:cNvPr>
          <p:cNvSpPr>
            <a:spLocks noGrp="1"/>
          </p:cNvSpPr>
          <p:nvPr>
            <p:ph type="subTitle" idx="1"/>
          </p:nvPr>
        </p:nvSpPr>
        <p:spPr>
          <a:xfrm>
            <a:off x="1485900" y="3602038"/>
            <a:ext cx="8915400" cy="1655762"/>
          </a:xfrm>
        </p:spPr>
        <p:txBody>
          <a:bodyPr/>
          <a:lstStyle>
            <a:lvl1pPr marL="0" indent="0" algn="ctr">
              <a:buNone/>
              <a:defRPr sz="2340"/>
            </a:lvl1pPr>
            <a:lvl2pPr marL="445770" indent="0" algn="ctr">
              <a:buNone/>
              <a:defRPr sz="1950"/>
            </a:lvl2pPr>
            <a:lvl3pPr marL="891540" indent="0" algn="ctr">
              <a:buNone/>
              <a:defRPr sz="1755"/>
            </a:lvl3pPr>
            <a:lvl4pPr marL="1337310" indent="0" algn="ctr">
              <a:buNone/>
              <a:defRPr sz="1560"/>
            </a:lvl4pPr>
            <a:lvl5pPr marL="1783080" indent="0" algn="ctr">
              <a:buNone/>
              <a:defRPr sz="1560"/>
            </a:lvl5pPr>
            <a:lvl6pPr marL="2228850" indent="0" algn="ctr">
              <a:buNone/>
              <a:defRPr sz="1560"/>
            </a:lvl6pPr>
            <a:lvl7pPr marL="2674620" indent="0" algn="ctr">
              <a:buNone/>
              <a:defRPr sz="1560"/>
            </a:lvl7pPr>
            <a:lvl8pPr marL="3120390" indent="0" algn="ctr">
              <a:buNone/>
              <a:defRPr sz="1560"/>
            </a:lvl8pPr>
            <a:lvl9pPr marL="3566160" indent="0" algn="ctr">
              <a:buNone/>
              <a:defRPr sz="1560"/>
            </a:lvl9pPr>
          </a:lstStyle>
          <a:p>
            <a:r>
              <a:rPr lang="en-US"/>
              <a:t>Click to edit Master subtitle style</a:t>
            </a:r>
          </a:p>
        </p:txBody>
      </p:sp>
      <p:sp>
        <p:nvSpPr>
          <p:cNvPr id="4" name="Date Placeholder 3">
            <a:extLst>
              <a:ext uri="{FF2B5EF4-FFF2-40B4-BE49-F238E27FC236}">
                <a16:creationId xmlns:a16="http://schemas.microsoft.com/office/drawing/2014/main" id="{3A330080-E73C-CCE7-D4E7-F02822E957A4}"/>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5" name="Footer Placeholder 4">
            <a:extLst>
              <a:ext uri="{FF2B5EF4-FFF2-40B4-BE49-F238E27FC236}">
                <a16:creationId xmlns:a16="http://schemas.microsoft.com/office/drawing/2014/main" id="{AF00BCD8-1D9B-4B28-D514-42583A445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31AD9A-3B28-210F-7367-83D41711A07C}"/>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13349787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8EF34-A10A-029C-6CF5-8EB3269B06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1797CD-1746-AC66-3076-E456727349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5FF4B-49D2-3763-CC57-A18779E3034C}"/>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5" name="Footer Placeholder 4">
            <a:extLst>
              <a:ext uri="{FF2B5EF4-FFF2-40B4-BE49-F238E27FC236}">
                <a16:creationId xmlns:a16="http://schemas.microsoft.com/office/drawing/2014/main" id="{505946A3-AB21-E223-E611-374A9B22D5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87DC59-3617-90DE-93EF-3FA029E2EDAC}"/>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8734481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4B0A4-598A-5F5C-6A65-6E0B6AA4DEAB}"/>
              </a:ext>
            </a:extLst>
          </p:cNvPr>
          <p:cNvSpPr>
            <a:spLocks noGrp="1"/>
          </p:cNvSpPr>
          <p:nvPr>
            <p:ph type="title"/>
          </p:nvPr>
        </p:nvSpPr>
        <p:spPr>
          <a:xfrm>
            <a:off x="811054" y="1709739"/>
            <a:ext cx="10252710" cy="2852737"/>
          </a:xfrm>
        </p:spPr>
        <p:txBody>
          <a:bodyPr anchor="b"/>
          <a:lstStyle>
            <a:lvl1pPr>
              <a:defRPr sz="5850"/>
            </a:lvl1pPr>
          </a:lstStyle>
          <a:p>
            <a:r>
              <a:rPr lang="en-US"/>
              <a:t>Click to edit Master title style</a:t>
            </a:r>
          </a:p>
        </p:txBody>
      </p:sp>
      <p:sp>
        <p:nvSpPr>
          <p:cNvPr id="3" name="Text Placeholder 2">
            <a:extLst>
              <a:ext uri="{FF2B5EF4-FFF2-40B4-BE49-F238E27FC236}">
                <a16:creationId xmlns:a16="http://schemas.microsoft.com/office/drawing/2014/main" id="{3A5E59FA-766A-C305-3C99-33623C444476}"/>
              </a:ext>
            </a:extLst>
          </p:cNvPr>
          <p:cNvSpPr>
            <a:spLocks noGrp="1"/>
          </p:cNvSpPr>
          <p:nvPr>
            <p:ph type="body" idx="1"/>
          </p:nvPr>
        </p:nvSpPr>
        <p:spPr>
          <a:xfrm>
            <a:off x="811054" y="4589464"/>
            <a:ext cx="10252710" cy="1500187"/>
          </a:xfrm>
        </p:spPr>
        <p:txBody>
          <a:bodyPr/>
          <a:lstStyle>
            <a:lvl1pPr marL="0" indent="0">
              <a:buNone/>
              <a:defRPr sz="2340">
                <a:solidFill>
                  <a:schemeClr val="tx1">
                    <a:tint val="75000"/>
                  </a:schemeClr>
                </a:solidFill>
              </a:defRPr>
            </a:lvl1pPr>
            <a:lvl2pPr marL="445770" indent="0">
              <a:buNone/>
              <a:defRPr sz="1950">
                <a:solidFill>
                  <a:schemeClr val="tx1">
                    <a:tint val="75000"/>
                  </a:schemeClr>
                </a:solidFill>
              </a:defRPr>
            </a:lvl2pPr>
            <a:lvl3pPr marL="891540" indent="0">
              <a:buNone/>
              <a:defRPr sz="1755">
                <a:solidFill>
                  <a:schemeClr val="tx1">
                    <a:tint val="75000"/>
                  </a:schemeClr>
                </a:solidFill>
              </a:defRPr>
            </a:lvl3pPr>
            <a:lvl4pPr marL="1337310" indent="0">
              <a:buNone/>
              <a:defRPr sz="1560">
                <a:solidFill>
                  <a:schemeClr val="tx1">
                    <a:tint val="75000"/>
                  </a:schemeClr>
                </a:solidFill>
              </a:defRPr>
            </a:lvl4pPr>
            <a:lvl5pPr marL="1783080" indent="0">
              <a:buNone/>
              <a:defRPr sz="1560">
                <a:solidFill>
                  <a:schemeClr val="tx1">
                    <a:tint val="75000"/>
                  </a:schemeClr>
                </a:solidFill>
              </a:defRPr>
            </a:lvl5pPr>
            <a:lvl6pPr marL="2228850" indent="0">
              <a:buNone/>
              <a:defRPr sz="1560">
                <a:solidFill>
                  <a:schemeClr val="tx1">
                    <a:tint val="75000"/>
                  </a:schemeClr>
                </a:solidFill>
              </a:defRPr>
            </a:lvl6pPr>
            <a:lvl7pPr marL="2674620" indent="0">
              <a:buNone/>
              <a:defRPr sz="1560">
                <a:solidFill>
                  <a:schemeClr val="tx1">
                    <a:tint val="75000"/>
                  </a:schemeClr>
                </a:solidFill>
              </a:defRPr>
            </a:lvl7pPr>
            <a:lvl8pPr marL="3120390" indent="0">
              <a:buNone/>
              <a:defRPr sz="1560">
                <a:solidFill>
                  <a:schemeClr val="tx1">
                    <a:tint val="75000"/>
                  </a:schemeClr>
                </a:solidFill>
              </a:defRPr>
            </a:lvl8pPr>
            <a:lvl9pPr marL="3566160" indent="0">
              <a:buNone/>
              <a:defRPr sz="156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81CD3B-E6D1-7701-B1C0-285C6ED922A0}"/>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5" name="Footer Placeholder 4">
            <a:extLst>
              <a:ext uri="{FF2B5EF4-FFF2-40B4-BE49-F238E27FC236}">
                <a16:creationId xmlns:a16="http://schemas.microsoft.com/office/drawing/2014/main" id="{B6AAB091-6C55-A7D3-F591-9C2123BA0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031A07-A4A0-427A-9F8A-342E459AAD25}"/>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410686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F32A4-E11F-FD57-1233-9A47858BAC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8B4C46-B165-E9F4-9F66-89B4B3F775B7}"/>
              </a:ext>
            </a:extLst>
          </p:cNvPr>
          <p:cNvSpPr>
            <a:spLocks noGrp="1"/>
          </p:cNvSpPr>
          <p:nvPr>
            <p:ph sz="half" idx="1"/>
          </p:nvPr>
        </p:nvSpPr>
        <p:spPr>
          <a:xfrm>
            <a:off x="817245" y="1825625"/>
            <a:ext cx="50520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6BBD53E-44C4-3D59-3AD7-DF0A0C7F5B6C}"/>
              </a:ext>
            </a:extLst>
          </p:cNvPr>
          <p:cNvSpPr>
            <a:spLocks noGrp="1"/>
          </p:cNvSpPr>
          <p:nvPr>
            <p:ph sz="half" idx="2"/>
          </p:nvPr>
        </p:nvSpPr>
        <p:spPr>
          <a:xfrm>
            <a:off x="6017895" y="1825625"/>
            <a:ext cx="50520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634A8F-D875-8DFB-1383-09D368FCE295}"/>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6" name="Footer Placeholder 5">
            <a:extLst>
              <a:ext uri="{FF2B5EF4-FFF2-40B4-BE49-F238E27FC236}">
                <a16:creationId xmlns:a16="http://schemas.microsoft.com/office/drawing/2014/main" id="{FBFCFB18-E73E-32BF-52E6-617642C3B7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3302E6-0599-92B9-6933-496DCA8B182D}"/>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29210791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48BC5-AAB8-E5BC-12DE-F7B12634A164}"/>
              </a:ext>
            </a:extLst>
          </p:cNvPr>
          <p:cNvSpPr>
            <a:spLocks noGrp="1"/>
          </p:cNvSpPr>
          <p:nvPr>
            <p:ph type="title"/>
          </p:nvPr>
        </p:nvSpPr>
        <p:spPr>
          <a:xfrm>
            <a:off x="818793" y="365126"/>
            <a:ext cx="1025271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C1499AA-0032-CF24-8B81-F34230C48808}"/>
              </a:ext>
            </a:extLst>
          </p:cNvPr>
          <p:cNvSpPr>
            <a:spLocks noGrp="1"/>
          </p:cNvSpPr>
          <p:nvPr>
            <p:ph type="body" idx="1"/>
          </p:nvPr>
        </p:nvSpPr>
        <p:spPr>
          <a:xfrm>
            <a:off x="818794" y="1681163"/>
            <a:ext cx="5028842" cy="823912"/>
          </a:xfrm>
        </p:spPr>
        <p:txBody>
          <a:bodyPr anchor="b"/>
          <a:lstStyle>
            <a:lvl1pPr marL="0" indent="0">
              <a:buNone/>
              <a:defRPr sz="2340" b="1"/>
            </a:lvl1pPr>
            <a:lvl2pPr marL="445770" indent="0">
              <a:buNone/>
              <a:defRPr sz="1950" b="1"/>
            </a:lvl2pPr>
            <a:lvl3pPr marL="891540" indent="0">
              <a:buNone/>
              <a:defRPr sz="1755" b="1"/>
            </a:lvl3pPr>
            <a:lvl4pPr marL="1337310" indent="0">
              <a:buNone/>
              <a:defRPr sz="1560" b="1"/>
            </a:lvl4pPr>
            <a:lvl5pPr marL="1783080" indent="0">
              <a:buNone/>
              <a:defRPr sz="1560" b="1"/>
            </a:lvl5pPr>
            <a:lvl6pPr marL="2228850" indent="0">
              <a:buNone/>
              <a:defRPr sz="1560" b="1"/>
            </a:lvl6pPr>
            <a:lvl7pPr marL="2674620" indent="0">
              <a:buNone/>
              <a:defRPr sz="1560" b="1"/>
            </a:lvl7pPr>
            <a:lvl8pPr marL="3120390" indent="0">
              <a:buNone/>
              <a:defRPr sz="1560" b="1"/>
            </a:lvl8pPr>
            <a:lvl9pPr marL="3566160" indent="0">
              <a:buNone/>
              <a:defRPr sz="1560" b="1"/>
            </a:lvl9pPr>
          </a:lstStyle>
          <a:p>
            <a:pPr lvl="0"/>
            <a:r>
              <a:rPr lang="en-US"/>
              <a:t>Click to edit Master text styles</a:t>
            </a:r>
          </a:p>
        </p:txBody>
      </p:sp>
      <p:sp>
        <p:nvSpPr>
          <p:cNvPr id="4" name="Content Placeholder 3">
            <a:extLst>
              <a:ext uri="{FF2B5EF4-FFF2-40B4-BE49-F238E27FC236}">
                <a16:creationId xmlns:a16="http://schemas.microsoft.com/office/drawing/2014/main" id="{6B8E9C42-9EEB-0C6D-2AA5-3C53CBD69EDC}"/>
              </a:ext>
            </a:extLst>
          </p:cNvPr>
          <p:cNvSpPr>
            <a:spLocks noGrp="1"/>
          </p:cNvSpPr>
          <p:nvPr>
            <p:ph sz="half" idx="2"/>
          </p:nvPr>
        </p:nvSpPr>
        <p:spPr>
          <a:xfrm>
            <a:off x="818794" y="2505075"/>
            <a:ext cx="502884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59913F-E407-9A0B-C8C6-49CFB22D3F49}"/>
              </a:ext>
            </a:extLst>
          </p:cNvPr>
          <p:cNvSpPr>
            <a:spLocks noGrp="1"/>
          </p:cNvSpPr>
          <p:nvPr>
            <p:ph type="body" sz="quarter" idx="3"/>
          </p:nvPr>
        </p:nvSpPr>
        <p:spPr>
          <a:xfrm>
            <a:off x="6017895" y="1681163"/>
            <a:ext cx="5053608" cy="823912"/>
          </a:xfrm>
        </p:spPr>
        <p:txBody>
          <a:bodyPr anchor="b"/>
          <a:lstStyle>
            <a:lvl1pPr marL="0" indent="0">
              <a:buNone/>
              <a:defRPr sz="2340" b="1"/>
            </a:lvl1pPr>
            <a:lvl2pPr marL="445770" indent="0">
              <a:buNone/>
              <a:defRPr sz="1950" b="1"/>
            </a:lvl2pPr>
            <a:lvl3pPr marL="891540" indent="0">
              <a:buNone/>
              <a:defRPr sz="1755" b="1"/>
            </a:lvl3pPr>
            <a:lvl4pPr marL="1337310" indent="0">
              <a:buNone/>
              <a:defRPr sz="1560" b="1"/>
            </a:lvl4pPr>
            <a:lvl5pPr marL="1783080" indent="0">
              <a:buNone/>
              <a:defRPr sz="1560" b="1"/>
            </a:lvl5pPr>
            <a:lvl6pPr marL="2228850" indent="0">
              <a:buNone/>
              <a:defRPr sz="1560" b="1"/>
            </a:lvl6pPr>
            <a:lvl7pPr marL="2674620" indent="0">
              <a:buNone/>
              <a:defRPr sz="1560" b="1"/>
            </a:lvl7pPr>
            <a:lvl8pPr marL="3120390" indent="0">
              <a:buNone/>
              <a:defRPr sz="1560" b="1"/>
            </a:lvl8pPr>
            <a:lvl9pPr marL="3566160" indent="0">
              <a:buNone/>
              <a:defRPr sz="1560" b="1"/>
            </a:lvl9pPr>
          </a:lstStyle>
          <a:p>
            <a:pPr lvl="0"/>
            <a:r>
              <a:rPr lang="en-US"/>
              <a:t>Click to edit Master text styles</a:t>
            </a:r>
          </a:p>
        </p:txBody>
      </p:sp>
      <p:sp>
        <p:nvSpPr>
          <p:cNvPr id="6" name="Content Placeholder 5">
            <a:extLst>
              <a:ext uri="{FF2B5EF4-FFF2-40B4-BE49-F238E27FC236}">
                <a16:creationId xmlns:a16="http://schemas.microsoft.com/office/drawing/2014/main" id="{5B3F8D41-754F-2D2F-20E9-4E9705D43DC3}"/>
              </a:ext>
            </a:extLst>
          </p:cNvPr>
          <p:cNvSpPr>
            <a:spLocks noGrp="1"/>
          </p:cNvSpPr>
          <p:nvPr>
            <p:ph sz="quarter" idx="4"/>
          </p:nvPr>
        </p:nvSpPr>
        <p:spPr>
          <a:xfrm>
            <a:off x="6017895" y="2505075"/>
            <a:ext cx="50536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9B9AEE0-1B12-4891-06E4-A8FA9B670276}"/>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8" name="Footer Placeholder 7">
            <a:extLst>
              <a:ext uri="{FF2B5EF4-FFF2-40B4-BE49-F238E27FC236}">
                <a16:creationId xmlns:a16="http://schemas.microsoft.com/office/drawing/2014/main" id="{D4574E79-32A9-8892-C1B1-C6E7869949D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EE6E625-C96D-4758-EA2F-8CA40379EB8D}"/>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38898407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BAAF8-F186-CF8D-81CD-3555CB954E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81C39D-A9CE-27F5-116D-40F5C0EF797E}"/>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4" name="Footer Placeholder 3">
            <a:extLst>
              <a:ext uri="{FF2B5EF4-FFF2-40B4-BE49-F238E27FC236}">
                <a16:creationId xmlns:a16="http://schemas.microsoft.com/office/drawing/2014/main" id="{46F61D66-BE4C-2F53-7758-5DE35F8B44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6CE448-16A9-7962-9479-2E740F344AAC}"/>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5469073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F5560AC-6555-F49B-4C22-55630D70B059}"/>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3" name="Footer Placeholder 2">
            <a:extLst>
              <a:ext uri="{FF2B5EF4-FFF2-40B4-BE49-F238E27FC236}">
                <a16:creationId xmlns:a16="http://schemas.microsoft.com/office/drawing/2014/main" id="{73CAD28D-4507-66D8-999A-82187C293B4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869B0C2-92C7-79B8-E31D-0FEBC80FD664}"/>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34679211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82263-A86D-87E7-D8FC-3B72FA3AA012}"/>
              </a:ext>
            </a:extLst>
          </p:cNvPr>
          <p:cNvSpPr>
            <a:spLocks noGrp="1"/>
          </p:cNvSpPr>
          <p:nvPr>
            <p:ph type="title"/>
          </p:nvPr>
        </p:nvSpPr>
        <p:spPr>
          <a:xfrm>
            <a:off x="818794" y="457200"/>
            <a:ext cx="3833931" cy="1600200"/>
          </a:xfrm>
        </p:spPr>
        <p:txBody>
          <a:bodyPr anchor="b"/>
          <a:lstStyle>
            <a:lvl1pPr>
              <a:defRPr sz="3120"/>
            </a:lvl1pPr>
          </a:lstStyle>
          <a:p>
            <a:r>
              <a:rPr lang="en-US"/>
              <a:t>Click to edit Master title style</a:t>
            </a:r>
          </a:p>
        </p:txBody>
      </p:sp>
      <p:sp>
        <p:nvSpPr>
          <p:cNvPr id="3" name="Content Placeholder 2">
            <a:extLst>
              <a:ext uri="{FF2B5EF4-FFF2-40B4-BE49-F238E27FC236}">
                <a16:creationId xmlns:a16="http://schemas.microsoft.com/office/drawing/2014/main" id="{1ACA0BF1-80A9-9D8B-039A-04477EB9BDC9}"/>
              </a:ext>
            </a:extLst>
          </p:cNvPr>
          <p:cNvSpPr>
            <a:spLocks noGrp="1"/>
          </p:cNvSpPr>
          <p:nvPr>
            <p:ph idx="1"/>
          </p:nvPr>
        </p:nvSpPr>
        <p:spPr>
          <a:xfrm>
            <a:off x="5053608" y="987426"/>
            <a:ext cx="6017895" cy="4873625"/>
          </a:xfrm>
        </p:spPr>
        <p:txBody>
          <a:bodyPr/>
          <a:lstStyle>
            <a:lvl1pPr>
              <a:defRPr sz="3120"/>
            </a:lvl1pPr>
            <a:lvl2pPr>
              <a:defRPr sz="2730"/>
            </a:lvl2pPr>
            <a:lvl3pPr>
              <a:defRPr sz="2340"/>
            </a:lvl3pPr>
            <a:lvl4pPr>
              <a:defRPr sz="1950"/>
            </a:lvl4pPr>
            <a:lvl5pPr>
              <a:defRPr sz="1950"/>
            </a:lvl5pPr>
            <a:lvl6pPr>
              <a:defRPr sz="1950"/>
            </a:lvl6pPr>
            <a:lvl7pPr>
              <a:defRPr sz="1950"/>
            </a:lvl7pPr>
            <a:lvl8pPr>
              <a:defRPr sz="1950"/>
            </a:lvl8pPr>
            <a:lvl9pPr>
              <a:defRPr sz="19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3E2C61-E58C-4A61-B15E-C00FA93A8D92}"/>
              </a:ext>
            </a:extLst>
          </p:cNvPr>
          <p:cNvSpPr>
            <a:spLocks noGrp="1"/>
          </p:cNvSpPr>
          <p:nvPr>
            <p:ph type="body" sz="half" idx="2"/>
          </p:nvPr>
        </p:nvSpPr>
        <p:spPr>
          <a:xfrm>
            <a:off x="818794" y="2057400"/>
            <a:ext cx="3833931" cy="3811588"/>
          </a:xfrm>
        </p:spPr>
        <p:txBody>
          <a:bodyPr/>
          <a:lstStyle>
            <a:lvl1pPr marL="0" indent="0">
              <a:buNone/>
              <a:defRPr sz="1560"/>
            </a:lvl1pPr>
            <a:lvl2pPr marL="445770" indent="0">
              <a:buNone/>
              <a:defRPr sz="1365"/>
            </a:lvl2pPr>
            <a:lvl3pPr marL="891540" indent="0">
              <a:buNone/>
              <a:defRPr sz="1170"/>
            </a:lvl3pPr>
            <a:lvl4pPr marL="1337310" indent="0">
              <a:buNone/>
              <a:defRPr sz="975"/>
            </a:lvl4pPr>
            <a:lvl5pPr marL="1783080" indent="0">
              <a:buNone/>
              <a:defRPr sz="975"/>
            </a:lvl5pPr>
            <a:lvl6pPr marL="2228850" indent="0">
              <a:buNone/>
              <a:defRPr sz="975"/>
            </a:lvl6pPr>
            <a:lvl7pPr marL="2674620" indent="0">
              <a:buNone/>
              <a:defRPr sz="975"/>
            </a:lvl7pPr>
            <a:lvl8pPr marL="3120390" indent="0">
              <a:buNone/>
              <a:defRPr sz="975"/>
            </a:lvl8pPr>
            <a:lvl9pPr marL="3566160" indent="0">
              <a:buNone/>
              <a:defRPr sz="975"/>
            </a:lvl9pPr>
          </a:lstStyle>
          <a:p>
            <a:pPr lvl="0"/>
            <a:r>
              <a:rPr lang="en-US"/>
              <a:t>Click to edit Master text styles</a:t>
            </a:r>
          </a:p>
        </p:txBody>
      </p:sp>
      <p:sp>
        <p:nvSpPr>
          <p:cNvPr id="5" name="Date Placeholder 4">
            <a:extLst>
              <a:ext uri="{FF2B5EF4-FFF2-40B4-BE49-F238E27FC236}">
                <a16:creationId xmlns:a16="http://schemas.microsoft.com/office/drawing/2014/main" id="{70ADE257-DE57-165B-A9B5-25D789EA024D}"/>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6" name="Footer Placeholder 5">
            <a:extLst>
              <a:ext uri="{FF2B5EF4-FFF2-40B4-BE49-F238E27FC236}">
                <a16:creationId xmlns:a16="http://schemas.microsoft.com/office/drawing/2014/main" id="{945082AE-9B77-DBD3-2C25-601292A10D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4B752C-2C87-3F4E-9290-E89D72441758}"/>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4421042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0C35F-070A-6322-A922-0C7CBDAF5CB7}"/>
              </a:ext>
            </a:extLst>
          </p:cNvPr>
          <p:cNvSpPr>
            <a:spLocks noGrp="1"/>
          </p:cNvSpPr>
          <p:nvPr>
            <p:ph type="title"/>
          </p:nvPr>
        </p:nvSpPr>
        <p:spPr>
          <a:xfrm>
            <a:off x="818794" y="457200"/>
            <a:ext cx="3833931" cy="1600200"/>
          </a:xfrm>
        </p:spPr>
        <p:txBody>
          <a:bodyPr anchor="b"/>
          <a:lstStyle>
            <a:lvl1pPr>
              <a:defRPr sz="3120"/>
            </a:lvl1pPr>
          </a:lstStyle>
          <a:p>
            <a:r>
              <a:rPr lang="en-US"/>
              <a:t>Click to edit Master title style</a:t>
            </a:r>
          </a:p>
        </p:txBody>
      </p:sp>
      <p:sp>
        <p:nvSpPr>
          <p:cNvPr id="3" name="Picture Placeholder 2">
            <a:extLst>
              <a:ext uri="{FF2B5EF4-FFF2-40B4-BE49-F238E27FC236}">
                <a16:creationId xmlns:a16="http://schemas.microsoft.com/office/drawing/2014/main" id="{57DE72D3-FCFA-825A-8479-5FD2B157FCCD}"/>
              </a:ext>
            </a:extLst>
          </p:cNvPr>
          <p:cNvSpPr>
            <a:spLocks noGrp="1"/>
          </p:cNvSpPr>
          <p:nvPr>
            <p:ph type="pic" idx="1"/>
          </p:nvPr>
        </p:nvSpPr>
        <p:spPr>
          <a:xfrm>
            <a:off x="5053608" y="987426"/>
            <a:ext cx="6017895" cy="4873625"/>
          </a:xfrm>
        </p:spPr>
        <p:txBody>
          <a:bodyPr/>
          <a:lstStyle>
            <a:lvl1pPr marL="0" indent="0">
              <a:buNone/>
              <a:defRPr sz="3120"/>
            </a:lvl1pPr>
            <a:lvl2pPr marL="445770" indent="0">
              <a:buNone/>
              <a:defRPr sz="2730"/>
            </a:lvl2pPr>
            <a:lvl3pPr marL="891540" indent="0">
              <a:buNone/>
              <a:defRPr sz="2340"/>
            </a:lvl3pPr>
            <a:lvl4pPr marL="1337310" indent="0">
              <a:buNone/>
              <a:defRPr sz="1950"/>
            </a:lvl4pPr>
            <a:lvl5pPr marL="1783080" indent="0">
              <a:buNone/>
              <a:defRPr sz="1950"/>
            </a:lvl5pPr>
            <a:lvl6pPr marL="2228850" indent="0">
              <a:buNone/>
              <a:defRPr sz="1950"/>
            </a:lvl6pPr>
            <a:lvl7pPr marL="2674620" indent="0">
              <a:buNone/>
              <a:defRPr sz="1950"/>
            </a:lvl7pPr>
            <a:lvl8pPr marL="3120390" indent="0">
              <a:buNone/>
              <a:defRPr sz="1950"/>
            </a:lvl8pPr>
            <a:lvl9pPr marL="3566160" indent="0">
              <a:buNone/>
              <a:defRPr sz="1950"/>
            </a:lvl9pPr>
          </a:lstStyle>
          <a:p>
            <a:endParaRPr lang="en-US"/>
          </a:p>
        </p:txBody>
      </p:sp>
      <p:sp>
        <p:nvSpPr>
          <p:cNvPr id="4" name="Text Placeholder 3">
            <a:extLst>
              <a:ext uri="{FF2B5EF4-FFF2-40B4-BE49-F238E27FC236}">
                <a16:creationId xmlns:a16="http://schemas.microsoft.com/office/drawing/2014/main" id="{73ADD473-88A7-CF39-4C82-EF58497852E2}"/>
              </a:ext>
            </a:extLst>
          </p:cNvPr>
          <p:cNvSpPr>
            <a:spLocks noGrp="1"/>
          </p:cNvSpPr>
          <p:nvPr>
            <p:ph type="body" sz="half" idx="2"/>
          </p:nvPr>
        </p:nvSpPr>
        <p:spPr>
          <a:xfrm>
            <a:off x="818794" y="2057400"/>
            <a:ext cx="3833931" cy="3811588"/>
          </a:xfrm>
        </p:spPr>
        <p:txBody>
          <a:bodyPr/>
          <a:lstStyle>
            <a:lvl1pPr marL="0" indent="0">
              <a:buNone/>
              <a:defRPr sz="1560"/>
            </a:lvl1pPr>
            <a:lvl2pPr marL="445770" indent="0">
              <a:buNone/>
              <a:defRPr sz="1365"/>
            </a:lvl2pPr>
            <a:lvl3pPr marL="891540" indent="0">
              <a:buNone/>
              <a:defRPr sz="1170"/>
            </a:lvl3pPr>
            <a:lvl4pPr marL="1337310" indent="0">
              <a:buNone/>
              <a:defRPr sz="975"/>
            </a:lvl4pPr>
            <a:lvl5pPr marL="1783080" indent="0">
              <a:buNone/>
              <a:defRPr sz="975"/>
            </a:lvl5pPr>
            <a:lvl6pPr marL="2228850" indent="0">
              <a:buNone/>
              <a:defRPr sz="975"/>
            </a:lvl6pPr>
            <a:lvl7pPr marL="2674620" indent="0">
              <a:buNone/>
              <a:defRPr sz="975"/>
            </a:lvl7pPr>
            <a:lvl8pPr marL="3120390" indent="0">
              <a:buNone/>
              <a:defRPr sz="975"/>
            </a:lvl8pPr>
            <a:lvl9pPr marL="3566160" indent="0">
              <a:buNone/>
              <a:defRPr sz="975"/>
            </a:lvl9pPr>
          </a:lstStyle>
          <a:p>
            <a:pPr lvl="0"/>
            <a:r>
              <a:rPr lang="en-US"/>
              <a:t>Click to edit Master text styles</a:t>
            </a:r>
          </a:p>
        </p:txBody>
      </p:sp>
      <p:sp>
        <p:nvSpPr>
          <p:cNvPr id="5" name="Date Placeholder 4">
            <a:extLst>
              <a:ext uri="{FF2B5EF4-FFF2-40B4-BE49-F238E27FC236}">
                <a16:creationId xmlns:a16="http://schemas.microsoft.com/office/drawing/2014/main" id="{2EB87675-2ABA-8C4C-6323-022F8022256B}"/>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6" name="Footer Placeholder 5">
            <a:extLst>
              <a:ext uri="{FF2B5EF4-FFF2-40B4-BE49-F238E27FC236}">
                <a16:creationId xmlns:a16="http://schemas.microsoft.com/office/drawing/2014/main" id="{E6D146EE-C4DB-E619-18F4-899432831A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8628E6-48B5-E359-1180-1BCB7F10FF0B}"/>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10772464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18F7-ED65-41C9-ECF9-F3792FBDA2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BCEAEF-77E5-AB8E-832E-A6860E2463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5EAEEE-2DBA-566E-0F51-E621D1DDC5C4}"/>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5" name="Footer Placeholder 4">
            <a:extLst>
              <a:ext uri="{FF2B5EF4-FFF2-40B4-BE49-F238E27FC236}">
                <a16:creationId xmlns:a16="http://schemas.microsoft.com/office/drawing/2014/main" id="{D462A7CD-6993-02BD-52FF-7C2B7D33CD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03D8DE-88EE-9C19-95B4-903D58E9AF52}"/>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237605039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4A1BBA-0C8A-0A13-EE77-4872878DF137}"/>
              </a:ext>
            </a:extLst>
          </p:cNvPr>
          <p:cNvSpPr>
            <a:spLocks noGrp="1"/>
          </p:cNvSpPr>
          <p:nvPr>
            <p:ph type="title" orient="vert"/>
          </p:nvPr>
        </p:nvSpPr>
        <p:spPr>
          <a:xfrm>
            <a:off x="8506777" y="365125"/>
            <a:ext cx="2563178"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D3434D-C0A0-3293-776A-68CDFF1B9F0B}"/>
              </a:ext>
            </a:extLst>
          </p:cNvPr>
          <p:cNvSpPr>
            <a:spLocks noGrp="1"/>
          </p:cNvSpPr>
          <p:nvPr>
            <p:ph type="body" orient="vert" idx="1"/>
          </p:nvPr>
        </p:nvSpPr>
        <p:spPr>
          <a:xfrm>
            <a:off x="817245" y="365125"/>
            <a:ext cx="7540943"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4B11F6-3223-99A3-33A3-1709B5D3EAE8}"/>
              </a:ext>
            </a:extLst>
          </p:cNvPr>
          <p:cNvSpPr>
            <a:spLocks noGrp="1"/>
          </p:cNvSpPr>
          <p:nvPr>
            <p:ph type="dt" sz="half" idx="10"/>
          </p:nvPr>
        </p:nvSpPr>
        <p:spPr/>
        <p:txBody>
          <a:bodyPr/>
          <a:lstStyle/>
          <a:p>
            <a:fld id="{8FBF986D-FB55-413F-AABD-9F894A577D06}" type="datetimeFigureOut">
              <a:rPr lang="en-US" smtClean="0"/>
              <a:t>10/14/2026</a:t>
            </a:fld>
            <a:endParaRPr lang="en-US"/>
          </a:p>
        </p:txBody>
      </p:sp>
      <p:sp>
        <p:nvSpPr>
          <p:cNvPr id="5" name="Footer Placeholder 4">
            <a:extLst>
              <a:ext uri="{FF2B5EF4-FFF2-40B4-BE49-F238E27FC236}">
                <a16:creationId xmlns:a16="http://schemas.microsoft.com/office/drawing/2014/main" id="{1810CBB5-5A7B-75AC-99CE-CE6EDC45D8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62F793-8C4E-48E6-CFAC-521F0B3B7145}"/>
              </a:ext>
            </a:extLst>
          </p:cNvPr>
          <p:cNvSpPr>
            <a:spLocks noGrp="1"/>
          </p:cNvSpPr>
          <p:nvPr>
            <p:ph type="sldNum" sz="quarter" idx="12"/>
          </p:nvPr>
        </p:nvSpPr>
        <p:spPr/>
        <p:txBody>
          <a:bodyPr/>
          <a:lstStyle/>
          <a:p>
            <a:fld id="{5E44552E-ACB1-4F9A-84A0-580E25C692A0}" type="slidenum">
              <a:rPr lang="en-US" smtClean="0"/>
              <a:t>‹#›</a:t>
            </a:fld>
            <a:endParaRPr lang="en-US"/>
          </a:p>
        </p:txBody>
      </p:sp>
    </p:spTree>
    <p:extLst>
      <p:ext uri="{BB962C8B-B14F-4D97-AF65-F5344CB8AC3E}">
        <p14:creationId xmlns:p14="http://schemas.microsoft.com/office/powerpoint/2010/main" val="28644013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amp; Text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510">
                <a:solidFill>
                  <a:srgbClr val="595959"/>
                </a:solidFill>
                <a:latin typeface="Arial"/>
                <a:cs typeface="Arial"/>
              </a:defRPr>
            </a:lvl1pPr>
          </a:lstStyle>
          <a:p>
            <a:r>
              <a:rPr lang="en-US" dirty="0"/>
              <a:t>Click to edit Master title style</a:t>
            </a:r>
          </a:p>
        </p:txBody>
      </p:sp>
      <p:sp>
        <p:nvSpPr>
          <p:cNvPr id="5" name="Text Placeholder 4"/>
          <p:cNvSpPr>
            <a:spLocks noGrp="1"/>
          </p:cNvSpPr>
          <p:nvPr>
            <p:ph type="body" sz="quarter" idx="11"/>
          </p:nvPr>
        </p:nvSpPr>
        <p:spPr>
          <a:xfrm>
            <a:off x="594360" y="1733553"/>
            <a:ext cx="10698480" cy="4524375"/>
          </a:xfrm>
        </p:spPr>
        <p:txBody>
          <a:bodyPr/>
          <a:lstStyle>
            <a:lvl1pPr>
              <a:defRPr sz="2730"/>
            </a:lvl1pPr>
            <a:lvl2pPr marL="724376" indent="-278606">
              <a:buFont typeface="Arial" panose="020B0604020202020204" pitchFamily="34" charset="0"/>
              <a:buChar char="•"/>
              <a:defRPr sz="2535"/>
            </a:lvl2pPr>
            <a:lvl4pPr marL="1560195" indent="-222885">
              <a:buFont typeface="Wingdings" panose="05000000000000000000" pitchFamily="2" charset="2"/>
              <a:buChar char="§"/>
              <a:defRPr/>
            </a:lvl4pPr>
            <a:lvl5pPr marL="2005965" indent="-222885">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3"/>
          </p:nvPr>
        </p:nvSpPr>
        <p:spPr/>
        <p:txBody>
          <a:bodyPr/>
          <a:lstStyle>
            <a:lvl1pPr>
              <a:defRPr/>
            </a:lvl1pPr>
          </a:lstStyle>
          <a:p>
            <a:pPr>
              <a:defRPr/>
            </a:pPr>
            <a:fld id="{3C2E06F5-03C5-4BA5-AE80-2E98A827F366}" type="slidenum">
              <a:rPr lang="en-US" altLang="en-US"/>
              <a:pPr>
                <a:defRPr/>
              </a:pPr>
              <a:t>‹#›</a:t>
            </a:fld>
            <a:endParaRPr lang="en-US" altLang="en-US" dirty="0"/>
          </a:p>
        </p:txBody>
      </p:sp>
    </p:spTree>
    <p:extLst>
      <p:ext uri="{BB962C8B-B14F-4D97-AF65-F5344CB8AC3E}">
        <p14:creationId xmlns:p14="http://schemas.microsoft.com/office/powerpoint/2010/main" val="38371889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a:t>Title Goes Here</a:t>
            </a:r>
          </a:p>
        </p:txBody>
      </p:sp>
      <p:sp>
        <p:nvSpPr>
          <p:cNvPr id="6" name="Text Placeholder 7">
            <a:extLst>
              <a:ext uri="{FF2B5EF4-FFF2-40B4-BE49-F238E27FC236}">
                <a16:creationId xmlns:a16="http://schemas.microsoft.com/office/drawing/2014/main" id="{478F54D0-6155-43E0-4E58-B9AFDEBB384B}"/>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a:t>Presentation Title</a:t>
            </a:r>
          </a:p>
        </p:txBody>
      </p:sp>
      <p:pic>
        <p:nvPicPr>
          <p:cNvPr id="7" name="Picture 6">
            <a:extLst>
              <a:ext uri="{FF2B5EF4-FFF2-40B4-BE49-F238E27FC236}">
                <a16:creationId xmlns:a16="http://schemas.microsoft.com/office/drawing/2014/main" id="{61FCFDDF-499E-B303-1E92-CA0C82B0816A}"/>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8" name="Text Placeholder 5">
            <a:extLst>
              <a:ext uri="{FF2B5EF4-FFF2-40B4-BE49-F238E27FC236}">
                <a16:creationId xmlns:a16="http://schemas.microsoft.com/office/drawing/2014/main" id="{284C7A5C-F4EC-21F8-C225-2A8611C7DA0F}"/>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a:t>Disclaimer goes here (if needed)</a:t>
            </a:r>
          </a:p>
        </p:txBody>
      </p:sp>
      <p:sp>
        <p:nvSpPr>
          <p:cNvPr id="9" name="Slide Number Placeholder 4">
            <a:extLst>
              <a:ext uri="{FF2B5EF4-FFF2-40B4-BE49-F238E27FC236}">
                <a16:creationId xmlns:a16="http://schemas.microsoft.com/office/drawing/2014/main" id="{2665B196-EBE8-127A-8F99-2B02D4C59933}"/>
              </a:ext>
            </a:extLst>
          </p:cNvPr>
          <p:cNvSpPr>
            <a:spLocks noGrp="1"/>
          </p:cNvSpPr>
          <p:nvPr>
            <p:ph type="sldNum" sz="quarter" idx="4"/>
          </p:nvPr>
        </p:nvSpPr>
        <p:spPr>
          <a:xfrm>
            <a:off x="10976013" y="6265866"/>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a:p>
        </p:txBody>
      </p:sp>
      <p:sp>
        <p:nvSpPr>
          <p:cNvPr id="10" name="Content Placeholder 2">
            <a:extLst>
              <a:ext uri="{FF2B5EF4-FFF2-40B4-BE49-F238E27FC236}">
                <a16:creationId xmlns:a16="http://schemas.microsoft.com/office/drawing/2014/main" id="{8F89D6F6-F473-1D48-76D3-8F8ECC8541B1}"/>
              </a:ext>
            </a:extLst>
          </p:cNvPr>
          <p:cNvSpPr>
            <a:spLocks noGrp="1"/>
          </p:cNvSpPr>
          <p:nvPr>
            <p:ph idx="1" hasCustomPrompt="1"/>
          </p:nvPr>
        </p:nvSpPr>
        <p:spPr>
          <a:xfrm>
            <a:off x="423701" y="1592010"/>
            <a:ext cx="10954467" cy="4478591"/>
          </a:xfrm>
        </p:spPr>
        <p:txBody>
          <a:bodyPr/>
          <a:lstStyle>
            <a:lvl1pPr marL="250746" indent="-250746">
              <a:buFont typeface="Arial" panose="020B0604020202020204" pitchFamily="34" charset="0"/>
              <a:buChar char="•"/>
              <a:defRPr/>
            </a:lvl1pPr>
          </a:lstStyle>
          <a:p>
            <a:pPr lvl="0"/>
            <a:r>
              <a:rPr lang="en-US"/>
              <a:t>Title</a:t>
            </a:r>
          </a:p>
          <a:p>
            <a:pPr lvl="1"/>
            <a:r>
              <a:rPr lang="en-US"/>
              <a:t>Bullet 1</a:t>
            </a:r>
          </a:p>
          <a:p>
            <a:pPr lvl="2"/>
            <a:r>
              <a:rPr lang="en-US"/>
              <a:t>Bullet 2</a:t>
            </a:r>
          </a:p>
          <a:p>
            <a:pPr lvl="3"/>
            <a:r>
              <a:rPr lang="en-US"/>
              <a:t>Bullet 3</a:t>
            </a:r>
          </a:p>
          <a:p>
            <a:pPr lvl="4"/>
            <a:r>
              <a:rPr lang="en-US"/>
              <a:t>Bullet 4</a:t>
            </a:r>
          </a:p>
        </p:txBody>
      </p:sp>
    </p:spTree>
    <p:extLst>
      <p:ext uri="{BB962C8B-B14F-4D97-AF65-F5344CB8AC3E}">
        <p14:creationId xmlns:p14="http://schemas.microsoft.com/office/powerpoint/2010/main" val="20005582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23703" y="1869928"/>
            <a:ext cx="5862219" cy="4033676"/>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576656" y="1869137"/>
            <a:ext cx="5310544" cy="4033188"/>
          </a:xfrm>
        </p:spPr>
        <p:txBody>
          <a:bodyPr/>
          <a:lstStyle/>
          <a:p>
            <a:r>
              <a:rPr lang="en-US"/>
              <a:t>Click icon to add picture</a:t>
            </a:r>
          </a:p>
        </p:txBody>
      </p:sp>
      <p:sp>
        <p:nvSpPr>
          <p:cNvPr id="9" name="Text Placeholder 4">
            <a:extLst>
              <a:ext uri="{FF2B5EF4-FFF2-40B4-BE49-F238E27FC236}">
                <a16:creationId xmlns:a16="http://schemas.microsoft.com/office/drawing/2014/main" id="{15EE4CEE-037A-083C-CB94-A8B8BE1FB3CA}"/>
              </a:ext>
            </a:extLst>
          </p:cNvPr>
          <p:cNvSpPr>
            <a:spLocks noGrp="1"/>
          </p:cNvSpPr>
          <p:nvPr>
            <p:ph type="body" sz="quarter" idx="13" hasCustomPrompt="1"/>
          </p:nvPr>
        </p:nvSpPr>
        <p:spPr>
          <a:xfrm>
            <a:off x="423702" y="1440288"/>
            <a:ext cx="10954465" cy="367451"/>
          </a:xfrm>
        </p:spPr>
        <p:txBody>
          <a:bodyPr>
            <a:noAutofit/>
          </a:bodyPr>
          <a:lstStyle>
            <a:lvl1pPr marL="0" indent="0">
              <a:buFont typeface="Arial" panose="020B0604020202020204" pitchFamily="34" charset="0"/>
              <a:buNone/>
              <a:defRPr sz="1365" b="1" i="0">
                <a:solidFill>
                  <a:schemeClr val="accent2"/>
                </a:solidFill>
                <a:latin typeface="Montserrat" pitchFamily="2" charset="77"/>
              </a:defRPr>
            </a:lvl1pPr>
            <a:lvl2pPr marL="543283" indent="-208955">
              <a:buFont typeface="Arial" panose="020B0604020202020204" pitchFamily="34" charset="0"/>
              <a:buChar char="•"/>
              <a:defRPr>
                <a:solidFill>
                  <a:srgbClr val="606165"/>
                </a:solidFill>
              </a:defRPr>
            </a:lvl2pPr>
            <a:lvl3pPr marL="835819" indent="-167164">
              <a:buFont typeface="Arial" panose="020B0604020202020204" pitchFamily="34" charset="0"/>
              <a:buChar char="•"/>
              <a:defRPr>
                <a:solidFill>
                  <a:srgbClr val="606165"/>
                </a:solidFill>
              </a:defRPr>
            </a:lvl3pPr>
            <a:lvl4pPr marL="1170146" indent="-167164">
              <a:buFont typeface="Arial" panose="020B0604020202020204" pitchFamily="34" charset="0"/>
              <a:buChar char="•"/>
              <a:defRPr>
                <a:solidFill>
                  <a:srgbClr val="606165"/>
                </a:solidFill>
              </a:defRPr>
            </a:lvl4pPr>
            <a:lvl5pPr marL="1504474" indent="-167164">
              <a:buFont typeface="Arial" panose="020B0604020202020204" pitchFamily="34" charset="0"/>
              <a:buChar char="•"/>
              <a:defRPr>
                <a:solidFill>
                  <a:srgbClr val="606165"/>
                </a:solidFill>
              </a:defRPr>
            </a:lvl5pPr>
          </a:lstStyle>
          <a:p>
            <a:pPr lvl="0"/>
            <a:r>
              <a:rPr lang="en-US" dirty="0"/>
              <a:t>Subtitle Goes Here (if needed) </a:t>
            </a:r>
          </a:p>
        </p:txBody>
      </p:sp>
      <p:sp>
        <p:nvSpPr>
          <p:cNvPr id="11" name="Slide Number Placeholder 4">
            <a:extLst>
              <a:ext uri="{FF2B5EF4-FFF2-40B4-BE49-F238E27FC236}">
                <a16:creationId xmlns:a16="http://schemas.microsoft.com/office/drawing/2014/main" id="{CF2A4861-8644-FB60-9525-FDC789F35362}"/>
              </a:ext>
            </a:extLst>
          </p:cNvPr>
          <p:cNvSpPr>
            <a:spLocks noGrp="1"/>
          </p:cNvSpPr>
          <p:nvPr>
            <p:ph type="sldNum" sz="quarter" idx="4"/>
          </p:nvPr>
        </p:nvSpPr>
        <p:spPr>
          <a:xfrm>
            <a:off x="10976013" y="6295683"/>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28816644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itle Slide – One 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54595E-6BD6-8BBE-8BE2-36698E84DF0A}"/>
              </a:ext>
            </a:extLst>
          </p:cNvPr>
          <p:cNvPicPr>
            <a:picLocks noChangeAspect="1"/>
          </p:cNvPicPr>
          <p:nvPr userDrawn="1"/>
        </p:nvPicPr>
        <p:blipFill rotWithShape="1">
          <a:blip r:embed="rId2"/>
          <a:srcRect r="9568" b="31978"/>
          <a:stretch/>
        </p:blipFill>
        <p:spPr>
          <a:xfrm>
            <a:off x="1486" y="-9144"/>
            <a:ext cx="11884228"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33046" y="2159627"/>
            <a:ext cx="10708112" cy="1655762"/>
          </a:xfrm>
          <a:prstGeom prst="rect">
            <a:avLst/>
          </a:prstGeom>
        </p:spPr>
        <p:txBody>
          <a:bodyPr anchor="b">
            <a:noAutofit/>
          </a:bodyPr>
          <a:lstStyle>
            <a:lvl1pPr algn="l">
              <a:defRPr sz="3705" b="1" i="0">
                <a:solidFill>
                  <a:schemeClr val="bg1"/>
                </a:solidFill>
                <a:latin typeface="Montserrat" pitchFamily="2" charset="77"/>
              </a:defRPr>
            </a:lvl1pPr>
          </a:lstStyle>
          <a:p>
            <a:r>
              <a:rPr lang="en-US" dirty="0"/>
              <a:t>Presentation Title 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33046" y="3907465"/>
            <a:ext cx="10708112" cy="717525"/>
          </a:xfrm>
        </p:spPr>
        <p:txBody>
          <a:bodyPr>
            <a:noAutofit/>
          </a:bodyPr>
          <a:lstStyle>
            <a:lvl1pPr marL="0" indent="0" algn="l">
              <a:buNone/>
              <a:defRPr sz="2048" b="0" i="0">
                <a:solidFill>
                  <a:schemeClr val="bg1"/>
                </a:solidFill>
                <a:latin typeface="Montserrat Medium" pitchFamily="2" charset="77"/>
              </a:defRPr>
            </a:lvl1pPr>
            <a:lvl2pPr marL="334328" indent="0" algn="ctr">
              <a:buNone/>
              <a:defRPr sz="1463"/>
            </a:lvl2pPr>
            <a:lvl3pPr marL="668655" indent="0" algn="ctr">
              <a:buNone/>
              <a:defRPr sz="1316"/>
            </a:lvl3pPr>
            <a:lvl4pPr marL="1002983" indent="0" algn="ctr">
              <a:buNone/>
              <a:defRPr sz="1170"/>
            </a:lvl4pPr>
            <a:lvl5pPr marL="1337310" indent="0" algn="ctr">
              <a:buNone/>
              <a:defRPr sz="1170"/>
            </a:lvl5pPr>
            <a:lvl6pPr marL="1671638" indent="0" algn="ctr">
              <a:buNone/>
              <a:defRPr sz="1170"/>
            </a:lvl6pPr>
            <a:lvl7pPr marL="2005965" indent="0" algn="ctr">
              <a:buNone/>
              <a:defRPr sz="1170"/>
            </a:lvl7pPr>
            <a:lvl8pPr marL="2340293" indent="0" algn="ctr">
              <a:buNone/>
              <a:defRPr sz="1170"/>
            </a:lvl8pPr>
            <a:lvl9pPr marL="2674620" indent="0" algn="ctr">
              <a:buNone/>
              <a:defRPr sz="1170"/>
            </a:lvl9pPr>
          </a:lstStyle>
          <a:p>
            <a:r>
              <a:rPr lang="en-US" dirty="0"/>
              <a:t>Subtitle or Presenter’s Name</a:t>
            </a:r>
          </a:p>
        </p:txBody>
      </p:sp>
      <p:pic>
        <p:nvPicPr>
          <p:cNvPr id="9" name="Picture 8">
            <a:extLst>
              <a:ext uri="{FF2B5EF4-FFF2-40B4-BE49-F238E27FC236}">
                <a16:creationId xmlns:a16="http://schemas.microsoft.com/office/drawing/2014/main" id="{4B81E5E7-CF95-0F41-AD31-CB3238F92F2D}"/>
              </a:ext>
            </a:extLst>
          </p:cNvPr>
          <p:cNvPicPr>
            <a:picLocks noChangeAspect="1"/>
          </p:cNvPicPr>
          <p:nvPr userDrawn="1"/>
        </p:nvPicPr>
        <p:blipFill>
          <a:blip r:embed="rId3"/>
          <a:srcRect/>
          <a:stretch/>
        </p:blipFill>
        <p:spPr>
          <a:xfrm>
            <a:off x="551213" y="926861"/>
            <a:ext cx="3234050" cy="782657"/>
          </a:xfrm>
          <a:prstGeom prst="rect">
            <a:avLst/>
          </a:prstGeom>
        </p:spPr>
      </p:pic>
      <p:sp>
        <p:nvSpPr>
          <p:cNvPr id="6" name="Text Placeholder 5">
            <a:extLst>
              <a:ext uri="{FF2B5EF4-FFF2-40B4-BE49-F238E27FC236}">
                <a16:creationId xmlns:a16="http://schemas.microsoft.com/office/drawing/2014/main" id="{AD37EE8E-F308-4E1D-CF82-6A6553155209}"/>
              </a:ext>
            </a:extLst>
          </p:cNvPr>
          <p:cNvSpPr>
            <a:spLocks noGrp="1"/>
          </p:cNvSpPr>
          <p:nvPr>
            <p:ph type="body" sz="quarter" idx="10" hasCustomPrompt="1"/>
          </p:nvPr>
        </p:nvSpPr>
        <p:spPr>
          <a:xfrm>
            <a:off x="533046" y="4726175"/>
            <a:ext cx="10708111" cy="345553"/>
          </a:xfrm>
        </p:spPr>
        <p:txBody>
          <a:bodyPr/>
          <a:lstStyle>
            <a:lvl1pPr marL="0" indent="0">
              <a:buNone/>
              <a:defRPr sz="1755">
                <a:solidFill>
                  <a:schemeClr val="bg1"/>
                </a:solidFill>
              </a:defRPr>
            </a:lvl1pPr>
          </a:lstStyle>
          <a:p>
            <a:pPr lvl="0"/>
            <a:r>
              <a:rPr lang="en-US" dirty="0"/>
              <a:t>Date goes here</a:t>
            </a:r>
          </a:p>
        </p:txBody>
      </p:sp>
      <p:sp>
        <p:nvSpPr>
          <p:cNvPr id="16" name="Subtitle 2">
            <a:extLst>
              <a:ext uri="{FF2B5EF4-FFF2-40B4-BE49-F238E27FC236}">
                <a16:creationId xmlns:a16="http://schemas.microsoft.com/office/drawing/2014/main" id="{330875CF-4B5F-14FE-E8BD-5B014D79578E}"/>
              </a:ext>
            </a:extLst>
          </p:cNvPr>
          <p:cNvSpPr txBox="1">
            <a:spLocks/>
          </p:cNvSpPr>
          <p:nvPr userDrawn="1"/>
        </p:nvSpPr>
        <p:spPr>
          <a:xfrm>
            <a:off x="551213" y="5885124"/>
            <a:ext cx="6910931" cy="717525"/>
          </a:xfrm>
          <a:prstGeom prst="rect">
            <a:avLst/>
          </a:prstGeom>
        </p:spPr>
        <p:txBody>
          <a:bodyPr vert="horz" lIns="89154" tIns="44577" rIns="89154" bIns="44577"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073" b="0" i="0" kern="1200" dirty="0">
                <a:solidFill>
                  <a:schemeClr val="bg1"/>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073" b="0" i="0" dirty="0">
              <a:solidFill>
                <a:schemeClr val="bg1"/>
              </a:solidFill>
              <a:latin typeface="Montserrat Light" pitchFamily="2" charset="77"/>
            </a:endParaRPr>
          </a:p>
        </p:txBody>
      </p:sp>
    </p:spTree>
    <p:extLst>
      <p:ext uri="{BB962C8B-B14F-4D97-AF65-F5344CB8AC3E}">
        <p14:creationId xmlns:p14="http://schemas.microsoft.com/office/powerpoint/2010/main" val="33531878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23703" y="1715272"/>
            <a:ext cx="5862219" cy="4188332"/>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0976013" y="6325501"/>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576656" y="1714500"/>
            <a:ext cx="5310544" cy="4187825"/>
          </a:xfrm>
        </p:spPr>
        <p:txBody>
          <a:bodyPr/>
          <a:lstStyle/>
          <a:p>
            <a:r>
              <a:rPr lang="en-US"/>
              <a:t>Click icon to add picture</a:t>
            </a:r>
          </a:p>
        </p:txBody>
      </p:sp>
    </p:spTree>
    <p:extLst>
      <p:ext uri="{BB962C8B-B14F-4D97-AF65-F5344CB8AC3E}">
        <p14:creationId xmlns:p14="http://schemas.microsoft.com/office/powerpoint/2010/main" val="27806316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 One 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54595E-6BD6-8BBE-8BE2-36698E84DF0A}"/>
              </a:ext>
            </a:extLst>
          </p:cNvPr>
          <p:cNvPicPr>
            <a:picLocks noChangeAspect="1"/>
          </p:cNvPicPr>
          <p:nvPr userDrawn="1"/>
        </p:nvPicPr>
        <p:blipFill rotWithShape="1">
          <a:blip r:embed="rId2"/>
          <a:srcRect r="9568" b="31978"/>
          <a:stretch/>
        </p:blipFill>
        <p:spPr>
          <a:xfrm>
            <a:off x="1486" y="-9144"/>
            <a:ext cx="11884228"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33046" y="2159627"/>
            <a:ext cx="10708112" cy="1655762"/>
          </a:xfrm>
          <a:prstGeom prst="rect">
            <a:avLst/>
          </a:prstGeom>
        </p:spPr>
        <p:txBody>
          <a:bodyPr anchor="b">
            <a:noAutofit/>
          </a:bodyPr>
          <a:lstStyle>
            <a:lvl1pPr algn="l">
              <a:defRPr sz="3705" b="1" i="0">
                <a:solidFill>
                  <a:schemeClr val="bg1"/>
                </a:solidFill>
                <a:latin typeface="Montserrat" pitchFamily="2" charset="77"/>
              </a:defRPr>
            </a:lvl1pPr>
          </a:lstStyle>
          <a:p>
            <a:r>
              <a:rPr lang="en-US" dirty="0"/>
              <a:t>Presentation Title 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33046" y="3907465"/>
            <a:ext cx="10708112" cy="717525"/>
          </a:xfrm>
        </p:spPr>
        <p:txBody>
          <a:bodyPr>
            <a:noAutofit/>
          </a:bodyPr>
          <a:lstStyle>
            <a:lvl1pPr marL="0" indent="0" algn="l">
              <a:buNone/>
              <a:defRPr sz="2048" b="0" i="0">
                <a:solidFill>
                  <a:schemeClr val="bg1"/>
                </a:solidFill>
                <a:latin typeface="Montserrat Medium" pitchFamily="2" charset="77"/>
              </a:defRPr>
            </a:lvl1pPr>
            <a:lvl2pPr marL="334328" indent="0" algn="ctr">
              <a:buNone/>
              <a:defRPr sz="1463"/>
            </a:lvl2pPr>
            <a:lvl3pPr marL="668655" indent="0" algn="ctr">
              <a:buNone/>
              <a:defRPr sz="1316"/>
            </a:lvl3pPr>
            <a:lvl4pPr marL="1002983" indent="0" algn="ctr">
              <a:buNone/>
              <a:defRPr sz="1170"/>
            </a:lvl4pPr>
            <a:lvl5pPr marL="1337310" indent="0" algn="ctr">
              <a:buNone/>
              <a:defRPr sz="1170"/>
            </a:lvl5pPr>
            <a:lvl6pPr marL="1671638" indent="0" algn="ctr">
              <a:buNone/>
              <a:defRPr sz="1170"/>
            </a:lvl6pPr>
            <a:lvl7pPr marL="2005965" indent="0" algn="ctr">
              <a:buNone/>
              <a:defRPr sz="1170"/>
            </a:lvl7pPr>
            <a:lvl8pPr marL="2340293" indent="0" algn="ctr">
              <a:buNone/>
              <a:defRPr sz="1170"/>
            </a:lvl8pPr>
            <a:lvl9pPr marL="2674620" indent="0" algn="ctr">
              <a:buNone/>
              <a:defRPr sz="1170"/>
            </a:lvl9pPr>
          </a:lstStyle>
          <a:p>
            <a:r>
              <a:rPr lang="en-US" dirty="0"/>
              <a:t>Subtitle or Presenter’s Name</a:t>
            </a:r>
          </a:p>
        </p:txBody>
      </p:sp>
      <p:pic>
        <p:nvPicPr>
          <p:cNvPr id="9" name="Picture 8">
            <a:extLst>
              <a:ext uri="{FF2B5EF4-FFF2-40B4-BE49-F238E27FC236}">
                <a16:creationId xmlns:a16="http://schemas.microsoft.com/office/drawing/2014/main" id="{4B81E5E7-CF95-0F41-AD31-CB3238F92F2D}"/>
              </a:ext>
            </a:extLst>
          </p:cNvPr>
          <p:cNvPicPr>
            <a:picLocks noChangeAspect="1"/>
          </p:cNvPicPr>
          <p:nvPr userDrawn="1"/>
        </p:nvPicPr>
        <p:blipFill>
          <a:blip r:embed="rId3"/>
          <a:srcRect/>
          <a:stretch/>
        </p:blipFill>
        <p:spPr>
          <a:xfrm>
            <a:off x="551213" y="926861"/>
            <a:ext cx="3234050" cy="782657"/>
          </a:xfrm>
          <a:prstGeom prst="rect">
            <a:avLst/>
          </a:prstGeom>
        </p:spPr>
      </p:pic>
      <p:sp>
        <p:nvSpPr>
          <p:cNvPr id="6" name="Text Placeholder 5">
            <a:extLst>
              <a:ext uri="{FF2B5EF4-FFF2-40B4-BE49-F238E27FC236}">
                <a16:creationId xmlns:a16="http://schemas.microsoft.com/office/drawing/2014/main" id="{AD37EE8E-F308-4E1D-CF82-6A6553155209}"/>
              </a:ext>
            </a:extLst>
          </p:cNvPr>
          <p:cNvSpPr>
            <a:spLocks noGrp="1"/>
          </p:cNvSpPr>
          <p:nvPr>
            <p:ph type="body" sz="quarter" idx="10" hasCustomPrompt="1"/>
          </p:nvPr>
        </p:nvSpPr>
        <p:spPr>
          <a:xfrm>
            <a:off x="533046" y="4726175"/>
            <a:ext cx="10708111" cy="345553"/>
          </a:xfrm>
        </p:spPr>
        <p:txBody>
          <a:bodyPr/>
          <a:lstStyle>
            <a:lvl1pPr marL="0" indent="0">
              <a:buNone/>
              <a:defRPr sz="1755">
                <a:solidFill>
                  <a:schemeClr val="bg1"/>
                </a:solidFill>
              </a:defRPr>
            </a:lvl1pPr>
          </a:lstStyle>
          <a:p>
            <a:pPr lvl="0"/>
            <a:r>
              <a:rPr lang="en-US" dirty="0"/>
              <a:t>Date goes here</a:t>
            </a:r>
          </a:p>
        </p:txBody>
      </p:sp>
      <p:sp>
        <p:nvSpPr>
          <p:cNvPr id="16" name="Subtitle 2">
            <a:extLst>
              <a:ext uri="{FF2B5EF4-FFF2-40B4-BE49-F238E27FC236}">
                <a16:creationId xmlns:a16="http://schemas.microsoft.com/office/drawing/2014/main" id="{330875CF-4B5F-14FE-E8BD-5B014D79578E}"/>
              </a:ext>
            </a:extLst>
          </p:cNvPr>
          <p:cNvSpPr txBox="1">
            <a:spLocks/>
          </p:cNvSpPr>
          <p:nvPr userDrawn="1"/>
        </p:nvSpPr>
        <p:spPr>
          <a:xfrm>
            <a:off x="551213" y="5885124"/>
            <a:ext cx="6910931" cy="717525"/>
          </a:xfrm>
          <a:prstGeom prst="rect">
            <a:avLst/>
          </a:prstGeom>
        </p:spPr>
        <p:txBody>
          <a:bodyPr vert="horz" lIns="89154" tIns="44577" rIns="89154" bIns="44577"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073" b="0" i="0" kern="1200" dirty="0">
                <a:solidFill>
                  <a:schemeClr val="bg1"/>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073" b="0" i="0" dirty="0">
              <a:solidFill>
                <a:schemeClr val="bg1"/>
              </a:solidFill>
              <a:latin typeface="Montserrat Light" pitchFamily="2" charset="77"/>
            </a:endParaRPr>
          </a:p>
        </p:txBody>
      </p:sp>
    </p:spTree>
    <p:extLst>
      <p:ext uri="{BB962C8B-B14F-4D97-AF65-F5344CB8AC3E}">
        <p14:creationId xmlns:p14="http://schemas.microsoft.com/office/powerpoint/2010/main" val="6641923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_Title Slide – One Line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33046" y="2159627"/>
            <a:ext cx="10708112" cy="1655762"/>
          </a:xfrm>
          <a:prstGeom prst="rect">
            <a:avLst/>
          </a:prstGeom>
        </p:spPr>
        <p:txBody>
          <a:bodyPr anchor="b">
            <a:noAutofit/>
          </a:bodyPr>
          <a:lstStyle>
            <a:lvl1pPr algn="l">
              <a:defRPr sz="3705" b="1" i="0">
                <a:solidFill>
                  <a:schemeClr val="tx1"/>
                </a:solidFill>
                <a:latin typeface="Montserrat" pitchFamily="2" charset="77"/>
              </a:defRPr>
            </a:lvl1pPr>
          </a:lstStyle>
          <a:p>
            <a:r>
              <a:rPr lang="en-US" dirty="0"/>
              <a:t>Presentation Title 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33046" y="3907465"/>
            <a:ext cx="10708112" cy="717525"/>
          </a:xfrm>
        </p:spPr>
        <p:txBody>
          <a:bodyPr>
            <a:noAutofit/>
          </a:bodyPr>
          <a:lstStyle>
            <a:lvl1pPr marL="0" indent="0" algn="l">
              <a:buNone/>
              <a:defRPr sz="1755" b="0" i="0">
                <a:solidFill>
                  <a:schemeClr val="tx1"/>
                </a:solidFill>
                <a:latin typeface="Montserrat Medium" panose="00000600000000000000" pitchFamily="2" charset="0"/>
              </a:defRPr>
            </a:lvl1pPr>
            <a:lvl2pPr marL="334328" indent="0" algn="ctr">
              <a:buNone/>
              <a:defRPr sz="1463"/>
            </a:lvl2pPr>
            <a:lvl3pPr marL="668655" indent="0" algn="ctr">
              <a:buNone/>
              <a:defRPr sz="1316"/>
            </a:lvl3pPr>
            <a:lvl4pPr marL="1002983" indent="0" algn="ctr">
              <a:buNone/>
              <a:defRPr sz="1170"/>
            </a:lvl4pPr>
            <a:lvl5pPr marL="1337310" indent="0" algn="ctr">
              <a:buNone/>
              <a:defRPr sz="1170"/>
            </a:lvl5pPr>
            <a:lvl6pPr marL="1671638" indent="0" algn="ctr">
              <a:buNone/>
              <a:defRPr sz="1170"/>
            </a:lvl6pPr>
            <a:lvl7pPr marL="2005965" indent="0" algn="ctr">
              <a:buNone/>
              <a:defRPr sz="1170"/>
            </a:lvl7pPr>
            <a:lvl8pPr marL="2340293" indent="0" algn="ctr">
              <a:buNone/>
              <a:defRPr sz="1170"/>
            </a:lvl8pPr>
            <a:lvl9pPr marL="2674620" indent="0" algn="ctr">
              <a:buNone/>
              <a:defRPr sz="1170"/>
            </a:lvl9pPr>
          </a:lstStyle>
          <a:p>
            <a:r>
              <a:rPr lang="en-US" dirty="0"/>
              <a:t>Subtitle or Presenter’s Name</a:t>
            </a:r>
          </a:p>
        </p:txBody>
      </p:sp>
      <p:pic>
        <p:nvPicPr>
          <p:cNvPr id="9" name="Picture 8">
            <a:extLst>
              <a:ext uri="{FF2B5EF4-FFF2-40B4-BE49-F238E27FC236}">
                <a16:creationId xmlns:a16="http://schemas.microsoft.com/office/drawing/2014/main" id="{4B81E5E7-CF95-0F41-AD31-CB3238F92F2D}"/>
              </a:ext>
            </a:extLst>
          </p:cNvPr>
          <p:cNvPicPr>
            <a:picLocks noChangeAspect="1"/>
          </p:cNvPicPr>
          <p:nvPr userDrawn="1"/>
        </p:nvPicPr>
        <p:blipFill>
          <a:blip r:embed="rId2"/>
          <a:srcRect/>
          <a:stretch/>
        </p:blipFill>
        <p:spPr>
          <a:xfrm>
            <a:off x="551213" y="926860"/>
            <a:ext cx="3234050" cy="782656"/>
          </a:xfrm>
          <a:prstGeom prst="rect">
            <a:avLst/>
          </a:prstGeom>
        </p:spPr>
      </p:pic>
      <p:sp>
        <p:nvSpPr>
          <p:cNvPr id="6" name="Text Placeholder 5">
            <a:extLst>
              <a:ext uri="{FF2B5EF4-FFF2-40B4-BE49-F238E27FC236}">
                <a16:creationId xmlns:a16="http://schemas.microsoft.com/office/drawing/2014/main" id="{AD37EE8E-F308-4E1D-CF82-6A6553155209}"/>
              </a:ext>
            </a:extLst>
          </p:cNvPr>
          <p:cNvSpPr>
            <a:spLocks noGrp="1"/>
          </p:cNvSpPr>
          <p:nvPr>
            <p:ph type="body" sz="quarter" idx="10" hasCustomPrompt="1"/>
          </p:nvPr>
        </p:nvSpPr>
        <p:spPr>
          <a:xfrm>
            <a:off x="533046" y="4726175"/>
            <a:ext cx="10708111" cy="345553"/>
          </a:xfrm>
        </p:spPr>
        <p:txBody>
          <a:bodyPr/>
          <a:lstStyle>
            <a:lvl1pPr marL="0" indent="0">
              <a:buNone/>
              <a:defRPr sz="1755">
                <a:solidFill>
                  <a:schemeClr val="tx1"/>
                </a:solidFill>
              </a:defRPr>
            </a:lvl1pPr>
          </a:lstStyle>
          <a:p>
            <a:pPr lvl="0"/>
            <a:r>
              <a:rPr lang="en-US" dirty="0"/>
              <a:t>Date goes here</a:t>
            </a:r>
          </a:p>
        </p:txBody>
      </p:sp>
      <p:sp>
        <p:nvSpPr>
          <p:cNvPr id="14" name="Subtitle 2">
            <a:extLst>
              <a:ext uri="{FF2B5EF4-FFF2-40B4-BE49-F238E27FC236}">
                <a16:creationId xmlns:a16="http://schemas.microsoft.com/office/drawing/2014/main" id="{DE92893C-2F36-1C11-3023-1DBF9FA8CB1F}"/>
              </a:ext>
            </a:extLst>
          </p:cNvPr>
          <p:cNvSpPr txBox="1">
            <a:spLocks/>
          </p:cNvSpPr>
          <p:nvPr userDrawn="1"/>
        </p:nvSpPr>
        <p:spPr>
          <a:xfrm>
            <a:off x="551213" y="5885124"/>
            <a:ext cx="6910931" cy="717525"/>
          </a:xfrm>
          <a:prstGeom prst="rect">
            <a:avLst/>
          </a:prstGeom>
        </p:spPr>
        <p:txBody>
          <a:bodyPr vert="horz" lIns="89154" tIns="44577" rIns="89154" bIns="44577"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073" b="0" i="0" kern="1200" dirty="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073" b="0" i="0" dirty="0">
              <a:solidFill>
                <a:srgbClr val="718594"/>
              </a:solidFill>
              <a:latin typeface="Montserrat Light" pitchFamily="2" charset="77"/>
            </a:endParaRPr>
          </a:p>
        </p:txBody>
      </p:sp>
    </p:spTree>
    <p:extLst>
      <p:ext uri="{BB962C8B-B14F-4D97-AF65-F5344CB8AC3E}">
        <p14:creationId xmlns:p14="http://schemas.microsoft.com/office/powerpoint/2010/main" val="36334257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Title Slide – Two Lines (printer friend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552BCCA-E759-6960-62AC-4B6D8665B24A}"/>
              </a:ext>
            </a:extLst>
          </p:cNvPr>
          <p:cNvPicPr>
            <a:picLocks noChangeAspect="1"/>
          </p:cNvPicPr>
          <p:nvPr userDrawn="1"/>
        </p:nvPicPr>
        <p:blipFill rotWithShape="1">
          <a:blip r:embed="rId2"/>
          <a:srcRect r="9568" b="31978"/>
          <a:stretch/>
        </p:blipFill>
        <p:spPr>
          <a:xfrm>
            <a:off x="1486" y="-9144"/>
            <a:ext cx="11884228"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33044" y="2159627"/>
            <a:ext cx="10717804" cy="1655762"/>
          </a:xfrm>
          <a:prstGeom prst="rect">
            <a:avLst/>
          </a:prstGeom>
        </p:spPr>
        <p:txBody>
          <a:bodyPr anchor="b">
            <a:noAutofit/>
          </a:bodyPr>
          <a:lstStyle>
            <a:lvl1pPr algn="l">
              <a:defRPr sz="3705" b="1" i="0">
                <a:solidFill>
                  <a:schemeClr val="bg1"/>
                </a:solidFill>
                <a:latin typeface="Montserrat" pitchFamily="2" charset="77"/>
              </a:defRPr>
            </a:lvl1pPr>
          </a:lstStyle>
          <a:p>
            <a:r>
              <a:rPr lang="en-US" dirty="0"/>
              <a:t>Presentation Title</a:t>
            </a:r>
            <a:br>
              <a:rPr lang="en-US" dirty="0"/>
            </a:br>
            <a:r>
              <a:rPr lang="en-US" dirty="0"/>
              <a:t>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33045" y="3907465"/>
            <a:ext cx="10717802" cy="717525"/>
          </a:xfrm>
        </p:spPr>
        <p:txBody>
          <a:bodyPr>
            <a:noAutofit/>
          </a:bodyPr>
          <a:lstStyle>
            <a:lvl1pPr marL="0" indent="0" algn="l">
              <a:buNone/>
              <a:defRPr sz="1755" b="0" i="0">
                <a:solidFill>
                  <a:schemeClr val="bg1"/>
                </a:solidFill>
                <a:latin typeface="Montserrat Medium" panose="00000600000000000000" pitchFamily="2" charset="0"/>
              </a:defRPr>
            </a:lvl1pPr>
            <a:lvl2pPr marL="334328" indent="0" algn="ctr">
              <a:buNone/>
              <a:defRPr sz="1463"/>
            </a:lvl2pPr>
            <a:lvl3pPr marL="668655" indent="0" algn="ctr">
              <a:buNone/>
              <a:defRPr sz="1316"/>
            </a:lvl3pPr>
            <a:lvl4pPr marL="1002983" indent="0" algn="ctr">
              <a:buNone/>
              <a:defRPr sz="1170"/>
            </a:lvl4pPr>
            <a:lvl5pPr marL="1337310" indent="0" algn="ctr">
              <a:buNone/>
              <a:defRPr sz="1170"/>
            </a:lvl5pPr>
            <a:lvl6pPr marL="1671638" indent="0" algn="ctr">
              <a:buNone/>
              <a:defRPr sz="1170"/>
            </a:lvl6pPr>
            <a:lvl7pPr marL="2005965" indent="0" algn="ctr">
              <a:buNone/>
              <a:defRPr sz="1170"/>
            </a:lvl7pPr>
            <a:lvl8pPr marL="2340293" indent="0" algn="ctr">
              <a:buNone/>
              <a:defRPr sz="1170"/>
            </a:lvl8pPr>
            <a:lvl9pPr marL="2674620" indent="0" algn="ctr">
              <a:buNone/>
              <a:defRPr sz="1170"/>
            </a:lvl9pPr>
          </a:lstStyle>
          <a:p>
            <a:r>
              <a:rPr lang="en-US" dirty="0"/>
              <a:t>Subtitle or Presenter’s Name</a:t>
            </a:r>
          </a:p>
        </p:txBody>
      </p:sp>
      <p:sp>
        <p:nvSpPr>
          <p:cNvPr id="13" name="Text Placeholder 5">
            <a:extLst>
              <a:ext uri="{FF2B5EF4-FFF2-40B4-BE49-F238E27FC236}">
                <a16:creationId xmlns:a16="http://schemas.microsoft.com/office/drawing/2014/main" id="{6618D751-5473-6440-9CF8-FC835E9BB732}"/>
              </a:ext>
            </a:extLst>
          </p:cNvPr>
          <p:cNvSpPr>
            <a:spLocks noGrp="1"/>
          </p:cNvSpPr>
          <p:nvPr>
            <p:ph type="body" sz="quarter" idx="10" hasCustomPrompt="1"/>
          </p:nvPr>
        </p:nvSpPr>
        <p:spPr>
          <a:xfrm>
            <a:off x="530754" y="4726175"/>
            <a:ext cx="10720093" cy="345553"/>
          </a:xfrm>
        </p:spPr>
        <p:txBody>
          <a:bodyPr/>
          <a:lstStyle>
            <a:lvl1pPr marL="0" indent="0">
              <a:buNone/>
              <a:defRPr sz="1755">
                <a:solidFill>
                  <a:schemeClr val="bg1"/>
                </a:solidFill>
              </a:defRPr>
            </a:lvl1pPr>
          </a:lstStyle>
          <a:p>
            <a:pPr lvl="0"/>
            <a:r>
              <a:rPr lang="en-US" dirty="0"/>
              <a:t>Date goes here</a:t>
            </a:r>
          </a:p>
        </p:txBody>
      </p:sp>
      <p:sp>
        <p:nvSpPr>
          <p:cNvPr id="7" name="Subtitle 2">
            <a:extLst>
              <a:ext uri="{FF2B5EF4-FFF2-40B4-BE49-F238E27FC236}">
                <a16:creationId xmlns:a16="http://schemas.microsoft.com/office/drawing/2014/main" id="{4271D422-B0BF-9539-653A-B240AC3FD5F4}"/>
              </a:ext>
            </a:extLst>
          </p:cNvPr>
          <p:cNvSpPr txBox="1">
            <a:spLocks/>
          </p:cNvSpPr>
          <p:nvPr userDrawn="1"/>
        </p:nvSpPr>
        <p:spPr>
          <a:xfrm>
            <a:off x="551213" y="5885124"/>
            <a:ext cx="6910931" cy="717525"/>
          </a:xfrm>
          <a:prstGeom prst="rect">
            <a:avLst/>
          </a:prstGeom>
        </p:spPr>
        <p:txBody>
          <a:bodyPr vert="horz" lIns="89154" tIns="44577" rIns="89154" bIns="44577"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073" b="0" i="0" kern="1200" dirty="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073" b="0" i="0" dirty="0">
              <a:solidFill>
                <a:srgbClr val="718594"/>
              </a:solidFill>
              <a:latin typeface="Montserrat Light" pitchFamily="2" charset="77"/>
            </a:endParaRPr>
          </a:p>
        </p:txBody>
      </p:sp>
      <p:pic>
        <p:nvPicPr>
          <p:cNvPr id="10" name="Picture 9">
            <a:extLst>
              <a:ext uri="{FF2B5EF4-FFF2-40B4-BE49-F238E27FC236}">
                <a16:creationId xmlns:a16="http://schemas.microsoft.com/office/drawing/2014/main" id="{1143BF89-05CE-6071-820B-028E767D6ADA}"/>
              </a:ext>
            </a:extLst>
          </p:cNvPr>
          <p:cNvPicPr>
            <a:picLocks noChangeAspect="1"/>
          </p:cNvPicPr>
          <p:nvPr userDrawn="1"/>
        </p:nvPicPr>
        <p:blipFill>
          <a:blip r:embed="rId3"/>
          <a:srcRect/>
          <a:stretch/>
        </p:blipFill>
        <p:spPr>
          <a:xfrm>
            <a:off x="551213" y="926861"/>
            <a:ext cx="3234050" cy="782657"/>
          </a:xfrm>
          <a:prstGeom prst="rect">
            <a:avLst/>
          </a:prstGeom>
        </p:spPr>
      </p:pic>
    </p:spTree>
    <p:extLst>
      <p:ext uri="{BB962C8B-B14F-4D97-AF65-F5344CB8AC3E}">
        <p14:creationId xmlns:p14="http://schemas.microsoft.com/office/powerpoint/2010/main" val="16857137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Title Slide – Two Lines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533044" y="2159627"/>
            <a:ext cx="10717804" cy="1655762"/>
          </a:xfrm>
          <a:prstGeom prst="rect">
            <a:avLst/>
          </a:prstGeom>
        </p:spPr>
        <p:txBody>
          <a:bodyPr anchor="b">
            <a:noAutofit/>
          </a:bodyPr>
          <a:lstStyle>
            <a:lvl1pPr algn="l">
              <a:defRPr sz="3705" b="1" i="0">
                <a:solidFill>
                  <a:schemeClr val="tx1"/>
                </a:solidFill>
                <a:latin typeface="Montserrat" pitchFamily="2" charset="77"/>
              </a:defRPr>
            </a:lvl1pPr>
          </a:lstStyle>
          <a:p>
            <a:r>
              <a:rPr lang="en-US" dirty="0"/>
              <a:t>Presentation Title</a:t>
            </a:r>
            <a:br>
              <a:rPr lang="en-US" dirty="0"/>
            </a:br>
            <a:r>
              <a:rPr lang="en-US" dirty="0"/>
              <a:t>Goes Here</a:t>
            </a:r>
          </a:p>
        </p:txBody>
      </p:sp>
      <p:sp>
        <p:nvSpPr>
          <p:cNvPr id="3" name="Subtitle 2">
            <a:extLst>
              <a:ext uri="{FF2B5EF4-FFF2-40B4-BE49-F238E27FC236}">
                <a16:creationId xmlns:a16="http://schemas.microsoft.com/office/drawing/2014/main" id="{E0AB1A14-16FA-49D0-BA25-AC60DC43EFBA}"/>
              </a:ext>
            </a:extLst>
          </p:cNvPr>
          <p:cNvSpPr>
            <a:spLocks noGrp="1"/>
          </p:cNvSpPr>
          <p:nvPr>
            <p:ph type="subTitle" idx="1" hasCustomPrompt="1"/>
          </p:nvPr>
        </p:nvSpPr>
        <p:spPr>
          <a:xfrm>
            <a:off x="533045" y="3907465"/>
            <a:ext cx="10717802" cy="717525"/>
          </a:xfrm>
        </p:spPr>
        <p:txBody>
          <a:bodyPr>
            <a:noAutofit/>
          </a:bodyPr>
          <a:lstStyle>
            <a:lvl1pPr marL="0" indent="0" algn="l">
              <a:buNone/>
              <a:defRPr sz="1755" b="0" i="0">
                <a:solidFill>
                  <a:schemeClr val="tx1"/>
                </a:solidFill>
                <a:latin typeface="Montserrat Medium" panose="00000600000000000000" pitchFamily="2" charset="0"/>
              </a:defRPr>
            </a:lvl1pPr>
            <a:lvl2pPr marL="334328" indent="0" algn="ctr">
              <a:buNone/>
              <a:defRPr sz="1463"/>
            </a:lvl2pPr>
            <a:lvl3pPr marL="668655" indent="0" algn="ctr">
              <a:buNone/>
              <a:defRPr sz="1316"/>
            </a:lvl3pPr>
            <a:lvl4pPr marL="1002983" indent="0" algn="ctr">
              <a:buNone/>
              <a:defRPr sz="1170"/>
            </a:lvl4pPr>
            <a:lvl5pPr marL="1337310" indent="0" algn="ctr">
              <a:buNone/>
              <a:defRPr sz="1170"/>
            </a:lvl5pPr>
            <a:lvl6pPr marL="1671638" indent="0" algn="ctr">
              <a:buNone/>
              <a:defRPr sz="1170"/>
            </a:lvl6pPr>
            <a:lvl7pPr marL="2005965" indent="0" algn="ctr">
              <a:buNone/>
              <a:defRPr sz="1170"/>
            </a:lvl7pPr>
            <a:lvl8pPr marL="2340293" indent="0" algn="ctr">
              <a:buNone/>
              <a:defRPr sz="1170"/>
            </a:lvl8pPr>
            <a:lvl9pPr marL="2674620" indent="0" algn="ctr">
              <a:buNone/>
              <a:defRPr sz="1170"/>
            </a:lvl9pPr>
          </a:lstStyle>
          <a:p>
            <a:r>
              <a:rPr lang="en-US" dirty="0"/>
              <a:t>Subtitle or Presenter’s Name</a:t>
            </a:r>
          </a:p>
        </p:txBody>
      </p:sp>
      <p:pic>
        <p:nvPicPr>
          <p:cNvPr id="9" name="Picture 8">
            <a:extLst>
              <a:ext uri="{FF2B5EF4-FFF2-40B4-BE49-F238E27FC236}">
                <a16:creationId xmlns:a16="http://schemas.microsoft.com/office/drawing/2014/main" id="{4B547F18-5F70-B345-8B33-DEEA8B81924D}"/>
              </a:ext>
            </a:extLst>
          </p:cNvPr>
          <p:cNvPicPr>
            <a:picLocks noChangeAspect="1"/>
          </p:cNvPicPr>
          <p:nvPr userDrawn="1"/>
        </p:nvPicPr>
        <p:blipFill>
          <a:blip r:embed="rId2"/>
          <a:srcRect/>
          <a:stretch/>
        </p:blipFill>
        <p:spPr>
          <a:xfrm>
            <a:off x="551213" y="926860"/>
            <a:ext cx="3234050" cy="782656"/>
          </a:xfrm>
          <a:prstGeom prst="rect">
            <a:avLst/>
          </a:prstGeom>
        </p:spPr>
      </p:pic>
      <p:sp>
        <p:nvSpPr>
          <p:cNvPr id="13" name="Text Placeholder 5">
            <a:extLst>
              <a:ext uri="{FF2B5EF4-FFF2-40B4-BE49-F238E27FC236}">
                <a16:creationId xmlns:a16="http://schemas.microsoft.com/office/drawing/2014/main" id="{6618D751-5473-6440-9CF8-FC835E9BB732}"/>
              </a:ext>
            </a:extLst>
          </p:cNvPr>
          <p:cNvSpPr>
            <a:spLocks noGrp="1"/>
          </p:cNvSpPr>
          <p:nvPr>
            <p:ph type="body" sz="quarter" idx="10" hasCustomPrompt="1"/>
          </p:nvPr>
        </p:nvSpPr>
        <p:spPr>
          <a:xfrm>
            <a:off x="530754" y="4726175"/>
            <a:ext cx="10720093" cy="345553"/>
          </a:xfrm>
        </p:spPr>
        <p:txBody>
          <a:bodyPr/>
          <a:lstStyle>
            <a:lvl1pPr marL="0" indent="0">
              <a:buNone/>
              <a:defRPr sz="1755">
                <a:solidFill>
                  <a:schemeClr val="tx1"/>
                </a:solidFill>
              </a:defRPr>
            </a:lvl1pPr>
          </a:lstStyle>
          <a:p>
            <a:pPr lvl="0"/>
            <a:r>
              <a:rPr lang="en-US" dirty="0"/>
              <a:t>Date goes here</a:t>
            </a:r>
          </a:p>
        </p:txBody>
      </p:sp>
      <p:sp>
        <p:nvSpPr>
          <p:cNvPr id="7" name="Subtitle 2">
            <a:extLst>
              <a:ext uri="{FF2B5EF4-FFF2-40B4-BE49-F238E27FC236}">
                <a16:creationId xmlns:a16="http://schemas.microsoft.com/office/drawing/2014/main" id="{4271D422-B0BF-9539-653A-B240AC3FD5F4}"/>
              </a:ext>
            </a:extLst>
          </p:cNvPr>
          <p:cNvSpPr txBox="1">
            <a:spLocks/>
          </p:cNvSpPr>
          <p:nvPr userDrawn="1"/>
        </p:nvSpPr>
        <p:spPr>
          <a:xfrm>
            <a:off x="551213" y="5885124"/>
            <a:ext cx="6910931" cy="717525"/>
          </a:xfrm>
          <a:prstGeom prst="rect">
            <a:avLst/>
          </a:prstGeom>
        </p:spPr>
        <p:txBody>
          <a:bodyPr vert="horz" lIns="89154" tIns="44577" rIns="89154" bIns="44577"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1"/>
                </a:solidFill>
                <a:latin typeface="TransportNewLight_gdi"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082940"/>
                </a:solidFill>
                <a:latin typeface="TransportNewLight_gdi"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082940"/>
                </a:solidFill>
                <a:latin typeface="TransportNewLight_gdi"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082940"/>
                </a:solidFill>
                <a:latin typeface="TransportNewLight_gdi"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40000"/>
              </a:lnSpc>
            </a:pPr>
            <a:r>
              <a:rPr lang="en-US" sz="1073" b="0" i="0" kern="1200" dirty="0">
                <a:solidFill>
                  <a:srgbClr val="718594"/>
                </a:solidFill>
                <a:effectLst/>
                <a:latin typeface="Montserrat Light" pitchFamily="2" charset="77"/>
                <a:ea typeface="+mn-ea"/>
                <a:cs typeface="+mn-cs"/>
              </a:rPr>
              <a:t>Connecting people, products and places safely and efficiently with customer focus, accountability and environmental sensitivity to enhance the economy and vitality of North Carolina</a:t>
            </a:r>
            <a:endParaRPr lang="en-US" sz="1073" b="0" i="0" dirty="0">
              <a:solidFill>
                <a:srgbClr val="718594"/>
              </a:solidFill>
              <a:latin typeface="Montserrat Light" pitchFamily="2" charset="77"/>
            </a:endParaRPr>
          </a:p>
        </p:txBody>
      </p:sp>
    </p:spTree>
    <p:extLst>
      <p:ext uri="{BB962C8B-B14F-4D97-AF65-F5344CB8AC3E}">
        <p14:creationId xmlns:p14="http://schemas.microsoft.com/office/powerpoint/2010/main" val="17133628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E23750-7BA8-A006-0B93-3CBFEDAE9D3F}"/>
              </a:ext>
            </a:extLst>
          </p:cNvPr>
          <p:cNvPicPr>
            <a:picLocks noChangeAspect="1"/>
          </p:cNvPicPr>
          <p:nvPr userDrawn="1"/>
        </p:nvPicPr>
        <p:blipFill rotWithShape="1">
          <a:blip r:embed="rId2"/>
          <a:srcRect r="9568" b="31978"/>
          <a:stretch/>
        </p:blipFill>
        <p:spPr>
          <a:xfrm>
            <a:off x="1486" y="-9144"/>
            <a:ext cx="11884228" cy="6876288"/>
          </a:xfrm>
          <a:prstGeom prst="rect">
            <a:avLst/>
          </a:prstGeom>
        </p:spPr>
      </p:pic>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11887200" cy="1655762"/>
          </a:xfrm>
          <a:prstGeom prst="rect">
            <a:avLst/>
          </a:prstGeom>
        </p:spPr>
        <p:txBody>
          <a:bodyPr anchor="b">
            <a:noAutofit/>
          </a:bodyPr>
          <a:lstStyle>
            <a:lvl1pPr algn="ctr">
              <a:defRPr sz="3705" b="1" i="0">
                <a:solidFill>
                  <a:schemeClr val="bg1"/>
                </a:solidFill>
                <a:latin typeface="Montserrat" pitchFamily="2" charset="77"/>
              </a:defRPr>
            </a:lvl1pPr>
          </a:lstStyle>
          <a:p>
            <a:r>
              <a:rPr lang="en-US" dirty="0"/>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4873752" y="3732704"/>
            <a:ext cx="2139696"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b="0" i="0" dirty="0">
              <a:latin typeface="Montserrat" pitchFamily="2" charset="77"/>
            </a:endParaRPr>
          </a:p>
        </p:txBody>
      </p:sp>
      <p:pic>
        <p:nvPicPr>
          <p:cNvPr id="6" name="Picture 5">
            <a:extLst>
              <a:ext uri="{FF2B5EF4-FFF2-40B4-BE49-F238E27FC236}">
                <a16:creationId xmlns:a16="http://schemas.microsoft.com/office/drawing/2014/main" id="{B580557E-8CEF-3ADE-D695-6302B6A120B5}"/>
              </a:ext>
            </a:extLst>
          </p:cNvPr>
          <p:cNvPicPr>
            <a:picLocks noChangeAspect="1"/>
          </p:cNvPicPr>
          <p:nvPr userDrawn="1"/>
        </p:nvPicPr>
        <p:blipFill>
          <a:blip r:embed="rId3"/>
          <a:stretch>
            <a:fillRect/>
          </a:stretch>
        </p:blipFill>
        <p:spPr>
          <a:xfrm>
            <a:off x="528940" y="288475"/>
            <a:ext cx="1114425" cy="203200"/>
          </a:xfrm>
          <a:prstGeom prst="rect">
            <a:avLst/>
          </a:prstGeom>
        </p:spPr>
      </p:pic>
      <p:sp>
        <p:nvSpPr>
          <p:cNvPr id="8" name="Text Placeholder 7">
            <a:extLst>
              <a:ext uri="{FF2B5EF4-FFF2-40B4-BE49-F238E27FC236}">
                <a16:creationId xmlns:a16="http://schemas.microsoft.com/office/drawing/2014/main" id="{F17026EA-A8DE-5F01-3277-AB62F6FCEF7C}"/>
              </a:ext>
            </a:extLst>
          </p:cNvPr>
          <p:cNvSpPr>
            <a:spLocks noGrp="1"/>
          </p:cNvSpPr>
          <p:nvPr>
            <p:ph type="body" sz="quarter" idx="10" hasCustomPrompt="1"/>
          </p:nvPr>
        </p:nvSpPr>
        <p:spPr>
          <a:xfrm>
            <a:off x="2830122" y="216782"/>
            <a:ext cx="8566085" cy="661988"/>
          </a:xfrm>
        </p:spPr>
        <p:txBody>
          <a:bodyPr/>
          <a:lstStyle>
            <a:lvl1pPr marL="0" indent="0" algn="r">
              <a:buNone/>
              <a:defRPr sz="1755">
                <a:solidFill>
                  <a:schemeClr val="bg1"/>
                </a:solidFill>
              </a:defRPr>
            </a:lvl1pPr>
          </a:lstStyle>
          <a:p>
            <a:pPr lvl="0"/>
            <a:r>
              <a:rPr lang="en-US" dirty="0"/>
              <a:t>Presentation Title</a:t>
            </a:r>
          </a:p>
        </p:txBody>
      </p:sp>
      <p:sp>
        <p:nvSpPr>
          <p:cNvPr id="10" name="Slide Number Placeholder 4">
            <a:extLst>
              <a:ext uri="{FF2B5EF4-FFF2-40B4-BE49-F238E27FC236}">
                <a16:creationId xmlns:a16="http://schemas.microsoft.com/office/drawing/2014/main" id="{CF7DD720-02A4-21FD-EAF9-682E76516883}"/>
              </a:ext>
            </a:extLst>
          </p:cNvPr>
          <p:cNvSpPr>
            <a:spLocks noGrp="1"/>
          </p:cNvSpPr>
          <p:nvPr>
            <p:ph type="sldNum" sz="quarter" idx="4"/>
          </p:nvPr>
        </p:nvSpPr>
        <p:spPr>
          <a:xfrm>
            <a:off x="10976013" y="6295683"/>
            <a:ext cx="514947" cy="365125"/>
          </a:xfrm>
          <a:prstGeom prst="rect">
            <a:avLst/>
          </a:prstGeom>
        </p:spPr>
        <p:txBody>
          <a:bodyPr vert="horz" lIns="91440" tIns="45720" rIns="91440" bIns="45720" rtlCol="0" anchor="ctr"/>
          <a:lstStyle>
            <a:lvl1pPr algn="ctr">
              <a:defRPr sz="1268" b="1" i="0">
                <a:solidFill>
                  <a:schemeClr val="bg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9657423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Section Slide (printer friend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BA6A1-A578-41C1-8E73-BDD1597F3C58}"/>
              </a:ext>
            </a:extLst>
          </p:cNvPr>
          <p:cNvSpPr>
            <a:spLocks noGrp="1"/>
          </p:cNvSpPr>
          <p:nvPr>
            <p:ph type="ctrTitle" hasCustomPrompt="1"/>
          </p:nvPr>
        </p:nvSpPr>
        <p:spPr>
          <a:xfrm>
            <a:off x="0" y="1848342"/>
            <a:ext cx="11887200" cy="1655762"/>
          </a:xfrm>
          <a:prstGeom prst="rect">
            <a:avLst/>
          </a:prstGeom>
        </p:spPr>
        <p:txBody>
          <a:bodyPr anchor="b">
            <a:noAutofit/>
          </a:bodyPr>
          <a:lstStyle>
            <a:lvl1pPr algn="ctr">
              <a:defRPr sz="3705" b="1" i="0">
                <a:solidFill>
                  <a:schemeClr val="tx1"/>
                </a:solidFill>
                <a:latin typeface="Montserrat" pitchFamily="2" charset="77"/>
              </a:defRPr>
            </a:lvl1pPr>
          </a:lstStyle>
          <a:p>
            <a:r>
              <a:rPr lang="en-US" dirty="0"/>
              <a:t>Section Slide</a:t>
            </a:r>
          </a:p>
        </p:txBody>
      </p:sp>
      <p:sp>
        <p:nvSpPr>
          <p:cNvPr id="3" name="Rectangle 2">
            <a:extLst>
              <a:ext uri="{FF2B5EF4-FFF2-40B4-BE49-F238E27FC236}">
                <a16:creationId xmlns:a16="http://schemas.microsoft.com/office/drawing/2014/main" id="{69700245-4C4B-C242-A1CA-8F1FB3C0412A}"/>
              </a:ext>
            </a:extLst>
          </p:cNvPr>
          <p:cNvSpPr/>
          <p:nvPr userDrawn="1"/>
        </p:nvSpPr>
        <p:spPr>
          <a:xfrm>
            <a:off x="4873752" y="3732704"/>
            <a:ext cx="2139696" cy="1077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b="0" i="0" dirty="0">
              <a:latin typeface="Montserrat" pitchFamily="2" charset="77"/>
            </a:endParaRPr>
          </a:p>
        </p:txBody>
      </p:sp>
      <p:pic>
        <p:nvPicPr>
          <p:cNvPr id="9" name="Picture 8">
            <a:extLst>
              <a:ext uri="{FF2B5EF4-FFF2-40B4-BE49-F238E27FC236}">
                <a16:creationId xmlns:a16="http://schemas.microsoft.com/office/drawing/2014/main" id="{FF944D7A-74C1-9C4C-9D39-8A1738F55B6F}"/>
              </a:ext>
            </a:extLst>
          </p:cNvPr>
          <p:cNvPicPr>
            <a:picLocks noChangeAspect="1"/>
          </p:cNvPicPr>
          <p:nvPr userDrawn="1"/>
        </p:nvPicPr>
        <p:blipFill rotWithShape="1">
          <a:blip r:embed="rId2"/>
          <a:srcRect t="26952" b="55511"/>
          <a:stretch/>
        </p:blipFill>
        <p:spPr>
          <a:xfrm>
            <a:off x="0" y="5655302"/>
            <a:ext cx="11887200" cy="1202699"/>
          </a:xfrm>
          <a:prstGeom prst="rect">
            <a:avLst/>
          </a:prstGeom>
        </p:spPr>
      </p:pic>
      <p:sp>
        <p:nvSpPr>
          <p:cNvPr id="6" name="Text Placeholder 7">
            <a:extLst>
              <a:ext uri="{FF2B5EF4-FFF2-40B4-BE49-F238E27FC236}">
                <a16:creationId xmlns:a16="http://schemas.microsoft.com/office/drawing/2014/main" id="{26401008-10D7-9E1B-D5C4-CF878CC234C1}"/>
              </a:ext>
            </a:extLst>
          </p:cNvPr>
          <p:cNvSpPr>
            <a:spLocks noGrp="1"/>
          </p:cNvSpPr>
          <p:nvPr>
            <p:ph type="body" sz="quarter" idx="10"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4" name="Picture 3">
            <a:extLst>
              <a:ext uri="{FF2B5EF4-FFF2-40B4-BE49-F238E27FC236}">
                <a16:creationId xmlns:a16="http://schemas.microsoft.com/office/drawing/2014/main" id="{6F6D40DB-FC73-12DC-D512-79925C52D804}"/>
              </a:ext>
            </a:extLst>
          </p:cNvPr>
          <p:cNvPicPr>
            <a:picLocks noChangeAspect="1"/>
          </p:cNvPicPr>
          <p:nvPr userDrawn="1"/>
        </p:nvPicPr>
        <p:blipFill>
          <a:blip r:embed="rId3"/>
          <a:stretch>
            <a:fillRect/>
          </a:stretch>
        </p:blipFill>
        <p:spPr>
          <a:xfrm>
            <a:off x="514016" y="286684"/>
            <a:ext cx="1114425" cy="203200"/>
          </a:xfrm>
          <a:prstGeom prst="rect">
            <a:avLst/>
          </a:prstGeom>
        </p:spPr>
      </p:pic>
      <p:sp>
        <p:nvSpPr>
          <p:cNvPr id="7" name="Slide Number Placeholder 4">
            <a:extLst>
              <a:ext uri="{FF2B5EF4-FFF2-40B4-BE49-F238E27FC236}">
                <a16:creationId xmlns:a16="http://schemas.microsoft.com/office/drawing/2014/main" id="{EBB23E25-90B1-8DB6-E09E-1BE91D8FE526}"/>
              </a:ext>
            </a:extLst>
          </p:cNvPr>
          <p:cNvSpPr>
            <a:spLocks noGrp="1"/>
          </p:cNvSpPr>
          <p:nvPr>
            <p:ph type="sldNum" sz="quarter" idx="4"/>
          </p:nvPr>
        </p:nvSpPr>
        <p:spPr>
          <a:xfrm>
            <a:off x="10976013" y="6295683"/>
            <a:ext cx="514947" cy="365125"/>
          </a:xfrm>
          <a:prstGeom prst="rect">
            <a:avLst/>
          </a:prstGeom>
        </p:spPr>
        <p:txBody>
          <a:bodyPr vert="horz" lIns="91440" tIns="45720" rIns="91440" bIns="45720" rtlCol="0" anchor="ctr"/>
          <a:lstStyle>
            <a:lvl1pPr algn="ctr">
              <a:defRPr sz="1268" b="1" i="0">
                <a:solidFill>
                  <a:schemeClr val="bg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5813345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23703" y="1869928"/>
            <a:ext cx="5862219" cy="4033676"/>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576656" y="1869137"/>
            <a:ext cx="5310544" cy="4033188"/>
          </a:xfrm>
        </p:spPr>
        <p:txBody>
          <a:bodyPr/>
          <a:lstStyle/>
          <a:p>
            <a:r>
              <a:rPr lang="en-US"/>
              <a:t>Click icon to add picture</a:t>
            </a:r>
          </a:p>
        </p:txBody>
      </p:sp>
      <p:sp>
        <p:nvSpPr>
          <p:cNvPr id="9" name="Text Placeholder 4">
            <a:extLst>
              <a:ext uri="{FF2B5EF4-FFF2-40B4-BE49-F238E27FC236}">
                <a16:creationId xmlns:a16="http://schemas.microsoft.com/office/drawing/2014/main" id="{15EE4CEE-037A-083C-CB94-A8B8BE1FB3CA}"/>
              </a:ext>
            </a:extLst>
          </p:cNvPr>
          <p:cNvSpPr>
            <a:spLocks noGrp="1"/>
          </p:cNvSpPr>
          <p:nvPr>
            <p:ph type="body" sz="quarter" idx="13" hasCustomPrompt="1"/>
          </p:nvPr>
        </p:nvSpPr>
        <p:spPr>
          <a:xfrm>
            <a:off x="423702" y="1440288"/>
            <a:ext cx="10954465" cy="367451"/>
          </a:xfrm>
        </p:spPr>
        <p:txBody>
          <a:bodyPr>
            <a:noAutofit/>
          </a:bodyPr>
          <a:lstStyle>
            <a:lvl1pPr marL="0" indent="0">
              <a:buFont typeface="Arial" panose="020B0604020202020204" pitchFamily="34" charset="0"/>
              <a:buNone/>
              <a:defRPr sz="1365" b="1" i="0">
                <a:solidFill>
                  <a:schemeClr val="accent2"/>
                </a:solidFill>
                <a:latin typeface="Montserrat" pitchFamily="2" charset="77"/>
              </a:defRPr>
            </a:lvl1pPr>
            <a:lvl2pPr marL="543283" indent="-208955">
              <a:buFont typeface="Arial" panose="020B0604020202020204" pitchFamily="34" charset="0"/>
              <a:buChar char="•"/>
              <a:defRPr>
                <a:solidFill>
                  <a:srgbClr val="606165"/>
                </a:solidFill>
              </a:defRPr>
            </a:lvl2pPr>
            <a:lvl3pPr marL="835819" indent="-167164">
              <a:buFont typeface="Arial" panose="020B0604020202020204" pitchFamily="34" charset="0"/>
              <a:buChar char="•"/>
              <a:defRPr>
                <a:solidFill>
                  <a:srgbClr val="606165"/>
                </a:solidFill>
              </a:defRPr>
            </a:lvl3pPr>
            <a:lvl4pPr marL="1170146" indent="-167164">
              <a:buFont typeface="Arial" panose="020B0604020202020204" pitchFamily="34" charset="0"/>
              <a:buChar char="•"/>
              <a:defRPr>
                <a:solidFill>
                  <a:srgbClr val="606165"/>
                </a:solidFill>
              </a:defRPr>
            </a:lvl4pPr>
            <a:lvl5pPr marL="1504474" indent="-167164">
              <a:buFont typeface="Arial" panose="020B0604020202020204" pitchFamily="34" charset="0"/>
              <a:buChar char="•"/>
              <a:defRPr>
                <a:solidFill>
                  <a:srgbClr val="606165"/>
                </a:solidFill>
              </a:defRPr>
            </a:lvl5pPr>
          </a:lstStyle>
          <a:p>
            <a:pPr lvl="0"/>
            <a:r>
              <a:rPr lang="en-US" dirty="0"/>
              <a:t>Subtitle Goes Here (if needed) </a:t>
            </a:r>
          </a:p>
        </p:txBody>
      </p:sp>
      <p:sp>
        <p:nvSpPr>
          <p:cNvPr id="11" name="Slide Number Placeholder 4">
            <a:extLst>
              <a:ext uri="{FF2B5EF4-FFF2-40B4-BE49-F238E27FC236}">
                <a16:creationId xmlns:a16="http://schemas.microsoft.com/office/drawing/2014/main" id="{CF2A4861-8644-FB60-9525-FDC789F35362}"/>
              </a:ext>
            </a:extLst>
          </p:cNvPr>
          <p:cNvSpPr>
            <a:spLocks noGrp="1"/>
          </p:cNvSpPr>
          <p:nvPr>
            <p:ph type="sldNum" sz="quarter" idx="4"/>
          </p:nvPr>
        </p:nvSpPr>
        <p:spPr>
          <a:xfrm>
            <a:off x="10976013" y="6295683"/>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5694846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Text and righ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p:nvPr>
        </p:nvSpPr>
        <p:spPr>
          <a:xfrm>
            <a:off x="423703" y="1715272"/>
            <a:ext cx="5862219" cy="4188332"/>
          </a:xfrm>
        </p:spPr>
        <p:txBody>
          <a:bodyPr/>
          <a:lstStyle>
            <a:lvl1pPr marL="0" indent="0">
              <a:lnSpc>
                <a:spcPct val="105000"/>
              </a:lnSpc>
              <a:buFont typeface="Arial" panose="020B0604020202020204" pitchFamily="34" charset="0"/>
              <a:buNone/>
              <a:defRPr/>
            </a:lvl1pPr>
          </a:lstStyle>
          <a:p>
            <a:pPr lvl="0"/>
            <a:r>
              <a:rPr lang="en-US"/>
              <a:t>Click to edit Master text styles</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0976013" y="6325501"/>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6576656" y="1714500"/>
            <a:ext cx="5310544" cy="4187825"/>
          </a:xfrm>
        </p:spPr>
        <p:txBody>
          <a:bodyPr/>
          <a:lstStyle/>
          <a:p>
            <a:r>
              <a:rPr lang="en-US"/>
              <a:t>Click icon to add picture</a:t>
            </a:r>
          </a:p>
        </p:txBody>
      </p:sp>
    </p:spTree>
    <p:extLst>
      <p:ext uri="{BB962C8B-B14F-4D97-AF65-F5344CB8AC3E}">
        <p14:creationId xmlns:p14="http://schemas.microsoft.com/office/powerpoint/2010/main" val="7506187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Text and lef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5533988" y="1871238"/>
            <a:ext cx="5862219" cy="4095866"/>
          </a:xfrm>
        </p:spPr>
        <p:txBody>
          <a:bodyPr/>
          <a:lstStyle>
            <a:lvl1pPr marL="0" indent="0">
              <a:lnSpc>
                <a:spcPct val="105000"/>
              </a:lnSpc>
              <a:spcBef>
                <a:spcPts val="731"/>
              </a:spcBef>
              <a:buFont typeface="Arial" panose="020B0604020202020204" pitchFamily="34" charset="0"/>
              <a:buNone/>
              <a:defRPr/>
            </a:lvl1pPr>
          </a:lstStyle>
          <a:p>
            <a:pPr lvl="0">
              <a:lnSpc>
                <a:spcPct val="105000"/>
              </a:lnSpc>
              <a:spcBef>
                <a:spcPts val="731"/>
              </a:spcBef>
            </a:pPr>
            <a:r>
              <a:rPr lang="en-US" sz="1560" b="1" dirty="0" err="1">
                <a:solidFill>
                  <a:schemeClr val="accent2"/>
                </a:solidFill>
                <a:latin typeface="Montserrat" pitchFamily="2" charset="77"/>
              </a:rPr>
              <a:t>Subheader</a:t>
            </a:r>
            <a:r>
              <a:rPr lang="en-US" sz="1560" b="1" dirty="0">
                <a:solidFill>
                  <a:schemeClr val="accent2"/>
                </a:solidFill>
                <a:latin typeface="Montserrat" pitchFamily="2" charset="77"/>
              </a:rPr>
              <a:t> goes here</a:t>
            </a:r>
          </a:p>
          <a:p>
            <a:pPr lvl="0"/>
            <a:r>
              <a:rPr lang="en-US" dirty="0"/>
              <a:t>Text goes here and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0976013" y="6265866"/>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0" y="1870455"/>
            <a:ext cx="5247672" cy="4095370"/>
          </a:xfrm>
        </p:spPr>
        <p:txBody>
          <a:bodyPr/>
          <a:lstStyle/>
          <a:p>
            <a:r>
              <a:rPr lang="en-US"/>
              <a:t>Click icon to add picture</a:t>
            </a:r>
          </a:p>
        </p:txBody>
      </p:sp>
      <p:sp>
        <p:nvSpPr>
          <p:cNvPr id="9" name="Text Placeholder 4">
            <a:extLst>
              <a:ext uri="{FF2B5EF4-FFF2-40B4-BE49-F238E27FC236}">
                <a16:creationId xmlns:a16="http://schemas.microsoft.com/office/drawing/2014/main" id="{FB354D9F-B8FF-F728-F297-9A8B9CFD8D79}"/>
              </a:ext>
            </a:extLst>
          </p:cNvPr>
          <p:cNvSpPr>
            <a:spLocks noGrp="1"/>
          </p:cNvSpPr>
          <p:nvPr>
            <p:ph type="body" sz="quarter" idx="13" hasCustomPrompt="1"/>
          </p:nvPr>
        </p:nvSpPr>
        <p:spPr>
          <a:xfrm>
            <a:off x="423702" y="1440288"/>
            <a:ext cx="10954465" cy="367451"/>
          </a:xfrm>
        </p:spPr>
        <p:txBody>
          <a:bodyPr>
            <a:noAutofit/>
          </a:bodyPr>
          <a:lstStyle>
            <a:lvl1pPr marL="0" indent="0">
              <a:buFont typeface="Arial" panose="020B0604020202020204" pitchFamily="34" charset="0"/>
              <a:buNone/>
              <a:defRPr sz="1365" b="1" i="0">
                <a:solidFill>
                  <a:schemeClr val="accent2"/>
                </a:solidFill>
                <a:latin typeface="Montserrat" pitchFamily="2" charset="77"/>
              </a:defRPr>
            </a:lvl1pPr>
            <a:lvl2pPr marL="543283" indent="-208955">
              <a:buFont typeface="Arial" panose="020B0604020202020204" pitchFamily="34" charset="0"/>
              <a:buChar char="•"/>
              <a:defRPr>
                <a:solidFill>
                  <a:srgbClr val="606165"/>
                </a:solidFill>
              </a:defRPr>
            </a:lvl2pPr>
            <a:lvl3pPr marL="835819" indent="-167164">
              <a:buFont typeface="Arial" panose="020B0604020202020204" pitchFamily="34" charset="0"/>
              <a:buChar char="•"/>
              <a:defRPr>
                <a:solidFill>
                  <a:srgbClr val="606165"/>
                </a:solidFill>
              </a:defRPr>
            </a:lvl3pPr>
            <a:lvl4pPr marL="1170146" indent="-167164">
              <a:buFont typeface="Arial" panose="020B0604020202020204" pitchFamily="34" charset="0"/>
              <a:buChar char="•"/>
              <a:defRPr>
                <a:solidFill>
                  <a:srgbClr val="606165"/>
                </a:solidFill>
              </a:defRPr>
            </a:lvl4pPr>
            <a:lvl5pPr marL="1504474" indent="-167164">
              <a:buFont typeface="Arial" panose="020B0604020202020204" pitchFamily="34" charset="0"/>
              <a:buChar char="•"/>
              <a:defRPr>
                <a:solidFill>
                  <a:srgbClr val="606165"/>
                </a:solidFill>
              </a:defRPr>
            </a:lvl5pPr>
          </a:lstStyle>
          <a:p>
            <a:pPr lvl="0"/>
            <a:r>
              <a:rPr lang="en-US" dirty="0"/>
              <a:t>Subtitle Goes Here (if needed) </a:t>
            </a:r>
          </a:p>
        </p:txBody>
      </p:sp>
    </p:spTree>
    <p:extLst>
      <p:ext uri="{BB962C8B-B14F-4D97-AF65-F5344CB8AC3E}">
        <p14:creationId xmlns:p14="http://schemas.microsoft.com/office/powerpoint/2010/main" val="26858600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Text and left Phot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5533988" y="1715272"/>
            <a:ext cx="5862219" cy="4188332"/>
          </a:xfrm>
        </p:spPr>
        <p:txBody>
          <a:bodyPr/>
          <a:lstStyle>
            <a:lvl1pPr marL="0" indent="0">
              <a:lnSpc>
                <a:spcPct val="105000"/>
              </a:lnSpc>
              <a:spcBef>
                <a:spcPts val="731"/>
              </a:spcBef>
              <a:buFont typeface="Arial" panose="020B0604020202020204" pitchFamily="34" charset="0"/>
              <a:buNone/>
              <a:defRPr/>
            </a:lvl1pPr>
          </a:lstStyle>
          <a:p>
            <a:pPr lvl="0">
              <a:lnSpc>
                <a:spcPct val="105000"/>
              </a:lnSpc>
              <a:spcBef>
                <a:spcPts val="731"/>
              </a:spcBef>
            </a:pPr>
            <a:r>
              <a:rPr lang="en-US" sz="1560" b="1" dirty="0" err="1">
                <a:solidFill>
                  <a:schemeClr val="accent2"/>
                </a:solidFill>
                <a:latin typeface="Montserrat" pitchFamily="2" charset="77"/>
              </a:rPr>
              <a:t>Subheader</a:t>
            </a:r>
            <a:r>
              <a:rPr lang="en-US" sz="1560" b="1" dirty="0">
                <a:solidFill>
                  <a:schemeClr val="accent2"/>
                </a:solidFill>
                <a:latin typeface="Montserrat" pitchFamily="2" charset="77"/>
              </a:rPr>
              <a:t> goes here</a:t>
            </a:r>
          </a:p>
          <a:p>
            <a:pPr lvl="0"/>
            <a:r>
              <a:rPr lang="en-US" dirty="0"/>
              <a:t>Text goes here and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 and here.</a:t>
            </a:r>
          </a:p>
          <a:p>
            <a:pPr lvl="0"/>
            <a:r>
              <a:rPr lang="en-US" dirty="0"/>
              <a:t>Text goes here and here and here and here and here and here and here and here and here and here and here and here and here and here and here.</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5" name="Text Placeholder 5">
            <a:extLst>
              <a:ext uri="{FF2B5EF4-FFF2-40B4-BE49-F238E27FC236}">
                <a16:creationId xmlns:a16="http://schemas.microsoft.com/office/drawing/2014/main" id="{076F7424-9D0C-0F4E-B909-F8547D1471E4}"/>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8" name="Slide Number Placeholder 4">
            <a:extLst>
              <a:ext uri="{FF2B5EF4-FFF2-40B4-BE49-F238E27FC236}">
                <a16:creationId xmlns:a16="http://schemas.microsoft.com/office/drawing/2014/main" id="{E599D524-5E01-1943-97E9-5B67515B8AA1}"/>
              </a:ext>
            </a:extLst>
          </p:cNvPr>
          <p:cNvSpPr>
            <a:spLocks noGrp="1"/>
          </p:cNvSpPr>
          <p:nvPr>
            <p:ph type="sldNum" sz="quarter" idx="4"/>
          </p:nvPr>
        </p:nvSpPr>
        <p:spPr>
          <a:xfrm>
            <a:off x="10976013" y="6295684"/>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6" name="Text Placeholder 7">
            <a:extLst>
              <a:ext uri="{FF2B5EF4-FFF2-40B4-BE49-F238E27FC236}">
                <a16:creationId xmlns:a16="http://schemas.microsoft.com/office/drawing/2014/main" id="{CD4123A0-39A5-E48F-A3D9-2FFE32A5D708}"/>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07DDFA45-1391-186C-6AEA-981126621EE3}"/>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Picture Placeholder 9">
            <a:extLst>
              <a:ext uri="{FF2B5EF4-FFF2-40B4-BE49-F238E27FC236}">
                <a16:creationId xmlns:a16="http://schemas.microsoft.com/office/drawing/2014/main" id="{52ECF729-2AA8-1767-551A-119858E83564}"/>
              </a:ext>
            </a:extLst>
          </p:cNvPr>
          <p:cNvSpPr>
            <a:spLocks noGrp="1"/>
          </p:cNvSpPr>
          <p:nvPr>
            <p:ph type="pic" sz="quarter" idx="12"/>
          </p:nvPr>
        </p:nvSpPr>
        <p:spPr>
          <a:xfrm>
            <a:off x="0" y="1714500"/>
            <a:ext cx="5247672" cy="4187825"/>
          </a:xfrm>
        </p:spPr>
        <p:txBody>
          <a:bodyPr/>
          <a:lstStyle/>
          <a:p>
            <a:r>
              <a:rPr lang="en-US"/>
              <a:t>Click icon to add picture</a:t>
            </a:r>
          </a:p>
        </p:txBody>
      </p:sp>
    </p:spTree>
    <p:extLst>
      <p:ext uri="{BB962C8B-B14F-4D97-AF65-F5344CB8AC3E}">
        <p14:creationId xmlns:p14="http://schemas.microsoft.com/office/powerpoint/2010/main" val="22003307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wo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23701" y="1869136"/>
            <a:ext cx="5332785" cy="4034467"/>
          </a:xfrm>
        </p:spPr>
        <p:txBody>
          <a:bodyPr/>
          <a:lstStyle>
            <a:lvl1pPr marL="250746" indent="-250746">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0976013" y="6265866"/>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6045384" y="1869136"/>
            <a:ext cx="5332785" cy="4034467"/>
          </a:xfrm>
        </p:spPr>
        <p:txBody>
          <a:bodyPr/>
          <a:lstStyle>
            <a:lvl1pPr marL="250746" indent="-250746">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3" name="Text Placeholder 4">
            <a:extLst>
              <a:ext uri="{FF2B5EF4-FFF2-40B4-BE49-F238E27FC236}">
                <a16:creationId xmlns:a16="http://schemas.microsoft.com/office/drawing/2014/main" id="{DD8991ED-9AC8-A5E4-4E27-23ECD15D78C2}"/>
              </a:ext>
            </a:extLst>
          </p:cNvPr>
          <p:cNvSpPr>
            <a:spLocks noGrp="1"/>
          </p:cNvSpPr>
          <p:nvPr>
            <p:ph type="body" sz="quarter" idx="11" hasCustomPrompt="1"/>
          </p:nvPr>
        </p:nvSpPr>
        <p:spPr>
          <a:xfrm>
            <a:off x="423702" y="1440288"/>
            <a:ext cx="10954465" cy="367451"/>
          </a:xfrm>
        </p:spPr>
        <p:txBody>
          <a:bodyPr>
            <a:noAutofit/>
          </a:bodyPr>
          <a:lstStyle>
            <a:lvl1pPr marL="0" indent="0">
              <a:buFont typeface="Arial" panose="020B0604020202020204" pitchFamily="34" charset="0"/>
              <a:buNone/>
              <a:defRPr sz="1365" b="1" i="0">
                <a:solidFill>
                  <a:schemeClr val="accent2"/>
                </a:solidFill>
                <a:latin typeface="Montserrat" pitchFamily="2" charset="77"/>
              </a:defRPr>
            </a:lvl1pPr>
            <a:lvl2pPr marL="543283" indent="-208955">
              <a:buFont typeface="Arial" panose="020B0604020202020204" pitchFamily="34" charset="0"/>
              <a:buChar char="•"/>
              <a:defRPr>
                <a:solidFill>
                  <a:srgbClr val="606165"/>
                </a:solidFill>
              </a:defRPr>
            </a:lvl2pPr>
            <a:lvl3pPr marL="835819" indent="-167164">
              <a:buFont typeface="Arial" panose="020B0604020202020204" pitchFamily="34" charset="0"/>
              <a:buChar char="•"/>
              <a:defRPr>
                <a:solidFill>
                  <a:srgbClr val="606165"/>
                </a:solidFill>
              </a:defRPr>
            </a:lvl3pPr>
            <a:lvl4pPr marL="1170146" indent="-167164">
              <a:buFont typeface="Arial" panose="020B0604020202020204" pitchFamily="34" charset="0"/>
              <a:buChar char="•"/>
              <a:defRPr>
                <a:solidFill>
                  <a:srgbClr val="606165"/>
                </a:solidFill>
              </a:defRPr>
            </a:lvl4pPr>
            <a:lvl5pPr marL="1504474" indent="-167164">
              <a:buFont typeface="Arial" panose="020B0604020202020204" pitchFamily="34" charset="0"/>
              <a:buChar char="•"/>
              <a:defRPr>
                <a:solidFill>
                  <a:srgbClr val="606165"/>
                </a:solidFill>
              </a:defRPr>
            </a:lvl5pPr>
          </a:lstStyle>
          <a:p>
            <a:pPr lvl="0"/>
            <a:r>
              <a:rPr lang="en-US" dirty="0"/>
              <a:t>Subtitle Goes Here (if needed) </a:t>
            </a:r>
          </a:p>
        </p:txBody>
      </p:sp>
    </p:spTree>
    <p:extLst>
      <p:ext uri="{BB962C8B-B14F-4D97-AF65-F5344CB8AC3E}">
        <p14:creationId xmlns:p14="http://schemas.microsoft.com/office/powerpoint/2010/main" val="27722516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wo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23701" y="1592010"/>
            <a:ext cx="5332785" cy="4311594"/>
          </a:xfrm>
        </p:spPr>
        <p:txBody>
          <a:bodyPr/>
          <a:lstStyle>
            <a:lvl1pPr marL="250746" indent="-250746">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0976013" y="6265866"/>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6045384" y="1592010"/>
            <a:ext cx="5332785" cy="4311594"/>
          </a:xfrm>
        </p:spPr>
        <p:txBody>
          <a:bodyPr/>
          <a:lstStyle>
            <a:lvl1pPr marL="250746" indent="-250746">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Tree>
    <p:extLst>
      <p:ext uri="{BB962C8B-B14F-4D97-AF65-F5344CB8AC3E}">
        <p14:creationId xmlns:p14="http://schemas.microsoft.com/office/powerpoint/2010/main" val="28377037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C5D41A3-BF6C-8349-BB34-6207364B9B2A}"/>
              </a:ext>
            </a:extLst>
          </p:cNvPr>
          <p:cNvSpPr>
            <a:spLocks noGrp="1"/>
          </p:cNvSpPr>
          <p:nvPr>
            <p:ph type="body" sz="quarter" idx="11" hasCustomPrompt="1"/>
          </p:nvPr>
        </p:nvSpPr>
        <p:spPr>
          <a:xfrm>
            <a:off x="423702" y="1440288"/>
            <a:ext cx="10954465" cy="367451"/>
          </a:xfrm>
        </p:spPr>
        <p:txBody>
          <a:bodyPr>
            <a:noAutofit/>
          </a:bodyPr>
          <a:lstStyle>
            <a:lvl1pPr marL="0" indent="0">
              <a:buFont typeface="Arial" panose="020B0604020202020204" pitchFamily="34" charset="0"/>
              <a:buNone/>
              <a:defRPr sz="1365" b="1" i="0">
                <a:solidFill>
                  <a:schemeClr val="accent2"/>
                </a:solidFill>
                <a:latin typeface="Montserrat" pitchFamily="2" charset="77"/>
              </a:defRPr>
            </a:lvl1pPr>
            <a:lvl2pPr marL="543283" indent="-208955">
              <a:buFont typeface="Arial" panose="020B0604020202020204" pitchFamily="34" charset="0"/>
              <a:buChar char="•"/>
              <a:defRPr>
                <a:solidFill>
                  <a:srgbClr val="606165"/>
                </a:solidFill>
              </a:defRPr>
            </a:lvl2pPr>
            <a:lvl3pPr marL="835819" indent="-167164">
              <a:buFont typeface="Arial" panose="020B0604020202020204" pitchFamily="34" charset="0"/>
              <a:buChar char="•"/>
              <a:defRPr>
                <a:solidFill>
                  <a:srgbClr val="606165"/>
                </a:solidFill>
              </a:defRPr>
            </a:lvl3pPr>
            <a:lvl4pPr marL="1170146" indent="-167164">
              <a:buFont typeface="Arial" panose="020B0604020202020204" pitchFamily="34" charset="0"/>
              <a:buChar char="•"/>
              <a:defRPr>
                <a:solidFill>
                  <a:srgbClr val="606165"/>
                </a:solidFill>
              </a:defRPr>
            </a:lvl4pPr>
            <a:lvl5pPr marL="1504474" indent="-167164">
              <a:buFont typeface="Arial" panose="020B0604020202020204" pitchFamily="34" charset="0"/>
              <a:buChar char="•"/>
              <a:defRPr>
                <a:solidFill>
                  <a:srgbClr val="606165"/>
                </a:solidFill>
              </a:defRPr>
            </a:lvl5pPr>
          </a:lstStyle>
          <a:p>
            <a:pPr lvl="0"/>
            <a:r>
              <a:rPr lang="en-US" dirty="0"/>
              <a:t>Subtitle Goes Here (if needed) </a:t>
            </a:r>
          </a:p>
        </p:txBody>
      </p:sp>
      <p:sp>
        <p:nvSpPr>
          <p:cNvPr id="11" name="Content Placeholder 2">
            <a:extLst>
              <a:ext uri="{FF2B5EF4-FFF2-40B4-BE49-F238E27FC236}">
                <a16:creationId xmlns:a16="http://schemas.microsoft.com/office/drawing/2014/main" id="{FB363635-00AC-1C45-A599-7BA13E1C4652}"/>
              </a:ext>
            </a:extLst>
          </p:cNvPr>
          <p:cNvSpPr>
            <a:spLocks noGrp="1"/>
          </p:cNvSpPr>
          <p:nvPr>
            <p:ph idx="1" hasCustomPrompt="1"/>
          </p:nvPr>
        </p:nvSpPr>
        <p:spPr>
          <a:xfrm>
            <a:off x="423702" y="1869138"/>
            <a:ext cx="10954467" cy="4044647"/>
          </a:xfrm>
        </p:spPr>
        <p:txBody>
          <a:bodyPr/>
          <a:lstStyle>
            <a:lvl1pPr marL="250746" indent="-250746">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2" name="Title 1">
            <a:extLst>
              <a:ext uri="{FF2B5EF4-FFF2-40B4-BE49-F238E27FC236}">
                <a16:creationId xmlns:a16="http://schemas.microsoft.com/office/drawing/2014/main" id="{58520A6F-8DCC-F44F-8D67-663776233ED3}"/>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8" name="Text Placeholder 7">
            <a:extLst>
              <a:ext uri="{FF2B5EF4-FFF2-40B4-BE49-F238E27FC236}">
                <a16:creationId xmlns:a16="http://schemas.microsoft.com/office/drawing/2014/main" id="{25A95EF3-C81C-7748-1DC2-40F8ADD3D3CE}"/>
              </a:ext>
            </a:extLst>
          </p:cNvPr>
          <p:cNvSpPr>
            <a:spLocks noGrp="1"/>
          </p:cNvSpPr>
          <p:nvPr>
            <p:ph type="body" sz="quarter" idx="12"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94D8AF04-4217-87AD-4FBA-F2598CBC7D8C}"/>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Text Placeholder 5">
            <a:extLst>
              <a:ext uri="{FF2B5EF4-FFF2-40B4-BE49-F238E27FC236}">
                <a16:creationId xmlns:a16="http://schemas.microsoft.com/office/drawing/2014/main" id="{7F627F98-7D4C-49DB-2EB4-C8ECEF1E5E70}"/>
              </a:ext>
            </a:extLst>
          </p:cNvPr>
          <p:cNvSpPr>
            <a:spLocks noGrp="1"/>
          </p:cNvSpPr>
          <p:nvPr>
            <p:ph type="body" sz="quarter" idx="13"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14" name="Slide Number Placeholder 4">
            <a:extLst>
              <a:ext uri="{FF2B5EF4-FFF2-40B4-BE49-F238E27FC236}">
                <a16:creationId xmlns:a16="http://schemas.microsoft.com/office/drawing/2014/main" id="{D8D0B1FA-0C99-B48C-371A-7284980C30A7}"/>
              </a:ext>
            </a:extLst>
          </p:cNvPr>
          <p:cNvSpPr txBox="1">
            <a:spLocks/>
          </p:cNvSpPr>
          <p:nvPr userDrawn="1"/>
        </p:nvSpPr>
        <p:spPr>
          <a:xfrm>
            <a:off x="10976013" y="6265866"/>
            <a:ext cx="514947" cy="365125"/>
          </a:xfrm>
          <a:prstGeom prst="rect">
            <a:avLst/>
          </a:prstGeom>
        </p:spPr>
        <p:txBody>
          <a:bodyPr vert="horz" lIns="89154" tIns="44577" rIns="89154" bIns="44577" rtlCol="0" anchor="ctr"/>
          <a:lstStyle>
            <a:defPPr>
              <a:defRPr lang="en-US"/>
            </a:defPPr>
            <a:lvl1pPr marL="0" algn="ctr" defTabSz="914400" rtl="0" eaLnBrk="1" latinLnBrk="0" hangingPunct="1">
              <a:defRPr sz="1300" b="1" i="0" kern="1200">
                <a:solidFill>
                  <a:schemeClr val="tx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AF279C-F903-5C4F-9E12-139067057548}" type="slidenum">
              <a:rPr lang="en-US" sz="1268" smtClean="0"/>
              <a:pPr/>
              <a:t>‹#›</a:t>
            </a:fld>
            <a:endParaRPr lang="en-US" sz="1268" dirty="0"/>
          </a:p>
        </p:txBody>
      </p:sp>
    </p:spTree>
    <p:extLst>
      <p:ext uri="{BB962C8B-B14F-4D97-AF65-F5344CB8AC3E}">
        <p14:creationId xmlns:p14="http://schemas.microsoft.com/office/powerpoint/2010/main" val="9384912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6" name="Text Placeholder 7">
            <a:extLst>
              <a:ext uri="{FF2B5EF4-FFF2-40B4-BE49-F238E27FC236}">
                <a16:creationId xmlns:a16="http://schemas.microsoft.com/office/drawing/2014/main" id="{478F54D0-6155-43E0-4E58-B9AFDEBB384B}"/>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7" name="Picture 6">
            <a:extLst>
              <a:ext uri="{FF2B5EF4-FFF2-40B4-BE49-F238E27FC236}">
                <a16:creationId xmlns:a16="http://schemas.microsoft.com/office/drawing/2014/main" id="{61FCFDDF-499E-B303-1E92-CA0C82B0816A}"/>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8" name="Text Placeholder 5">
            <a:extLst>
              <a:ext uri="{FF2B5EF4-FFF2-40B4-BE49-F238E27FC236}">
                <a16:creationId xmlns:a16="http://schemas.microsoft.com/office/drawing/2014/main" id="{284C7A5C-F4EC-21F8-C225-2A8611C7DA0F}"/>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9" name="Slide Number Placeholder 4">
            <a:extLst>
              <a:ext uri="{FF2B5EF4-FFF2-40B4-BE49-F238E27FC236}">
                <a16:creationId xmlns:a16="http://schemas.microsoft.com/office/drawing/2014/main" id="{2665B196-EBE8-127A-8F99-2B02D4C59933}"/>
              </a:ext>
            </a:extLst>
          </p:cNvPr>
          <p:cNvSpPr>
            <a:spLocks noGrp="1"/>
          </p:cNvSpPr>
          <p:nvPr>
            <p:ph type="sldNum" sz="quarter" idx="4"/>
          </p:nvPr>
        </p:nvSpPr>
        <p:spPr>
          <a:xfrm>
            <a:off x="10976013" y="6265866"/>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0" name="Content Placeholder 2">
            <a:extLst>
              <a:ext uri="{FF2B5EF4-FFF2-40B4-BE49-F238E27FC236}">
                <a16:creationId xmlns:a16="http://schemas.microsoft.com/office/drawing/2014/main" id="{8F89D6F6-F473-1D48-76D3-8F8ECC8541B1}"/>
              </a:ext>
            </a:extLst>
          </p:cNvPr>
          <p:cNvSpPr>
            <a:spLocks noGrp="1"/>
          </p:cNvSpPr>
          <p:nvPr>
            <p:ph idx="1" hasCustomPrompt="1"/>
          </p:nvPr>
        </p:nvSpPr>
        <p:spPr>
          <a:xfrm>
            <a:off x="423701" y="1592010"/>
            <a:ext cx="10954467" cy="4478591"/>
          </a:xfrm>
        </p:spPr>
        <p:txBody>
          <a:bodyPr/>
          <a:lstStyle>
            <a:lvl1pPr marL="250746" indent="-250746">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Tree>
    <p:extLst>
      <p:ext uri="{BB962C8B-B14F-4D97-AF65-F5344CB8AC3E}">
        <p14:creationId xmlns:p14="http://schemas.microsoft.com/office/powerpoint/2010/main" val="34173508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hree Column Tex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A5E2B8-F038-4FB6-BA9A-7A2FA8563427}"/>
              </a:ext>
            </a:extLst>
          </p:cNvPr>
          <p:cNvSpPr>
            <a:spLocks noGrp="1"/>
          </p:cNvSpPr>
          <p:nvPr>
            <p:ph idx="1" hasCustomPrompt="1"/>
          </p:nvPr>
        </p:nvSpPr>
        <p:spPr>
          <a:xfrm>
            <a:off x="423702" y="1807738"/>
            <a:ext cx="3411994" cy="4095866"/>
          </a:xfrm>
        </p:spPr>
        <p:txBody>
          <a:bodyPr/>
          <a:lstStyle>
            <a:lvl1pPr marL="250746" indent="-250746">
              <a:buFont typeface="Arial" panose="020B0604020202020204" pitchFamily="34" charset="0"/>
              <a:buChar char="•"/>
              <a:defRPr/>
            </a:lvl1pPr>
          </a:lstStyle>
          <a:p>
            <a:pPr marL="0" lvl="0" indent="0">
              <a:buNone/>
            </a:pPr>
            <a:r>
              <a:rPr lang="en-US" sz="1365" b="1" dirty="0">
                <a:solidFill>
                  <a:schemeClr val="accent2"/>
                </a:solidFill>
                <a:latin typeface="Montserrat SemiBold" pitchFamily="2" charset="77"/>
              </a:rPr>
              <a:t>Title here</a:t>
            </a:r>
          </a:p>
          <a:p>
            <a:pPr marL="356616" lvl="1" indent="-178308"/>
            <a:r>
              <a:rPr lang="en-US" sz="1170" dirty="0"/>
              <a:t>Info</a:t>
            </a:r>
          </a:p>
          <a:p>
            <a:pPr marL="356616" lvl="1" indent="-178308"/>
            <a:r>
              <a:rPr lang="en-US" sz="1170" dirty="0"/>
              <a:t>Info</a:t>
            </a:r>
          </a:p>
          <a:p>
            <a:pPr marL="356616" lvl="1" indent="-178308"/>
            <a:r>
              <a:rPr lang="en-US" sz="1170" dirty="0"/>
              <a:t>Info</a:t>
            </a:r>
          </a:p>
          <a:p>
            <a:pPr marL="0" lvl="0" indent="0">
              <a:buNone/>
            </a:pPr>
            <a:r>
              <a:rPr lang="en-US" sz="1365" b="1" dirty="0">
                <a:solidFill>
                  <a:schemeClr val="accent2"/>
                </a:solidFill>
                <a:latin typeface="Montserrat SemiBold" pitchFamily="2" charset="77"/>
              </a:rPr>
              <a:t>Title here</a:t>
            </a:r>
          </a:p>
          <a:p>
            <a:pPr marL="356616" lvl="1" indent="-178308"/>
            <a:r>
              <a:rPr lang="en-US" sz="1170" dirty="0"/>
              <a:t>Info</a:t>
            </a:r>
          </a:p>
          <a:p>
            <a:pPr marL="356616" lvl="1" indent="-178308"/>
            <a:r>
              <a:rPr lang="en-US" sz="1170" dirty="0"/>
              <a:t>Info</a:t>
            </a:r>
          </a:p>
          <a:p>
            <a:pPr marL="356616" lvl="1" indent="-178308"/>
            <a:r>
              <a:rPr lang="en-US" sz="1170" dirty="0"/>
              <a:t>Info</a:t>
            </a:r>
          </a:p>
          <a:p>
            <a:pPr marL="0" lvl="0" indent="0">
              <a:buNone/>
            </a:pPr>
            <a:r>
              <a:rPr lang="en-US" sz="1365" b="1" dirty="0">
                <a:solidFill>
                  <a:schemeClr val="accent2"/>
                </a:solidFill>
                <a:latin typeface="Montserrat SemiBold" pitchFamily="2" charset="77"/>
              </a:rPr>
              <a:t>Title here</a:t>
            </a:r>
          </a:p>
          <a:p>
            <a:pPr marL="356616" lvl="1" indent="-178308"/>
            <a:r>
              <a:rPr lang="en-US" sz="1170" dirty="0"/>
              <a:t>Info</a:t>
            </a:r>
          </a:p>
          <a:p>
            <a:pPr marL="356616" lvl="1" indent="-178308"/>
            <a:r>
              <a:rPr lang="en-US" sz="1170" dirty="0"/>
              <a:t>Info</a:t>
            </a:r>
          </a:p>
          <a:p>
            <a:pPr marL="356616" lvl="1" indent="-178308"/>
            <a:r>
              <a:rPr lang="en-US" sz="1170" dirty="0"/>
              <a:t>Info</a:t>
            </a:r>
          </a:p>
          <a:p>
            <a:pPr marL="356616" lvl="1" indent="-178308"/>
            <a:endParaRPr lang="en-US" sz="1170" dirty="0"/>
          </a:p>
        </p:txBody>
      </p:sp>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solidFill>
                  <a:schemeClr val="tx1"/>
                </a:solidFill>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0976013" y="6265866"/>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4194938" y="1807738"/>
            <a:ext cx="3411994" cy="4095866"/>
          </a:xfrm>
        </p:spPr>
        <p:txBody>
          <a:bodyPr/>
          <a:lstStyle>
            <a:lvl1pPr marL="250746" indent="-250746">
              <a:buFont typeface="Arial" panose="020B0604020202020204" pitchFamily="34" charset="0"/>
              <a:buChar char="•"/>
              <a:defRPr/>
            </a:lvl1pPr>
          </a:lstStyle>
          <a:p>
            <a:pPr marL="0" lvl="0" indent="0">
              <a:buNone/>
            </a:pPr>
            <a:r>
              <a:rPr lang="en-US" sz="1365" b="1" dirty="0">
                <a:solidFill>
                  <a:schemeClr val="accent2"/>
                </a:solidFill>
                <a:latin typeface="Montserrat SemiBold" pitchFamily="2" charset="77"/>
              </a:rPr>
              <a:t>Title here</a:t>
            </a:r>
          </a:p>
          <a:p>
            <a:pPr marL="356616" lvl="1" indent="-178308"/>
            <a:r>
              <a:rPr lang="en-US" sz="1170" dirty="0"/>
              <a:t>Info</a:t>
            </a:r>
          </a:p>
          <a:p>
            <a:pPr marL="356616" lvl="1" indent="-178308"/>
            <a:r>
              <a:rPr lang="en-US" sz="1170" dirty="0"/>
              <a:t>Info</a:t>
            </a:r>
          </a:p>
          <a:p>
            <a:pPr marL="356616" lvl="1" indent="-178308"/>
            <a:r>
              <a:rPr lang="en-US" sz="1170" dirty="0"/>
              <a:t>Info</a:t>
            </a:r>
          </a:p>
          <a:p>
            <a:pPr marL="0" lvl="0" indent="0">
              <a:buNone/>
            </a:pPr>
            <a:r>
              <a:rPr lang="en-US" sz="1365" b="1" dirty="0">
                <a:solidFill>
                  <a:schemeClr val="accent2"/>
                </a:solidFill>
                <a:latin typeface="Montserrat SemiBold" pitchFamily="2" charset="77"/>
              </a:rPr>
              <a:t>Title here</a:t>
            </a:r>
          </a:p>
          <a:p>
            <a:pPr marL="356616" lvl="1" indent="-178308"/>
            <a:r>
              <a:rPr lang="en-US" sz="1170" dirty="0"/>
              <a:t>Info</a:t>
            </a:r>
          </a:p>
          <a:p>
            <a:pPr marL="356616" lvl="1" indent="-178308"/>
            <a:r>
              <a:rPr lang="en-US" sz="1170" dirty="0"/>
              <a:t>Info</a:t>
            </a:r>
          </a:p>
          <a:p>
            <a:pPr marL="356616" lvl="1" indent="-178308"/>
            <a:r>
              <a:rPr lang="en-US" sz="1170" dirty="0"/>
              <a:t>Info</a:t>
            </a:r>
          </a:p>
          <a:p>
            <a:pPr marL="0" lvl="0" indent="0">
              <a:buNone/>
            </a:pPr>
            <a:r>
              <a:rPr lang="en-US" sz="1365" b="1" dirty="0">
                <a:solidFill>
                  <a:schemeClr val="accent2"/>
                </a:solidFill>
                <a:latin typeface="Montserrat SemiBold" pitchFamily="2" charset="77"/>
              </a:rPr>
              <a:t>Title here</a:t>
            </a:r>
          </a:p>
          <a:p>
            <a:pPr marL="356616" lvl="1" indent="-178308"/>
            <a:r>
              <a:rPr lang="en-US" sz="1170" dirty="0"/>
              <a:t>Info</a:t>
            </a:r>
          </a:p>
          <a:p>
            <a:pPr marL="356616" lvl="1" indent="-178308"/>
            <a:r>
              <a:rPr lang="en-US" sz="1170" dirty="0"/>
              <a:t>Info</a:t>
            </a:r>
          </a:p>
          <a:p>
            <a:pPr marL="356616" lvl="1" indent="-178308"/>
            <a:r>
              <a:rPr lang="en-US" sz="1170" dirty="0"/>
              <a:t>Info</a:t>
            </a:r>
          </a:p>
        </p:txBody>
      </p:sp>
      <p:sp>
        <p:nvSpPr>
          <p:cNvPr id="13" name="Content Placeholder 2">
            <a:extLst>
              <a:ext uri="{FF2B5EF4-FFF2-40B4-BE49-F238E27FC236}">
                <a16:creationId xmlns:a16="http://schemas.microsoft.com/office/drawing/2014/main" id="{4725BCCD-FCB0-F046-8FEC-CFDB3D954BB1}"/>
              </a:ext>
            </a:extLst>
          </p:cNvPr>
          <p:cNvSpPr>
            <a:spLocks noGrp="1"/>
          </p:cNvSpPr>
          <p:nvPr>
            <p:ph idx="15" hasCustomPrompt="1"/>
          </p:nvPr>
        </p:nvSpPr>
        <p:spPr>
          <a:xfrm>
            <a:off x="7966176" y="1807738"/>
            <a:ext cx="3411994" cy="4095866"/>
          </a:xfrm>
        </p:spPr>
        <p:txBody>
          <a:bodyPr/>
          <a:lstStyle>
            <a:lvl1pPr marL="250746" indent="-250746">
              <a:buFont typeface="Arial" panose="020B0604020202020204" pitchFamily="34" charset="0"/>
              <a:buChar char="•"/>
              <a:defRPr/>
            </a:lvl1pPr>
          </a:lstStyle>
          <a:p>
            <a:pPr marL="0" lvl="0" indent="0">
              <a:buNone/>
            </a:pPr>
            <a:r>
              <a:rPr lang="en-US" sz="1365" b="1" dirty="0">
                <a:solidFill>
                  <a:schemeClr val="accent2"/>
                </a:solidFill>
                <a:latin typeface="Montserrat SemiBold" pitchFamily="2" charset="77"/>
              </a:rPr>
              <a:t>Title here</a:t>
            </a:r>
          </a:p>
          <a:p>
            <a:pPr marL="356616" lvl="1" indent="-178308"/>
            <a:r>
              <a:rPr lang="en-US" sz="1170" dirty="0"/>
              <a:t>Info</a:t>
            </a:r>
          </a:p>
          <a:p>
            <a:pPr marL="356616" lvl="1" indent="-178308"/>
            <a:r>
              <a:rPr lang="en-US" sz="1170" dirty="0"/>
              <a:t>Info</a:t>
            </a:r>
          </a:p>
          <a:p>
            <a:pPr marL="356616" lvl="1" indent="-178308"/>
            <a:r>
              <a:rPr lang="en-US" sz="1170" dirty="0"/>
              <a:t>Info</a:t>
            </a:r>
          </a:p>
          <a:p>
            <a:pPr marL="0" lvl="0" indent="0">
              <a:buNone/>
            </a:pPr>
            <a:r>
              <a:rPr lang="en-US" sz="1365" b="1" dirty="0">
                <a:solidFill>
                  <a:schemeClr val="accent2"/>
                </a:solidFill>
                <a:latin typeface="Montserrat SemiBold" pitchFamily="2" charset="77"/>
              </a:rPr>
              <a:t>Title here</a:t>
            </a:r>
          </a:p>
          <a:p>
            <a:pPr marL="356616" lvl="1" indent="-178308"/>
            <a:r>
              <a:rPr lang="en-US" sz="1170" dirty="0"/>
              <a:t>Info</a:t>
            </a:r>
          </a:p>
          <a:p>
            <a:pPr marL="356616" lvl="1" indent="-178308"/>
            <a:r>
              <a:rPr lang="en-US" sz="1170" dirty="0"/>
              <a:t>Info</a:t>
            </a:r>
          </a:p>
          <a:p>
            <a:pPr marL="356616" lvl="1" indent="-178308"/>
            <a:r>
              <a:rPr lang="en-US" sz="1170" dirty="0"/>
              <a:t>Info</a:t>
            </a:r>
          </a:p>
          <a:p>
            <a:pPr marL="0" lvl="0" indent="0">
              <a:buNone/>
            </a:pPr>
            <a:r>
              <a:rPr lang="en-US" sz="1365" b="1" dirty="0">
                <a:solidFill>
                  <a:schemeClr val="accent2"/>
                </a:solidFill>
                <a:latin typeface="Montserrat SemiBold" pitchFamily="2" charset="77"/>
              </a:rPr>
              <a:t>Title here</a:t>
            </a:r>
          </a:p>
          <a:p>
            <a:pPr marL="356616" lvl="1" indent="-178308"/>
            <a:r>
              <a:rPr lang="en-US" sz="1170" dirty="0"/>
              <a:t>Info</a:t>
            </a:r>
          </a:p>
          <a:p>
            <a:pPr marL="356616" lvl="1" indent="-178308"/>
            <a:r>
              <a:rPr lang="en-US" sz="1170" dirty="0"/>
              <a:t>Info</a:t>
            </a:r>
          </a:p>
          <a:p>
            <a:pPr marL="356616" lvl="1" indent="-178308"/>
            <a:r>
              <a:rPr lang="en-US" sz="1170" dirty="0"/>
              <a:t>Info</a:t>
            </a:r>
          </a:p>
        </p:txBody>
      </p:sp>
      <p:sp>
        <p:nvSpPr>
          <p:cNvPr id="14" name="Text Placeholder 4">
            <a:extLst>
              <a:ext uri="{FF2B5EF4-FFF2-40B4-BE49-F238E27FC236}">
                <a16:creationId xmlns:a16="http://schemas.microsoft.com/office/drawing/2014/main" id="{0565A7FD-6ECC-2B19-F619-DA126828DFFB}"/>
              </a:ext>
            </a:extLst>
          </p:cNvPr>
          <p:cNvSpPr>
            <a:spLocks noGrp="1"/>
          </p:cNvSpPr>
          <p:nvPr>
            <p:ph type="body" sz="quarter" idx="11" hasCustomPrompt="1"/>
          </p:nvPr>
        </p:nvSpPr>
        <p:spPr>
          <a:xfrm>
            <a:off x="423702" y="1440288"/>
            <a:ext cx="10954465" cy="367451"/>
          </a:xfrm>
        </p:spPr>
        <p:txBody>
          <a:bodyPr>
            <a:noAutofit/>
          </a:bodyPr>
          <a:lstStyle>
            <a:lvl1pPr marL="0" indent="0">
              <a:buFont typeface="Arial" panose="020B0604020202020204" pitchFamily="34" charset="0"/>
              <a:buNone/>
              <a:defRPr sz="1365" b="1" i="0">
                <a:solidFill>
                  <a:schemeClr val="accent2"/>
                </a:solidFill>
                <a:latin typeface="Montserrat" pitchFamily="2" charset="77"/>
              </a:defRPr>
            </a:lvl1pPr>
            <a:lvl2pPr marL="543283" indent="-208955">
              <a:buFont typeface="Arial" panose="020B0604020202020204" pitchFamily="34" charset="0"/>
              <a:buChar char="•"/>
              <a:defRPr>
                <a:solidFill>
                  <a:srgbClr val="606165"/>
                </a:solidFill>
              </a:defRPr>
            </a:lvl2pPr>
            <a:lvl3pPr marL="835819" indent="-167164">
              <a:buFont typeface="Arial" panose="020B0604020202020204" pitchFamily="34" charset="0"/>
              <a:buChar char="•"/>
              <a:defRPr>
                <a:solidFill>
                  <a:srgbClr val="606165"/>
                </a:solidFill>
              </a:defRPr>
            </a:lvl3pPr>
            <a:lvl4pPr marL="1170146" indent="-167164">
              <a:buFont typeface="Arial" panose="020B0604020202020204" pitchFamily="34" charset="0"/>
              <a:buChar char="•"/>
              <a:defRPr>
                <a:solidFill>
                  <a:srgbClr val="606165"/>
                </a:solidFill>
              </a:defRPr>
            </a:lvl4pPr>
            <a:lvl5pPr marL="1504474" indent="-167164">
              <a:buFont typeface="Arial" panose="020B0604020202020204" pitchFamily="34" charset="0"/>
              <a:buChar char="•"/>
              <a:defRPr>
                <a:solidFill>
                  <a:srgbClr val="606165"/>
                </a:solidFill>
              </a:defRPr>
            </a:lvl5pPr>
          </a:lstStyle>
          <a:p>
            <a:pPr lvl="0"/>
            <a:r>
              <a:rPr lang="en-US" dirty="0"/>
              <a:t>Subtitle Goes Here (if needed) </a:t>
            </a:r>
          </a:p>
        </p:txBody>
      </p:sp>
    </p:spTree>
    <p:extLst>
      <p:ext uri="{BB962C8B-B14F-4D97-AF65-F5344CB8AC3E}">
        <p14:creationId xmlns:p14="http://schemas.microsoft.com/office/powerpoint/2010/main" val="16839402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Three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EFA3-FC1E-4DE4-8F4E-6408E1D0FD99}"/>
              </a:ext>
            </a:extLst>
          </p:cNvPr>
          <p:cNvSpPr>
            <a:spLocks noGrp="1"/>
          </p:cNvSpPr>
          <p:nvPr>
            <p:ph type="title" hasCustomPrompt="1"/>
          </p:nvPr>
        </p:nvSpPr>
        <p:spPr>
          <a:xfrm>
            <a:off x="423702" y="1091892"/>
            <a:ext cx="10954467" cy="286997"/>
          </a:xfrm>
          <a:prstGeom prst="rect">
            <a:avLst/>
          </a:prstGeom>
        </p:spPr>
        <p:txBody>
          <a:bodyPr/>
          <a:lstStyle>
            <a:lvl1pPr>
              <a:defRPr/>
            </a:lvl1pPr>
          </a:lstStyle>
          <a:p>
            <a:r>
              <a:rPr lang="en-US" dirty="0"/>
              <a:t>Title Goes Here</a:t>
            </a:r>
          </a:p>
        </p:txBody>
      </p:sp>
      <p:sp>
        <p:nvSpPr>
          <p:cNvPr id="7" name="Text Placeholder 7">
            <a:extLst>
              <a:ext uri="{FF2B5EF4-FFF2-40B4-BE49-F238E27FC236}">
                <a16:creationId xmlns:a16="http://schemas.microsoft.com/office/drawing/2014/main" id="{68CBAC41-B25F-EC10-3378-C2BF8C03CAC6}"/>
              </a:ext>
            </a:extLst>
          </p:cNvPr>
          <p:cNvSpPr>
            <a:spLocks noGrp="1"/>
          </p:cNvSpPr>
          <p:nvPr>
            <p:ph type="body" sz="quarter" idx="12"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9" name="Picture 8">
            <a:extLst>
              <a:ext uri="{FF2B5EF4-FFF2-40B4-BE49-F238E27FC236}">
                <a16:creationId xmlns:a16="http://schemas.microsoft.com/office/drawing/2014/main" id="{42EE4B6E-BF83-FD67-A79E-BE88B859290E}"/>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Text Placeholder 5">
            <a:extLst>
              <a:ext uri="{FF2B5EF4-FFF2-40B4-BE49-F238E27FC236}">
                <a16:creationId xmlns:a16="http://schemas.microsoft.com/office/drawing/2014/main" id="{9E9273F9-EB6C-C5FA-730C-BE99E6573CC2}"/>
              </a:ext>
            </a:extLst>
          </p:cNvPr>
          <p:cNvSpPr>
            <a:spLocks noGrp="1"/>
          </p:cNvSpPr>
          <p:nvPr>
            <p:ph type="body" sz="quarter" idx="13"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11" name="Slide Number Placeholder 4">
            <a:extLst>
              <a:ext uri="{FF2B5EF4-FFF2-40B4-BE49-F238E27FC236}">
                <a16:creationId xmlns:a16="http://schemas.microsoft.com/office/drawing/2014/main" id="{E28E36BC-9A41-6703-20B5-C0D20C349871}"/>
              </a:ext>
            </a:extLst>
          </p:cNvPr>
          <p:cNvSpPr>
            <a:spLocks noGrp="1"/>
          </p:cNvSpPr>
          <p:nvPr>
            <p:ph type="sldNum" sz="quarter" idx="4"/>
          </p:nvPr>
        </p:nvSpPr>
        <p:spPr>
          <a:xfrm>
            <a:off x="10976013" y="6265866"/>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
        <p:nvSpPr>
          <p:cNvPr id="12" name="Content Placeholder 2">
            <a:extLst>
              <a:ext uri="{FF2B5EF4-FFF2-40B4-BE49-F238E27FC236}">
                <a16:creationId xmlns:a16="http://schemas.microsoft.com/office/drawing/2014/main" id="{158B32B0-3EFE-5040-C015-9242577EE753}"/>
              </a:ext>
            </a:extLst>
          </p:cNvPr>
          <p:cNvSpPr>
            <a:spLocks noGrp="1"/>
          </p:cNvSpPr>
          <p:nvPr>
            <p:ph idx="14" hasCustomPrompt="1"/>
          </p:nvPr>
        </p:nvSpPr>
        <p:spPr>
          <a:xfrm>
            <a:off x="4194938" y="1715272"/>
            <a:ext cx="3411994" cy="4188332"/>
          </a:xfrm>
        </p:spPr>
        <p:txBody>
          <a:bodyPr/>
          <a:lstStyle>
            <a:lvl1pPr marL="250746" indent="-250746">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3" name="Content Placeholder 2">
            <a:extLst>
              <a:ext uri="{FF2B5EF4-FFF2-40B4-BE49-F238E27FC236}">
                <a16:creationId xmlns:a16="http://schemas.microsoft.com/office/drawing/2014/main" id="{4725BCCD-FCB0-F046-8FEC-CFDB3D954BB1}"/>
              </a:ext>
            </a:extLst>
          </p:cNvPr>
          <p:cNvSpPr>
            <a:spLocks noGrp="1"/>
          </p:cNvSpPr>
          <p:nvPr>
            <p:ph idx="15" hasCustomPrompt="1"/>
          </p:nvPr>
        </p:nvSpPr>
        <p:spPr>
          <a:xfrm>
            <a:off x="7966176" y="1715272"/>
            <a:ext cx="3411994" cy="4188332"/>
          </a:xfrm>
        </p:spPr>
        <p:txBody>
          <a:bodyPr/>
          <a:lstStyle>
            <a:lvl1pPr marL="250746" indent="-250746">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
        <p:nvSpPr>
          <p:cNvPr id="14" name="Content Placeholder 2">
            <a:extLst>
              <a:ext uri="{FF2B5EF4-FFF2-40B4-BE49-F238E27FC236}">
                <a16:creationId xmlns:a16="http://schemas.microsoft.com/office/drawing/2014/main" id="{90DC08B6-A867-B82F-28C8-C2B243AD7F34}"/>
              </a:ext>
            </a:extLst>
          </p:cNvPr>
          <p:cNvSpPr>
            <a:spLocks noGrp="1"/>
          </p:cNvSpPr>
          <p:nvPr>
            <p:ph idx="16" hasCustomPrompt="1"/>
          </p:nvPr>
        </p:nvSpPr>
        <p:spPr>
          <a:xfrm>
            <a:off x="423702" y="1724671"/>
            <a:ext cx="3411994" cy="4188332"/>
          </a:xfrm>
        </p:spPr>
        <p:txBody>
          <a:bodyPr/>
          <a:lstStyle>
            <a:lvl1pPr marL="250746" indent="-250746">
              <a:buFont typeface="Arial" panose="020B0604020202020204" pitchFamily="34" charset="0"/>
              <a:buChar char="•"/>
              <a:defRPr/>
            </a:lvl1pPr>
          </a:lstStyle>
          <a:p>
            <a:pPr lvl="0"/>
            <a:r>
              <a:rPr lang="en-US" dirty="0"/>
              <a:t>Title</a:t>
            </a:r>
          </a:p>
          <a:p>
            <a:pPr lvl="1"/>
            <a:r>
              <a:rPr lang="en-US" dirty="0"/>
              <a:t>Bullet 1</a:t>
            </a:r>
          </a:p>
          <a:p>
            <a:pPr lvl="2"/>
            <a:r>
              <a:rPr lang="en-US" dirty="0"/>
              <a:t>Bullet 2</a:t>
            </a:r>
          </a:p>
          <a:p>
            <a:pPr lvl="3"/>
            <a:r>
              <a:rPr lang="en-US" dirty="0"/>
              <a:t>Bullet 3</a:t>
            </a:r>
          </a:p>
          <a:p>
            <a:pPr lvl="4"/>
            <a:r>
              <a:rPr lang="en-US" dirty="0"/>
              <a:t>Bullet 4</a:t>
            </a:r>
          </a:p>
        </p:txBody>
      </p:sp>
    </p:spTree>
    <p:extLst>
      <p:ext uri="{BB962C8B-B14F-4D97-AF65-F5344CB8AC3E}">
        <p14:creationId xmlns:p14="http://schemas.microsoft.com/office/powerpoint/2010/main" val="24044565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6D48387-1184-0C3C-2C45-6BBB025EC662}"/>
              </a:ext>
            </a:extLst>
          </p:cNvPr>
          <p:cNvSpPr>
            <a:spLocks noGrp="1"/>
          </p:cNvSpPr>
          <p:nvPr>
            <p:ph type="pic" sz="quarter" idx="12"/>
          </p:nvPr>
        </p:nvSpPr>
        <p:spPr>
          <a:xfrm>
            <a:off x="6191" y="-7144"/>
            <a:ext cx="11874818" cy="6872288"/>
          </a:xfrm>
        </p:spPr>
        <p:txBody>
          <a:bodyPr/>
          <a:lstStyle/>
          <a:p>
            <a:r>
              <a:rPr lang="en-US"/>
              <a:t>Click icon to add picture</a:t>
            </a:r>
            <a:endParaRPr lang="en-US" dirty="0"/>
          </a:p>
        </p:txBody>
      </p:sp>
      <p:sp>
        <p:nvSpPr>
          <p:cNvPr id="4" name="Text Placeholder 7">
            <a:extLst>
              <a:ext uri="{FF2B5EF4-FFF2-40B4-BE49-F238E27FC236}">
                <a16:creationId xmlns:a16="http://schemas.microsoft.com/office/drawing/2014/main" id="{BE839A1C-5FD7-5F92-D9BB-B964DE6AA9B8}"/>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5" name="Picture 4">
            <a:extLst>
              <a:ext uri="{FF2B5EF4-FFF2-40B4-BE49-F238E27FC236}">
                <a16:creationId xmlns:a16="http://schemas.microsoft.com/office/drawing/2014/main" id="{D03035B5-04D4-9F44-D9C3-481B0E3E5868}"/>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11" name="Slide Number Placeholder 4">
            <a:extLst>
              <a:ext uri="{FF2B5EF4-FFF2-40B4-BE49-F238E27FC236}">
                <a16:creationId xmlns:a16="http://schemas.microsoft.com/office/drawing/2014/main" id="{18730F42-381E-1CB2-78AB-F2CCCCF80975}"/>
              </a:ext>
            </a:extLst>
          </p:cNvPr>
          <p:cNvSpPr>
            <a:spLocks noGrp="1"/>
          </p:cNvSpPr>
          <p:nvPr>
            <p:ph type="sldNum" sz="quarter" idx="4"/>
          </p:nvPr>
        </p:nvSpPr>
        <p:spPr>
          <a:xfrm>
            <a:off x="10976013" y="6265866"/>
            <a:ext cx="514947" cy="365125"/>
          </a:xfrm>
          <a:prstGeom prst="rect">
            <a:avLst/>
          </a:prstGeom>
        </p:spPr>
        <p:txBody>
          <a:bodyPr vert="horz" lIns="91440" tIns="45720" rIns="91440" bIns="45720" rtlCol="0" anchor="ctr"/>
          <a:lstStyle>
            <a:lvl1pPr algn="ctr">
              <a:defRPr sz="1268" b="1" i="0">
                <a:ln w="3175">
                  <a:noFill/>
                </a:ln>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16254742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full screen video">
    <p:spTree>
      <p:nvGrpSpPr>
        <p:cNvPr id="1" name=""/>
        <p:cNvGrpSpPr/>
        <p:nvPr/>
      </p:nvGrpSpPr>
      <p:grpSpPr>
        <a:xfrm>
          <a:off x="0" y="0"/>
          <a:ext cx="0" cy="0"/>
          <a:chOff x="0" y="0"/>
          <a:chExt cx="0" cy="0"/>
        </a:xfrm>
      </p:grpSpPr>
      <p:sp>
        <p:nvSpPr>
          <p:cNvPr id="6" name="Media Placeholder 5">
            <a:extLst>
              <a:ext uri="{FF2B5EF4-FFF2-40B4-BE49-F238E27FC236}">
                <a16:creationId xmlns:a16="http://schemas.microsoft.com/office/drawing/2014/main" id="{76B30409-CB74-BDC3-2B3B-848B005CF270}"/>
              </a:ext>
            </a:extLst>
          </p:cNvPr>
          <p:cNvSpPr>
            <a:spLocks noGrp="1"/>
          </p:cNvSpPr>
          <p:nvPr>
            <p:ph type="media" sz="quarter" idx="12"/>
          </p:nvPr>
        </p:nvSpPr>
        <p:spPr>
          <a:xfrm>
            <a:off x="0" y="0"/>
            <a:ext cx="11887200" cy="6858000"/>
          </a:xfrm>
        </p:spPr>
        <p:txBody>
          <a:bodyPr/>
          <a:lstStyle/>
          <a:p>
            <a:r>
              <a:rPr lang="en-US"/>
              <a:t>Click icon to add media</a:t>
            </a:r>
          </a:p>
        </p:txBody>
      </p:sp>
      <p:sp>
        <p:nvSpPr>
          <p:cNvPr id="4" name="Text Placeholder 7">
            <a:extLst>
              <a:ext uri="{FF2B5EF4-FFF2-40B4-BE49-F238E27FC236}">
                <a16:creationId xmlns:a16="http://schemas.microsoft.com/office/drawing/2014/main" id="{BE839A1C-5FD7-5F92-D9BB-B964DE6AA9B8}"/>
              </a:ext>
            </a:extLst>
          </p:cNvPr>
          <p:cNvSpPr>
            <a:spLocks noGrp="1"/>
          </p:cNvSpPr>
          <p:nvPr>
            <p:ph type="body" sz="quarter" idx="11" hasCustomPrompt="1"/>
          </p:nvPr>
        </p:nvSpPr>
        <p:spPr>
          <a:xfrm>
            <a:off x="2830122" y="216782"/>
            <a:ext cx="8566085" cy="661988"/>
          </a:xfrm>
        </p:spPr>
        <p:txBody>
          <a:bodyPr/>
          <a:lstStyle>
            <a:lvl1pPr marL="0" indent="0" algn="r">
              <a:buNone/>
              <a:defRPr sz="1755">
                <a:solidFill>
                  <a:schemeClr val="tx2"/>
                </a:solidFill>
              </a:defRPr>
            </a:lvl1pPr>
          </a:lstStyle>
          <a:p>
            <a:pPr lvl="0"/>
            <a:r>
              <a:rPr lang="en-US" dirty="0"/>
              <a:t>Presentation Title</a:t>
            </a:r>
          </a:p>
        </p:txBody>
      </p:sp>
      <p:pic>
        <p:nvPicPr>
          <p:cNvPr id="5" name="Picture 4">
            <a:extLst>
              <a:ext uri="{FF2B5EF4-FFF2-40B4-BE49-F238E27FC236}">
                <a16:creationId xmlns:a16="http://schemas.microsoft.com/office/drawing/2014/main" id="{D03035B5-04D4-9F44-D9C3-481B0E3E5868}"/>
              </a:ext>
            </a:extLst>
          </p:cNvPr>
          <p:cNvPicPr>
            <a:picLocks noChangeAspect="1"/>
          </p:cNvPicPr>
          <p:nvPr userDrawn="1"/>
        </p:nvPicPr>
        <p:blipFill>
          <a:blip r:embed="rId2"/>
          <a:stretch>
            <a:fillRect/>
          </a:stretch>
        </p:blipFill>
        <p:spPr>
          <a:xfrm>
            <a:off x="514016" y="286684"/>
            <a:ext cx="1114425" cy="203200"/>
          </a:xfrm>
          <a:prstGeom prst="rect">
            <a:avLst/>
          </a:prstGeom>
        </p:spPr>
      </p:pic>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11" name="Slide Number Placeholder 4">
            <a:extLst>
              <a:ext uri="{FF2B5EF4-FFF2-40B4-BE49-F238E27FC236}">
                <a16:creationId xmlns:a16="http://schemas.microsoft.com/office/drawing/2014/main" id="{18730F42-381E-1CB2-78AB-F2CCCCF80975}"/>
              </a:ext>
            </a:extLst>
          </p:cNvPr>
          <p:cNvSpPr>
            <a:spLocks noGrp="1"/>
          </p:cNvSpPr>
          <p:nvPr>
            <p:ph type="sldNum" sz="quarter" idx="4"/>
          </p:nvPr>
        </p:nvSpPr>
        <p:spPr>
          <a:xfrm>
            <a:off x="10976013" y="6265866"/>
            <a:ext cx="514947" cy="365125"/>
          </a:xfrm>
          <a:prstGeom prst="rect">
            <a:avLst/>
          </a:prstGeom>
        </p:spPr>
        <p:txBody>
          <a:bodyPr vert="horz" lIns="91440" tIns="45720" rIns="91440" bIns="45720" rtlCol="0" anchor="ctr"/>
          <a:lstStyle>
            <a:lvl1pPr algn="ctr">
              <a:defRPr sz="1268" b="1" i="0">
                <a:solidFill>
                  <a:schemeClr val="tx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36598961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Our Missi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05ABE3-E4BD-06AA-A4BD-0D0CA5269A05}"/>
              </a:ext>
            </a:extLst>
          </p:cNvPr>
          <p:cNvPicPr>
            <a:picLocks noChangeAspect="1"/>
          </p:cNvPicPr>
          <p:nvPr userDrawn="1"/>
        </p:nvPicPr>
        <p:blipFill rotWithShape="1">
          <a:blip r:embed="rId2">
            <a:alphaModFix/>
          </a:blip>
          <a:srcRect r="1722" b="16769"/>
          <a:stretch/>
        </p:blipFill>
        <p:spPr>
          <a:xfrm>
            <a:off x="0" y="-9144"/>
            <a:ext cx="11884228" cy="6876288"/>
          </a:xfrm>
          <a:prstGeom prst="rect">
            <a:avLst/>
          </a:prstGeom>
          <a:noFill/>
        </p:spPr>
      </p:pic>
      <p:sp>
        <p:nvSpPr>
          <p:cNvPr id="2" name="Rectangle 1">
            <a:extLst>
              <a:ext uri="{FF2B5EF4-FFF2-40B4-BE49-F238E27FC236}">
                <a16:creationId xmlns:a16="http://schemas.microsoft.com/office/drawing/2014/main" id="{8A090163-A502-DB10-4B99-E0E40D595B31}"/>
              </a:ext>
            </a:extLst>
          </p:cNvPr>
          <p:cNvSpPr/>
          <p:nvPr userDrawn="1"/>
        </p:nvSpPr>
        <p:spPr>
          <a:xfrm>
            <a:off x="0" y="-9144"/>
            <a:ext cx="11887200" cy="6867144"/>
          </a:xfrm>
          <a:prstGeom prst="rect">
            <a:avLst/>
          </a:prstGeom>
          <a:gradFill>
            <a:gsLst>
              <a:gs pos="0">
                <a:schemeClr val="bg1"/>
              </a:gs>
              <a:gs pos="100000">
                <a:schemeClr val="tx2">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sp>
        <p:nvSpPr>
          <p:cNvPr id="10" name="Text Placeholder 5">
            <a:extLst>
              <a:ext uri="{FF2B5EF4-FFF2-40B4-BE49-F238E27FC236}">
                <a16:creationId xmlns:a16="http://schemas.microsoft.com/office/drawing/2014/main" id="{4D56C8A6-333F-60C3-6943-DADF1A594D64}"/>
              </a:ext>
            </a:extLst>
          </p:cNvPr>
          <p:cNvSpPr>
            <a:spLocks noGrp="1"/>
          </p:cNvSpPr>
          <p:nvPr>
            <p:ph type="body" sz="quarter" idx="10" hasCustomPrompt="1"/>
          </p:nvPr>
        </p:nvSpPr>
        <p:spPr>
          <a:xfrm>
            <a:off x="423702" y="6211288"/>
            <a:ext cx="6765688" cy="365125"/>
          </a:xfrm>
        </p:spPr>
        <p:txBody>
          <a:bodyPr/>
          <a:lstStyle>
            <a:lvl1pPr marL="0" indent="0">
              <a:buNone/>
              <a:defRPr sz="1268"/>
            </a:lvl1pPr>
          </a:lstStyle>
          <a:p>
            <a:r>
              <a:rPr lang="en-US" dirty="0"/>
              <a:t>Disclaimer goes here (if needed)</a:t>
            </a:r>
          </a:p>
        </p:txBody>
      </p:sp>
      <p:sp>
        <p:nvSpPr>
          <p:cNvPr id="9" name="TextBox 8">
            <a:extLst>
              <a:ext uri="{FF2B5EF4-FFF2-40B4-BE49-F238E27FC236}">
                <a16:creationId xmlns:a16="http://schemas.microsoft.com/office/drawing/2014/main" id="{7A13E765-4A56-97DD-B485-AA5D241F137C}"/>
              </a:ext>
            </a:extLst>
          </p:cNvPr>
          <p:cNvSpPr txBox="1"/>
          <p:nvPr userDrawn="1"/>
        </p:nvSpPr>
        <p:spPr>
          <a:xfrm>
            <a:off x="1198333" y="495186"/>
            <a:ext cx="9490535" cy="2792431"/>
          </a:xfrm>
          <a:prstGeom prst="rect">
            <a:avLst/>
          </a:prstGeom>
          <a:noFill/>
          <a:effectLst/>
        </p:spPr>
        <p:txBody>
          <a:bodyPr wrap="square" rtlCol="0">
            <a:spAutoFit/>
          </a:bodyPr>
          <a:lstStyle/>
          <a:p>
            <a:pPr marL="0" marR="0" algn="ctr">
              <a:lnSpc>
                <a:spcPct val="114000"/>
              </a:lnSpc>
              <a:spcBef>
                <a:spcPts val="0"/>
              </a:spcBef>
              <a:spcAft>
                <a:spcPts val="780"/>
              </a:spcAft>
            </a:pPr>
            <a:r>
              <a:rPr lang="en-US" sz="3705" b="1" dirty="0">
                <a:solidFill>
                  <a:schemeClr val="tx2"/>
                </a:solidFill>
                <a:effectLst/>
                <a:latin typeface="Montserrat" panose="020B0604020202020204" pitchFamily="2" charset="0"/>
                <a:ea typeface="Calibri" panose="020F0502020204030204" pitchFamily="34" charset="0"/>
                <a:cs typeface="Calibri" panose="020F0502020204030204" pitchFamily="34" charset="0"/>
              </a:rPr>
              <a:t>OUR MISSION</a:t>
            </a:r>
          </a:p>
          <a:p>
            <a:pPr marL="0" marR="0" algn="ctr">
              <a:lnSpc>
                <a:spcPct val="114000"/>
              </a:lnSpc>
              <a:spcBef>
                <a:spcPts val="0"/>
              </a:spcBef>
              <a:spcAft>
                <a:spcPts val="780"/>
              </a:spcAft>
            </a:pPr>
            <a:r>
              <a:rPr lang="en-US" sz="2730" dirty="0">
                <a:solidFill>
                  <a:schemeClr val="tx2"/>
                </a:solidFill>
                <a:effectLst/>
                <a:latin typeface="+mn-lt"/>
                <a:ea typeface="Calibri" panose="020F0502020204030204" pitchFamily="34" charset="0"/>
                <a:cs typeface="Calibri" panose="020F0502020204030204" pitchFamily="34" charset="0"/>
              </a:rPr>
              <a:t>Connecting people, products and places</a:t>
            </a:r>
            <a:br>
              <a:rPr lang="en-US" sz="2730" dirty="0">
                <a:solidFill>
                  <a:schemeClr val="tx2"/>
                </a:solidFill>
                <a:effectLst/>
                <a:latin typeface="+mn-lt"/>
                <a:ea typeface="Calibri" panose="020F0502020204030204" pitchFamily="34" charset="0"/>
                <a:cs typeface="Calibri" panose="020F0502020204030204" pitchFamily="34" charset="0"/>
              </a:rPr>
            </a:br>
            <a:r>
              <a:rPr lang="en-US" sz="2730" dirty="0">
                <a:solidFill>
                  <a:schemeClr val="tx2"/>
                </a:solidFill>
                <a:effectLst/>
                <a:latin typeface="+mn-lt"/>
                <a:ea typeface="Calibri" panose="020F0502020204030204" pitchFamily="34" charset="0"/>
                <a:cs typeface="Calibri" panose="020F0502020204030204" pitchFamily="34" charset="0"/>
              </a:rPr>
              <a:t>safely and efficiently with customer focus, accountability and environmental sensitivity to enhance the economy and vitality of North Carolina</a:t>
            </a:r>
            <a:endParaRPr lang="en-US" sz="2730" dirty="0">
              <a:solidFill>
                <a:schemeClr val="tx2"/>
              </a:solidFill>
              <a:effectLst/>
              <a:latin typeface="+mn-lt"/>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F7251470-CC7A-FFE4-FF48-D5BD2FE44EB5}"/>
              </a:ext>
            </a:extLst>
          </p:cNvPr>
          <p:cNvPicPr>
            <a:picLocks noChangeAspect="1"/>
          </p:cNvPicPr>
          <p:nvPr userDrawn="1"/>
        </p:nvPicPr>
        <p:blipFill>
          <a:blip r:embed="rId3"/>
          <a:stretch>
            <a:fillRect/>
          </a:stretch>
        </p:blipFill>
        <p:spPr>
          <a:xfrm>
            <a:off x="4917644" y="3426706"/>
            <a:ext cx="2051913" cy="2104526"/>
          </a:xfrm>
          <a:prstGeom prst="rect">
            <a:avLst/>
          </a:prstGeom>
        </p:spPr>
      </p:pic>
      <p:sp>
        <p:nvSpPr>
          <p:cNvPr id="8" name="Slide Number Placeholder 4">
            <a:extLst>
              <a:ext uri="{FF2B5EF4-FFF2-40B4-BE49-F238E27FC236}">
                <a16:creationId xmlns:a16="http://schemas.microsoft.com/office/drawing/2014/main" id="{EA42ACB7-BE5B-7D25-9496-0BFC7899A06C}"/>
              </a:ext>
            </a:extLst>
          </p:cNvPr>
          <p:cNvSpPr>
            <a:spLocks noGrp="1"/>
          </p:cNvSpPr>
          <p:nvPr>
            <p:ph type="sldNum" sz="quarter" idx="4"/>
          </p:nvPr>
        </p:nvSpPr>
        <p:spPr>
          <a:xfrm>
            <a:off x="10976013" y="6295683"/>
            <a:ext cx="514947" cy="365125"/>
          </a:xfrm>
          <a:prstGeom prst="rect">
            <a:avLst/>
          </a:prstGeom>
        </p:spPr>
        <p:txBody>
          <a:bodyPr vert="horz" lIns="91440" tIns="45720" rIns="91440" bIns="45720" rtlCol="0" anchor="ctr"/>
          <a:lstStyle>
            <a:lvl1pPr algn="ctr">
              <a:defRPr sz="1268" b="1" i="0">
                <a:solidFill>
                  <a:schemeClr val="bg1"/>
                </a:solidFill>
                <a:latin typeface="Montserrat" pitchFamily="2" charset="77"/>
              </a:defRPr>
            </a:lvl1pPr>
          </a:lstStyle>
          <a:p>
            <a:fld id="{71AF279C-F903-5C4F-9E12-139067057548}" type="slidenum">
              <a:rPr lang="en-US" smtClean="0"/>
              <a:pPr/>
              <a:t>‹#›</a:t>
            </a:fld>
            <a:endParaRPr lang="en-US" dirty="0"/>
          </a:p>
        </p:txBody>
      </p:sp>
    </p:spTree>
    <p:extLst>
      <p:ext uri="{BB962C8B-B14F-4D97-AF65-F5344CB8AC3E}">
        <p14:creationId xmlns:p14="http://schemas.microsoft.com/office/powerpoint/2010/main" val="30970840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Our Vision">
    <p:spTree>
      <p:nvGrpSpPr>
        <p:cNvPr id="1" name=""/>
        <p:cNvGrpSpPr/>
        <p:nvPr/>
      </p:nvGrpSpPr>
      <p:grpSpPr>
        <a:xfrm>
          <a:off x="0" y="0"/>
          <a:ext cx="0" cy="0"/>
          <a:chOff x="0" y="0"/>
          <a:chExt cx="0" cy="0"/>
        </a:xfrm>
      </p:grpSpPr>
      <p:pic>
        <p:nvPicPr>
          <p:cNvPr id="14" name="Picture 3">
            <a:extLst>
              <a:ext uri="{FF2B5EF4-FFF2-40B4-BE49-F238E27FC236}">
                <a16:creationId xmlns:a16="http://schemas.microsoft.com/office/drawing/2014/main" id="{136F9094-84F7-01D5-D79F-E4AC328D655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9567" b="31978"/>
          <a:stretch>
            <a:fillRect/>
          </a:stretch>
        </p:blipFill>
        <p:spPr bwMode="auto">
          <a:xfrm>
            <a:off x="1549" y="-9525"/>
            <a:ext cx="11884104" cy="687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AF052476-E25E-1CEE-6F0B-6A497641C4BC}"/>
              </a:ext>
            </a:extLst>
          </p:cNvPr>
          <p:cNvSpPr txBox="1"/>
          <p:nvPr userDrawn="1"/>
        </p:nvSpPr>
        <p:spPr>
          <a:xfrm>
            <a:off x="1198007" y="2816225"/>
            <a:ext cx="9491186" cy="1811338"/>
          </a:xfrm>
          <a:prstGeom prst="rect">
            <a:avLst/>
          </a:prstGeom>
          <a:noFill/>
        </p:spPr>
        <p:txBody>
          <a:bodyPr wrap="square">
            <a:spAutoFit/>
          </a:bodyPr>
          <a:lstStyle/>
          <a:p>
            <a:pPr algn="ctr" eaLnBrk="1" fontAlgn="auto" hangingPunct="1">
              <a:lnSpc>
                <a:spcPct val="114000"/>
              </a:lnSpc>
              <a:spcBef>
                <a:spcPts val="0"/>
              </a:spcBef>
              <a:spcAft>
                <a:spcPts val="780"/>
              </a:spcAft>
              <a:defRPr/>
            </a:pPr>
            <a:r>
              <a:rPr lang="en-US" sz="3705" b="1" dirty="0">
                <a:solidFill>
                  <a:schemeClr val="bg1"/>
                </a:solidFill>
                <a:latin typeface="Montserrat" panose="020B0604020202020204" pitchFamily="2" charset="0"/>
                <a:ea typeface="Calibri" panose="020F0502020204030204" pitchFamily="34" charset="0"/>
                <a:cs typeface="Calibri" panose="020F0502020204030204" pitchFamily="34" charset="0"/>
              </a:rPr>
              <a:t>OUR VISION</a:t>
            </a:r>
          </a:p>
          <a:p>
            <a:pPr algn="ctr" eaLnBrk="1" fontAlgn="auto" hangingPunct="1">
              <a:lnSpc>
                <a:spcPct val="114000"/>
              </a:lnSpc>
              <a:spcBef>
                <a:spcPts val="0"/>
              </a:spcBef>
              <a:spcAft>
                <a:spcPts val="780"/>
              </a:spcAft>
              <a:defRPr/>
            </a:pPr>
            <a:r>
              <a:rPr lang="en-US" sz="273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t>A global leader in providing</a:t>
            </a:r>
            <a:br>
              <a:rPr lang="en-US" sz="273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br>
            <a:r>
              <a:rPr lang="en-US" sz="273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Calibri" panose="020F0502020204030204" pitchFamily="34" charset="0"/>
              </a:rPr>
              <a:t>innovative transportation solutions</a:t>
            </a:r>
            <a:endParaRPr lang="en-US" sz="2730" dirty="0">
              <a:solidFill>
                <a:schemeClr val="bg1"/>
              </a:solidFill>
              <a:effectLst>
                <a:outerShdw blurRad="63500" dist="38100" dir="5400000" algn="ctr" rotWithShape="0">
                  <a:schemeClr val="tx1">
                    <a:alpha val="14000"/>
                  </a:schemeClr>
                </a:outerShdw>
              </a:effectLst>
              <a:latin typeface="+mn-lt"/>
              <a:ea typeface="Calibri" panose="020F0502020204030204" pitchFamily="34" charset="0"/>
              <a:cs typeface="Times New Roman" panose="02020603050405020304" pitchFamily="18" charset="0"/>
            </a:endParaRPr>
          </a:p>
        </p:txBody>
      </p:sp>
      <p:pic>
        <p:nvPicPr>
          <p:cNvPr id="24" name="Picture 15">
            <a:extLst>
              <a:ext uri="{FF2B5EF4-FFF2-40B4-BE49-F238E27FC236}">
                <a16:creationId xmlns:a16="http://schemas.microsoft.com/office/drawing/2014/main" id="{39094D0D-27EC-C22F-D1C5-B53F2BAA8877}"/>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41226" y="503238"/>
            <a:ext cx="1804749"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 Placeholder 5">
            <a:extLst>
              <a:ext uri="{FF2B5EF4-FFF2-40B4-BE49-F238E27FC236}">
                <a16:creationId xmlns:a16="http://schemas.microsoft.com/office/drawing/2014/main" id="{0F3803D7-A7D4-D82F-5654-267F7D652027}"/>
              </a:ext>
            </a:extLst>
          </p:cNvPr>
          <p:cNvSpPr>
            <a:spLocks noGrp="1"/>
          </p:cNvSpPr>
          <p:nvPr>
            <p:ph type="body" sz="quarter" idx="10"/>
          </p:nvPr>
        </p:nvSpPr>
        <p:spPr>
          <a:xfrm>
            <a:off x="423702" y="6211288"/>
            <a:ext cx="6765688" cy="365125"/>
          </a:xfrm>
        </p:spPr>
        <p:txBody>
          <a:bodyPr/>
          <a:lstStyle>
            <a:lvl1pPr marL="0" indent="0">
              <a:buNone/>
              <a:defRPr sz="1268"/>
            </a:lvl1pPr>
          </a:lstStyle>
          <a:p>
            <a:pPr lvl="0"/>
            <a:r>
              <a:rPr lang="en-US"/>
              <a:t>Click to edit Master text styles</a:t>
            </a:r>
          </a:p>
        </p:txBody>
      </p:sp>
      <p:sp>
        <p:nvSpPr>
          <p:cNvPr id="26" name="Slide Number Placeholder 4">
            <a:extLst>
              <a:ext uri="{FF2B5EF4-FFF2-40B4-BE49-F238E27FC236}">
                <a16:creationId xmlns:a16="http://schemas.microsoft.com/office/drawing/2014/main" id="{401519D4-3F1E-90E5-382E-B249EC22EF4E}"/>
              </a:ext>
            </a:extLst>
          </p:cNvPr>
          <p:cNvSpPr>
            <a:spLocks noGrp="1"/>
          </p:cNvSpPr>
          <p:nvPr>
            <p:ph type="sldNum" sz="quarter" idx="11"/>
          </p:nvPr>
        </p:nvSpPr>
        <p:spPr>
          <a:xfrm>
            <a:off x="10975539" y="6265864"/>
            <a:ext cx="515421" cy="365125"/>
          </a:xfrm>
          <a:prstGeom prst="rect">
            <a:avLst/>
          </a:prstGeom>
        </p:spPr>
        <p:txBody>
          <a:bodyPr vert="horz" lIns="91440" tIns="45720" rIns="91440" bIns="45720" rtlCol="0" anchor="ctr"/>
          <a:lstStyle>
            <a:lvl1pPr algn="ctr" eaLnBrk="1" fontAlgn="auto" hangingPunct="1">
              <a:spcBef>
                <a:spcPts val="0"/>
              </a:spcBef>
              <a:spcAft>
                <a:spcPts val="0"/>
              </a:spcAft>
              <a:defRPr sz="1268" b="1" i="0" smtClean="0">
                <a:solidFill>
                  <a:schemeClr val="tx1"/>
                </a:solidFill>
                <a:latin typeface="Montserrat" pitchFamily="2" charset="77"/>
              </a:defRPr>
            </a:lvl1pPr>
          </a:lstStyle>
          <a:p>
            <a:pPr>
              <a:defRPr/>
            </a:pPr>
            <a:fld id="{1EADCA93-67C7-4ADB-B172-95AB102EE876}" type="slidenum">
              <a:rPr lang="en-US"/>
              <a:pPr>
                <a:defRPr/>
              </a:pPr>
              <a:t>‹#›</a:t>
            </a:fld>
            <a:endParaRPr lang="en-US" dirty="0"/>
          </a:p>
        </p:txBody>
      </p:sp>
      <p:grpSp>
        <p:nvGrpSpPr>
          <p:cNvPr id="38" name="Group 37">
            <a:extLst>
              <a:ext uri="{FF2B5EF4-FFF2-40B4-BE49-F238E27FC236}">
                <a16:creationId xmlns:a16="http://schemas.microsoft.com/office/drawing/2014/main" id="{BF151072-697D-AA2D-D044-F22E19E2B5AC}"/>
              </a:ext>
            </a:extLst>
          </p:cNvPr>
          <p:cNvGrpSpPr/>
          <p:nvPr userDrawn="1"/>
        </p:nvGrpSpPr>
        <p:grpSpPr>
          <a:xfrm>
            <a:off x="860971" y="5017951"/>
            <a:ext cx="10165258" cy="1073765"/>
            <a:chOff x="0" y="3200400"/>
            <a:chExt cx="11468100" cy="1181100"/>
          </a:xfrm>
          <a:solidFill>
            <a:srgbClr val="FFFFFF">
              <a:alpha val="37000"/>
            </a:srgbClr>
          </a:solidFill>
        </p:grpSpPr>
        <p:pic>
          <p:nvPicPr>
            <p:cNvPr id="3" name="Graphic 2">
              <a:extLst>
                <a:ext uri="{FF2B5EF4-FFF2-40B4-BE49-F238E27FC236}">
                  <a16:creationId xmlns:a16="http://schemas.microsoft.com/office/drawing/2014/main" id="{95A189DA-0085-3694-ED2E-943D7687F8D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0" y="3200400"/>
              <a:ext cx="1181100" cy="1181100"/>
            </a:xfrm>
            <a:prstGeom prst="rect">
              <a:avLst/>
            </a:prstGeom>
          </p:spPr>
        </p:pic>
        <p:pic>
          <p:nvPicPr>
            <p:cNvPr id="5" name="Graphic 4">
              <a:extLst>
                <a:ext uri="{FF2B5EF4-FFF2-40B4-BE49-F238E27FC236}">
                  <a16:creationId xmlns:a16="http://schemas.microsoft.com/office/drawing/2014/main" id="{4927C28A-1FBC-DAE1-BA91-21481D41F49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469571" y="3200400"/>
              <a:ext cx="1181100" cy="1181100"/>
            </a:xfrm>
            <a:prstGeom prst="rect">
              <a:avLst/>
            </a:prstGeom>
          </p:spPr>
        </p:pic>
        <p:pic>
          <p:nvPicPr>
            <p:cNvPr id="27" name="Graphic 26">
              <a:extLst>
                <a:ext uri="{FF2B5EF4-FFF2-40B4-BE49-F238E27FC236}">
                  <a16:creationId xmlns:a16="http://schemas.microsoft.com/office/drawing/2014/main" id="{B3618775-77CD-13F8-DE27-F9A63AEE74F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2939142" y="3200400"/>
              <a:ext cx="1181100" cy="1181100"/>
            </a:xfrm>
            <a:prstGeom prst="rect">
              <a:avLst/>
            </a:prstGeom>
          </p:spPr>
        </p:pic>
        <p:pic>
          <p:nvPicPr>
            <p:cNvPr id="29" name="Graphic 28">
              <a:extLst>
                <a:ext uri="{FF2B5EF4-FFF2-40B4-BE49-F238E27FC236}">
                  <a16:creationId xmlns:a16="http://schemas.microsoft.com/office/drawing/2014/main" id="{05849215-5D51-CA30-952C-392425490EA4}"/>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4408713" y="3200400"/>
              <a:ext cx="1181100" cy="1181100"/>
            </a:xfrm>
            <a:prstGeom prst="rect">
              <a:avLst/>
            </a:prstGeom>
          </p:spPr>
        </p:pic>
        <p:pic>
          <p:nvPicPr>
            <p:cNvPr id="31" name="Graphic 30">
              <a:extLst>
                <a:ext uri="{FF2B5EF4-FFF2-40B4-BE49-F238E27FC236}">
                  <a16:creationId xmlns:a16="http://schemas.microsoft.com/office/drawing/2014/main" id="{7925B1A3-6055-2369-582A-0A370CD2E24B}"/>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5878284" y="3200400"/>
              <a:ext cx="1181100" cy="1181100"/>
            </a:xfrm>
            <a:prstGeom prst="rect">
              <a:avLst/>
            </a:prstGeom>
          </p:spPr>
        </p:pic>
        <p:pic>
          <p:nvPicPr>
            <p:cNvPr id="33" name="Graphic 32">
              <a:extLst>
                <a:ext uri="{FF2B5EF4-FFF2-40B4-BE49-F238E27FC236}">
                  <a16:creationId xmlns:a16="http://schemas.microsoft.com/office/drawing/2014/main" id="{300373BA-B8F4-8C59-CB86-F27BF766426B}"/>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a:xfrm>
              <a:off x="7347855" y="3200400"/>
              <a:ext cx="1181100" cy="1181100"/>
            </a:xfrm>
            <a:prstGeom prst="rect">
              <a:avLst/>
            </a:prstGeom>
          </p:spPr>
        </p:pic>
        <p:pic>
          <p:nvPicPr>
            <p:cNvPr id="35" name="Graphic 34">
              <a:extLst>
                <a:ext uri="{FF2B5EF4-FFF2-40B4-BE49-F238E27FC236}">
                  <a16:creationId xmlns:a16="http://schemas.microsoft.com/office/drawing/2014/main" id="{A978A935-C94E-EE7C-C7BE-07A222867277}"/>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8817426" y="3200400"/>
              <a:ext cx="1181100" cy="1181100"/>
            </a:xfrm>
            <a:prstGeom prst="rect">
              <a:avLst/>
            </a:prstGeom>
          </p:spPr>
        </p:pic>
        <p:pic>
          <p:nvPicPr>
            <p:cNvPr id="37" name="Graphic 36">
              <a:extLst>
                <a:ext uri="{FF2B5EF4-FFF2-40B4-BE49-F238E27FC236}">
                  <a16:creationId xmlns:a16="http://schemas.microsoft.com/office/drawing/2014/main" id="{7C2EE1F8-7F06-957D-DF59-6D4E2B16D34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10287000" y="3200400"/>
              <a:ext cx="1181100" cy="1181100"/>
            </a:xfrm>
            <a:prstGeom prst="rect">
              <a:avLst/>
            </a:prstGeom>
          </p:spPr>
        </p:pic>
      </p:grpSp>
    </p:spTree>
    <p:extLst>
      <p:ext uri="{BB962C8B-B14F-4D97-AF65-F5344CB8AC3E}">
        <p14:creationId xmlns:p14="http://schemas.microsoft.com/office/powerpoint/2010/main" val="33899774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Contact Us-single or double contac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B6EADB7-3CC0-7099-8C49-4EDEA7395E8A}"/>
              </a:ext>
            </a:extLst>
          </p:cNvPr>
          <p:cNvPicPr>
            <a:picLocks noChangeAspect="1"/>
          </p:cNvPicPr>
          <p:nvPr userDrawn="1"/>
        </p:nvPicPr>
        <p:blipFill rotWithShape="1">
          <a:blip r:embed="rId2"/>
          <a:srcRect r="9568" b="31978"/>
          <a:stretch/>
        </p:blipFill>
        <p:spPr>
          <a:xfrm>
            <a:off x="1486" y="-9144"/>
            <a:ext cx="11884228" cy="6876288"/>
          </a:xfrm>
          <a:prstGeom prst="rect">
            <a:avLst/>
          </a:prstGeom>
        </p:spPr>
      </p:pic>
      <p:sp>
        <p:nvSpPr>
          <p:cNvPr id="33" name="Text Placeholder 4">
            <a:extLst>
              <a:ext uri="{FF2B5EF4-FFF2-40B4-BE49-F238E27FC236}">
                <a16:creationId xmlns:a16="http://schemas.microsoft.com/office/drawing/2014/main" id="{D40490E3-9ACA-A37E-B32C-788800F3A69D}"/>
              </a:ext>
            </a:extLst>
          </p:cNvPr>
          <p:cNvSpPr>
            <a:spLocks noGrp="1"/>
          </p:cNvSpPr>
          <p:nvPr>
            <p:ph type="body" sz="quarter" idx="13" hasCustomPrompt="1"/>
          </p:nvPr>
        </p:nvSpPr>
        <p:spPr>
          <a:xfrm>
            <a:off x="941735" y="4462389"/>
            <a:ext cx="3090507" cy="554880"/>
          </a:xfrm>
        </p:spPr>
        <p:txBody>
          <a:bodyPr>
            <a:noAutofit/>
          </a:bodyPr>
          <a:lstStyle>
            <a:lvl1pPr marL="0" indent="0">
              <a:buFont typeface="Arial" panose="020B0604020202020204" pitchFamily="34" charset="0"/>
              <a:buNone/>
              <a:defRPr sz="1755" b="1" i="0">
                <a:solidFill>
                  <a:schemeClr val="bg1"/>
                </a:solidFill>
                <a:latin typeface="Montserrat" pitchFamily="2" charset="77"/>
              </a:defRPr>
            </a:lvl1pPr>
            <a:lvl2pPr marL="543283" indent="-208955">
              <a:buFont typeface="Arial" panose="020B0604020202020204" pitchFamily="34" charset="0"/>
              <a:buChar char="•"/>
              <a:defRPr>
                <a:solidFill>
                  <a:srgbClr val="606165"/>
                </a:solidFill>
              </a:defRPr>
            </a:lvl2pPr>
            <a:lvl3pPr marL="835819" indent="-167164">
              <a:buFont typeface="Arial" panose="020B0604020202020204" pitchFamily="34" charset="0"/>
              <a:buChar char="•"/>
              <a:defRPr>
                <a:solidFill>
                  <a:srgbClr val="606165"/>
                </a:solidFill>
              </a:defRPr>
            </a:lvl3pPr>
            <a:lvl4pPr marL="1170146" indent="-167164">
              <a:buFont typeface="Arial" panose="020B0604020202020204" pitchFamily="34" charset="0"/>
              <a:buChar char="•"/>
              <a:defRPr>
                <a:solidFill>
                  <a:srgbClr val="606165"/>
                </a:solidFill>
              </a:defRPr>
            </a:lvl4pPr>
            <a:lvl5pPr marL="1504474" indent="-167164">
              <a:buFont typeface="Arial" panose="020B0604020202020204" pitchFamily="34" charset="0"/>
              <a:buChar char="•"/>
              <a:defRPr>
                <a:solidFill>
                  <a:srgbClr val="606165"/>
                </a:solidFill>
              </a:defRPr>
            </a:lvl5pPr>
          </a:lstStyle>
          <a:p>
            <a:pPr lvl="0"/>
            <a:r>
              <a:rPr lang="en-US" dirty="0" err="1"/>
              <a:t>ncdot.gov</a:t>
            </a:r>
            <a:endParaRPr lang="en-US" dirty="0"/>
          </a:p>
        </p:txBody>
      </p:sp>
      <p:sp>
        <p:nvSpPr>
          <p:cNvPr id="35" name="TextBox 34">
            <a:extLst>
              <a:ext uri="{FF2B5EF4-FFF2-40B4-BE49-F238E27FC236}">
                <a16:creationId xmlns:a16="http://schemas.microsoft.com/office/drawing/2014/main" id="{2074EDC5-E1D5-BF3A-B15B-FB990EE1C9C7}"/>
              </a:ext>
            </a:extLst>
          </p:cNvPr>
          <p:cNvSpPr txBox="1"/>
          <p:nvPr userDrawn="1"/>
        </p:nvSpPr>
        <p:spPr>
          <a:xfrm>
            <a:off x="926529" y="4964312"/>
            <a:ext cx="1253772" cy="379015"/>
          </a:xfrm>
          <a:prstGeom prst="rect">
            <a:avLst/>
          </a:prstGeom>
          <a:noFill/>
        </p:spPr>
        <p:txBody>
          <a:bodyPr wrap="square" rtlCol="0">
            <a:spAutoFit/>
          </a:bodyPr>
          <a:lstStyle/>
          <a:p>
            <a:pPr>
              <a:lnSpc>
                <a:spcPct val="150000"/>
              </a:lnSpc>
            </a:pPr>
            <a:r>
              <a:rPr lang="en-US" sz="1365" b="0" i="0" dirty="0">
                <a:solidFill>
                  <a:schemeClr val="bg1"/>
                </a:solidFill>
                <a:latin typeface="Montserrat Light" pitchFamily="2" charset="77"/>
              </a:rPr>
              <a:t>@NCDOT</a:t>
            </a:r>
          </a:p>
        </p:txBody>
      </p:sp>
      <p:pic>
        <p:nvPicPr>
          <p:cNvPr id="37" name="Picture 36">
            <a:extLst>
              <a:ext uri="{FF2B5EF4-FFF2-40B4-BE49-F238E27FC236}">
                <a16:creationId xmlns:a16="http://schemas.microsoft.com/office/drawing/2014/main" id="{FE0FCD33-9A5F-5ED3-1EF2-8C55463BD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82" y="5090076"/>
            <a:ext cx="254072" cy="211561"/>
          </a:xfrm>
          <a:prstGeom prst="rect">
            <a:avLst/>
          </a:prstGeom>
        </p:spPr>
      </p:pic>
      <p:pic>
        <p:nvPicPr>
          <p:cNvPr id="38" name="Picture 37">
            <a:extLst>
              <a:ext uri="{FF2B5EF4-FFF2-40B4-BE49-F238E27FC236}">
                <a16:creationId xmlns:a16="http://schemas.microsoft.com/office/drawing/2014/main" id="{E61F0A0E-CA22-C649-F088-049632D0FE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7092" y="4491594"/>
            <a:ext cx="260416" cy="213674"/>
          </a:xfrm>
          <a:prstGeom prst="rect">
            <a:avLst/>
          </a:prstGeom>
        </p:spPr>
      </p:pic>
      <p:pic>
        <p:nvPicPr>
          <p:cNvPr id="39" name="Picture 38">
            <a:extLst>
              <a:ext uri="{FF2B5EF4-FFF2-40B4-BE49-F238E27FC236}">
                <a16:creationId xmlns:a16="http://schemas.microsoft.com/office/drawing/2014/main" id="{1C58AE78-EC8E-6E07-C646-51F69E84701F}"/>
              </a:ext>
            </a:extLst>
          </p:cNvPr>
          <p:cNvPicPr>
            <a:picLocks noChangeAspect="1"/>
          </p:cNvPicPr>
          <p:nvPr userDrawn="1"/>
        </p:nvPicPr>
        <p:blipFill>
          <a:blip r:embed="rId5"/>
          <a:stretch>
            <a:fillRect/>
          </a:stretch>
        </p:blipFill>
        <p:spPr>
          <a:xfrm>
            <a:off x="2308825" y="5530687"/>
            <a:ext cx="254072" cy="260587"/>
          </a:xfrm>
          <a:prstGeom prst="rect">
            <a:avLst/>
          </a:prstGeom>
        </p:spPr>
      </p:pic>
      <p:pic>
        <p:nvPicPr>
          <p:cNvPr id="40" name="Picture 39">
            <a:extLst>
              <a:ext uri="{FF2B5EF4-FFF2-40B4-BE49-F238E27FC236}">
                <a16:creationId xmlns:a16="http://schemas.microsoft.com/office/drawing/2014/main" id="{F9438435-38A5-4D88-608F-C3AD7E30289B}"/>
              </a:ext>
            </a:extLst>
          </p:cNvPr>
          <p:cNvPicPr>
            <a:picLocks noChangeAspect="1"/>
          </p:cNvPicPr>
          <p:nvPr userDrawn="1"/>
        </p:nvPicPr>
        <p:blipFill>
          <a:blip r:embed="rId6"/>
          <a:stretch>
            <a:fillRect/>
          </a:stretch>
        </p:blipFill>
        <p:spPr>
          <a:xfrm>
            <a:off x="2308825" y="5076012"/>
            <a:ext cx="254072" cy="260587"/>
          </a:xfrm>
          <a:prstGeom prst="rect">
            <a:avLst/>
          </a:prstGeom>
        </p:spPr>
      </p:pic>
      <p:pic>
        <p:nvPicPr>
          <p:cNvPr id="41" name="Picture 40">
            <a:extLst>
              <a:ext uri="{FF2B5EF4-FFF2-40B4-BE49-F238E27FC236}">
                <a16:creationId xmlns:a16="http://schemas.microsoft.com/office/drawing/2014/main" id="{24F4BC91-610D-9C86-27A6-2A4CA2C5A0AB}"/>
              </a:ext>
            </a:extLst>
          </p:cNvPr>
          <p:cNvPicPr>
            <a:picLocks noChangeAspect="1"/>
          </p:cNvPicPr>
          <p:nvPr userDrawn="1"/>
        </p:nvPicPr>
        <p:blipFill>
          <a:blip r:embed="rId7"/>
          <a:stretch>
            <a:fillRect/>
          </a:stretch>
        </p:blipFill>
        <p:spPr>
          <a:xfrm>
            <a:off x="657092" y="5522099"/>
            <a:ext cx="287874" cy="290516"/>
          </a:xfrm>
          <a:prstGeom prst="rect">
            <a:avLst/>
          </a:prstGeom>
        </p:spPr>
      </p:pic>
      <p:sp>
        <p:nvSpPr>
          <p:cNvPr id="43" name="TextBox 42">
            <a:extLst>
              <a:ext uri="{FF2B5EF4-FFF2-40B4-BE49-F238E27FC236}">
                <a16:creationId xmlns:a16="http://schemas.microsoft.com/office/drawing/2014/main" id="{2DBE9519-D88E-1749-BDA7-352FC4E514E0}"/>
              </a:ext>
            </a:extLst>
          </p:cNvPr>
          <p:cNvSpPr txBox="1"/>
          <p:nvPr userDrawn="1"/>
        </p:nvSpPr>
        <p:spPr>
          <a:xfrm>
            <a:off x="936115" y="5447286"/>
            <a:ext cx="1253772" cy="358560"/>
          </a:xfrm>
          <a:prstGeom prst="rect">
            <a:avLst/>
          </a:prstGeom>
          <a:noFill/>
        </p:spPr>
        <p:txBody>
          <a:bodyPr wrap="square" rtlCol="0">
            <a:spAutoFit/>
          </a:bodyPr>
          <a:lstStyle/>
          <a:p>
            <a:pPr>
              <a:lnSpc>
                <a:spcPct val="150000"/>
              </a:lnSpc>
            </a:pPr>
            <a:r>
              <a:rPr lang="en-US" sz="1268" b="0" i="0" dirty="0">
                <a:solidFill>
                  <a:schemeClr val="bg1"/>
                </a:solidFill>
                <a:latin typeface="Montserrat Light" pitchFamily="2" charset="77"/>
              </a:rPr>
              <a:t>@NCDOT</a:t>
            </a:r>
          </a:p>
        </p:txBody>
      </p:sp>
      <p:sp>
        <p:nvSpPr>
          <p:cNvPr id="45" name="TextBox 44">
            <a:extLst>
              <a:ext uri="{FF2B5EF4-FFF2-40B4-BE49-F238E27FC236}">
                <a16:creationId xmlns:a16="http://schemas.microsoft.com/office/drawing/2014/main" id="{762154A0-A0B6-D570-EDCA-44FBC3370E33}"/>
              </a:ext>
            </a:extLst>
          </p:cNvPr>
          <p:cNvSpPr txBox="1"/>
          <p:nvPr userDrawn="1"/>
        </p:nvSpPr>
        <p:spPr>
          <a:xfrm>
            <a:off x="2614208" y="5013471"/>
            <a:ext cx="2043533" cy="358560"/>
          </a:xfrm>
          <a:prstGeom prst="rect">
            <a:avLst/>
          </a:prstGeom>
          <a:noFill/>
        </p:spPr>
        <p:txBody>
          <a:bodyPr wrap="square" rtlCol="0">
            <a:spAutoFit/>
          </a:bodyPr>
          <a:lstStyle/>
          <a:p>
            <a:pPr>
              <a:lnSpc>
                <a:spcPct val="150000"/>
              </a:lnSpc>
            </a:pPr>
            <a:r>
              <a:rPr lang="en-US" sz="1268" b="0" i="0" dirty="0">
                <a:solidFill>
                  <a:schemeClr val="bg1"/>
                </a:solidFill>
                <a:latin typeface="Montserrat Light" pitchFamily="2" charset="77"/>
              </a:rPr>
              <a:t>NCDOT</a:t>
            </a:r>
          </a:p>
        </p:txBody>
      </p:sp>
      <p:sp>
        <p:nvSpPr>
          <p:cNvPr id="46" name="TextBox 45">
            <a:extLst>
              <a:ext uri="{FF2B5EF4-FFF2-40B4-BE49-F238E27FC236}">
                <a16:creationId xmlns:a16="http://schemas.microsoft.com/office/drawing/2014/main" id="{DB6C3C3D-1C69-D5D9-E2A0-0B32DFDFEB69}"/>
              </a:ext>
            </a:extLst>
          </p:cNvPr>
          <p:cNvSpPr txBox="1"/>
          <p:nvPr userDrawn="1"/>
        </p:nvSpPr>
        <p:spPr>
          <a:xfrm>
            <a:off x="2614208" y="5435051"/>
            <a:ext cx="2043533" cy="358560"/>
          </a:xfrm>
          <a:prstGeom prst="rect">
            <a:avLst/>
          </a:prstGeom>
          <a:noFill/>
        </p:spPr>
        <p:txBody>
          <a:bodyPr wrap="square" rtlCol="0">
            <a:spAutoFit/>
          </a:bodyPr>
          <a:lstStyle/>
          <a:p>
            <a:pPr>
              <a:lnSpc>
                <a:spcPct val="150000"/>
              </a:lnSpc>
            </a:pPr>
            <a:r>
              <a:rPr lang="en-US" sz="1268" b="0" i="0" dirty="0" err="1">
                <a:solidFill>
                  <a:schemeClr val="bg1"/>
                </a:solidFill>
                <a:latin typeface="Montserrat Light" pitchFamily="2" charset="77"/>
              </a:rPr>
              <a:t>ncdotcom</a:t>
            </a:r>
            <a:endParaRPr lang="en-US" sz="1268" b="0" i="0" dirty="0">
              <a:solidFill>
                <a:schemeClr val="bg1"/>
              </a:solidFill>
              <a:latin typeface="Montserrat Light" pitchFamily="2" charset="77"/>
            </a:endParaRPr>
          </a:p>
        </p:txBody>
      </p:sp>
      <p:sp>
        <p:nvSpPr>
          <p:cNvPr id="49" name="Rectangle 48">
            <a:extLst>
              <a:ext uri="{FF2B5EF4-FFF2-40B4-BE49-F238E27FC236}">
                <a16:creationId xmlns:a16="http://schemas.microsoft.com/office/drawing/2014/main" id="{F47309D4-8481-3F44-1630-D48FFD705643}"/>
              </a:ext>
            </a:extLst>
          </p:cNvPr>
          <p:cNvSpPr/>
          <p:nvPr userDrawn="1"/>
        </p:nvSpPr>
        <p:spPr>
          <a:xfrm>
            <a:off x="977584" y="2634843"/>
            <a:ext cx="2139696"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b="0" i="0" dirty="0">
              <a:latin typeface="Montserrat" pitchFamily="2" charset="77"/>
            </a:endParaRPr>
          </a:p>
        </p:txBody>
      </p:sp>
      <p:sp>
        <p:nvSpPr>
          <p:cNvPr id="51" name="Title 1">
            <a:extLst>
              <a:ext uri="{FF2B5EF4-FFF2-40B4-BE49-F238E27FC236}">
                <a16:creationId xmlns:a16="http://schemas.microsoft.com/office/drawing/2014/main" id="{F8D6BC6F-24AE-6EFC-3FAB-C7B63094440C}"/>
              </a:ext>
            </a:extLst>
          </p:cNvPr>
          <p:cNvSpPr txBox="1">
            <a:spLocks/>
          </p:cNvSpPr>
          <p:nvPr userDrawn="1"/>
        </p:nvSpPr>
        <p:spPr>
          <a:xfrm>
            <a:off x="880514" y="1860731"/>
            <a:ext cx="10350062" cy="565249"/>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082940"/>
                </a:solidFill>
                <a:latin typeface="TransportNewMedium_gdi" pitchFamily="2" charset="77"/>
                <a:ea typeface="+mj-ea"/>
                <a:cs typeface="+mj-cs"/>
              </a:defRPr>
            </a:lvl1pPr>
          </a:lstStyle>
          <a:p>
            <a:r>
              <a:rPr lang="en-US" sz="3705" b="1" i="0" dirty="0">
                <a:solidFill>
                  <a:schemeClr val="bg1"/>
                </a:solidFill>
                <a:latin typeface="Montserrat" pitchFamily="2" charset="77"/>
              </a:rPr>
              <a:t>Contact Us</a:t>
            </a:r>
          </a:p>
        </p:txBody>
      </p:sp>
      <p:sp>
        <p:nvSpPr>
          <p:cNvPr id="3" name="Text Placeholder 2">
            <a:extLst>
              <a:ext uri="{FF2B5EF4-FFF2-40B4-BE49-F238E27FC236}">
                <a16:creationId xmlns:a16="http://schemas.microsoft.com/office/drawing/2014/main" id="{E58E7E8D-E3EF-205A-569A-AC9B67ED51AD}"/>
              </a:ext>
            </a:extLst>
          </p:cNvPr>
          <p:cNvSpPr>
            <a:spLocks noGrp="1"/>
          </p:cNvSpPr>
          <p:nvPr>
            <p:ph type="body" sz="quarter" idx="16" hasCustomPrompt="1"/>
          </p:nvPr>
        </p:nvSpPr>
        <p:spPr>
          <a:xfrm>
            <a:off x="6228398" y="3006726"/>
            <a:ext cx="5341488"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19" name="Text Placeholder 2">
            <a:extLst>
              <a:ext uri="{FF2B5EF4-FFF2-40B4-BE49-F238E27FC236}">
                <a16:creationId xmlns:a16="http://schemas.microsoft.com/office/drawing/2014/main" id="{9E50309F-CA4A-872E-6F4B-BCBD75710DFF}"/>
              </a:ext>
            </a:extLst>
          </p:cNvPr>
          <p:cNvSpPr>
            <a:spLocks noGrp="1"/>
          </p:cNvSpPr>
          <p:nvPr>
            <p:ph type="body" sz="quarter" idx="17" hasCustomPrompt="1"/>
          </p:nvPr>
        </p:nvSpPr>
        <p:spPr>
          <a:xfrm>
            <a:off x="6240780" y="3362326"/>
            <a:ext cx="5341488"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0" name="Text Placeholder 2">
            <a:extLst>
              <a:ext uri="{FF2B5EF4-FFF2-40B4-BE49-F238E27FC236}">
                <a16:creationId xmlns:a16="http://schemas.microsoft.com/office/drawing/2014/main" id="{441A9FF9-49E4-B375-297A-B2579C25333E}"/>
              </a:ext>
            </a:extLst>
          </p:cNvPr>
          <p:cNvSpPr>
            <a:spLocks noGrp="1"/>
          </p:cNvSpPr>
          <p:nvPr>
            <p:ph type="body" sz="quarter" idx="18" hasCustomPrompt="1"/>
          </p:nvPr>
        </p:nvSpPr>
        <p:spPr>
          <a:xfrm>
            <a:off x="6240780" y="3692526"/>
            <a:ext cx="5341488"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1" name="Text Placeholder 2">
            <a:extLst>
              <a:ext uri="{FF2B5EF4-FFF2-40B4-BE49-F238E27FC236}">
                <a16:creationId xmlns:a16="http://schemas.microsoft.com/office/drawing/2014/main" id="{E35AF40F-5851-4563-5F25-ECEAB73ACFBE}"/>
              </a:ext>
            </a:extLst>
          </p:cNvPr>
          <p:cNvSpPr>
            <a:spLocks noGrp="1"/>
          </p:cNvSpPr>
          <p:nvPr>
            <p:ph type="body" sz="quarter" idx="19" hasCustomPrompt="1"/>
          </p:nvPr>
        </p:nvSpPr>
        <p:spPr>
          <a:xfrm>
            <a:off x="942471" y="3016004"/>
            <a:ext cx="513862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2" name="Text Placeholder 2">
            <a:extLst>
              <a:ext uri="{FF2B5EF4-FFF2-40B4-BE49-F238E27FC236}">
                <a16:creationId xmlns:a16="http://schemas.microsoft.com/office/drawing/2014/main" id="{6586AE87-0038-DBC7-6FCF-3CE4441B3F63}"/>
              </a:ext>
            </a:extLst>
          </p:cNvPr>
          <p:cNvSpPr>
            <a:spLocks noGrp="1"/>
          </p:cNvSpPr>
          <p:nvPr>
            <p:ph type="body" sz="quarter" idx="20" hasCustomPrompt="1"/>
          </p:nvPr>
        </p:nvSpPr>
        <p:spPr>
          <a:xfrm>
            <a:off x="954853" y="3371604"/>
            <a:ext cx="513862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3" name="Text Placeholder 2">
            <a:extLst>
              <a:ext uri="{FF2B5EF4-FFF2-40B4-BE49-F238E27FC236}">
                <a16:creationId xmlns:a16="http://schemas.microsoft.com/office/drawing/2014/main" id="{115F88FC-F83E-2E63-8585-170E5F4A26BC}"/>
              </a:ext>
            </a:extLst>
          </p:cNvPr>
          <p:cNvSpPr>
            <a:spLocks noGrp="1"/>
          </p:cNvSpPr>
          <p:nvPr>
            <p:ph type="body" sz="quarter" idx="21" hasCustomPrompt="1"/>
          </p:nvPr>
        </p:nvSpPr>
        <p:spPr>
          <a:xfrm>
            <a:off x="954853" y="3701804"/>
            <a:ext cx="513862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pic>
        <p:nvPicPr>
          <p:cNvPr id="29" name="Picture 28">
            <a:extLst>
              <a:ext uri="{FF2B5EF4-FFF2-40B4-BE49-F238E27FC236}">
                <a16:creationId xmlns:a16="http://schemas.microsoft.com/office/drawing/2014/main" id="{27EF236B-140B-1B29-58B2-8D0537193027}"/>
              </a:ext>
            </a:extLst>
          </p:cNvPr>
          <p:cNvPicPr>
            <a:picLocks noChangeAspect="1"/>
          </p:cNvPicPr>
          <p:nvPr userDrawn="1"/>
        </p:nvPicPr>
        <p:blipFill>
          <a:blip r:embed="rId8"/>
          <a:stretch>
            <a:fillRect/>
          </a:stretch>
        </p:blipFill>
        <p:spPr>
          <a:xfrm>
            <a:off x="3923686" y="5427173"/>
            <a:ext cx="361756" cy="371032"/>
          </a:xfrm>
          <a:prstGeom prst="rect">
            <a:avLst/>
          </a:prstGeom>
        </p:spPr>
      </p:pic>
      <p:sp>
        <p:nvSpPr>
          <p:cNvPr id="30" name="TextBox 29">
            <a:extLst>
              <a:ext uri="{FF2B5EF4-FFF2-40B4-BE49-F238E27FC236}">
                <a16:creationId xmlns:a16="http://schemas.microsoft.com/office/drawing/2014/main" id="{D5222D86-E4FE-EEE4-2A59-8F4622B61CF5}"/>
              </a:ext>
            </a:extLst>
          </p:cNvPr>
          <p:cNvSpPr txBox="1"/>
          <p:nvPr userDrawn="1"/>
        </p:nvSpPr>
        <p:spPr>
          <a:xfrm>
            <a:off x="4237045" y="5424380"/>
            <a:ext cx="1518709" cy="379078"/>
          </a:xfrm>
          <a:prstGeom prst="rect">
            <a:avLst/>
          </a:prstGeom>
          <a:noFill/>
        </p:spPr>
        <p:txBody>
          <a:bodyPr wrap="square" rtlCol="0">
            <a:spAutoFit/>
          </a:bodyPr>
          <a:lstStyle/>
          <a:p>
            <a:pPr>
              <a:lnSpc>
                <a:spcPct val="150000"/>
              </a:lnSpc>
            </a:pPr>
            <a:r>
              <a:rPr lang="en-US" sz="1365" b="0" i="0" dirty="0" err="1">
                <a:solidFill>
                  <a:schemeClr val="bg1"/>
                </a:solidFill>
                <a:latin typeface="Montserrat Light" pitchFamily="2" charset="77"/>
              </a:rPr>
              <a:t>ncdot_comm</a:t>
            </a:r>
            <a:endParaRPr lang="en-US" sz="1365" b="0" i="0" dirty="0">
              <a:solidFill>
                <a:schemeClr val="bg1"/>
              </a:solidFill>
              <a:latin typeface="Montserrat Light" pitchFamily="2" charset="77"/>
            </a:endParaRPr>
          </a:p>
        </p:txBody>
      </p:sp>
      <p:sp>
        <p:nvSpPr>
          <p:cNvPr id="31" name="TextBox 30">
            <a:extLst>
              <a:ext uri="{FF2B5EF4-FFF2-40B4-BE49-F238E27FC236}">
                <a16:creationId xmlns:a16="http://schemas.microsoft.com/office/drawing/2014/main" id="{E47DAF0D-906E-2DDA-92A9-6FBC4DBBD814}"/>
              </a:ext>
            </a:extLst>
          </p:cNvPr>
          <p:cNvSpPr txBox="1"/>
          <p:nvPr userDrawn="1"/>
        </p:nvSpPr>
        <p:spPr>
          <a:xfrm>
            <a:off x="4237044" y="4983853"/>
            <a:ext cx="2433868" cy="379078"/>
          </a:xfrm>
          <a:prstGeom prst="rect">
            <a:avLst/>
          </a:prstGeom>
          <a:noFill/>
        </p:spPr>
        <p:txBody>
          <a:bodyPr wrap="square" rtlCol="0">
            <a:spAutoFit/>
          </a:bodyPr>
          <a:lstStyle/>
          <a:p>
            <a:pPr>
              <a:lnSpc>
                <a:spcPct val="150000"/>
              </a:lnSpc>
            </a:pPr>
            <a:r>
              <a:rPr lang="en-US" sz="1365" b="0" i="0" dirty="0" err="1">
                <a:solidFill>
                  <a:schemeClr val="bg1"/>
                </a:solidFill>
                <a:latin typeface="Montserrat Light" pitchFamily="2" charset="77"/>
              </a:rPr>
              <a:t>NCDOTcommunications</a:t>
            </a:r>
            <a:endParaRPr lang="en-US" sz="1365" b="0" i="0" dirty="0">
              <a:solidFill>
                <a:schemeClr val="bg1"/>
              </a:solidFill>
              <a:latin typeface="Montserrat Light" pitchFamily="2" charset="77"/>
            </a:endParaRPr>
          </a:p>
        </p:txBody>
      </p:sp>
      <p:pic>
        <p:nvPicPr>
          <p:cNvPr id="32" name="Picture 31">
            <a:extLst>
              <a:ext uri="{FF2B5EF4-FFF2-40B4-BE49-F238E27FC236}">
                <a16:creationId xmlns:a16="http://schemas.microsoft.com/office/drawing/2014/main" id="{466DD490-2713-E904-ADFE-332BC610D904}"/>
              </a:ext>
            </a:extLst>
          </p:cNvPr>
          <p:cNvPicPr>
            <a:picLocks noChangeAspect="1"/>
          </p:cNvPicPr>
          <p:nvPr userDrawn="1"/>
        </p:nvPicPr>
        <p:blipFill>
          <a:blip r:embed="rId9"/>
          <a:stretch>
            <a:fillRect/>
          </a:stretch>
        </p:blipFill>
        <p:spPr>
          <a:xfrm>
            <a:off x="3856790" y="4963572"/>
            <a:ext cx="449288" cy="460808"/>
          </a:xfrm>
          <a:prstGeom prst="rect">
            <a:avLst/>
          </a:prstGeom>
        </p:spPr>
      </p:pic>
    </p:spTree>
    <p:extLst>
      <p:ext uri="{BB962C8B-B14F-4D97-AF65-F5344CB8AC3E}">
        <p14:creationId xmlns:p14="http://schemas.microsoft.com/office/powerpoint/2010/main" val="39014719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ontact Us-multiple contact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FCEC12A7-6A60-5309-4F75-9DC6B1F6C6D1}"/>
              </a:ext>
            </a:extLst>
          </p:cNvPr>
          <p:cNvPicPr>
            <a:picLocks noChangeAspect="1"/>
          </p:cNvPicPr>
          <p:nvPr userDrawn="1"/>
        </p:nvPicPr>
        <p:blipFill rotWithShape="1">
          <a:blip r:embed="rId2"/>
          <a:srcRect r="9568" b="31978"/>
          <a:stretch/>
        </p:blipFill>
        <p:spPr>
          <a:xfrm>
            <a:off x="0" y="-18288"/>
            <a:ext cx="11884228" cy="6876288"/>
          </a:xfrm>
          <a:prstGeom prst="rect">
            <a:avLst/>
          </a:prstGeom>
        </p:spPr>
      </p:pic>
      <p:sp>
        <p:nvSpPr>
          <p:cNvPr id="33" name="Text Placeholder 4">
            <a:extLst>
              <a:ext uri="{FF2B5EF4-FFF2-40B4-BE49-F238E27FC236}">
                <a16:creationId xmlns:a16="http://schemas.microsoft.com/office/drawing/2014/main" id="{D40490E3-9ACA-A37E-B32C-788800F3A69D}"/>
              </a:ext>
            </a:extLst>
          </p:cNvPr>
          <p:cNvSpPr>
            <a:spLocks noGrp="1"/>
          </p:cNvSpPr>
          <p:nvPr>
            <p:ph type="body" sz="quarter" idx="13" hasCustomPrompt="1"/>
          </p:nvPr>
        </p:nvSpPr>
        <p:spPr>
          <a:xfrm>
            <a:off x="941735" y="5036372"/>
            <a:ext cx="3090507" cy="554880"/>
          </a:xfrm>
        </p:spPr>
        <p:txBody>
          <a:bodyPr>
            <a:noAutofit/>
          </a:bodyPr>
          <a:lstStyle>
            <a:lvl1pPr marL="0" indent="0">
              <a:buFont typeface="Arial" panose="020B0604020202020204" pitchFamily="34" charset="0"/>
              <a:buNone/>
              <a:defRPr sz="1755" b="1" i="0">
                <a:solidFill>
                  <a:schemeClr val="bg1"/>
                </a:solidFill>
                <a:latin typeface="Montserrat" panose="00000800000000000000" pitchFamily="2" charset="0"/>
              </a:defRPr>
            </a:lvl1pPr>
            <a:lvl2pPr marL="543283" indent="-208955">
              <a:buFont typeface="Arial" panose="020B0604020202020204" pitchFamily="34" charset="0"/>
              <a:buChar char="•"/>
              <a:defRPr>
                <a:solidFill>
                  <a:srgbClr val="606165"/>
                </a:solidFill>
              </a:defRPr>
            </a:lvl2pPr>
            <a:lvl3pPr marL="835819" indent="-167164">
              <a:buFont typeface="Arial" panose="020B0604020202020204" pitchFamily="34" charset="0"/>
              <a:buChar char="•"/>
              <a:defRPr>
                <a:solidFill>
                  <a:srgbClr val="606165"/>
                </a:solidFill>
              </a:defRPr>
            </a:lvl3pPr>
            <a:lvl4pPr marL="1170146" indent="-167164">
              <a:buFont typeface="Arial" panose="020B0604020202020204" pitchFamily="34" charset="0"/>
              <a:buChar char="•"/>
              <a:defRPr>
                <a:solidFill>
                  <a:srgbClr val="606165"/>
                </a:solidFill>
              </a:defRPr>
            </a:lvl4pPr>
            <a:lvl5pPr marL="1504474" indent="-167164">
              <a:buFont typeface="Arial" panose="020B0604020202020204" pitchFamily="34" charset="0"/>
              <a:buChar char="•"/>
              <a:defRPr>
                <a:solidFill>
                  <a:srgbClr val="606165"/>
                </a:solidFill>
              </a:defRPr>
            </a:lvl5pPr>
          </a:lstStyle>
          <a:p>
            <a:pPr lvl="0"/>
            <a:r>
              <a:rPr lang="en-US" dirty="0" err="1"/>
              <a:t>ncdot.gov</a:t>
            </a:r>
            <a:endParaRPr lang="en-US" dirty="0"/>
          </a:p>
        </p:txBody>
      </p:sp>
      <p:sp>
        <p:nvSpPr>
          <p:cNvPr id="35" name="TextBox 34">
            <a:extLst>
              <a:ext uri="{FF2B5EF4-FFF2-40B4-BE49-F238E27FC236}">
                <a16:creationId xmlns:a16="http://schemas.microsoft.com/office/drawing/2014/main" id="{2074EDC5-E1D5-BF3A-B15B-FB990EE1C9C7}"/>
              </a:ext>
            </a:extLst>
          </p:cNvPr>
          <p:cNvSpPr txBox="1"/>
          <p:nvPr userDrawn="1"/>
        </p:nvSpPr>
        <p:spPr>
          <a:xfrm>
            <a:off x="936115" y="5518630"/>
            <a:ext cx="1253772" cy="379078"/>
          </a:xfrm>
          <a:prstGeom prst="rect">
            <a:avLst/>
          </a:prstGeom>
          <a:noFill/>
        </p:spPr>
        <p:txBody>
          <a:bodyPr wrap="square" rtlCol="0">
            <a:spAutoFit/>
          </a:bodyPr>
          <a:lstStyle/>
          <a:p>
            <a:pPr>
              <a:lnSpc>
                <a:spcPct val="150000"/>
              </a:lnSpc>
            </a:pPr>
            <a:r>
              <a:rPr lang="en-US" sz="1365" b="0" i="0" dirty="0">
                <a:solidFill>
                  <a:schemeClr val="bg1"/>
                </a:solidFill>
                <a:latin typeface="Montserrat Light" pitchFamily="2" charset="77"/>
              </a:rPr>
              <a:t>@NCDOT</a:t>
            </a:r>
          </a:p>
        </p:txBody>
      </p:sp>
      <p:pic>
        <p:nvPicPr>
          <p:cNvPr id="37" name="Picture 36">
            <a:extLst>
              <a:ext uri="{FF2B5EF4-FFF2-40B4-BE49-F238E27FC236}">
                <a16:creationId xmlns:a16="http://schemas.microsoft.com/office/drawing/2014/main" id="{FE0FCD33-9A5F-5ED3-1EF2-8C55463BD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7682" y="5664059"/>
            <a:ext cx="254072" cy="211561"/>
          </a:xfrm>
          <a:prstGeom prst="rect">
            <a:avLst/>
          </a:prstGeom>
        </p:spPr>
      </p:pic>
      <p:pic>
        <p:nvPicPr>
          <p:cNvPr id="38" name="Picture 37">
            <a:extLst>
              <a:ext uri="{FF2B5EF4-FFF2-40B4-BE49-F238E27FC236}">
                <a16:creationId xmlns:a16="http://schemas.microsoft.com/office/drawing/2014/main" id="{E61F0A0E-CA22-C649-F088-049632D0FEF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57092" y="5065577"/>
            <a:ext cx="260416" cy="213674"/>
          </a:xfrm>
          <a:prstGeom prst="rect">
            <a:avLst/>
          </a:prstGeom>
        </p:spPr>
      </p:pic>
      <p:pic>
        <p:nvPicPr>
          <p:cNvPr id="39" name="Picture 38">
            <a:extLst>
              <a:ext uri="{FF2B5EF4-FFF2-40B4-BE49-F238E27FC236}">
                <a16:creationId xmlns:a16="http://schemas.microsoft.com/office/drawing/2014/main" id="{1C58AE78-EC8E-6E07-C646-51F69E84701F}"/>
              </a:ext>
            </a:extLst>
          </p:cNvPr>
          <p:cNvPicPr>
            <a:picLocks noChangeAspect="1"/>
          </p:cNvPicPr>
          <p:nvPr userDrawn="1"/>
        </p:nvPicPr>
        <p:blipFill>
          <a:blip r:embed="rId5"/>
          <a:stretch>
            <a:fillRect/>
          </a:stretch>
        </p:blipFill>
        <p:spPr>
          <a:xfrm>
            <a:off x="2308825" y="6104670"/>
            <a:ext cx="254072" cy="260587"/>
          </a:xfrm>
          <a:prstGeom prst="rect">
            <a:avLst/>
          </a:prstGeom>
        </p:spPr>
      </p:pic>
      <p:pic>
        <p:nvPicPr>
          <p:cNvPr id="40" name="Picture 39">
            <a:extLst>
              <a:ext uri="{FF2B5EF4-FFF2-40B4-BE49-F238E27FC236}">
                <a16:creationId xmlns:a16="http://schemas.microsoft.com/office/drawing/2014/main" id="{F9438435-38A5-4D88-608F-C3AD7E30289B}"/>
              </a:ext>
            </a:extLst>
          </p:cNvPr>
          <p:cNvPicPr>
            <a:picLocks noChangeAspect="1"/>
          </p:cNvPicPr>
          <p:nvPr userDrawn="1"/>
        </p:nvPicPr>
        <p:blipFill>
          <a:blip r:embed="rId6"/>
          <a:stretch>
            <a:fillRect/>
          </a:stretch>
        </p:blipFill>
        <p:spPr>
          <a:xfrm>
            <a:off x="2308825" y="5649995"/>
            <a:ext cx="254072" cy="260587"/>
          </a:xfrm>
          <a:prstGeom prst="rect">
            <a:avLst/>
          </a:prstGeom>
        </p:spPr>
      </p:pic>
      <p:pic>
        <p:nvPicPr>
          <p:cNvPr id="41" name="Picture 40">
            <a:extLst>
              <a:ext uri="{FF2B5EF4-FFF2-40B4-BE49-F238E27FC236}">
                <a16:creationId xmlns:a16="http://schemas.microsoft.com/office/drawing/2014/main" id="{24F4BC91-610D-9C86-27A6-2A4CA2C5A0AB}"/>
              </a:ext>
            </a:extLst>
          </p:cNvPr>
          <p:cNvPicPr>
            <a:picLocks noChangeAspect="1"/>
          </p:cNvPicPr>
          <p:nvPr userDrawn="1"/>
        </p:nvPicPr>
        <p:blipFill>
          <a:blip r:embed="rId7"/>
          <a:stretch>
            <a:fillRect/>
          </a:stretch>
        </p:blipFill>
        <p:spPr>
          <a:xfrm>
            <a:off x="657092" y="6096082"/>
            <a:ext cx="287874" cy="290516"/>
          </a:xfrm>
          <a:prstGeom prst="rect">
            <a:avLst/>
          </a:prstGeom>
        </p:spPr>
      </p:pic>
      <p:sp>
        <p:nvSpPr>
          <p:cNvPr id="43" name="TextBox 42">
            <a:extLst>
              <a:ext uri="{FF2B5EF4-FFF2-40B4-BE49-F238E27FC236}">
                <a16:creationId xmlns:a16="http://schemas.microsoft.com/office/drawing/2014/main" id="{2DBE9519-D88E-1749-BDA7-352FC4E514E0}"/>
              </a:ext>
            </a:extLst>
          </p:cNvPr>
          <p:cNvSpPr txBox="1"/>
          <p:nvPr userDrawn="1"/>
        </p:nvSpPr>
        <p:spPr>
          <a:xfrm>
            <a:off x="936115" y="5991773"/>
            <a:ext cx="1253772" cy="379078"/>
          </a:xfrm>
          <a:prstGeom prst="rect">
            <a:avLst/>
          </a:prstGeom>
          <a:noFill/>
        </p:spPr>
        <p:txBody>
          <a:bodyPr wrap="square" rtlCol="0">
            <a:spAutoFit/>
          </a:bodyPr>
          <a:lstStyle/>
          <a:p>
            <a:pPr>
              <a:lnSpc>
                <a:spcPct val="150000"/>
              </a:lnSpc>
            </a:pPr>
            <a:r>
              <a:rPr lang="en-US" sz="1365" b="0" i="0" dirty="0">
                <a:solidFill>
                  <a:schemeClr val="bg1"/>
                </a:solidFill>
                <a:latin typeface="Montserrat Light" pitchFamily="2" charset="77"/>
              </a:rPr>
              <a:t>@NCDOT</a:t>
            </a:r>
          </a:p>
        </p:txBody>
      </p:sp>
      <p:sp>
        <p:nvSpPr>
          <p:cNvPr id="45" name="TextBox 44">
            <a:extLst>
              <a:ext uri="{FF2B5EF4-FFF2-40B4-BE49-F238E27FC236}">
                <a16:creationId xmlns:a16="http://schemas.microsoft.com/office/drawing/2014/main" id="{762154A0-A0B6-D570-EDCA-44FBC3370E33}"/>
              </a:ext>
            </a:extLst>
          </p:cNvPr>
          <p:cNvSpPr txBox="1"/>
          <p:nvPr userDrawn="1"/>
        </p:nvSpPr>
        <p:spPr>
          <a:xfrm>
            <a:off x="2614208" y="5576501"/>
            <a:ext cx="2043533" cy="379078"/>
          </a:xfrm>
          <a:prstGeom prst="rect">
            <a:avLst/>
          </a:prstGeom>
          <a:noFill/>
        </p:spPr>
        <p:txBody>
          <a:bodyPr wrap="square" rtlCol="0">
            <a:spAutoFit/>
          </a:bodyPr>
          <a:lstStyle/>
          <a:p>
            <a:pPr>
              <a:lnSpc>
                <a:spcPct val="150000"/>
              </a:lnSpc>
            </a:pPr>
            <a:r>
              <a:rPr lang="en-US" sz="1365" b="0" i="0" dirty="0">
                <a:solidFill>
                  <a:schemeClr val="bg1"/>
                </a:solidFill>
                <a:latin typeface="Montserrat Light" pitchFamily="2" charset="77"/>
              </a:rPr>
              <a:t>NCDOT</a:t>
            </a:r>
          </a:p>
        </p:txBody>
      </p:sp>
      <p:sp>
        <p:nvSpPr>
          <p:cNvPr id="46" name="TextBox 45">
            <a:extLst>
              <a:ext uri="{FF2B5EF4-FFF2-40B4-BE49-F238E27FC236}">
                <a16:creationId xmlns:a16="http://schemas.microsoft.com/office/drawing/2014/main" id="{DB6C3C3D-1C69-D5D9-E2A0-0B32DFDFEB69}"/>
              </a:ext>
            </a:extLst>
          </p:cNvPr>
          <p:cNvSpPr txBox="1"/>
          <p:nvPr userDrawn="1"/>
        </p:nvSpPr>
        <p:spPr>
          <a:xfrm>
            <a:off x="2614209" y="6011958"/>
            <a:ext cx="1161726" cy="379078"/>
          </a:xfrm>
          <a:prstGeom prst="rect">
            <a:avLst/>
          </a:prstGeom>
          <a:noFill/>
        </p:spPr>
        <p:txBody>
          <a:bodyPr wrap="square" rtlCol="0">
            <a:spAutoFit/>
          </a:bodyPr>
          <a:lstStyle/>
          <a:p>
            <a:pPr>
              <a:lnSpc>
                <a:spcPct val="150000"/>
              </a:lnSpc>
            </a:pPr>
            <a:r>
              <a:rPr lang="en-US" sz="1365" b="0" i="0" dirty="0" err="1">
                <a:solidFill>
                  <a:schemeClr val="bg1"/>
                </a:solidFill>
                <a:latin typeface="Montserrat Light" pitchFamily="2" charset="77"/>
              </a:rPr>
              <a:t>ncdotcom</a:t>
            </a:r>
            <a:endParaRPr lang="en-US" sz="1365" b="0" i="0" dirty="0">
              <a:solidFill>
                <a:schemeClr val="bg1"/>
              </a:solidFill>
              <a:latin typeface="Montserrat Light" pitchFamily="2" charset="77"/>
            </a:endParaRPr>
          </a:p>
        </p:txBody>
      </p:sp>
      <p:sp>
        <p:nvSpPr>
          <p:cNvPr id="51" name="Title 1">
            <a:extLst>
              <a:ext uri="{FF2B5EF4-FFF2-40B4-BE49-F238E27FC236}">
                <a16:creationId xmlns:a16="http://schemas.microsoft.com/office/drawing/2014/main" id="{F8D6BC6F-24AE-6EFC-3FAB-C7B63094440C}"/>
              </a:ext>
            </a:extLst>
          </p:cNvPr>
          <p:cNvSpPr txBox="1">
            <a:spLocks/>
          </p:cNvSpPr>
          <p:nvPr userDrawn="1"/>
        </p:nvSpPr>
        <p:spPr>
          <a:xfrm>
            <a:off x="880514" y="787750"/>
            <a:ext cx="10350062" cy="565249"/>
          </a:xfrm>
          <a:prstGeom prst="rect">
            <a:avLst/>
          </a:prstGeom>
        </p:spPr>
        <p:txBody>
          <a:bodyPr>
            <a:noAutofit/>
          </a:bodyPr>
          <a:lstStyle>
            <a:lvl1pPr algn="l" defTabSz="914400" rtl="0" eaLnBrk="1" latinLnBrk="0" hangingPunct="1">
              <a:lnSpc>
                <a:spcPct val="90000"/>
              </a:lnSpc>
              <a:spcBef>
                <a:spcPct val="0"/>
              </a:spcBef>
              <a:buNone/>
              <a:defRPr sz="4400" b="1" kern="1200">
                <a:solidFill>
                  <a:srgbClr val="082940"/>
                </a:solidFill>
                <a:latin typeface="TransportNewMedium_gdi" pitchFamily="2" charset="77"/>
                <a:ea typeface="+mj-ea"/>
                <a:cs typeface="+mj-cs"/>
              </a:defRPr>
            </a:lvl1pPr>
          </a:lstStyle>
          <a:p>
            <a:r>
              <a:rPr lang="en-US" sz="3705" b="1" i="0" dirty="0">
                <a:solidFill>
                  <a:schemeClr val="bg1"/>
                </a:solidFill>
                <a:latin typeface="Montserrat" pitchFamily="2" charset="77"/>
              </a:rPr>
              <a:t>Contact Us</a:t>
            </a:r>
          </a:p>
        </p:txBody>
      </p:sp>
      <p:sp>
        <p:nvSpPr>
          <p:cNvPr id="18" name="Text Placeholder 2">
            <a:extLst>
              <a:ext uri="{FF2B5EF4-FFF2-40B4-BE49-F238E27FC236}">
                <a16:creationId xmlns:a16="http://schemas.microsoft.com/office/drawing/2014/main" id="{69F11D5A-4FEB-BBF6-91A9-4F1E2F2906F8}"/>
              </a:ext>
            </a:extLst>
          </p:cNvPr>
          <p:cNvSpPr>
            <a:spLocks noGrp="1"/>
          </p:cNvSpPr>
          <p:nvPr>
            <p:ph type="body" sz="quarter" idx="16" hasCustomPrompt="1"/>
          </p:nvPr>
        </p:nvSpPr>
        <p:spPr>
          <a:xfrm>
            <a:off x="6228398" y="2211593"/>
            <a:ext cx="5341488"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19" name="Text Placeholder 2">
            <a:extLst>
              <a:ext uri="{FF2B5EF4-FFF2-40B4-BE49-F238E27FC236}">
                <a16:creationId xmlns:a16="http://schemas.microsoft.com/office/drawing/2014/main" id="{3E6E0B6A-9555-DA49-784C-6C760FD19C64}"/>
              </a:ext>
            </a:extLst>
          </p:cNvPr>
          <p:cNvSpPr>
            <a:spLocks noGrp="1"/>
          </p:cNvSpPr>
          <p:nvPr>
            <p:ph type="body" sz="quarter" idx="17" hasCustomPrompt="1"/>
          </p:nvPr>
        </p:nvSpPr>
        <p:spPr>
          <a:xfrm>
            <a:off x="6240780" y="2567193"/>
            <a:ext cx="5341488"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0" name="Text Placeholder 2">
            <a:extLst>
              <a:ext uri="{FF2B5EF4-FFF2-40B4-BE49-F238E27FC236}">
                <a16:creationId xmlns:a16="http://schemas.microsoft.com/office/drawing/2014/main" id="{D09CF7C7-F084-1E90-A274-23C1E2C45094}"/>
              </a:ext>
            </a:extLst>
          </p:cNvPr>
          <p:cNvSpPr>
            <a:spLocks noGrp="1"/>
          </p:cNvSpPr>
          <p:nvPr>
            <p:ph type="body" sz="quarter" idx="18" hasCustomPrompt="1"/>
          </p:nvPr>
        </p:nvSpPr>
        <p:spPr>
          <a:xfrm>
            <a:off x="6240780" y="2897393"/>
            <a:ext cx="5341488"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1" name="Text Placeholder 2">
            <a:extLst>
              <a:ext uri="{FF2B5EF4-FFF2-40B4-BE49-F238E27FC236}">
                <a16:creationId xmlns:a16="http://schemas.microsoft.com/office/drawing/2014/main" id="{88447BFA-DE12-941E-40CA-BF5E53CF464D}"/>
              </a:ext>
            </a:extLst>
          </p:cNvPr>
          <p:cNvSpPr>
            <a:spLocks noGrp="1"/>
          </p:cNvSpPr>
          <p:nvPr>
            <p:ph type="body" sz="quarter" idx="19" hasCustomPrompt="1"/>
          </p:nvPr>
        </p:nvSpPr>
        <p:spPr>
          <a:xfrm>
            <a:off x="942471" y="2220871"/>
            <a:ext cx="513862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2" name="Text Placeholder 2">
            <a:extLst>
              <a:ext uri="{FF2B5EF4-FFF2-40B4-BE49-F238E27FC236}">
                <a16:creationId xmlns:a16="http://schemas.microsoft.com/office/drawing/2014/main" id="{1812400E-BF6F-8783-F408-8F7A155DFBA5}"/>
              </a:ext>
            </a:extLst>
          </p:cNvPr>
          <p:cNvSpPr>
            <a:spLocks noGrp="1"/>
          </p:cNvSpPr>
          <p:nvPr>
            <p:ph type="body" sz="quarter" idx="20" hasCustomPrompt="1"/>
          </p:nvPr>
        </p:nvSpPr>
        <p:spPr>
          <a:xfrm>
            <a:off x="954853" y="2576471"/>
            <a:ext cx="513862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3" name="Text Placeholder 2">
            <a:extLst>
              <a:ext uri="{FF2B5EF4-FFF2-40B4-BE49-F238E27FC236}">
                <a16:creationId xmlns:a16="http://schemas.microsoft.com/office/drawing/2014/main" id="{4CB7CE07-E032-17E1-4B48-2DCEB6CEA0F9}"/>
              </a:ext>
            </a:extLst>
          </p:cNvPr>
          <p:cNvSpPr>
            <a:spLocks noGrp="1"/>
          </p:cNvSpPr>
          <p:nvPr>
            <p:ph type="body" sz="quarter" idx="21" hasCustomPrompt="1"/>
          </p:nvPr>
        </p:nvSpPr>
        <p:spPr>
          <a:xfrm>
            <a:off x="954853" y="2906671"/>
            <a:ext cx="513862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4" name="Text Placeholder 2">
            <a:extLst>
              <a:ext uri="{FF2B5EF4-FFF2-40B4-BE49-F238E27FC236}">
                <a16:creationId xmlns:a16="http://schemas.microsoft.com/office/drawing/2014/main" id="{7F6FA4CB-8448-54E5-1AB1-024A076BC461}"/>
              </a:ext>
            </a:extLst>
          </p:cNvPr>
          <p:cNvSpPr>
            <a:spLocks noGrp="1"/>
          </p:cNvSpPr>
          <p:nvPr>
            <p:ph type="body" sz="quarter" idx="22" hasCustomPrompt="1"/>
          </p:nvPr>
        </p:nvSpPr>
        <p:spPr>
          <a:xfrm>
            <a:off x="6229689" y="3715721"/>
            <a:ext cx="5341488"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5" name="Text Placeholder 2">
            <a:extLst>
              <a:ext uri="{FF2B5EF4-FFF2-40B4-BE49-F238E27FC236}">
                <a16:creationId xmlns:a16="http://schemas.microsoft.com/office/drawing/2014/main" id="{FAF53386-09F0-DD8F-CBAC-2BC78CE38718}"/>
              </a:ext>
            </a:extLst>
          </p:cNvPr>
          <p:cNvSpPr>
            <a:spLocks noGrp="1"/>
          </p:cNvSpPr>
          <p:nvPr>
            <p:ph type="body" sz="quarter" idx="23" hasCustomPrompt="1"/>
          </p:nvPr>
        </p:nvSpPr>
        <p:spPr>
          <a:xfrm>
            <a:off x="6242071" y="4071321"/>
            <a:ext cx="5341488"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6" name="Text Placeholder 2">
            <a:extLst>
              <a:ext uri="{FF2B5EF4-FFF2-40B4-BE49-F238E27FC236}">
                <a16:creationId xmlns:a16="http://schemas.microsoft.com/office/drawing/2014/main" id="{07F96E98-B0E9-BF73-40B2-0C0B0CE00A1F}"/>
              </a:ext>
            </a:extLst>
          </p:cNvPr>
          <p:cNvSpPr>
            <a:spLocks noGrp="1"/>
          </p:cNvSpPr>
          <p:nvPr>
            <p:ph type="body" sz="quarter" idx="24" hasCustomPrompt="1"/>
          </p:nvPr>
        </p:nvSpPr>
        <p:spPr>
          <a:xfrm>
            <a:off x="6242071" y="4401521"/>
            <a:ext cx="5341488"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27" name="Text Placeholder 2">
            <a:extLst>
              <a:ext uri="{FF2B5EF4-FFF2-40B4-BE49-F238E27FC236}">
                <a16:creationId xmlns:a16="http://schemas.microsoft.com/office/drawing/2014/main" id="{EB65B44E-65D7-CFB1-116E-98AD7316142B}"/>
              </a:ext>
            </a:extLst>
          </p:cNvPr>
          <p:cNvSpPr>
            <a:spLocks noGrp="1"/>
          </p:cNvSpPr>
          <p:nvPr>
            <p:ph type="body" sz="quarter" idx="25" hasCustomPrompt="1"/>
          </p:nvPr>
        </p:nvSpPr>
        <p:spPr>
          <a:xfrm>
            <a:off x="943762" y="3724999"/>
            <a:ext cx="5138629" cy="422275"/>
          </a:xfrm>
        </p:spPr>
        <p:txBody>
          <a:bodyPr/>
          <a:lstStyle>
            <a:lvl1pPr marL="0" indent="0">
              <a:buNone/>
              <a:defRPr>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ontserrat" panose="00000800000000000000" pitchFamily="2" charset="0"/>
              </a:rPr>
              <a:t>First Name</a:t>
            </a:r>
          </a:p>
        </p:txBody>
      </p:sp>
      <p:sp>
        <p:nvSpPr>
          <p:cNvPr id="28" name="Text Placeholder 2">
            <a:extLst>
              <a:ext uri="{FF2B5EF4-FFF2-40B4-BE49-F238E27FC236}">
                <a16:creationId xmlns:a16="http://schemas.microsoft.com/office/drawing/2014/main" id="{54B561C0-E762-B1DF-A145-734BB98BB480}"/>
              </a:ext>
            </a:extLst>
          </p:cNvPr>
          <p:cNvSpPr>
            <a:spLocks noGrp="1"/>
          </p:cNvSpPr>
          <p:nvPr>
            <p:ph type="body" sz="quarter" idx="26" hasCustomPrompt="1"/>
          </p:nvPr>
        </p:nvSpPr>
        <p:spPr>
          <a:xfrm>
            <a:off x="956144" y="4080599"/>
            <a:ext cx="513862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email@ncdot.gov</a:t>
            </a:r>
            <a:endParaRPr lang="en-US" dirty="0">
              <a:latin typeface="Montserrat" panose="00000800000000000000" pitchFamily="2" charset="0"/>
            </a:endParaRPr>
          </a:p>
        </p:txBody>
      </p:sp>
      <p:sp>
        <p:nvSpPr>
          <p:cNvPr id="29" name="Text Placeholder 2">
            <a:extLst>
              <a:ext uri="{FF2B5EF4-FFF2-40B4-BE49-F238E27FC236}">
                <a16:creationId xmlns:a16="http://schemas.microsoft.com/office/drawing/2014/main" id="{9FD77ACB-A050-C5ED-3846-9DD4258BB9C0}"/>
              </a:ext>
            </a:extLst>
          </p:cNvPr>
          <p:cNvSpPr>
            <a:spLocks noGrp="1"/>
          </p:cNvSpPr>
          <p:nvPr>
            <p:ph type="body" sz="quarter" idx="27" hasCustomPrompt="1"/>
          </p:nvPr>
        </p:nvSpPr>
        <p:spPr>
          <a:xfrm>
            <a:off x="956144" y="4410799"/>
            <a:ext cx="5138629" cy="422275"/>
          </a:xfrm>
        </p:spPr>
        <p:txBody>
          <a:bodyPr/>
          <a:lstStyle>
            <a:lvl1pPr marL="0" indent="0">
              <a:buNone/>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US" dirty="0">
                <a:latin typeface="+mn-lt"/>
              </a:rPr>
              <a:t>555-555-5555</a:t>
            </a:r>
            <a:endParaRPr lang="en-US" dirty="0">
              <a:latin typeface="Montserrat" panose="00000800000000000000" pitchFamily="2" charset="0"/>
            </a:endParaRPr>
          </a:p>
        </p:txBody>
      </p:sp>
      <p:sp>
        <p:nvSpPr>
          <p:cNvPr id="30" name="Rectangle 29">
            <a:extLst>
              <a:ext uri="{FF2B5EF4-FFF2-40B4-BE49-F238E27FC236}">
                <a16:creationId xmlns:a16="http://schemas.microsoft.com/office/drawing/2014/main" id="{A2E265B9-B6E1-4F9D-4188-0DEB143CEAA7}"/>
              </a:ext>
            </a:extLst>
          </p:cNvPr>
          <p:cNvSpPr/>
          <p:nvPr userDrawn="1"/>
        </p:nvSpPr>
        <p:spPr>
          <a:xfrm>
            <a:off x="1006400" y="1554672"/>
            <a:ext cx="2139696"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b="0" i="0" dirty="0">
              <a:latin typeface="Montserrat" pitchFamily="2" charset="77"/>
            </a:endParaRPr>
          </a:p>
        </p:txBody>
      </p:sp>
      <p:pic>
        <p:nvPicPr>
          <p:cNvPr id="3" name="Picture 2">
            <a:extLst>
              <a:ext uri="{FF2B5EF4-FFF2-40B4-BE49-F238E27FC236}">
                <a16:creationId xmlns:a16="http://schemas.microsoft.com/office/drawing/2014/main" id="{20467C53-0D23-9C00-187D-A26510F32FE3}"/>
              </a:ext>
            </a:extLst>
          </p:cNvPr>
          <p:cNvPicPr>
            <a:picLocks noChangeAspect="1"/>
          </p:cNvPicPr>
          <p:nvPr userDrawn="1"/>
        </p:nvPicPr>
        <p:blipFill>
          <a:blip r:embed="rId8"/>
          <a:stretch>
            <a:fillRect/>
          </a:stretch>
        </p:blipFill>
        <p:spPr>
          <a:xfrm>
            <a:off x="3923686" y="6015566"/>
            <a:ext cx="361756" cy="371032"/>
          </a:xfrm>
          <a:prstGeom prst="rect">
            <a:avLst/>
          </a:prstGeom>
        </p:spPr>
      </p:pic>
      <p:sp>
        <p:nvSpPr>
          <p:cNvPr id="32" name="TextBox 31">
            <a:extLst>
              <a:ext uri="{FF2B5EF4-FFF2-40B4-BE49-F238E27FC236}">
                <a16:creationId xmlns:a16="http://schemas.microsoft.com/office/drawing/2014/main" id="{B98985FE-EC86-5787-4A29-7104985EABF0}"/>
              </a:ext>
            </a:extLst>
          </p:cNvPr>
          <p:cNvSpPr txBox="1"/>
          <p:nvPr userDrawn="1"/>
        </p:nvSpPr>
        <p:spPr>
          <a:xfrm>
            <a:off x="4221540" y="6012773"/>
            <a:ext cx="1518709" cy="379078"/>
          </a:xfrm>
          <a:prstGeom prst="rect">
            <a:avLst/>
          </a:prstGeom>
          <a:noFill/>
        </p:spPr>
        <p:txBody>
          <a:bodyPr wrap="square" rtlCol="0">
            <a:spAutoFit/>
          </a:bodyPr>
          <a:lstStyle/>
          <a:p>
            <a:pPr>
              <a:lnSpc>
                <a:spcPct val="150000"/>
              </a:lnSpc>
            </a:pPr>
            <a:r>
              <a:rPr lang="en-US" sz="1365" b="0" i="0" dirty="0" err="1">
                <a:solidFill>
                  <a:schemeClr val="bg1"/>
                </a:solidFill>
                <a:latin typeface="Montserrat Light" pitchFamily="2" charset="77"/>
              </a:rPr>
              <a:t>ncdot_comm</a:t>
            </a:r>
            <a:endParaRPr lang="en-US" sz="1365" b="0" i="0" dirty="0">
              <a:solidFill>
                <a:schemeClr val="bg1"/>
              </a:solidFill>
              <a:latin typeface="Montserrat Light" pitchFamily="2" charset="77"/>
            </a:endParaRPr>
          </a:p>
        </p:txBody>
      </p:sp>
      <p:sp>
        <p:nvSpPr>
          <p:cNvPr id="34" name="TextBox 33">
            <a:extLst>
              <a:ext uri="{FF2B5EF4-FFF2-40B4-BE49-F238E27FC236}">
                <a16:creationId xmlns:a16="http://schemas.microsoft.com/office/drawing/2014/main" id="{1CD0A0AC-14E9-5498-E153-4E08B5D4C4A7}"/>
              </a:ext>
            </a:extLst>
          </p:cNvPr>
          <p:cNvSpPr txBox="1"/>
          <p:nvPr userDrawn="1"/>
        </p:nvSpPr>
        <p:spPr>
          <a:xfrm>
            <a:off x="4221540" y="5572246"/>
            <a:ext cx="2433868" cy="379078"/>
          </a:xfrm>
          <a:prstGeom prst="rect">
            <a:avLst/>
          </a:prstGeom>
          <a:noFill/>
        </p:spPr>
        <p:txBody>
          <a:bodyPr wrap="square" rtlCol="0">
            <a:spAutoFit/>
          </a:bodyPr>
          <a:lstStyle/>
          <a:p>
            <a:pPr>
              <a:lnSpc>
                <a:spcPct val="150000"/>
              </a:lnSpc>
            </a:pPr>
            <a:r>
              <a:rPr lang="en-US" sz="1365" b="0" i="0" dirty="0" err="1">
                <a:solidFill>
                  <a:schemeClr val="bg1"/>
                </a:solidFill>
                <a:latin typeface="Montserrat Light" pitchFamily="2" charset="77"/>
              </a:rPr>
              <a:t>NCDOTcommunications</a:t>
            </a:r>
            <a:endParaRPr lang="en-US" sz="1365" b="0" i="0" dirty="0">
              <a:solidFill>
                <a:schemeClr val="bg1"/>
              </a:solidFill>
              <a:latin typeface="Montserrat Light" pitchFamily="2" charset="77"/>
            </a:endParaRPr>
          </a:p>
        </p:txBody>
      </p:sp>
      <p:pic>
        <p:nvPicPr>
          <p:cNvPr id="5" name="Picture 4">
            <a:extLst>
              <a:ext uri="{FF2B5EF4-FFF2-40B4-BE49-F238E27FC236}">
                <a16:creationId xmlns:a16="http://schemas.microsoft.com/office/drawing/2014/main" id="{DFAA55E6-9FB9-14E0-E56C-12CE556385F8}"/>
              </a:ext>
            </a:extLst>
          </p:cNvPr>
          <p:cNvPicPr>
            <a:picLocks noChangeAspect="1"/>
          </p:cNvPicPr>
          <p:nvPr userDrawn="1"/>
        </p:nvPicPr>
        <p:blipFill>
          <a:blip r:embed="rId9"/>
          <a:stretch>
            <a:fillRect/>
          </a:stretch>
        </p:blipFill>
        <p:spPr>
          <a:xfrm>
            <a:off x="3856790" y="5551965"/>
            <a:ext cx="449288" cy="460808"/>
          </a:xfrm>
          <a:prstGeom prst="rect">
            <a:avLst/>
          </a:prstGeom>
        </p:spPr>
      </p:pic>
    </p:spTree>
    <p:extLst>
      <p:ext uri="{BB962C8B-B14F-4D97-AF65-F5344CB8AC3E}">
        <p14:creationId xmlns:p14="http://schemas.microsoft.com/office/powerpoint/2010/main" val="24930823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646264-0739-C8AC-DEDB-4BD95D9223D3}"/>
              </a:ext>
            </a:extLst>
          </p:cNvPr>
          <p:cNvPicPr>
            <a:picLocks noChangeAspect="1"/>
          </p:cNvPicPr>
          <p:nvPr userDrawn="1"/>
        </p:nvPicPr>
        <p:blipFill rotWithShape="1">
          <a:blip r:embed="rId2"/>
          <a:srcRect r="9568" b="31978"/>
          <a:stretch/>
        </p:blipFill>
        <p:spPr>
          <a:xfrm>
            <a:off x="1486" y="-9144"/>
            <a:ext cx="11884228" cy="6876288"/>
          </a:xfrm>
          <a:prstGeom prst="rect">
            <a:avLst/>
          </a:prstGeom>
        </p:spPr>
      </p:pic>
      <p:sp>
        <p:nvSpPr>
          <p:cNvPr id="12" name="Rectangle 11">
            <a:extLst>
              <a:ext uri="{FF2B5EF4-FFF2-40B4-BE49-F238E27FC236}">
                <a16:creationId xmlns:a16="http://schemas.microsoft.com/office/drawing/2014/main" id="{5C63CEC2-73F1-E249-9932-47009EB79E84}"/>
              </a:ext>
            </a:extLst>
          </p:cNvPr>
          <p:cNvSpPr/>
          <p:nvPr userDrawn="1"/>
        </p:nvSpPr>
        <p:spPr>
          <a:xfrm>
            <a:off x="4873752" y="3732704"/>
            <a:ext cx="2139696" cy="1077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b="0" i="0" dirty="0">
              <a:latin typeface="Montserrat" pitchFamily="2" charset="77"/>
            </a:endParaRPr>
          </a:p>
        </p:txBody>
      </p:sp>
      <p:sp>
        <p:nvSpPr>
          <p:cNvPr id="4" name="TextBox 3">
            <a:extLst>
              <a:ext uri="{FF2B5EF4-FFF2-40B4-BE49-F238E27FC236}">
                <a16:creationId xmlns:a16="http://schemas.microsoft.com/office/drawing/2014/main" id="{9BB465C8-35EB-544D-B744-7871A6117FA2}"/>
              </a:ext>
            </a:extLst>
          </p:cNvPr>
          <p:cNvSpPr txBox="1"/>
          <p:nvPr/>
        </p:nvSpPr>
        <p:spPr>
          <a:xfrm>
            <a:off x="2" y="2825210"/>
            <a:ext cx="11887199" cy="861774"/>
          </a:xfrm>
          <a:prstGeom prst="rect">
            <a:avLst/>
          </a:prstGeom>
          <a:noFill/>
        </p:spPr>
        <p:txBody>
          <a:bodyPr wrap="square" rtlCol="0" anchor="t">
            <a:noAutofit/>
          </a:bodyPr>
          <a:lstStyle/>
          <a:p>
            <a:pPr algn="ctr"/>
            <a:r>
              <a:rPr lang="en-US" sz="3705" b="1" i="0" dirty="0">
                <a:solidFill>
                  <a:schemeClr val="bg1"/>
                </a:solidFill>
                <a:latin typeface="Montserrat" pitchFamily="2" charset="77"/>
              </a:rPr>
              <a:t>Thank you!</a:t>
            </a:r>
          </a:p>
        </p:txBody>
      </p:sp>
    </p:spTree>
    <p:extLst>
      <p:ext uri="{BB962C8B-B14F-4D97-AF65-F5344CB8AC3E}">
        <p14:creationId xmlns:p14="http://schemas.microsoft.com/office/powerpoint/2010/main" val="13492022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_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91D083-BEF8-FE6B-186B-B59324D927B5}"/>
              </a:ext>
            </a:extLst>
          </p:cNvPr>
          <p:cNvPicPr>
            <a:picLocks noChangeAspect="1"/>
          </p:cNvPicPr>
          <p:nvPr userDrawn="1"/>
        </p:nvPicPr>
        <p:blipFill rotWithShape="1">
          <a:blip r:embed="rId2"/>
          <a:srcRect r="9568" b="31978"/>
          <a:stretch/>
        </p:blipFill>
        <p:spPr>
          <a:xfrm>
            <a:off x="1486" y="-9144"/>
            <a:ext cx="11884228" cy="6876288"/>
          </a:xfrm>
          <a:prstGeom prst="rect">
            <a:avLst/>
          </a:prstGeom>
        </p:spPr>
      </p:pic>
      <p:pic>
        <p:nvPicPr>
          <p:cNvPr id="9" name="Picture 8">
            <a:extLst>
              <a:ext uri="{FF2B5EF4-FFF2-40B4-BE49-F238E27FC236}">
                <a16:creationId xmlns:a16="http://schemas.microsoft.com/office/drawing/2014/main" id="{6453E11F-8A72-62E0-F813-550BF4ADEE98}"/>
              </a:ext>
            </a:extLst>
          </p:cNvPr>
          <p:cNvPicPr>
            <a:picLocks noChangeAspect="1"/>
          </p:cNvPicPr>
          <p:nvPr userDrawn="1"/>
        </p:nvPicPr>
        <p:blipFill>
          <a:blip r:embed="rId3"/>
          <a:stretch>
            <a:fillRect/>
          </a:stretch>
        </p:blipFill>
        <p:spPr>
          <a:xfrm>
            <a:off x="3713260" y="1141473"/>
            <a:ext cx="4460681" cy="4575057"/>
          </a:xfrm>
          <a:prstGeom prst="rect">
            <a:avLst/>
          </a:prstGeom>
        </p:spPr>
      </p:pic>
    </p:spTree>
    <p:extLst>
      <p:ext uri="{BB962C8B-B14F-4D97-AF65-F5344CB8AC3E}">
        <p14:creationId xmlns:p14="http://schemas.microsoft.com/office/powerpoint/2010/main" val="3324505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theme" Target="../theme/theme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theme" Target="../theme/theme3.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theme" Target="../theme/theme4.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NCDOT_PowerPoint_Template-01.jpg"/>
          <p:cNvPicPr>
            <a:picLocks noChangeAspect="1"/>
          </p:cNvPicPr>
          <p:nvPr userDrawn="1"/>
        </p:nvPicPr>
        <p:blipFill>
          <a:blip r:embed="rId21" cstate="print">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1027" name="Title Placeholder 1"/>
          <p:cNvSpPr>
            <a:spLocks noGrp="1"/>
          </p:cNvSpPr>
          <p:nvPr>
            <p:ph type="title"/>
          </p:nvPr>
        </p:nvSpPr>
        <p:spPr bwMode="auto">
          <a:xfrm>
            <a:off x="594360" y="469900"/>
            <a:ext cx="1069848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8" name="Text Placeholder 2"/>
          <p:cNvSpPr>
            <a:spLocks noGrp="1"/>
          </p:cNvSpPr>
          <p:nvPr>
            <p:ph type="body" idx="1"/>
          </p:nvPr>
        </p:nvSpPr>
        <p:spPr bwMode="auto">
          <a:xfrm>
            <a:off x="594360" y="1795463"/>
            <a:ext cx="10698480"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6" name="Slide Number Placeholder 5"/>
          <p:cNvSpPr>
            <a:spLocks noGrp="1"/>
          </p:cNvSpPr>
          <p:nvPr>
            <p:ph type="sldNum" sz="quarter" idx="4"/>
          </p:nvPr>
        </p:nvSpPr>
        <p:spPr>
          <a:xfrm>
            <a:off x="8519160" y="6356351"/>
            <a:ext cx="277368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chemeClr val="tx1">
                    <a:lumMod val="50000"/>
                    <a:lumOff val="50000"/>
                  </a:schemeClr>
                </a:solidFill>
              </a:defRPr>
            </a:lvl1pPr>
          </a:lstStyle>
          <a:p>
            <a:pPr>
              <a:defRPr/>
            </a:pPr>
            <a:fld id="{242A913A-3D76-A24F-93D7-30008D8DD2C5}" type="slidenum">
              <a:rPr lang="en-US" altLang="en-US" smtClean="0"/>
              <a:t>‹#›</a:t>
            </a:fld>
            <a:endParaRPr lang="en-US" altLang="en-US" dirty="0"/>
          </a:p>
        </p:txBody>
      </p:sp>
    </p:spTree>
  </p:cSld>
  <p:clrMap bg1="lt1" tx1="dk1" bg2="lt2" tx2="dk2" accent1="accent1" accent2="accent2" accent3="accent3" accent4="accent4" accent5="accent5" accent6="accent6" hlink="hlink" folHlink="folHlink"/>
  <p:sldLayoutIdLst>
    <p:sldLayoutId id="2147483672" r:id="rId1"/>
    <p:sldLayoutId id="2147483669" r:id="rId2"/>
    <p:sldLayoutId id="2147483670" r:id="rId3"/>
    <p:sldLayoutId id="2147483671" r:id="rId4"/>
    <p:sldLayoutId id="2147483677" r:id="rId5"/>
    <p:sldLayoutId id="2147484002" r:id="rId6"/>
    <p:sldLayoutId id="2147484003" r:id="rId7"/>
    <p:sldLayoutId id="2147484004" r:id="rId8"/>
    <p:sldLayoutId id="2147484005" r:id="rId9"/>
    <p:sldLayoutId id="2147484006" r:id="rId10"/>
    <p:sldLayoutId id="2147484007" r:id="rId11"/>
    <p:sldLayoutId id="2147484008" r:id="rId12"/>
    <p:sldLayoutId id="2147484009" r:id="rId13"/>
    <p:sldLayoutId id="2147484010" r:id="rId14"/>
    <p:sldLayoutId id="2147484011" r:id="rId15"/>
    <p:sldLayoutId id="2147484012" r:id="rId16"/>
    <p:sldLayoutId id="2147484013" r:id="rId17"/>
    <p:sldLayoutId id="2147484015" r:id="rId18"/>
    <p:sldLayoutId id="2147484016" r:id="rId19"/>
  </p:sldLayoutIdLst>
  <p:hf hdr="0" ftr="0" dt="0"/>
  <p:txStyles>
    <p:titleStyle>
      <a:lvl1pPr algn="ctr" defTabSz="457200" rtl="0" eaLnBrk="1" fontAlgn="base" hangingPunct="1">
        <a:spcBef>
          <a:spcPct val="0"/>
        </a:spcBef>
        <a:spcAft>
          <a:spcPct val="0"/>
        </a:spcAft>
        <a:defRPr sz="3200" kern="1200">
          <a:solidFill>
            <a:srgbClr val="595959"/>
          </a:solidFill>
          <a:latin typeface="Arial"/>
          <a:ea typeface="MS PGothic" pitchFamily="34" charset="-128"/>
          <a:cs typeface="Arial"/>
        </a:defRPr>
      </a:lvl1pPr>
      <a:lvl2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2pPr>
      <a:lvl3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3pPr>
      <a:lvl4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4pPr>
      <a:lvl5pPr algn="ctr" defTabSz="457200" rtl="0" eaLnBrk="1" fontAlgn="base" hangingPunct="1">
        <a:spcBef>
          <a:spcPct val="0"/>
        </a:spcBef>
        <a:spcAft>
          <a:spcPct val="0"/>
        </a:spcAft>
        <a:defRPr sz="4400">
          <a:solidFill>
            <a:srgbClr val="595959"/>
          </a:solidFill>
          <a:latin typeface="Arial" charset="0"/>
          <a:ea typeface="MS PGothic" pitchFamily="34" charset="-128"/>
          <a:cs typeface="Arial"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800" kern="1200">
          <a:solidFill>
            <a:srgbClr val="595959"/>
          </a:solidFill>
          <a:latin typeface="Arial"/>
          <a:ea typeface="MS PGothic" pitchFamily="34" charset="-128"/>
          <a:cs typeface="Arial"/>
        </a:defRPr>
      </a:lvl1pPr>
      <a:lvl2pPr marL="742950" indent="-285750" algn="l" defTabSz="457200" rtl="0" eaLnBrk="1" fontAlgn="base" hangingPunct="1">
        <a:spcBef>
          <a:spcPct val="20000"/>
        </a:spcBef>
        <a:spcAft>
          <a:spcPct val="0"/>
        </a:spcAft>
        <a:buFont typeface="Arial" charset="0"/>
        <a:buChar char="–"/>
        <a:defRPr sz="2600" kern="1200">
          <a:solidFill>
            <a:srgbClr val="595959"/>
          </a:solidFill>
          <a:latin typeface="Arial"/>
          <a:ea typeface="MS PGothic" pitchFamily="34" charset="-128"/>
          <a:cs typeface="Arial"/>
        </a:defRPr>
      </a:lvl2pPr>
      <a:lvl3pPr marL="1143000" indent="-228600" algn="l" defTabSz="457200" rtl="0" eaLnBrk="1" fontAlgn="base" hangingPunct="1">
        <a:spcBef>
          <a:spcPct val="20000"/>
        </a:spcBef>
        <a:spcAft>
          <a:spcPct val="0"/>
        </a:spcAft>
        <a:buFont typeface="Arial" charset="0"/>
        <a:buChar char="•"/>
        <a:defRPr sz="2400" kern="1200">
          <a:solidFill>
            <a:srgbClr val="595959"/>
          </a:solidFill>
          <a:latin typeface="Arial"/>
          <a:ea typeface="MS PGothic" pitchFamily="34" charset="-128"/>
          <a:cs typeface="Arial"/>
        </a:defRPr>
      </a:lvl3pPr>
      <a:lvl4pPr marL="16002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4pPr>
      <a:lvl5pPr marL="2057400" indent="-228600" algn="l" defTabSz="457200" rtl="0" eaLnBrk="1" fontAlgn="base" hangingPunct="1">
        <a:spcBef>
          <a:spcPct val="20000"/>
        </a:spcBef>
        <a:spcAft>
          <a:spcPct val="0"/>
        </a:spcAft>
        <a:buFont typeface="Arial" charset="0"/>
        <a:buChar char="»"/>
        <a:defRPr sz="2000" kern="1200">
          <a:solidFill>
            <a:srgbClr val="595959"/>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NCDOT_PowerPoint_Template-01.jpg"/>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0" y="0"/>
            <a:ext cx="11887200" cy="6858000"/>
          </a:xfrm>
          <a:prstGeom prst="rect">
            <a:avLst/>
          </a:prstGeom>
        </p:spPr>
      </p:pic>
      <p:sp>
        <p:nvSpPr>
          <p:cNvPr id="1027" name="Title Placeholder 1"/>
          <p:cNvSpPr>
            <a:spLocks noGrp="1"/>
          </p:cNvSpPr>
          <p:nvPr>
            <p:ph type="title"/>
          </p:nvPr>
        </p:nvSpPr>
        <p:spPr bwMode="auto">
          <a:xfrm>
            <a:off x="594360" y="469900"/>
            <a:ext cx="1069848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8" name="Text Placeholder 2"/>
          <p:cNvSpPr>
            <a:spLocks noGrp="1"/>
          </p:cNvSpPr>
          <p:nvPr>
            <p:ph type="body" idx="1"/>
          </p:nvPr>
        </p:nvSpPr>
        <p:spPr bwMode="auto">
          <a:xfrm>
            <a:off x="594360" y="1795463"/>
            <a:ext cx="10698480"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6" name="Slide Number Placeholder 5"/>
          <p:cNvSpPr>
            <a:spLocks noGrp="1"/>
          </p:cNvSpPr>
          <p:nvPr>
            <p:ph type="sldNum" sz="quarter" idx="4"/>
          </p:nvPr>
        </p:nvSpPr>
        <p:spPr>
          <a:xfrm>
            <a:off x="8519160" y="6356353"/>
            <a:ext cx="2773680" cy="365125"/>
          </a:xfrm>
          <a:prstGeom prst="rect">
            <a:avLst/>
          </a:prstGeom>
        </p:spPr>
        <p:txBody>
          <a:bodyPr vert="horz" wrap="square" lIns="91440" tIns="45720" rIns="91440" bIns="45720" numCol="1" anchor="ctr" anchorCtr="0" compatLnSpc="1">
            <a:prstTxWarp prst="textNoShape">
              <a:avLst/>
            </a:prstTxWarp>
          </a:bodyPr>
          <a:lstStyle>
            <a:lvl1pPr algn="r">
              <a:defRPr sz="1170" smtClean="0">
                <a:solidFill>
                  <a:schemeClr val="tx1">
                    <a:lumMod val="50000"/>
                    <a:lumOff val="50000"/>
                  </a:schemeClr>
                </a:solidFill>
              </a:defRPr>
            </a:lvl1pPr>
          </a:lstStyle>
          <a:p>
            <a:pPr>
              <a:defRPr/>
            </a:pPr>
            <a:fld id="{242A913A-3D76-A24F-93D7-30008D8DD2C5}" type="slidenum">
              <a:rPr lang="en-US" altLang="en-US" smtClean="0"/>
              <a:t>‹#›</a:t>
            </a:fld>
            <a:endParaRPr lang="en-US" altLang="en-US" dirty="0"/>
          </a:p>
        </p:txBody>
      </p:sp>
    </p:spTree>
    <p:extLst>
      <p:ext uri="{BB962C8B-B14F-4D97-AF65-F5344CB8AC3E}">
        <p14:creationId xmlns:p14="http://schemas.microsoft.com/office/powerpoint/2010/main" val="2097929007"/>
      </p:ext>
    </p:extLst>
  </p:cSld>
  <p:clrMap bg1="lt1" tx1="dk1" bg2="lt2" tx2="dk2" accent1="accent1" accent2="accent2" accent3="accent3" accent4="accent4" accent5="accent5" accent6="accent6" hlink="hlink" folHlink="folHlink"/>
  <p:sldLayoutIdLst>
    <p:sldLayoutId id="2147483930" r:id="rId1"/>
    <p:sldLayoutId id="2147483662" r:id="rId2"/>
    <p:sldLayoutId id="2147483931" r:id="rId3"/>
    <p:sldLayoutId id="2147483932" r:id="rId4"/>
    <p:sldLayoutId id="2147483933" r:id="rId5"/>
    <p:sldLayoutId id="2147483934" r:id="rId6"/>
    <p:sldLayoutId id="2147483939" r:id="rId7"/>
    <p:sldLayoutId id="2147483996" r:id="rId8"/>
    <p:sldLayoutId id="2147483997" r:id="rId9"/>
    <p:sldLayoutId id="2147483998" r:id="rId10"/>
    <p:sldLayoutId id="2147483999" r:id="rId11"/>
    <p:sldLayoutId id="2147484000" r:id="rId12"/>
  </p:sldLayoutIdLst>
  <p:hf hdr="0" ftr="0" dt="0"/>
  <p:txStyles>
    <p:titleStyle>
      <a:lvl1pPr algn="ctr" defTabSz="445770" rtl="0" eaLnBrk="1" fontAlgn="base" hangingPunct="1">
        <a:spcBef>
          <a:spcPct val="0"/>
        </a:spcBef>
        <a:spcAft>
          <a:spcPct val="0"/>
        </a:spcAft>
        <a:defRPr sz="3120" kern="1200">
          <a:solidFill>
            <a:srgbClr val="595959"/>
          </a:solidFill>
          <a:latin typeface="Arial"/>
          <a:ea typeface="MS PGothic" pitchFamily="34" charset="-128"/>
          <a:cs typeface="Arial"/>
        </a:defRPr>
      </a:lvl1pPr>
      <a:lvl2pPr algn="ctr" defTabSz="445770" rtl="0" eaLnBrk="1" fontAlgn="base" hangingPunct="1">
        <a:spcBef>
          <a:spcPct val="0"/>
        </a:spcBef>
        <a:spcAft>
          <a:spcPct val="0"/>
        </a:spcAft>
        <a:defRPr sz="4290">
          <a:solidFill>
            <a:srgbClr val="595959"/>
          </a:solidFill>
          <a:latin typeface="Arial" charset="0"/>
          <a:ea typeface="MS PGothic" pitchFamily="34" charset="-128"/>
          <a:cs typeface="Arial" charset="0"/>
        </a:defRPr>
      </a:lvl2pPr>
      <a:lvl3pPr algn="ctr" defTabSz="445770" rtl="0" eaLnBrk="1" fontAlgn="base" hangingPunct="1">
        <a:spcBef>
          <a:spcPct val="0"/>
        </a:spcBef>
        <a:spcAft>
          <a:spcPct val="0"/>
        </a:spcAft>
        <a:defRPr sz="4290">
          <a:solidFill>
            <a:srgbClr val="595959"/>
          </a:solidFill>
          <a:latin typeface="Arial" charset="0"/>
          <a:ea typeface="MS PGothic" pitchFamily="34" charset="-128"/>
          <a:cs typeface="Arial" charset="0"/>
        </a:defRPr>
      </a:lvl3pPr>
      <a:lvl4pPr algn="ctr" defTabSz="445770" rtl="0" eaLnBrk="1" fontAlgn="base" hangingPunct="1">
        <a:spcBef>
          <a:spcPct val="0"/>
        </a:spcBef>
        <a:spcAft>
          <a:spcPct val="0"/>
        </a:spcAft>
        <a:defRPr sz="4290">
          <a:solidFill>
            <a:srgbClr val="595959"/>
          </a:solidFill>
          <a:latin typeface="Arial" charset="0"/>
          <a:ea typeface="MS PGothic" pitchFamily="34" charset="-128"/>
          <a:cs typeface="Arial" charset="0"/>
        </a:defRPr>
      </a:lvl4pPr>
      <a:lvl5pPr algn="ctr" defTabSz="445770" rtl="0" eaLnBrk="1" fontAlgn="base" hangingPunct="1">
        <a:spcBef>
          <a:spcPct val="0"/>
        </a:spcBef>
        <a:spcAft>
          <a:spcPct val="0"/>
        </a:spcAft>
        <a:defRPr sz="4290">
          <a:solidFill>
            <a:srgbClr val="595959"/>
          </a:solidFill>
          <a:latin typeface="Arial" charset="0"/>
          <a:ea typeface="MS PGothic" pitchFamily="34" charset="-128"/>
          <a:cs typeface="Arial" charset="0"/>
        </a:defRPr>
      </a:lvl5pPr>
      <a:lvl6pPr marL="445770" algn="ctr" defTabSz="445770" rtl="0" eaLnBrk="1" fontAlgn="base" hangingPunct="1">
        <a:spcBef>
          <a:spcPct val="0"/>
        </a:spcBef>
        <a:spcAft>
          <a:spcPct val="0"/>
        </a:spcAft>
        <a:defRPr sz="4290">
          <a:solidFill>
            <a:schemeClr val="tx1"/>
          </a:solidFill>
          <a:latin typeface="Arial" charset="0"/>
          <a:ea typeface="ＭＳ Ｐゴシック" charset="0"/>
        </a:defRPr>
      </a:lvl6pPr>
      <a:lvl7pPr marL="891540" algn="ctr" defTabSz="445770" rtl="0" eaLnBrk="1" fontAlgn="base" hangingPunct="1">
        <a:spcBef>
          <a:spcPct val="0"/>
        </a:spcBef>
        <a:spcAft>
          <a:spcPct val="0"/>
        </a:spcAft>
        <a:defRPr sz="4290">
          <a:solidFill>
            <a:schemeClr val="tx1"/>
          </a:solidFill>
          <a:latin typeface="Arial" charset="0"/>
          <a:ea typeface="ＭＳ Ｐゴシック" charset="0"/>
        </a:defRPr>
      </a:lvl7pPr>
      <a:lvl8pPr marL="1337310" algn="ctr" defTabSz="445770" rtl="0" eaLnBrk="1" fontAlgn="base" hangingPunct="1">
        <a:spcBef>
          <a:spcPct val="0"/>
        </a:spcBef>
        <a:spcAft>
          <a:spcPct val="0"/>
        </a:spcAft>
        <a:defRPr sz="4290">
          <a:solidFill>
            <a:schemeClr val="tx1"/>
          </a:solidFill>
          <a:latin typeface="Arial" charset="0"/>
          <a:ea typeface="ＭＳ Ｐゴシック" charset="0"/>
        </a:defRPr>
      </a:lvl8pPr>
      <a:lvl9pPr marL="1783080" algn="ctr" defTabSz="445770" rtl="0" eaLnBrk="1" fontAlgn="base" hangingPunct="1">
        <a:spcBef>
          <a:spcPct val="0"/>
        </a:spcBef>
        <a:spcAft>
          <a:spcPct val="0"/>
        </a:spcAft>
        <a:defRPr sz="4290">
          <a:solidFill>
            <a:schemeClr val="tx1"/>
          </a:solidFill>
          <a:latin typeface="Arial" charset="0"/>
          <a:ea typeface="ＭＳ Ｐゴシック" charset="0"/>
        </a:defRPr>
      </a:lvl9pPr>
    </p:titleStyle>
    <p:bodyStyle>
      <a:lvl1pPr marL="334328" indent="-334328" algn="l" defTabSz="445770" rtl="0" eaLnBrk="1" fontAlgn="base" hangingPunct="1">
        <a:spcBef>
          <a:spcPct val="20000"/>
        </a:spcBef>
        <a:spcAft>
          <a:spcPct val="0"/>
        </a:spcAft>
        <a:buFont typeface="Arial" charset="0"/>
        <a:buChar char="•"/>
        <a:defRPr sz="2730" kern="1200">
          <a:solidFill>
            <a:srgbClr val="595959"/>
          </a:solidFill>
          <a:latin typeface="Arial"/>
          <a:ea typeface="MS PGothic" pitchFamily="34" charset="-128"/>
          <a:cs typeface="Arial"/>
        </a:defRPr>
      </a:lvl1pPr>
      <a:lvl2pPr marL="724376" indent="-278606" algn="l" defTabSz="445770" rtl="0" eaLnBrk="1" fontAlgn="base" hangingPunct="1">
        <a:spcBef>
          <a:spcPct val="20000"/>
        </a:spcBef>
        <a:spcAft>
          <a:spcPct val="0"/>
        </a:spcAft>
        <a:buFont typeface="Arial" charset="0"/>
        <a:buChar char="–"/>
        <a:defRPr sz="2535" kern="1200">
          <a:solidFill>
            <a:srgbClr val="595959"/>
          </a:solidFill>
          <a:latin typeface="Arial"/>
          <a:ea typeface="MS PGothic" pitchFamily="34" charset="-128"/>
          <a:cs typeface="Arial"/>
        </a:defRPr>
      </a:lvl2pPr>
      <a:lvl3pPr marL="1114425" indent="-222885" algn="l" defTabSz="445770" rtl="0" eaLnBrk="1" fontAlgn="base" hangingPunct="1">
        <a:spcBef>
          <a:spcPct val="20000"/>
        </a:spcBef>
        <a:spcAft>
          <a:spcPct val="0"/>
        </a:spcAft>
        <a:buFont typeface="Arial" charset="0"/>
        <a:buChar char="•"/>
        <a:defRPr sz="2340" kern="1200">
          <a:solidFill>
            <a:srgbClr val="595959"/>
          </a:solidFill>
          <a:latin typeface="Arial"/>
          <a:ea typeface="MS PGothic" pitchFamily="34" charset="-128"/>
          <a:cs typeface="Arial"/>
        </a:defRPr>
      </a:lvl3pPr>
      <a:lvl4pPr marL="1560195" indent="-222885" algn="l" defTabSz="445770" rtl="0" eaLnBrk="1" fontAlgn="base" hangingPunct="1">
        <a:spcBef>
          <a:spcPct val="20000"/>
        </a:spcBef>
        <a:spcAft>
          <a:spcPct val="0"/>
        </a:spcAft>
        <a:buFont typeface="Arial" charset="0"/>
        <a:buChar char="–"/>
        <a:defRPr sz="1950" kern="1200">
          <a:solidFill>
            <a:srgbClr val="595959"/>
          </a:solidFill>
          <a:latin typeface="Arial"/>
          <a:ea typeface="MS PGothic" pitchFamily="34" charset="-128"/>
          <a:cs typeface="Arial"/>
        </a:defRPr>
      </a:lvl4pPr>
      <a:lvl5pPr marL="2005965" indent="-222885" algn="l" defTabSz="445770" rtl="0" eaLnBrk="1" fontAlgn="base" hangingPunct="1">
        <a:spcBef>
          <a:spcPct val="20000"/>
        </a:spcBef>
        <a:spcAft>
          <a:spcPct val="0"/>
        </a:spcAft>
        <a:buFont typeface="Arial" charset="0"/>
        <a:buChar char="»"/>
        <a:defRPr sz="1950" kern="1200">
          <a:solidFill>
            <a:srgbClr val="595959"/>
          </a:solidFill>
          <a:latin typeface="Arial"/>
          <a:ea typeface="MS PGothic" pitchFamily="34" charset="-128"/>
          <a:cs typeface="Arial"/>
        </a:defRPr>
      </a:lvl5pPr>
      <a:lvl6pPr marL="2451735" indent="-222885" algn="l" defTabSz="445770" rtl="0" eaLnBrk="1" latinLnBrk="0" hangingPunct="1">
        <a:spcBef>
          <a:spcPct val="20000"/>
        </a:spcBef>
        <a:buFont typeface="Arial"/>
        <a:buChar char="•"/>
        <a:defRPr sz="1950" kern="1200">
          <a:solidFill>
            <a:schemeClr val="tx1"/>
          </a:solidFill>
          <a:latin typeface="+mn-lt"/>
          <a:ea typeface="+mn-ea"/>
          <a:cs typeface="+mn-cs"/>
        </a:defRPr>
      </a:lvl6pPr>
      <a:lvl7pPr marL="2897505" indent="-222885" algn="l" defTabSz="445770" rtl="0" eaLnBrk="1" latinLnBrk="0" hangingPunct="1">
        <a:spcBef>
          <a:spcPct val="20000"/>
        </a:spcBef>
        <a:buFont typeface="Arial"/>
        <a:buChar char="•"/>
        <a:defRPr sz="1950" kern="1200">
          <a:solidFill>
            <a:schemeClr val="tx1"/>
          </a:solidFill>
          <a:latin typeface="+mn-lt"/>
          <a:ea typeface="+mn-ea"/>
          <a:cs typeface="+mn-cs"/>
        </a:defRPr>
      </a:lvl7pPr>
      <a:lvl8pPr marL="3343275" indent="-222885" algn="l" defTabSz="445770" rtl="0" eaLnBrk="1" latinLnBrk="0" hangingPunct="1">
        <a:spcBef>
          <a:spcPct val="20000"/>
        </a:spcBef>
        <a:buFont typeface="Arial"/>
        <a:buChar char="•"/>
        <a:defRPr sz="1950" kern="1200">
          <a:solidFill>
            <a:schemeClr val="tx1"/>
          </a:solidFill>
          <a:latin typeface="+mn-lt"/>
          <a:ea typeface="+mn-ea"/>
          <a:cs typeface="+mn-cs"/>
        </a:defRPr>
      </a:lvl8pPr>
      <a:lvl9pPr marL="3789045" indent="-222885" algn="l" defTabSz="445770" rtl="0" eaLnBrk="1" latinLnBrk="0" hangingPunct="1">
        <a:spcBef>
          <a:spcPct val="20000"/>
        </a:spcBef>
        <a:buFont typeface="Arial"/>
        <a:buChar char="•"/>
        <a:defRPr sz="1950" kern="1200">
          <a:solidFill>
            <a:schemeClr val="tx1"/>
          </a:solidFill>
          <a:latin typeface="+mn-lt"/>
          <a:ea typeface="+mn-ea"/>
          <a:cs typeface="+mn-cs"/>
        </a:defRPr>
      </a:lvl9pPr>
    </p:bodyStyle>
    <p:otherStyle>
      <a:defPPr>
        <a:defRPr lang="en-US"/>
      </a:defPPr>
      <a:lvl1pPr marL="0" algn="l" defTabSz="445770" rtl="0" eaLnBrk="1" latinLnBrk="0" hangingPunct="1">
        <a:defRPr sz="1755" kern="1200">
          <a:solidFill>
            <a:schemeClr val="tx1"/>
          </a:solidFill>
          <a:latin typeface="+mn-lt"/>
          <a:ea typeface="+mn-ea"/>
          <a:cs typeface="+mn-cs"/>
        </a:defRPr>
      </a:lvl1pPr>
      <a:lvl2pPr marL="445770" algn="l" defTabSz="445770" rtl="0" eaLnBrk="1" latinLnBrk="0" hangingPunct="1">
        <a:defRPr sz="1755" kern="1200">
          <a:solidFill>
            <a:schemeClr val="tx1"/>
          </a:solidFill>
          <a:latin typeface="+mn-lt"/>
          <a:ea typeface="+mn-ea"/>
          <a:cs typeface="+mn-cs"/>
        </a:defRPr>
      </a:lvl2pPr>
      <a:lvl3pPr marL="891540" algn="l" defTabSz="445770" rtl="0" eaLnBrk="1" latinLnBrk="0" hangingPunct="1">
        <a:defRPr sz="1755" kern="1200">
          <a:solidFill>
            <a:schemeClr val="tx1"/>
          </a:solidFill>
          <a:latin typeface="+mn-lt"/>
          <a:ea typeface="+mn-ea"/>
          <a:cs typeface="+mn-cs"/>
        </a:defRPr>
      </a:lvl3pPr>
      <a:lvl4pPr marL="1337310" algn="l" defTabSz="445770" rtl="0" eaLnBrk="1" latinLnBrk="0" hangingPunct="1">
        <a:defRPr sz="1755" kern="1200">
          <a:solidFill>
            <a:schemeClr val="tx1"/>
          </a:solidFill>
          <a:latin typeface="+mn-lt"/>
          <a:ea typeface="+mn-ea"/>
          <a:cs typeface="+mn-cs"/>
        </a:defRPr>
      </a:lvl4pPr>
      <a:lvl5pPr marL="1783080" algn="l" defTabSz="445770" rtl="0" eaLnBrk="1" latinLnBrk="0" hangingPunct="1">
        <a:defRPr sz="1755" kern="1200">
          <a:solidFill>
            <a:schemeClr val="tx1"/>
          </a:solidFill>
          <a:latin typeface="+mn-lt"/>
          <a:ea typeface="+mn-ea"/>
          <a:cs typeface="+mn-cs"/>
        </a:defRPr>
      </a:lvl5pPr>
      <a:lvl6pPr marL="2228850" algn="l" defTabSz="445770" rtl="0" eaLnBrk="1" latinLnBrk="0" hangingPunct="1">
        <a:defRPr sz="1755" kern="1200">
          <a:solidFill>
            <a:schemeClr val="tx1"/>
          </a:solidFill>
          <a:latin typeface="+mn-lt"/>
          <a:ea typeface="+mn-ea"/>
          <a:cs typeface="+mn-cs"/>
        </a:defRPr>
      </a:lvl6pPr>
      <a:lvl7pPr marL="2674620" algn="l" defTabSz="445770" rtl="0" eaLnBrk="1" latinLnBrk="0" hangingPunct="1">
        <a:defRPr sz="1755" kern="1200">
          <a:solidFill>
            <a:schemeClr val="tx1"/>
          </a:solidFill>
          <a:latin typeface="+mn-lt"/>
          <a:ea typeface="+mn-ea"/>
          <a:cs typeface="+mn-cs"/>
        </a:defRPr>
      </a:lvl7pPr>
      <a:lvl8pPr marL="3120390" algn="l" defTabSz="445770" rtl="0" eaLnBrk="1" latinLnBrk="0" hangingPunct="1">
        <a:defRPr sz="1755" kern="1200">
          <a:solidFill>
            <a:schemeClr val="tx1"/>
          </a:solidFill>
          <a:latin typeface="+mn-lt"/>
          <a:ea typeface="+mn-ea"/>
          <a:cs typeface="+mn-cs"/>
        </a:defRPr>
      </a:lvl8pPr>
      <a:lvl9pPr marL="3566160" algn="l" defTabSz="445770" rtl="0" eaLnBrk="1" latinLnBrk="0" hangingPunct="1">
        <a:defRPr sz="175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0AA320-D017-BFEA-D467-EEED6430D87F}"/>
              </a:ext>
            </a:extLst>
          </p:cNvPr>
          <p:cNvSpPr>
            <a:spLocks noGrp="1"/>
          </p:cNvSpPr>
          <p:nvPr>
            <p:ph type="title"/>
          </p:nvPr>
        </p:nvSpPr>
        <p:spPr>
          <a:xfrm>
            <a:off x="817245" y="365126"/>
            <a:ext cx="1025271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E5F440-EFBA-1BF5-53C5-8931FE95C836}"/>
              </a:ext>
            </a:extLst>
          </p:cNvPr>
          <p:cNvSpPr>
            <a:spLocks noGrp="1"/>
          </p:cNvSpPr>
          <p:nvPr>
            <p:ph type="body" idx="1"/>
          </p:nvPr>
        </p:nvSpPr>
        <p:spPr>
          <a:xfrm>
            <a:off x="817245" y="1825625"/>
            <a:ext cx="1025271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A4327E-E42D-8774-AFFE-EE765B3CF468}"/>
              </a:ext>
            </a:extLst>
          </p:cNvPr>
          <p:cNvSpPr>
            <a:spLocks noGrp="1"/>
          </p:cNvSpPr>
          <p:nvPr>
            <p:ph type="dt" sz="half" idx="2"/>
          </p:nvPr>
        </p:nvSpPr>
        <p:spPr>
          <a:xfrm>
            <a:off x="817245" y="6356351"/>
            <a:ext cx="2674620" cy="365125"/>
          </a:xfrm>
          <a:prstGeom prst="rect">
            <a:avLst/>
          </a:prstGeom>
        </p:spPr>
        <p:txBody>
          <a:bodyPr vert="horz" lIns="91440" tIns="45720" rIns="91440" bIns="45720" rtlCol="0" anchor="ctr"/>
          <a:lstStyle>
            <a:lvl1pPr algn="l">
              <a:defRPr sz="1170">
                <a:solidFill>
                  <a:schemeClr val="tx1">
                    <a:tint val="75000"/>
                  </a:schemeClr>
                </a:solidFill>
              </a:defRPr>
            </a:lvl1pPr>
          </a:lstStyle>
          <a:p>
            <a:fld id="{8FBF986D-FB55-413F-AABD-9F894A577D06}" type="datetimeFigureOut">
              <a:rPr lang="en-US" smtClean="0"/>
              <a:t>10/14/2026</a:t>
            </a:fld>
            <a:endParaRPr lang="en-US"/>
          </a:p>
        </p:txBody>
      </p:sp>
      <p:sp>
        <p:nvSpPr>
          <p:cNvPr id="5" name="Footer Placeholder 4">
            <a:extLst>
              <a:ext uri="{FF2B5EF4-FFF2-40B4-BE49-F238E27FC236}">
                <a16:creationId xmlns:a16="http://schemas.microsoft.com/office/drawing/2014/main" id="{C18C0A49-E039-0874-F413-0AD14E202922}"/>
              </a:ext>
            </a:extLst>
          </p:cNvPr>
          <p:cNvSpPr>
            <a:spLocks noGrp="1"/>
          </p:cNvSpPr>
          <p:nvPr>
            <p:ph type="ftr" sz="quarter" idx="3"/>
          </p:nvPr>
        </p:nvSpPr>
        <p:spPr>
          <a:xfrm>
            <a:off x="3937635" y="6356351"/>
            <a:ext cx="4011930" cy="365125"/>
          </a:xfrm>
          <a:prstGeom prst="rect">
            <a:avLst/>
          </a:prstGeom>
        </p:spPr>
        <p:txBody>
          <a:bodyPr vert="horz" lIns="91440" tIns="45720" rIns="91440" bIns="45720" rtlCol="0" anchor="ctr"/>
          <a:lstStyle>
            <a:lvl1pPr algn="ctr">
              <a:defRPr sz="117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6B43F9-9AA2-93BD-FAE9-88AD8F8200B4}"/>
              </a:ext>
            </a:extLst>
          </p:cNvPr>
          <p:cNvSpPr>
            <a:spLocks noGrp="1"/>
          </p:cNvSpPr>
          <p:nvPr>
            <p:ph type="sldNum" sz="quarter" idx="4"/>
          </p:nvPr>
        </p:nvSpPr>
        <p:spPr>
          <a:xfrm>
            <a:off x="8395335" y="6356351"/>
            <a:ext cx="2674620" cy="365125"/>
          </a:xfrm>
          <a:prstGeom prst="rect">
            <a:avLst/>
          </a:prstGeom>
        </p:spPr>
        <p:txBody>
          <a:bodyPr vert="horz" lIns="91440" tIns="45720" rIns="91440" bIns="45720" rtlCol="0" anchor="ctr"/>
          <a:lstStyle>
            <a:lvl1pPr algn="r">
              <a:defRPr sz="1170">
                <a:solidFill>
                  <a:schemeClr val="tx1">
                    <a:tint val="75000"/>
                  </a:schemeClr>
                </a:solidFill>
              </a:defRPr>
            </a:lvl1pPr>
          </a:lstStyle>
          <a:p>
            <a:fld id="{5E44552E-ACB1-4F9A-84A0-580E25C692A0}" type="slidenum">
              <a:rPr lang="en-US" smtClean="0"/>
              <a:t>‹#›</a:t>
            </a:fld>
            <a:endParaRPr lang="en-US"/>
          </a:p>
        </p:txBody>
      </p:sp>
    </p:spTree>
    <p:extLst>
      <p:ext uri="{BB962C8B-B14F-4D97-AF65-F5344CB8AC3E}">
        <p14:creationId xmlns:p14="http://schemas.microsoft.com/office/powerpoint/2010/main" val="3744810999"/>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 id="2147483989" r:id="rId6"/>
    <p:sldLayoutId id="2147483990" r:id="rId7"/>
    <p:sldLayoutId id="2147483991" r:id="rId8"/>
    <p:sldLayoutId id="2147483992" r:id="rId9"/>
    <p:sldLayoutId id="2147483993" r:id="rId10"/>
    <p:sldLayoutId id="2147483994" r:id="rId11"/>
    <p:sldLayoutId id="2147484014" r:id="rId12"/>
    <p:sldLayoutId id="2147484017" r:id="rId13"/>
    <p:sldLayoutId id="2147484018" r:id="rId14"/>
    <p:sldLayoutId id="2147484019" r:id="rId15"/>
    <p:sldLayoutId id="2147484020" r:id="rId16"/>
  </p:sldLayoutIdLst>
  <p:txStyles>
    <p:titleStyle>
      <a:lvl1pPr algn="l" defTabSz="891540" rtl="0" eaLnBrk="1" latinLnBrk="0" hangingPunct="1">
        <a:lnSpc>
          <a:spcPct val="90000"/>
        </a:lnSpc>
        <a:spcBef>
          <a:spcPct val="0"/>
        </a:spcBef>
        <a:buNone/>
        <a:defRPr sz="4290" kern="1200">
          <a:solidFill>
            <a:schemeClr val="tx1"/>
          </a:solidFill>
          <a:latin typeface="+mj-lt"/>
          <a:ea typeface="+mj-ea"/>
          <a:cs typeface="+mj-cs"/>
        </a:defRPr>
      </a:lvl1pPr>
    </p:titleStyle>
    <p:bodyStyle>
      <a:lvl1pPr marL="222885" indent="-222885" algn="l" defTabSz="891540" rtl="0" eaLnBrk="1" latinLnBrk="0" hangingPunct="1">
        <a:lnSpc>
          <a:spcPct val="90000"/>
        </a:lnSpc>
        <a:spcBef>
          <a:spcPts val="975"/>
        </a:spcBef>
        <a:buFont typeface="Arial" panose="020B0604020202020204" pitchFamily="34" charset="0"/>
        <a:buChar char="•"/>
        <a:defRPr sz="2730" kern="1200">
          <a:solidFill>
            <a:schemeClr val="tx1"/>
          </a:solidFill>
          <a:latin typeface="+mn-lt"/>
          <a:ea typeface="+mn-ea"/>
          <a:cs typeface="+mn-cs"/>
        </a:defRPr>
      </a:lvl1pPr>
      <a:lvl2pPr marL="668655" indent="-222885" algn="l" defTabSz="891540" rtl="0" eaLnBrk="1" latinLnBrk="0" hangingPunct="1">
        <a:lnSpc>
          <a:spcPct val="90000"/>
        </a:lnSpc>
        <a:spcBef>
          <a:spcPts val="488"/>
        </a:spcBef>
        <a:buFont typeface="Arial" panose="020B0604020202020204" pitchFamily="34" charset="0"/>
        <a:buChar char="•"/>
        <a:defRPr sz="2340" kern="1200">
          <a:solidFill>
            <a:schemeClr val="tx1"/>
          </a:solidFill>
          <a:latin typeface="+mn-lt"/>
          <a:ea typeface="+mn-ea"/>
          <a:cs typeface="+mn-cs"/>
        </a:defRPr>
      </a:lvl2pPr>
      <a:lvl3pPr marL="1114425" indent="-222885" algn="l" defTabSz="891540" rtl="0" eaLnBrk="1" latinLnBrk="0" hangingPunct="1">
        <a:lnSpc>
          <a:spcPct val="90000"/>
        </a:lnSpc>
        <a:spcBef>
          <a:spcPts val="488"/>
        </a:spcBef>
        <a:buFont typeface="Arial" panose="020B0604020202020204" pitchFamily="34" charset="0"/>
        <a:buChar char="•"/>
        <a:defRPr sz="1950" kern="1200">
          <a:solidFill>
            <a:schemeClr val="tx1"/>
          </a:solidFill>
          <a:latin typeface="+mn-lt"/>
          <a:ea typeface="+mn-ea"/>
          <a:cs typeface="+mn-cs"/>
        </a:defRPr>
      </a:lvl3pPr>
      <a:lvl4pPr marL="156019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4pPr>
      <a:lvl5pPr marL="200596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5pPr>
      <a:lvl6pPr marL="245173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6pPr>
      <a:lvl7pPr marL="289750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7pPr>
      <a:lvl8pPr marL="334327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8pPr>
      <a:lvl9pPr marL="3789045" indent="-222885" algn="l" defTabSz="891540" rtl="0" eaLnBrk="1" latinLnBrk="0" hangingPunct="1">
        <a:lnSpc>
          <a:spcPct val="90000"/>
        </a:lnSpc>
        <a:spcBef>
          <a:spcPts val="488"/>
        </a:spcBef>
        <a:buFont typeface="Arial" panose="020B0604020202020204" pitchFamily="34" charset="0"/>
        <a:buChar char="•"/>
        <a:defRPr sz="1755" kern="1200">
          <a:solidFill>
            <a:schemeClr val="tx1"/>
          </a:solidFill>
          <a:latin typeface="+mn-lt"/>
          <a:ea typeface="+mn-ea"/>
          <a:cs typeface="+mn-cs"/>
        </a:defRPr>
      </a:lvl9pPr>
    </p:bodyStyle>
    <p:otherStyle>
      <a:defPPr>
        <a:defRPr lang="en-US"/>
      </a:defPPr>
      <a:lvl1pPr marL="0" algn="l" defTabSz="891540" rtl="0" eaLnBrk="1" latinLnBrk="0" hangingPunct="1">
        <a:defRPr sz="1755" kern="1200">
          <a:solidFill>
            <a:schemeClr val="tx1"/>
          </a:solidFill>
          <a:latin typeface="+mn-lt"/>
          <a:ea typeface="+mn-ea"/>
          <a:cs typeface="+mn-cs"/>
        </a:defRPr>
      </a:lvl1pPr>
      <a:lvl2pPr marL="445770" algn="l" defTabSz="891540" rtl="0" eaLnBrk="1" latinLnBrk="0" hangingPunct="1">
        <a:defRPr sz="1755" kern="1200">
          <a:solidFill>
            <a:schemeClr val="tx1"/>
          </a:solidFill>
          <a:latin typeface="+mn-lt"/>
          <a:ea typeface="+mn-ea"/>
          <a:cs typeface="+mn-cs"/>
        </a:defRPr>
      </a:lvl2pPr>
      <a:lvl3pPr marL="891540" algn="l" defTabSz="891540" rtl="0" eaLnBrk="1" latinLnBrk="0" hangingPunct="1">
        <a:defRPr sz="1755" kern="1200">
          <a:solidFill>
            <a:schemeClr val="tx1"/>
          </a:solidFill>
          <a:latin typeface="+mn-lt"/>
          <a:ea typeface="+mn-ea"/>
          <a:cs typeface="+mn-cs"/>
        </a:defRPr>
      </a:lvl3pPr>
      <a:lvl4pPr marL="1337310" algn="l" defTabSz="891540" rtl="0" eaLnBrk="1" latinLnBrk="0" hangingPunct="1">
        <a:defRPr sz="1755" kern="1200">
          <a:solidFill>
            <a:schemeClr val="tx1"/>
          </a:solidFill>
          <a:latin typeface="+mn-lt"/>
          <a:ea typeface="+mn-ea"/>
          <a:cs typeface="+mn-cs"/>
        </a:defRPr>
      </a:lvl4pPr>
      <a:lvl5pPr marL="1783080" algn="l" defTabSz="891540" rtl="0" eaLnBrk="1" latinLnBrk="0" hangingPunct="1">
        <a:defRPr sz="1755" kern="1200">
          <a:solidFill>
            <a:schemeClr val="tx1"/>
          </a:solidFill>
          <a:latin typeface="+mn-lt"/>
          <a:ea typeface="+mn-ea"/>
          <a:cs typeface="+mn-cs"/>
        </a:defRPr>
      </a:lvl5pPr>
      <a:lvl6pPr marL="2228850" algn="l" defTabSz="891540" rtl="0" eaLnBrk="1" latinLnBrk="0" hangingPunct="1">
        <a:defRPr sz="1755" kern="1200">
          <a:solidFill>
            <a:schemeClr val="tx1"/>
          </a:solidFill>
          <a:latin typeface="+mn-lt"/>
          <a:ea typeface="+mn-ea"/>
          <a:cs typeface="+mn-cs"/>
        </a:defRPr>
      </a:lvl6pPr>
      <a:lvl7pPr marL="2674620" algn="l" defTabSz="891540" rtl="0" eaLnBrk="1" latinLnBrk="0" hangingPunct="1">
        <a:defRPr sz="1755" kern="1200">
          <a:solidFill>
            <a:schemeClr val="tx1"/>
          </a:solidFill>
          <a:latin typeface="+mn-lt"/>
          <a:ea typeface="+mn-ea"/>
          <a:cs typeface="+mn-cs"/>
        </a:defRPr>
      </a:lvl7pPr>
      <a:lvl8pPr marL="3120390" algn="l" defTabSz="891540" rtl="0" eaLnBrk="1" latinLnBrk="0" hangingPunct="1">
        <a:defRPr sz="1755" kern="1200">
          <a:solidFill>
            <a:schemeClr val="tx1"/>
          </a:solidFill>
          <a:latin typeface="+mn-lt"/>
          <a:ea typeface="+mn-ea"/>
          <a:cs typeface="+mn-cs"/>
        </a:defRPr>
      </a:lvl8pPr>
      <a:lvl9pPr marL="3566160" algn="l" defTabSz="891540" rtl="0" eaLnBrk="1" latinLnBrk="0" hangingPunct="1">
        <a:defRPr sz="175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18280C9-CCEB-BA44-8DF8-2C25C75D7D3E}"/>
              </a:ext>
            </a:extLst>
          </p:cNvPr>
          <p:cNvSpPr>
            <a:spLocks noGrp="1"/>
          </p:cNvSpPr>
          <p:nvPr>
            <p:ph type="title"/>
          </p:nvPr>
        </p:nvSpPr>
        <p:spPr>
          <a:xfrm>
            <a:off x="423702" y="1091892"/>
            <a:ext cx="10954467" cy="286997"/>
          </a:xfrm>
          <a:prstGeom prst="rect">
            <a:avLst/>
          </a:prstGeom>
        </p:spPr>
        <p:txBody>
          <a:bodyPr vert="horz" lIns="91440" tIns="45720" rIns="91440" bIns="45720" rtlCol="0" anchor="ctr">
            <a:noAutofit/>
          </a:bodyPr>
          <a:lstStyle/>
          <a:p>
            <a:r>
              <a:rPr lang="en-US" dirty="0"/>
              <a:t>Title Goes Here</a:t>
            </a:r>
          </a:p>
        </p:txBody>
      </p:sp>
      <p:sp>
        <p:nvSpPr>
          <p:cNvPr id="9" name="Text Placeholder 2">
            <a:extLst>
              <a:ext uri="{FF2B5EF4-FFF2-40B4-BE49-F238E27FC236}">
                <a16:creationId xmlns:a16="http://schemas.microsoft.com/office/drawing/2014/main" id="{A14F76F9-26CA-9044-AC14-2867D1AB4B46}"/>
              </a:ext>
            </a:extLst>
          </p:cNvPr>
          <p:cNvSpPr>
            <a:spLocks noGrp="1"/>
          </p:cNvSpPr>
          <p:nvPr>
            <p:ph type="body" idx="1"/>
          </p:nvPr>
        </p:nvSpPr>
        <p:spPr>
          <a:xfrm>
            <a:off x="423702" y="1715272"/>
            <a:ext cx="10954467" cy="4188332"/>
          </a:xfrm>
          <a:prstGeom prst="rect">
            <a:avLst/>
          </a:prstGeom>
        </p:spPr>
        <p:txBody>
          <a:bodyPr vert="horz" lIns="91440" tIns="45720" rIns="91440" bIns="45720" rtlCol="0">
            <a:noAutofit/>
          </a:bodyPr>
          <a:lstStyle/>
          <a:p>
            <a:pPr lvl="0"/>
            <a:r>
              <a:rPr lang="en-US" dirty="0"/>
              <a:t>Title</a:t>
            </a:r>
          </a:p>
          <a:p>
            <a:pPr lvl="1"/>
            <a:r>
              <a:rPr lang="en-US" dirty="0"/>
              <a:t>Bullet 1</a:t>
            </a:r>
          </a:p>
          <a:p>
            <a:pPr lvl="2"/>
            <a:r>
              <a:rPr lang="en-US" dirty="0"/>
              <a:t>Bullet 2</a:t>
            </a:r>
          </a:p>
        </p:txBody>
      </p:sp>
    </p:spTree>
    <p:extLst>
      <p:ext uri="{BB962C8B-B14F-4D97-AF65-F5344CB8AC3E}">
        <p14:creationId xmlns:p14="http://schemas.microsoft.com/office/powerpoint/2010/main" val="3350436822"/>
      </p:ext>
    </p:extLst>
  </p:cSld>
  <p:clrMap bg1="lt1" tx1="dk1" bg2="lt2" tx2="dk2" accent1="accent1" accent2="accent2" accent3="accent3" accent4="accent4" accent5="accent5" accent6="accent6" hlink="hlink" folHlink="folHlink"/>
  <p:sldLayoutIdLst>
    <p:sldLayoutId id="2147483705" r:id="rId1"/>
    <p:sldLayoutId id="2147483693" r:id="rId2"/>
    <p:sldLayoutId id="2147483708" r:id="rId3"/>
    <p:sldLayoutId id="2147483694" r:id="rId4"/>
    <p:sldLayoutId id="2147483678" r:id="rId5"/>
    <p:sldLayoutId id="2147483688" r:id="rId6"/>
    <p:sldLayoutId id="2147483679" r:id="rId7"/>
    <p:sldLayoutId id="2147483700" r:id="rId8"/>
    <p:sldLayoutId id="2147483698" r:id="rId9"/>
    <p:sldLayoutId id="2147483699" r:id="rId10"/>
    <p:sldLayoutId id="2147483682" r:id="rId11"/>
    <p:sldLayoutId id="2147483707" r:id="rId12"/>
    <p:sldLayoutId id="2147483680" r:id="rId13"/>
    <p:sldLayoutId id="2147483683" r:id="rId14"/>
    <p:sldLayoutId id="2147483695" r:id="rId15"/>
    <p:sldLayoutId id="2147483697" r:id="rId16"/>
    <p:sldLayoutId id="2147483685" r:id="rId17"/>
    <p:sldLayoutId id="2147483696" r:id="rId18"/>
    <p:sldLayoutId id="2147483706" r:id="rId19"/>
    <p:sldLayoutId id="2147483704" r:id="rId20"/>
    <p:sldLayoutId id="2147483690" r:id="rId21"/>
    <p:sldLayoutId id="2147483689" r:id="rId22"/>
    <p:sldLayoutId id="2147483687" r:id="rId23"/>
    <p:sldLayoutId id="2147483702" r:id="rId24"/>
  </p:sldLayoutIdLst>
  <p:hf hdr="0" ftr="0" dt="0"/>
  <p:txStyles>
    <p:titleStyle>
      <a:lvl1pPr algn="l" defTabSz="685800" rtl="0" eaLnBrk="1" latinLnBrk="0" hangingPunct="1">
        <a:lnSpc>
          <a:spcPct val="90000"/>
        </a:lnSpc>
        <a:spcBef>
          <a:spcPct val="0"/>
        </a:spcBef>
        <a:buNone/>
        <a:defRPr sz="2400" b="1" i="0" kern="1200">
          <a:solidFill>
            <a:schemeClr val="tx1"/>
          </a:solidFill>
          <a:latin typeface="Montserrat" pitchFamily="2" charset="77"/>
          <a:ea typeface="+mj-ea"/>
          <a:cs typeface="+mj-cs"/>
        </a:defRPr>
      </a:lvl1pPr>
    </p:titleStyle>
    <p:bodyStyle>
      <a:lvl1pPr marL="257175" indent="-257175" algn="l" defTabSz="685800" rtl="0" eaLnBrk="1" latinLnBrk="0" hangingPunct="1">
        <a:lnSpc>
          <a:spcPct val="90000"/>
        </a:lnSpc>
        <a:spcBef>
          <a:spcPts val="750"/>
        </a:spcBef>
        <a:buFont typeface="Arial" panose="020B0604020202020204" pitchFamily="34" charset="0"/>
        <a:buChar char="•"/>
        <a:defRPr sz="1600" b="0" i="0" kern="1200">
          <a:solidFill>
            <a:schemeClr val="tx2"/>
          </a:solidFill>
          <a:latin typeface="Montserrat Light"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2"/>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2"/>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hyperlink" Target="mailto:fmccullen@ncdot.gov"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diagramQuickStyle" Target="../diagrams/quickStyle1.xml"/><Relationship Id="rId3" Type="http://schemas.openxmlformats.org/officeDocument/2006/relationships/image" Target="../media/image41.png"/><Relationship Id="rId7" Type="http://schemas.openxmlformats.org/officeDocument/2006/relationships/image" Target="../media/image45.svg"/><Relationship Id="rId12" Type="http://schemas.openxmlformats.org/officeDocument/2006/relationships/diagramLayout" Target="../diagrams/layout1.xml"/><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44.svg"/><Relationship Id="rId11" Type="http://schemas.openxmlformats.org/officeDocument/2006/relationships/diagramData" Target="../diagrams/data1.xml"/><Relationship Id="rId5" Type="http://schemas.openxmlformats.org/officeDocument/2006/relationships/image" Target="../media/image43.svg"/><Relationship Id="rId15" Type="http://schemas.microsoft.com/office/2007/relationships/diagramDrawing" Target="../diagrams/drawing1.xml"/><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svg"/><Relationship Id="rId14" Type="http://schemas.openxmlformats.org/officeDocument/2006/relationships/diagramColors" Target="../diagrams/colors1.xml"/></Relationships>
</file>

<file path=ppt/slides/_rels/slide20.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diagramQuickStyle" Target="../diagrams/quickStyle2.xml"/><Relationship Id="rId3" Type="http://schemas.openxmlformats.org/officeDocument/2006/relationships/image" Target="../media/image41.png"/><Relationship Id="rId7" Type="http://schemas.openxmlformats.org/officeDocument/2006/relationships/image" Target="../media/image45.svg"/><Relationship Id="rId12" Type="http://schemas.openxmlformats.org/officeDocument/2006/relationships/diagramLayout" Target="../diagrams/layout2.xml"/><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44.svg"/><Relationship Id="rId11" Type="http://schemas.openxmlformats.org/officeDocument/2006/relationships/diagramData" Target="../diagrams/data2.xml"/><Relationship Id="rId5" Type="http://schemas.openxmlformats.org/officeDocument/2006/relationships/image" Target="../media/image43.svg"/><Relationship Id="rId15" Type="http://schemas.microsoft.com/office/2007/relationships/diagramDrawing" Target="../diagrams/drawing2.xml"/><Relationship Id="rId10" Type="http://schemas.openxmlformats.org/officeDocument/2006/relationships/image" Target="../media/image48.svg"/><Relationship Id="rId4" Type="http://schemas.openxmlformats.org/officeDocument/2006/relationships/image" Target="../media/image42.svg"/><Relationship Id="rId9" Type="http://schemas.openxmlformats.org/officeDocument/2006/relationships/image" Target="../media/image47.svg"/><Relationship Id="rId14" Type="http://schemas.openxmlformats.org/officeDocument/2006/relationships/diagramColors" Target="../diagrams/colors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hyperlink" Target="mailto:cbdodson@ncdot.gov" TargetMode="External"/><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3" Type="http://schemas.openxmlformats.org/officeDocument/2006/relationships/hyperlink" Target="http://ncdot.gov/activetransportationplan" TargetMode="External"/><Relationship Id="rId2" Type="http://schemas.openxmlformats.org/officeDocument/2006/relationships/hyperlink" Target="https://publicinput.com/ncactivetransportation" TargetMode="External"/><Relationship Id="rId1" Type="http://schemas.openxmlformats.org/officeDocument/2006/relationships/slideLayout" Target="../slideLayouts/slideLayout58.xml"/><Relationship Id="rId5" Type="http://schemas.openxmlformats.org/officeDocument/2006/relationships/image" Target="../media/image54.png"/><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app.smartsheet.com/b/form/019fd3be9a907bcea2bf73fbe50b1f4a" TargetMode="External"/><Relationship Id="rId1" Type="http://schemas.openxmlformats.org/officeDocument/2006/relationships/slideLayout" Target="../slideLayouts/slideLayout64.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13" Type="http://schemas.openxmlformats.org/officeDocument/2006/relationships/image" Target="../media/image67.svg"/><Relationship Id="rId18" Type="http://schemas.openxmlformats.org/officeDocument/2006/relationships/image" Target="../media/image72.svg"/><Relationship Id="rId26" Type="http://schemas.openxmlformats.org/officeDocument/2006/relationships/image" Target="../media/image80.svg"/><Relationship Id="rId39" Type="http://schemas.openxmlformats.org/officeDocument/2006/relationships/image" Target="../media/image93.svg"/><Relationship Id="rId21" Type="http://schemas.openxmlformats.org/officeDocument/2006/relationships/image" Target="../media/image75.svg"/><Relationship Id="rId34" Type="http://schemas.openxmlformats.org/officeDocument/2006/relationships/image" Target="../media/image88.svg"/><Relationship Id="rId42" Type="http://schemas.openxmlformats.org/officeDocument/2006/relationships/image" Target="../media/image96.png"/><Relationship Id="rId7" Type="http://schemas.openxmlformats.org/officeDocument/2006/relationships/image" Target="../media/image61.svg"/><Relationship Id="rId2" Type="http://schemas.openxmlformats.org/officeDocument/2006/relationships/notesSlide" Target="../notesSlides/notesSlide11.xml"/><Relationship Id="rId16" Type="http://schemas.openxmlformats.org/officeDocument/2006/relationships/image" Target="../media/image70.svg"/><Relationship Id="rId20" Type="http://schemas.openxmlformats.org/officeDocument/2006/relationships/image" Target="../media/image74.svg"/><Relationship Id="rId29" Type="http://schemas.openxmlformats.org/officeDocument/2006/relationships/image" Target="../media/image83.svg"/><Relationship Id="rId41" Type="http://schemas.openxmlformats.org/officeDocument/2006/relationships/image" Target="../media/image95.svg"/><Relationship Id="rId1" Type="http://schemas.openxmlformats.org/officeDocument/2006/relationships/slideLayout" Target="../slideLayouts/slideLayout46.xml"/><Relationship Id="rId6" Type="http://schemas.openxmlformats.org/officeDocument/2006/relationships/image" Target="../media/image60.svg"/><Relationship Id="rId11" Type="http://schemas.openxmlformats.org/officeDocument/2006/relationships/image" Target="../media/image65.svg"/><Relationship Id="rId24" Type="http://schemas.openxmlformats.org/officeDocument/2006/relationships/image" Target="../media/image78.svg"/><Relationship Id="rId32" Type="http://schemas.openxmlformats.org/officeDocument/2006/relationships/image" Target="../media/image86.svg"/><Relationship Id="rId37" Type="http://schemas.openxmlformats.org/officeDocument/2006/relationships/image" Target="../media/image91.svg"/><Relationship Id="rId40" Type="http://schemas.openxmlformats.org/officeDocument/2006/relationships/image" Target="../media/image94.svg"/><Relationship Id="rId5" Type="http://schemas.openxmlformats.org/officeDocument/2006/relationships/image" Target="../media/image59.svg"/><Relationship Id="rId15" Type="http://schemas.openxmlformats.org/officeDocument/2006/relationships/image" Target="../media/image69.svg"/><Relationship Id="rId23" Type="http://schemas.openxmlformats.org/officeDocument/2006/relationships/image" Target="../media/image77.svg"/><Relationship Id="rId28" Type="http://schemas.openxmlformats.org/officeDocument/2006/relationships/image" Target="../media/image82.svg"/><Relationship Id="rId36" Type="http://schemas.openxmlformats.org/officeDocument/2006/relationships/image" Target="../media/image90.svg"/><Relationship Id="rId10" Type="http://schemas.openxmlformats.org/officeDocument/2006/relationships/image" Target="../media/image64.svg"/><Relationship Id="rId19" Type="http://schemas.openxmlformats.org/officeDocument/2006/relationships/image" Target="../media/image73.svg"/><Relationship Id="rId31" Type="http://schemas.openxmlformats.org/officeDocument/2006/relationships/image" Target="../media/image85.svg"/><Relationship Id="rId4" Type="http://schemas.openxmlformats.org/officeDocument/2006/relationships/image" Target="../media/image58.svg"/><Relationship Id="rId9" Type="http://schemas.openxmlformats.org/officeDocument/2006/relationships/image" Target="../media/image63.svg"/><Relationship Id="rId14" Type="http://schemas.openxmlformats.org/officeDocument/2006/relationships/image" Target="../media/image68.svg"/><Relationship Id="rId22" Type="http://schemas.openxmlformats.org/officeDocument/2006/relationships/image" Target="../media/image76.svg"/><Relationship Id="rId27" Type="http://schemas.openxmlformats.org/officeDocument/2006/relationships/image" Target="../media/image81.svg"/><Relationship Id="rId30" Type="http://schemas.openxmlformats.org/officeDocument/2006/relationships/image" Target="../media/image84.svg"/><Relationship Id="rId35" Type="http://schemas.openxmlformats.org/officeDocument/2006/relationships/image" Target="../media/image89.svg"/><Relationship Id="rId8" Type="http://schemas.openxmlformats.org/officeDocument/2006/relationships/image" Target="../media/image62.svg"/><Relationship Id="rId3" Type="http://schemas.openxmlformats.org/officeDocument/2006/relationships/image" Target="../media/image57.svg"/><Relationship Id="rId12" Type="http://schemas.openxmlformats.org/officeDocument/2006/relationships/image" Target="../media/image66.svg"/><Relationship Id="rId17" Type="http://schemas.openxmlformats.org/officeDocument/2006/relationships/image" Target="../media/image71.svg"/><Relationship Id="rId25" Type="http://schemas.openxmlformats.org/officeDocument/2006/relationships/image" Target="../media/image79.svg"/><Relationship Id="rId33" Type="http://schemas.openxmlformats.org/officeDocument/2006/relationships/image" Target="../media/image87.svg"/><Relationship Id="rId38" Type="http://schemas.openxmlformats.org/officeDocument/2006/relationships/image" Target="../media/image92.svg"/></Relationships>
</file>

<file path=ppt/slides/_rels/slide3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xml"/><Relationship Id="rId1" Type="http://schemas.openxmlformats.org/officeDocument/2006/relationships/slideLayout" Target="../slideLayouts/slideLayout45.xml"/><Relationship Id="rId4" Type="http://schemas.openxmlformats.org/officeDocument/2006/relationships/hyperlink" Target="https://connect.ncdot.gov/municipalities/PlanningGrants/Pages/IMD-Feasibility-Studies-Program.aspx"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notesSlide" Target="../notesSlides/notesSlide15.xml"/><Relationship Id="rId1" Type="http://schemas.openxmlformats.org/officeDocument/2006/relationships/slideLayout" Target="../slideLayouts/slideLayout47.xml"/><Relationship Id="rId5" Type="http://schemas.openxmlformats.org/officeDocument/2006/relationships/image" Target="../media/image99.jpeg"/><Relationship Id="rId4" Type="http://schemas.openxmlformats.org/officeDocument/2006/relationships/hyperlink" Target="https://connect.ncdot.gov/projects/BikePed/Pages/saferoutestoschool.aspx"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americastransportationawards.org/" TargetMode="External"/><Relationship Id="rId2" Type="http://schemas.openxmlformats.org/officeDocument/2006/relationships/image" Target="../media/image100.jpeg"/><Relationship Id="rId1" Type="http://schemas.openxmlformats.org/officeDocument/2006/relationships/slideLayout" Target="../slideLayouts/slideLayout33.xml"/><Relationship Id="rId4" Type="http://schemas.openxmlformats.org/officeDocument/2006/relationships/hyperlink" Target="https://americastransportationawards.org/2026/08/24/north-carolina-department-of-transportations-mobility-for-everyone-everywhere-in-nc/"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hyperlink" Target="https://gcc02.safelinks.protection.outlook.com/?url=https%3A%2F%2Fce-catalog.rutgers.edu%2FcheckOutAccountInfo.cfm%3FnewAcct%3D1&amp;data=05%7C02%7Ctbchambers%40ncdot.gov%7Cd6f01ccce8cc404c909d08df1d929ec1%7C7a7681dcb9d0449a85c3ecc26cd7ed19%7C0%7C0%7C639262187719907921%7CUnknown%7CTWFpbGZsb3d8eyJFbXB0eU1hcGkiOnRydWUsIlYiOiIwLjAuMDAwMCIsIlAiOiJXaW4zMiIsIkFOIjoiTWFpbCIsIldUIjoyfQ%3D%3D%7C0%7C%7C%7C&amp;sdata=%2FoJLonl6AocTyLC3C5DLS9JiEAxst3tv1ek7h4aos8E%3D&amp;reserved=0" TargetMode="External"/><Relationship Id="rId2" Type="http://schemas.openxmlformats.org/officeDocument/2006/relationships/image" Target="../media/image102.png"/><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hyperlink" Target="https://gcc02.safelinks.protection.outlook.com/?url=https%3A%2F%2Fce-catalog.rutgers.edu%2FcheckOutAccountInfo.cfm%3FnewAcct%3D1&amp;data=05%7C02%7Ctbchambers%40ncdot.gov%7Cd6f01ccce8cc404c909d08df1d929ec1%7C7a7681dcb9d0449a85c3ecc26cd7ed19%7C0%7C0%7C639262187719907921%7CUnknown%7CTWFpbGZsb3d8eyJFbXB0eU1hcGkiOnRydWUsIlYiOiIwLjAuMDAwMCIsIlAiOiJXaW4zMiIsIkFOIjoiTWFpbCIsIldUIjoyfQ%3D%3D%7C0%7C%7C%7C&amp;sdata=%2FoJLonl6AocTyLC3C5DLS9JiEAxst3tv1ek7h4aos8E%3D&amp;reserved=0" TargetMode="External"/><Relationship Id="rId2" Type="http://schemas.openxmlformats.org/officeDocument/2006/relationships/image" Target="../media/image103.png"/><Relationship Id="rId1" Type="http://schemas.openxmlformats.org/officeDocument/2006/relationships/slideLayout" Target="../slideLayouts/slideLayout33.xml"/></Relationships>
</file>

<file path=ppt/slides/_rels/slide40.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2" Type="http://schemas.openxmlformats.org/officeDocument/2006/relationships/hyperlink" Target="https://events.gcc.teams.microsoft.com/event/ab42f9bc-2498-4823-8ee0-773e04e9cadf@7a7681dc-b9d0-449a-85c3-ecc26cd7ed19?source=copyLinkLegacyShareLinkDialog" TargetMode="Externa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2" Type="http://schemas.openxmlformats.org/officeDocument/2006/relationships/hyperlink" Target="https://events.gcc.teams.microsoft.com/event/ad5f1257-50df-4d62-97f5-d574fc8a916a@7a7681dc-b9d0-449a-85c3-ecc26cd7ed19" TargetMode="Externa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hyperlink" Target="https://register.gotowebinar.com/register/7729093312175259222" TargetMode="External"/><Relationship Id="rId2" Type="http://schemas.openxmlformats.org/officeDocument/2006/relationships/hyperlink" Target="https://attendee.gotowebinar.com/register/8003023440096063326" TargetMode="Externa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7294" y="3831921"/>
            <a:ext cx="10753529" cy="961571"/>
          </a:xfrm>
        </p:spPr>
        <p:txBody>
          <a:bodyPr/>
          <a:lstStyle/>
          <a:p>
            <a:r>
              <a:rPr lang="en-US" dirty="0"/>
              <a:t>Integrated Mobility Division</a:t>
            </a:r>
            <a:br>
              <a:rPr lang="en-US" sz="4000" dirty="0"/>
            </a:br>
            <a:r>
              <a:rPr lang="en-US" sz="4000" dirty="0"/>
              <a:t>Transit Systems Call </a:t>
            </a:r>
          </a:p>
        </p:txBody>
      </p:sp>
      <p:sp>
        <p:nvSpPr>
          <p:cNvPr id="4" name="Text Placeholder 3"/>
          <p:cNvSpPr>
            <a:spLocks noGrp="1"/>
          </p:cNvSpPr>
          <p:nvPr>
            <p:ph type="body" sz="quarter" idx="10"/>
          </p:nvPr>
        </p:nvSpPr>
        <p:spPr>
          <a:xfrm>
            <a:off x="518003" y="5854700"/>
            <a:ext cx="5112088" cy="546100"/>
          </a:xfrm>
        </p:spPr>
        <p:txBody>
          <a:bodyPr/>
          <a:lstStyle/>
          <a:p>
            <a:r>
              <a:rPr lang="en-US" sz="2000" dirty="0">
                <a:ea typeface="MS PGothic"/>
              </a:rPr>
              <a:t>October 14, 2026</a:t>
            </a:r>
          </a:p>
          <a:p>
            <a:endParaRPr lang="en-US" sz="2000" dirty="0"/>
          </a:p>
        </p:txBody>
      </p:sp>
      <p:pic>
        <p:nvPicPr>
          <p:cNvPr id="5" name="Picture 4" descr="A screenshot of a computer&#10;&#10;Description automatically generated">
            <a:extLst>
              <a:ext uri="{FF2B5EF4-FFF2-40B4-BE49-F238E27FC236}">
                <a16:creationId xmlns:a16="http://schemas.microsoft.com/office/drawing/2014/main" id="{32457473-AAD6-E58A-C661-F711D316F23A}"/>
              </a:ext>
            </a:extLst>
          </p:cNvPr>
          <p:cNvPicPr>
            <a:picLocks noChangeAspect="1"/>
          </p:cNvPicPr>
          <p:nvPr/>
        </p:nvPicPr>
        <p:blipFill>
          <a:blip r:embed="rId3"/>
          <a:stretch>
            <a:fillRect/>
          </a:stretch>
        </p:blipFill>
        <p:spPr>
          <a:xfrm>
            <a:off x="5760719" y="5176285"/>
            <a:ext cx="5811151" cy="1166167"/>
          </a:xfrm>
          <a:prstGeom prst="rect">
            <a:avLst/>
          </a:prstGeom>
        </p:spPr>
      </p:pic>
    </p:spTree>
    <p:extLst>
      <p:ext uri="{BB962C8B-B14F-4D97-AF65-F5344CB8AC3E}">
        <p14:creationId xmlns:p14="http://schemas.microsoft.com/office/powerpoint/2010/main" val="2743484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13524" y="320040"/>
            <a:ext cx="11260151"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8500D0-01DA-4245-92A3-E937F61B1DF0}"/>
              </a:ext>
            </a:extLst>
          </p:cNvPr>
          <p:cNvSpPr>
            <a:spLocks noGrp="1"/>
          </p:cNvSpPr>
          <p:nvPr>
            <p:ph type="title"/>
          </p:nvPr>
        </p:nvSpPr>
        <p:spPr>
          <a:xfrm>
            <a:off x="817245" y="963877"/>
            <a:ext cx="3407002" cy="4930246"/>
          </a:xfrm>
        </p:spPr>
        <p:txBody>
          <a:bodyPr vert="horz" lIns="91440" tIns="45720" rIns="91440" bIns="45720" rtlCol="0" anchor="ctr">
            <a:normAutofit/>
          </a:bodyPr>
          <a:lstStyle/>
          <a:p>
            <a:pPr algn="r" defTabSz="914400">
              <a:lnSpc>
                <a:spcPct val="90000"/>
              </a:lnSpc>
            </a:pPr>
            <a:r>
              <a:rPr lang="en-US" sz="4000" kern="1200" dirty="0">
                <a:solidFill>
                  <a:schemeClr val="accent1"/>
                </a:solidFill>
                <a:latin typeface="Arial" panose="020B0604020202020204" pitchFamily="34" charset="0"/>
                <a:ea typeface="+mj-ea"/>
                <a:cs typeface="Arial" panose="020B0604020202020204" pitchFamily="34" charset="0"/>
              </a:rPr>
              <a:t>AGENDA</a:t>
            </a:r>
          </a:p>
        </p:txBody>
      </p:sp>
      <p:cxnSp>
        <p:nvCxnSpPr>
          <p:cNvPr id="11" name="Straight Connector 10">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37938"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3CE27FCF-4E68-4493-9BC1-188F2E9C49D9}"/>
              </a:ext>
            </a:extLst>
          </p:cNvPr>
          <p:cNvSpPr>
            <a:spLocks noGrp="1"/>
          </p:cNvSpPr>
          <p:nvPr>
            <p:ph type="body" sz="quarter" idx="11"/>
          </p:nvPr>
        </p:nvSpPr>
        <p:spPr>
          <a:xfrm>
            <a:off x="4789798" y="1207158"/>
            <a:ext cx="6551299" cy="4930246"/>
          </a:xfrm>
        </p:spPr>
        <p:txBody>
          <a:bodyPr vert="horz" lIns="91440" tIns="45720" rIns="91440" bIns="45720" rtlCol="0" anchor="ctr">
            <a:normAutofit/>
          </a:bodyPr>
          <a:lstStyle/>
          <a:p>
            <a:pPr indent="-228600" defTabSz="914400">
              <a:lnSpc>
                <a:spcPct val="90000"/>
              </a:lnSpc>
              <a:buFont typeface="Arial" panose="020B0604020202020204" pitchFamily="34" charset="0"/>
              <a:buChar char="•"/>
            </a:pPr>
            <a:r>
              <a:rPr lang="en-US" sz="2400" dirty="0">
                <a:solidFill>
                  <a:schemeClr val="tx1"/>
                </a:solidFill>
              </a:rPr>
              <a:t>Opening/Announcements</a:t>
            </a:r>
          </a:p>
          <a:p>
            <a:pPr indent="-228600" defTabSz="914400">
              <a:lnSpc>
                <a:spcPct val="90000"/>
              </a:lnSpc>
              <a:buFont typeface="Arial" panose="020B0604020202020204" pitchFamily="34" charset="0"/>
              <a:buChar char="•"/>
            </a:pPr>
            <a:r>
              <a:rPr lang="en-US" sz="2400" dirty="0">
                <a:solidFill>
                  <a:schemeClr val="tx1"/>
                </a:solidFill>
              </a:rPr>
              <a:t>Finance Updates</a:t>
            </a:r>
          </a:p>
          <a:p>
            <a:pPr indent="-228600" defTabSz="914400">
              <a:lnSpc>
                <a:spcPct val="90000"/>
              </a:lnSpc>
              <a:buFont typeface="Arial" panose="020B0604020202020204" pitchFamily="34" charset="0"/>
              <a:buChar char="•"/>
            </a:pPr>
            <a:r>
              <a:rPr lang="en-US" sz="2400" dirty="0">
                <a:solidFill>
                  <a:schemeClr val="tx1"/>
                </a:solidFill>
              </a:rPr>
              <a:t>Grant Administration Updates</a:t>
            </a:r>
          </a:p>
          <a:p>
            <a:pPr indent="-228600" defTabSz="914400">
              <a:lnSpc>
                <a:spcPct val="90000"/>
              </a:lnSpc>
              <a:buFont typeface="Arial" panose="020B0604020202020204" pitchFamily="34" charset="0"/>
              <a:buChar char="•"/>
            </a:pPr>
            <a:r>
              <a:rPr lang="en-US" sz="2400" dirty="0">
                <a:solidFill>
                  <a:schemeClr val="tx1"/>
                </a:solidFill>
              </a:rPr>
              <a:t>Procurement Updates</a:t>
            </a:r>
          </a:p>
          <a:p>
            <a:pPr indent="-228600" defTabSz="914400">
              <a:lnSpc>
                <a:spcPct val="90000"/>
              </a:lnSpc>
              <a:buFont typeface="Arial" panose="020B0604020202020204" pitchFamily="34" charset="0"/>
              <a:buChar char="•"/>
            </a:pPr>
            <a:r>
              <a:rPr lang="en-US" sz="2400">
                <a:solidFill>
                  <a:schemeClr val="tx1"/>
                </a:solidFill>
                <a:ea typeface="MS PGothic"/>
              </a:rPr>
              <a:t>Surveys, Project Calls and Special Updates</a:t>
            </a:r>
            <a:endParaRPr lang="en-US" sz="2400" dirty="0">
              <a:solidFill>
                <a:schemeClr val="tx1"/>
              </a:solidFill>
              <a:ea typeface="MS PGothic"/>
            </a:endParaRPr>
          </a:p>
          <a:p>
            <a:pPr indent="-228600" defTabSz="914400">
              <a:lnSpc>
                <a:spcPct val="90000"/>
              </a:lnSpc>
              <a:buFont typeface="Arial" panose="020B0604020202020204" pitchFamily="34" charset="0"/>
              <a:buChar char="•"/>
            </a:pPr>
            <a:r>
              <a:rPr lang="en-US" sz="2400">
                <a:solidFill>
                  <a:schemeClr val="tx1"/>
                </a:solidFill>
                <a:ea typeface="MS PGothic"/>
              </a:rPr>
              <a:t>Special Training Opportunities</a:t>
            </a:r>
            <a:endParaRPr lang="en-US">
              <a:solidFill>
                <a:schemeClr val="tx1"/>
              </a:solidFill>
            </a:endParaRPr>
          </a:p>
          <a:p>
            <a:pPr indent="-228600" defTabSz="914400">
              <a:lnSpc>
                <a:spcPct val="90000"/>
              </a:lnSpc>
              <a:buFont typeface="Arial" panose="020B0604020202020204" pitchFamily="34" charset="0"/>
              <a:buChar char="•"/>
            </a:pPr>
            <a:r>
              <a:rPr lang="en-US" sz="2400" dirty="0">
                <a:solidFill>
                  <a:schemeClr val="tx1"/>
                </a:solidFill>
              </a:rPr>
              <a:t>Training Updates</a:t>
            </a:r>
          </a:p>
          <a:p>
            <a:pPr indent="-228600" defTabSz="914400">
              <a:lnSpc>
                <a:spcPct val="90000"/>
              </a:lnSpc>
              <a:buFont typeface="Arial" panose="020B0604020202020204" pitchFamily="34" charset="0"/>
              <a:buChar char="•"/>
            </a:pPr>
            <a:r>
              <a:rPr lang="en-US" sz="2400" dirty="0">
                <a:solidFill>
                  <a:schemeClr val="tx1"/>
                </a:solidFill>
              </a:rPr>
              <a:t>Calendar Updates</a:t>
            </a:r>
          </a:p>
        </p:txBody>
      </p:sp>
      <p:sp>
        <p:nvSpPr>
          <p:cNvPr id="4" name="Slide Number Placeholder 3">
            <a:extLst>
              <a:ext uri="{FF2B5EF4-FFF2-40B4-BE49-F238E27FC236}">
                <a16:creationId xmlns:a16="http://schemas.microsoft.com/office/drawing/2014/main" id="{9364EBAB-0AA7-42C4-BE42-9F5BF5FF6640}"/>
              </a:ext>
            </a:extLst>
          </p:cNvPr>
          <p:cNvSpPr>
            <a:spLocks noGrp="1"/>
          </p:cNvSpPr>
          <p:nvPr>
            <p:ph type="sldNum" sz="quarter" idx="13"/>
          </p:nvPr>
        </p:nvSpPr>
        <p:spPr>
          <a:xfrm>
            <a:off x="10307228" y="6033479"/>
            <a:ext cx="762726" cy="365125"/>
          </a:xfrm>
        </p:spPr>
        <p:txBody>
          <a:bodyPr vert="horz" lIns="91440" tIns="45720" rIns="91440" bIns="45720" rtlCol="0" anchor="ctr">
            <a:normAutofit/>
          </a:bodyPr>
          <a:lstStyle/>
          <a:p>
            <a:pPr defTabSz="914400">
              <a:spcAft>
                <a:spcPts val="600"/>
              </a:spcAft>
              <a:defRPr/>
            </a:pPr>
            <a:fld id="{3C2E06F5-03C5-4BA5-AE80-2E98A827F366}" type="slidenum">
              <a:rPr lang="en-US" altLang="en-US" sz="1000">
                <a:solidFill>
                  <a:schemeClr val="tx1">
                    <a:alpha val="80000"/>
                  </a:schemeClr>
                </a:solidFill>
                <a:latin typeface="+mn-lt"/>
                <a:ea typeface="+mn-ea"/>
              </a:rPr>
              <a:pPr defTabSz="914400">
                <a:spcAft>
                  <a:spcPts val="600"/>
                </a:spcAft>
                <a:defRPr/>
              </a:pPr>
              <a:t>2</a:t>
            </a:fld>
            <a:endParaRPr lang="en-US" altLang="en-US" sz="1000">
              <a:solidFill>
                <a:schemeClr val="tx1">
                  <a:alpha val="80000"/>
                </a:schemeClr>
              </a:solidFill>
              <a:latin typeface="+mn-lt"/>
              <a:ea typeface="+mn-ea"/>
            </a:endParaRPr>
          </a:p>
        </p:txBody>
      </p:sp>
    </p:spTree>
    <p:extLst>
      <p:ext uri="{BB962C8B-B14F-4D97-AF65-F5344CB8AC3E}">
        <p14:creationId xmlns:p14="http://schemas.microsoft.com/office/powerpoint/2010/main" val="2707700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B26E4-A9FC-6BEE-0AD9-A7CFC78AF792}"/>
              </a:ext>
            </a:extLst>
          </p:cNvPr>
          <p:cNvSpPr>
            <a:spLocks noGrp="1"/>
          </p:cNvSpPr>
          <p:nvPr>
            <p:ph type="title"/>
          </p:nvPr>
        </p:nvSpPr>
        <p:spPr>
          <a:xfrm>
            <a:off x="594360" y="469900"/>
            <a:ext cx="10698480" cy="1143000"/>
          </a:xfrm>
        </p:spPr>
        <p:txBody>
          <a:bodyPr wrap="square" anchor="ctr">
            <a:normAutofit/>
          </a:bodyPr>
          <a:lstStyle/>
          <a:p>
            <a:r>
              <a:rPr lang="en-US" b="1" dirty="0">
                <a:ea typeface="MS PGothic"/>
              </a:rPr>
              <a:t>November Transit Call</a:t>
            </a:r>
          </a:p>
        </p:txBody>
      </p:sp>
      <p:sp>
        <p:nvSpPr>
          <p:cNvPr id="3" name="Text Placeholder 2">
            <a:extLst>
              <a:ext uri="{FF2B5EF4-FFF2-40B4-BE49-F238E27FC236}">
                <a16:creationId xmlns:a16="http://schemas.microsoft.com/office/drawing/2014/main" id="{052D2529-3954-84B5-E2DC-207D29F8B951}"/>
              </a:ext>
            </a:extLst>
          </p:cNvPr>
          <p:cNvSpPr>
            <a:spLocks noGrp="1"/>
          </p:cNvSpPr>
          <p:nvPr>
            <p:ph sz="quarter" idx="13"/>
          </p:nvPr>
        </p:nvSpPr>
        <p:spPr>
          <a:xfrm>
            <a:off x="594360" y="2462813"/>
            <a:ext cx="5253990" cy="3804637"/>
          </a:xfrm>
        </p:spPr>
        <p:txBody>
          <a:bodyPr wrap="square">
            <a:normAutofit/>
          </a:bodyPr>
          <a:lstStyle/>
          <a:p>
            <a:pPr marL="0" indent="0">
              <a:buNone/>
            </a:pPr>
            <a:r>
              <a:rPr lang="en-US"/>
              <a:t>Just a reminder that the November Transit Call will be 1 day earlier on Tuesday the 10th due to Veteran's Day (State Holiday) falling on the normal 2nd Wednesday. </a:t>
            </a:r>
            <a:endParaRPr lang="en-US" dirty="0"/>
          </a:p>
        </p:txBody>
      </p:sp>
      <p:sp>
        <p:nvSpPr>
          <p:cNvPr id="4" name="Slide Number Placeholder 3">
            <a:extLst>
              <a:ext uri="{FF2B5EF4-FFF2-40B4-BE49-F238E27FC236}">
                <a16:creationId xmlns:a16="http://schemas.microsoft.com/office/drawing/2014/main" id="{3A9E0AEE-96D8-A956-8561-980EB378F2AD}"/>
              </a:ext>
            </a:extLst>
          </p:cNvPr>
          <p:cNvSpPr>
            <a:spLocks noGrp="1"/>
          </p:cNvSpPr>
          <p:nvPr>
            <p:ph type="sldNum" sz="quarter" idx="14"/>
          </p:nvPr>
        </p:nvSpPr>
        <p:spPr>
          <a:xfrm>
            <a:off x="8519160" y="6356351"/>
            <a:ext cx="2773680" cy="365125"/>
          </a:xfrm>
        </p:spPr>
        <p:txBody>
          <a:bodyPr wrap="square" anchor="ctr">
            <a:normAutofit/>
          </a:bodyPr>
          <a:lstStyle/>
          <a:p>
            <a:pPr>
              <a:spcAft>
                <a:spcPts val="600"/>
              </a:spcAft>
              <a:defRPr/>
            </a:pPr>
            <a:fld id="{3C2E06F5-03C5-4BA5-AE80-2E98A827F366}" type="slidenum">
              <a:rPr lang="en-US" altLang="en-US"/>
              <a:pPr>
                <a:spcAft>
                  <a:spcPts val="600"/>
                </a:spcAft>
                <a:defRPr/>
              </a:pPr>
              <a:t>3</a:t>
            </a:fld>
            <a:endParaRPr lang="en-US" altLang="en-US"/>
          </a:p>
        </p:txBody>
      </p:sp>
      <p:pic>
        <p:nvPicPr>
          <p:cNvPr id="5" name="Picture 4" descr="Person in military uniform saluting">
            <a:extLst>
              <a:ext uri="{FF2B5EF4-FFF2-40B4-BE49-F238E27FC236}">
                <a16:creationId xmlns:a16="http://schemas.microsoft.com/office/drawing/2014/main" id="{56065BDB-CC08-7EF1-CF85-78E16A99ADD5}"/>
              </a:ext>
            </a:extLst>
          </p:cNvPr>
          <p:cNvPicPr>
            <a:picLocks noChangeAspect="1"/>
          </p:cNvPicPr>
          <p:nvPr/>
        </p:nvPicPr>
        <p:blipFill>
          <a:blip r:embed="rId2"/>
          <a:srcRect l="3121" r="19491" b="-1"/>
          <a:stretch>
            <a:fillRect/>
          </a:stretch>
        </p:blipFill>
        <p:spPr>
          <a:xfrm>
            <a:off x="6038850" y="1752600"/>
            <a:ext cx="5253990" cy="4514850"/>
          </a:xfrm>
          <a:prstGeom prst="rect">
            <a:avLst/>
          </a:prstGeom>
          <a:noFill/>
          <a:ln>
            <a:noFill/>
          </a:ln>
        </p:spPr>
      </p:pic>
    </p:spTree>
    <p:extLst>
      <p:ext uri="{BB962C8B-B14F-4D97-AF65-F5344CB8AC3E}">
        <p14:creationId xmlns:p14="http://schemas.microsoft.com/office/powerpoint/2010/main" val="2651080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93EE-AAF2-658F-E5D7-48F79D700FD1}"/>
              </a:ext>
            </a:extLst>
          </p:cNvPr>
          <p:cNvSpPr>
            <a:spLocks noGrp="1"/>
          </p:cNvSpPr>
          <p:nvPr>
            <p:ph type="title"/>
          </p:nvPr>
        </p:nvSpPr>
        <p:spPr/>
        <p:txBody>
          <a:bodyPr/>
          <a:lstStyle/>
          <a:p>
            <a:br>
              <a:rPr lang="en-US" sz="4800" b="1">
                <a:solidFill>
                  <a:srgbClr val="1F487D"/>
                </a:solidFill>
                <a:latin typeface="Ink Free"/>
                <a:ea typeface="MS PGothic"/>
              </a:rPr>
            </a:br>
            <a:r>
              <a:rPr lang="en-US" sz="4800" b="1">
                <a:solidFill>
                  <a:srgbClr val="1F487D"/>
                </a:solidFill>
                <a:latin typeface="Ink Free"/>
                <a:ea typeface="MS PGothic"/>
              </a:rPr>
              <a:t>Finance Branch Updates</a:t>
            </a:r>
            <a:endParaRPr lang="en-US" sz="4800">
              <a:solidFill>
                <a:srgbClr val="000000"/>
              </a:solidFill>
              <a:latin typeface="Ink Free"/>
              <a:ea typeface="MS PGothic"/>
            </a:endParaRPr>
          </a:p>
          <a:p>
            <a:endParaRPr lang="en-US"/>
          </a:p>
        </p:txBody>
      </p:sp>
      <p:sp>
        <p:nvSpPr>
          <p:cNvPr id="3" name="Text Placeholder 2">
            <a:extLst>
              <a:ext uri="{FF2B5EF4-FFF2-40B4-BE49-F238E27FC236}">
                <a16:creationId xmlns:a16="http://schemas.microsoft.com/office/drawing/2014/main" id="{120182A6-D03F-215B-2667-C7ED140C787A}"/>
              </a:ext>
            </a:extLst>
          </p:cNvPr>
          <p:cNvSpPr>
            <a:spLocks noGrp="1"/>
          </p:cNvSpPr>
          <p:nvPr>
            <p:ph type="body" sz="quarter" idx="11"/>
          </p:nvPr>
        </p:nvSpPr>
        <p:spPr/>
        <p:txBody>
          <a:bodyPr/>
          <a:lstStyle/>
          <a:p>
            <a:endParaRPr lang="en-US"/>
          </a:p>
        </p:txBody>
      </p:sp>
      <p:sp>
        <p:nvSpPr>
          <p:cNvPr id="4" name="Slide Number Placeholder 3">
            <a:extLst>
              <a:ext uri="{FF2B5EF4-FFF2-40B4-BE49-F238E27FC236}">
                <a16:creationId xmlns:a16="http://schemas.microsoft.com/office/drawing/2014/main" id="{A60FEE73-F604-789B-44C1-FDF080F5C954}"/>
              </a:ext>
            </a:extLst>
          </p:cNvPr>
          <p:cNvSpPr>
            <a:spLocks noGrp="1"/>
          </p:cNvSpPr>
          <p:nvPr>
            <p:ph type="sldNum" sz="quarter" idx="13"/>
          </p:nvPr>
        </p:nvSpPr>
        <p:spPr/>
        <p:txBody>
          <a:bodyPr/>
          <a:lstStyle/>
          <a:p>
            <a:pPr>
              <a:defRPr/>
            </a:pPr>
            <a:fld id="{3C2E06F5-03C5-4BA5-AE80-2E98A827F366}" type="slidenum">
              <a:rPr lang="en-US" altLang="en-US"/>
              <a:pPr>
                <a:defRPr/>
              </a:pPr>
              <a:t>4</a:t>
            </a:fld>
            <a:endParaRPr lang="en-US" altLang="en-US"/>
          </a:p>
        </p:txBody>
      </p:sp>
      <p:pic>
        <p:nvPicPr>
          <p:cNvPr id="6" name="Picture 5" descr="Preview and Download Wallpaper - HD Wallpapers - Desktop Background Images">
            <a:extLst>
              <a:ext uri="{FF2B5EF4-FFF2-40B4-BE49-F238E27FC236}">
                <a16:creationId xmlns:a16="http://schemas.microsoft.com/office/drawing/2014/main" id="{FDA4BE91-92D1-1073-8316-E1D307141502}"/>
              </a:ext>
            </a:extLst>
          </p:cNvPr>
          <p:cNvPicPr>
            <a:picLocks noChangeAspect="1"/>
          </p:cNvPicPr>
          <p:nvPr/>
        </p:nvPicPr>
        <p:blipFill>
          <a:blip r:embed="rId2"/>
          <a:srcRect t="25015" r="-1" b="7463"/>
          <a:stretch>
            <a:fillRect/>
          </a:stretch>
        </p:blipFill>
        <p:spPr>
          <a:xfrm>
            <a:off x="594360" y="1752600"/>
            <a:ext cx="10698480" cy="4514850"/>
          </a:xfrm>
          <a:prstGeom prst="rect">
            <a:avLst/>
          </a:prstGeom>
          <a:noFill/>
        </p:spPr>
      </p:pic>
    </p:spTree>
    <p:extLst>
      <p:ext uri="{BB962C8B-B14F-4D97-AF65-F5344CB8AC3E}">
        <p14:creationId xmlns:p14="http://schemas.microsoft.com/office/powerpoint/2010/main" val="1174872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643D0-EA33-69B5-0CF6-8EFE3B2230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3A02B-EFCF-1806-66F5-CA1A4031ED78}"/>
              </a:ext>
            </a:extLst>
          </p:cNvPr>
          <p:cNvSpPr>
            <a:spLocks noGrp="1"/>
          </p:cNvSpPr>
          <p:nvPr>
            <p:ph type="title"/>
          </p:nvPr>
        </p:nvSpPr>
        <p:spPr>
          <a:xfrm>
            <a:off x="482393" y="595509"/>
            <a:ext cx="10698480" cy="673453"/>
          </a:xfrm>
        </p:spPr>
        <p:txBody>
          <a:bodyPr/>
          <a:lstStyle/>
          <a:p>
            <a:r>
              <a:rPr lang="en-US" sz="4800" b="1">
                <a:solidFill>
                  <a:srgbClr val="1F487D"/>
                </a:solidFill>
                <a:latin typeface="Ink Free" panose="03080402000500000000" pitchFamily="66" charset="0"/>
              </a:rPr>
              <a:t>Finance – FY27 Upcoming Due Dates </a:t>
            </a:r>
            <a:endParaRPr lang="en-US" sz="4800">
              <a:solidFill>
                <a:srgbClr val="1F487D"/>
              </a:solidFill>
              <a:latin typeface="Ink Free" panose="03080402000500000000" pitchFamily="66" charset="0"/>
            </a:endParaRPr>
          </a:p>
        </p:txBody>
      </p:sp>
      <p:sp>
        <p:nvSpPr>
          <p:cNvPr id="3" name="Slide Number Placeholder 2">
            <a:extLst>
              <a:ext uri="{FF2B5EF4-FFF2-40B4-BE49-F238E27FC236}">
                <a16:creationId xmlns:a16="http://schemas.microsoft.com/office/drawing/2014/main" id="{0E064C25-E387-B88E-00F8-3B67F4256167}"/>
              </a:ext>
            </a:extLst>
          </p:cNvPr>
          <p:cNvSpPr>
            <a:spLocks noGrp="1"/>
          </p:cNvSpPr>
          <p:nvPr>
            <p:ph type="sldNum" sz="quarter" idx="12"/>
          </p:nvPr>
        </p:nvSpPr>
        <p:spPr/>
        <p:txBody>
          <a:bodyPr/>
          <a:lstStyle/>
          <a:p>
            <a:fld id="{C45E0705-1897-4EDF-A0EF-3F4016F40E78}" type="slidenum">
              <a:rPr lang="en-US" smtClean="0"/>
              <a:t>5</a:t>
            </a:fld>
            <a:endParaRPr lang="en-US"/>
          </a:p>
        </p:txBody>
      </p:sp>
      <p:sp>
        <p:nvSpPr>
          <p:cNvPr id="5" name="TextBox 4">
            <a:extLst>
              <a:ext uri="{FF2B5EF4-FFF2-40B4-BE49-F238E27FC236}">
                <a16:creationId xmlns:a16="http://schemas.microsoft.com/office/drawing/2014/main" id="{362F5BC4-7962-9F3E-45D1-901FDB555A7C}"/>
              </a:ext>
            </a:extLst>
          </p:cNvPr>
          <p:cNvSpPr txBox="1"/>
          <p:nvPr/>
        </p:nvSpPr>
        <p:spPr>
          <a:xfrm>
            <a:off x="1230164" y="1404740"/>
            <a:ext cx="9604489" cy="523220"/>
          </a:xfrm>
          <a:prstGeom prst="rect">
            <a:avLst/>
          </a:prstGeom>
          <a:noFill/>
        </p:spPr>
        <p:txBody>
          <a:bodyPr wrap="square" lIns="91440" tIns="45720" rIns="91440" bIns="45720" rtlCol="0" anchor="t">
            <a:spAutoFit/>
          </a:bodyPr>
          <a:lstStyle/>
          <a:p>
            <a:pPr algn="ctr"/>
            <a:r>
              <a:rPr lang="en-US" sz="2800">
                <a:solidFill>
                  <a:srgbClr val="E46C0A"/>
                </a:solidFill>
                <a:latin typeface="Calibri"/>
                <a:ea typeface="MS PGothic"/>
                <a:cs typeface="Calibri"/>
              </a:rPr>
              <a:t>FY27 Grant Agreements</a:t>
            </a:r>
          </a:p>
        </p:txBody>
      </p:sp>
      <p:graphicFrame>
        <p:nvGraphicFramePr>
          <p:cNvPr id="9" name="Table 8">
            <a:extLst>
              <a:ext uri="{FF2B5EF4-FFF2-40B4-BE49-F238E27FC236}">
                <a16:creationId xmlns:a16="http://schemas.microsoft.com/office/drawing/2014/main" id="{235981CD-CFFA-309E-93A1-23FBADDF27AD}"/>
              </a:ext>
            </a:extLst>
          </p:cNvPr>
          <p:cNvGraphicFramePr>
            <a:graphicFrameLocks noGrp="1"/>
          </p:cNvGraphicFramePr>
          <p:nvPr/>
        </p:nvGraphicFramePr>
        <p:xfrm>
          <a:off x="1378066" y="2053123"/>
          <a:ext cx="8907177" cy="3462440"/>
        </p:xfrm>
        <a:graphic>
          <a:graphicData uri="http://schemas.openxmlformats.org/drawingml/2006/table">
            <a:tbl>
              <a:tblPr/>
              <a:tblGrid>
                <a:gridCol w="3911110">
                  <a:extLst>
                    <a:ext uri="{9D8B030D-6E8A-4147-A177-3AD203B41FA5}">
                      <a16:colId xmlns:a16="http://schemas.microsoft.com/office/drawing/2014/main" val="3029417049"/>
                    </a:ext>
                  </a:extLst>
                </a:gridCol>
                <a:gridCol w="4996067">
                  <a:extLst>
                    <a:ext uri="{9D8B030D-6E8A-4147-A177-3AD203B41FA5}">
                      <a16:colId xmlns:a16="http://schemas.microsoft.com/office/drawing/2014/main" val="1472636937"/>
                    </a:ext>
                  </a:extLst>
                </a:gridCol>
              </a:tblGrid>
              <a:tr h="490877">
                <a:tc>
                  <a:txBody>
                    <a:bodyPr/>
                    <a:lstStyle/>
                    <a:p>
                      <a:pPr lvl="0" algn="l">
                        <a:buNone/>
                      </a:pPr>
                      <a:r>
                        <a:rPr lang="en-US" sz="2000" b="1" u="sng">
                          <a:effectLst/>
                          <a:latin typeface="Calibri"/>
                          <a:ea typeface="Calibri"/>
                          <a:cs typeface="Calibri"/>
                        </a:rPr>
                        <a:t>Due</a:t>
                      </a:r>
                      <a:r>
                        <a:rPr lang="en-US" sz="2000" b="1" u="sng" kern="1200">
                          <a:solidFill>
                            <a:schemeClr val="tx1"/>
                          </a:solidFill>
                          <a:effectLst/>
                          <a:latin typeface="Calibri"/>
                          <a:ea typeface="Calibri"/>
                          <a:cs typeface="Calibri"/>
                        </a:rPr>
                        <a:t> D</a:t>
                      </a:r>
                      <a:r>
                        <a:rPr lang="en-US" sz="2000" b="1" u="sng">
                          <a:effectLst/>
                          <a:latin typeface="Calibri"/>
                          <a:ea typeface="Calibri"/>
                          <a:cs typeface="Calibri"/>
                        </a:rPr>
                        <a:t>ate</a:t>
                      </a:r>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tc>
                  <a:txBody>
                    <a:bodyPr/>
                    <a:lstStyle/>
                    <a:p>
                      <a:pPr lvl="0" algn="l">
                        <a:buNone/>
                      </a:pPr>
                      <a:r>
                        <a:rPr lang="en-US" sz="2000" b="1" u="sng" kern="1200">
                          <a:solidFill>
                            <a:schemeClr val="tx1"/>
                          </a:solidFill>
                          <a:effectLst/>
                          <a:latin typeface="Calibri"/>
                          <a:ea typeface="Calibri"/>
                          <a:cs typeface="Calibri"/>
                        </a:rPr>
                        <a:t>T</a:t>
                      </a:r>
                      <a:r>
                        <a:rPr lang="en-US" sz="2000" b="1" u="sng">
                          <a:effectLst/>
                          <a:latin typeface="Calibri"/>
                          <a:ea typeface="Calibri"/>
                          <a:cs typeface="Calibri"/>
                        </a:rPr>
                        <a:t>ask</a:t>
                      </a:r>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extLst>
                  <a:ext uri="{0D108BD9-81ED-4DB2-BD59-A6C34878D82A}">
                    <a16:rowId xmlns:a16="http://schemas.microsoft.com/office/drawing/2014/main" val="275153190"/>
                  </a:ext>
                </a:extLst>
              </a:tr>
              <a:tr h="689882">
                <a:tc>
                  <a:txBody>
                    <a:bodyPr/>
                    <a:lstStyle/>
                    <a:p>
                      <a:pPr algn="l" fontAlgn="t">
                        <a:buNone/>
                      </a:pPr>
                      <a:r>
                        <a:rPr lang="en-US" sz="1800">
                          <a:effectLst/>
                          <a:latin typeface="Calibri"/>
                          <a:ea typeface="Calibri"/>
                          <a:cs typeface="Calibri"/>
                        </a:rPr>
                        <a:t>​August - October 2026</a:t>
                      </a:r>
                      <a:br>
                        <a:rPr lang="en-US" sz="1800">
                          <a:effectLst/>
                          <a:latin typeface="Calibri"/>
                          <a:ea typeface="Calibri"/>
                          <a:cs typeface="Calibri"/>
                        </a:rPr>
                      </a:br>
                      <a:endParaRPr lang="en-US" sz="1800">
                        <a:effectLst/>
                        <a:latin typeface="Calibri"/>
                        <a:ea typeface="Calibri"/>
                        <a:cs typeface="Calibri"/>
                      </a:endParaRPr>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tc>
                  <a:txBody>
                    <a:bodyPr/>
                    <a:lstStyle/>
                    <a:p>
                      <a:pPr algn="l" fontAlgn="t">
                        <a:buNone/>
                      </a:pPr>
                      <a:r>
                        <a:rPr lang="en-US" sz="1800">
                          <a:effectLst/>
                          <a:latin typeface="Calibri"/>
                          <a:ea typeface="Calibri"/>
                          <a:cs typeface="Calibri"/>
                        </a:rPr>
                        <a:t>Federal Contracts sent to Subrecipients</a:t>
                      </a:r>
                      <a:br>
                        <a:rPr lang="en-US" sz="1800">
                          <a:effectLst/>
                          <a:latin typeface="Calibri"/>
                          <a:ea typeface="Calibri"/>
                          <a:cs typeface="Calibri"/>
                        </a:rPr>
                      </a:br>
                      <a:endParaRPr lang="en-US" sz="1800">
                        <a:effectLst/>
                        <a:latin typeface="Calibri"/>
                        <a:ea typeface="Calibri"/>
                        <a:cs typeface="Calibri"/>
                      </a:endParaRPr>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extLst>
                  <a:ext uri="{0D108BD9-81ED-4DB2-BD59-A6C34878D82A}">
                    <a16:rowId xmlns:a16="http://schemas.microsoft.com/office/drawing/2014/main" val="1517589858"/>
                  </a:ext>
                </a:extLst>
              </a:tr>
              <a:tr h="769249">
                <a:tc>
                  <a:txBody>
                    <a:bodyPr/>
                    <a:lstStyle/>
                    <a:p>
                      <a:pPr lvl="0" algn="l">
                        <a:buNone/>
                      </a:pPr>
                      <a:r>
                        <a:rPr lang="en-US" sz="1800">
                          <a:effectLst/>
                          <a:latin typeface="Calibri"/>
                          <a:ea typeface="Calibri"/>
                          <a:cs typeface="Calibri"/>
                        </a:rPr>
                        <a:t>October 15, 2026</a:t>
                      </a:r>
                      <a:endParaRPr lang="en-US"/>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tc>
                  <a:txBody>
                    <a:bodyPr/>
                    <a:lstStyle/>
                    <a:p>
                      <a:pPr marL="0" marR="0" lvl="0" indent="0" algn="l" rtl="0">
                        <a:lnSpc>
                          <a:spcPct val="100000"/>
                        </a:lnSpc>
                        <a:spcBef>
                          <a:spcPts val="0"/>
                        </a:spcBef>
                        <a:spcAft>
                          <a:spcPts val="0"/>
                        </a:spcAft>
                        <a:buClrTx/>
                        <a:buSzTx/>
                        <a:buFontTx/>
                        <a:buNone/>
                      </a:pPr>
                      <a:r>
                        <a:rPr lang="en-US" sz="1800" i="1">
                          <a:solidFill>
                            <a:srgbClr val="0070C0"/>
                          </a:solidFill>
                          <a:effectLst/>
                          <a:latin typeface="Calibri"/>
                          <a:ea typeface="Calibri"/>
                          <a:cs typeface="Calibri"/>
                        </a:rPr>
                        <a:t>FFY26 Q4</a:t>
                      </a:r>
                      <a:r>
                        <a:rPr lang="en-US" sz="1800">
                          <a:solidFill>
                            <a:srgbClr val="0070C0"/>
                          </a:solidFill>
                          <a:effectLst/>
                          <a:latin typeface="Calibri"/>
                          <a:ea typeface="Calibri"/>
                          <a:cs typeface="Calibri"/>
                        </a:rPr>
                        <a:t> </a:t>
                      </a:r>
                      <a:r>
                        <a:rPr lang="en-US" sz="1800">
                          <a:effectLst/>
                          <a:latin typeface="Calibri"/>
                          <a:ea typeface="Calibri"/>
                          <a:cs typeface="Calibri"/>
                        </a:rPr>
                        <a:t>-  Program Income Report due</a:t>
                      </a:r>
                      <a:endParaRPr lang="en-US"/>
                    </a:p>
                    <a:p>
                      <a:pPr marL="0" marR="0" lvl="0" indent="0" algn="l" rtl="0">
                        <a:lnSpc>
                          <a:spcPct val="100000"/>
                        </a:lnSpc>
                        <a:spcBef>
                          <a:spcPts val="0"/>
                        </a:spcBef>
                        <a:spcAft>
                          <a:spcPts val="0"/>
                        </a:spcAft>
                        <a:buClrTx/>
                        <a:buSzTx/>
                        <a:buFontTx/>
                        <a:buNone/>
                      </a:pPr>
                      <a:r>
                        <a:rPr lang="en-US" sz="1800" i="1">
                          <a:solidFill>
                            <a:srgbClr val="0070C0"/>
                          </a:solidFill>
                          <a:effectLst/>
                          <a:latin typeface="Calibri"/>
                          <a:ea typeface="Calibri"/>
                          <a:cs typeface="Calibri"/>
                        </a:rPr>
                        <a:t>FFY26 Q4 </a:t>
                      </a:r>
                      <a:r>
                        <a:rPr lang="en-US" sz="1800">
                          <a:effectLst/>
                          <a:latin typeface="Calibri"/>
                          <a:ea typeface="Calibri"/>
                          <a:cs typeface="Calibri"/>
                        </a:rPr>
                        <a:t>- Charter Report due</a:t>
                      </a:r>
                      <a:endParaRPr lang="en-US"/>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extLst>
                  <a:ext uri="{0D108BD9-81ED-4DB2-BD59-A6C34878D82A}">
                    <a16:rowId xmlns:a16="http://schemas.microsoft.com/office/drawing/2014/main" val="1360492180"/>
                  </a:ext>
                </a:extLst>
              </a:tr>
              <a:tr h="504144">
                <a:tc>
                  <a:txBody>
                    <a:bodyPr/>
                    <a:lstStyle/>
                    <a:p>
                      <a:pPr lvl="0" algn="l">
                        <a:buNone/>
                      </a:pPr>
                      <a:r>
                        <a:rPr lang="en-US" sz="1800">
                          <a:effectLst/>
                          <a:latin typeface="Calibri"/>
                          <a:ea typeface="Calibri"/>
                          <a:cs typeface="Calibri"/>
                        </a:rPr>
                        <a:t>October 30, 2026</a:t>
                      </a:r>
                      <a:endParaRPr lang="en-US"/>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tc>
                  <a:txBody>
                    <a:bodyPr/>
                    <a:lstStyle/>
                    <a:p>
                      <a:pPr lvl="0" algn="l">
                        <a:buNone/>
                      </a:pPr>
                      <a:r>
                        <a:rPr lang="en-US" sz="1800">
                          <a:effectLst/>
                          <a:latin typeface="Calibri"/>
                          <a:ea typeface="Calibri"/>
                          <a:cs typeface="Calibri"/>
                        </a:rPr>
                        <a:t>September claims are due</a:t>
                      </a:r>
                      <a:endParaRPr lang="en-US"/>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extLst>
                  <a:ext uri="{0D108BD9-81ED-4DB2-BD59-A6C34878D82A}">
                    <a16:rowId xmlns:a16="http://schemas.microsoft.com/office/drawing/2014/main" val="3472239151"/>
                  </a:ext>
                </a:extLst>
              </a:tr>
              <a:tr h="490877">
                <a:tc>
                  <a:txBody>
                    <a:bodyPr/>
                    <a:lstStyle/>
                    <a:p>
                      <a:pPr lvl="0" algn="l">
                        <a:buNone/>
                      </a:pPr>
                      <a:r>
                        <a:rPr lang="en-US" sz="1800">
                          <a:effectLst/>
                          <a:latin typeface="Calibri"/>
                          <a:ea typeface="Calibri"/>
                          <a:cs typeface="Calibri"/>
                        </a:rPr>
                        <a:t>October 30, 2026</a:t>
                      </a:r>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tc>
                  <a:txBody>
                    <a:bodyPr/>
                    <a:lstStyle/>
                    <a:p>
                      <a:pPr lvl="0" algn="l">
                        <a:buNone/>
                      </a:pPr>
                      <a:r>
                        <a:rPr lang="en-US" sz="1800">
                          <a:effectLst/>
                          <a:latin typeface="Calibri"/>
                          <a:ea typeface="Calibri"/>
                          <a:cs typeface="Calibri"/>
                        </a:rPr>
                        <a:t>Q1 claims are due</a:t>
                      </a:r>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extLst>
                  <a:ext uri="{0D108BD9-81ED-4DB2-BD59-A6C34878D82A}">
                    <a16:rowId xmlns:a16="http://schemas.microsoft.com/office/drawing/2014/main" val="581995943"/>
                  </a:ext>
                </a:extLst>
              </a:tr>
              <a:tr h="517411">
                <a:tc>
                  <a:txBody>
                    <a:bodyPr/>
                    <a:lstStyle/>
                    <a:p>
                      <a:pPr algn="l" fontAlgn="t">
                        <a:buNone/>
                      </a:pPr>
                      <a:r>
                        <a:rPr lang="en-US" sz="1800">
                          <a:effectLst/>
                          <a:latin typeface="Calibri"/>
                          <a:ea typeface="Calibri"/>
                          <a:cs typeface="Calibri"/>
                        </a:rPr>
                        <a:t>November 30, 2026</a:t>
                      </a:r>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tc>
                  <a:txBody>
                    <a:bodyPr/>
                    <a:lstStyle/>
                    <a:p>
                      <a:pPr algn="l" fontAlgn="t">
                        <a:buNone/>
                      </a:pPr>
                      <a:r>
                        <a:rPr lang="en-US" sz="1800">
                          <a:effectLst/>
                          <a:latin typeface="Calibri"/>
                          <a:ea typeface="Calibri"/>
                          <a:cs typeface="Calibri"/>
                        </a:rPr>
                        <a:t>October claims are due</a:t>
                      </a:r>
                    </a:p>
                  </a:txBody>
                  <a:tcPr marL="47625" marR="47625" marT="66675" marB="57150">
                    <a:lnL w="9525" cap="flat" cmpd="sng" algn="ctr">
                      <a:solidFill>
                        <a:srgbClr val="C6C6C6"/>
                      </a:solidFill>
                      <a:prstDash val="solid"/>
                      <a:round/>
                      <a:headEnd type="none" w="med" len="med"/>
                      <a:tailEnd type="none" w="med" len="med"/>
                    </a:lnL>
                    <a:lnR w="9525" cap="flat" cmpd="sng" algn="ctr">
                      <a:solidFill>
                        <a:srgbClr val="C6C6C6"/>
                      </a:solidFill>
                      <a:prstDash val="solid"/>
                      <a:round/>
                      <a:headEnd type="none" w="med" len="med"/>
                      <a:tailEnd type="none" w="med" len="med"/>
                    </a:lnR>
                    <a:lnT w="9525" cap="flat" cmpd="sng" algn="ctr">
                      <a:solidFill>
                        <a:srgbClr val="C6C6C6"/>
                      </a:solidFill>
                      <a:prstDash val="solid"/>
                      <a:round/>
                      <a:headEnd type="none" w="med" len="med"/>
                      <a:tailEnd type="none" w="med" len="med"/>
                    </a:lnT>
                    <a:lnB w="9525" cap="flat" cmpd="sng" algn="ctr">
                      <a:solidFill>
                        <a:srgbClr val="C6C6C6"/>
                      </a:solidFill>
                      <a:prstDash val="solid"/>
                      <a:round/>
                      <a:headEnd type="none" w="med" len="med"/>
                      <a:tailEnd type="none" w="med" len="med"/>
                    </a:lnB>
                    <a:solidFill>
                      <a:srgbClr val="FFFFFF"/>
                    </a:solidFill>
                  </a:tcPr>
                </a:tc>
                <a:extLst>
                  <a:ext uri="{0D108BD9-81ED-4DB2-BD59-A6C34878D82A}">
                    <a16:rowId xmlns:a16="http://schemas.microsoft.com/office/drawing/2014/main" val="3168662047"/>
                  </a:ext>
                </a:extLst>
              </a:tr>
            </a:tbl>
          </a:graphicData>
        </a:graphic>
      </p:graphicFrame>
    </p:spTree>
    <p:extLst>
      <p:ext uri="{BB962C8B-B14F-4D97-AF65-F5344CB8AC3E}">
        <p14:creationId xmlns:p14="http://schemas.microsoft.com/office/powerpoint/2010/main" val="2220241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98CF2-6855-73B2-C9A3-5D2F781D52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B5EED6-0F13-DC05-24B6-4672DA1EB5E6}"/>
              </a:ext>
            </a:extLst>
          </p:cNvPr>
          <p:cNvSpPr>
            <a:spLocks noGrp="1"/>
          </p:cNvSpPr>
          <p:nvPr>
            <p:ph type="title"/>
          </p:nvPr>
        </p:nvSpPr>
        <p:spPr>
          <a:xfrm>
            <a:off x="594360" y="451304"/>
            <a:ext cx="10698480" cy="687031"/>
          </a:xfrm>
        </p:spPr>
        <p:txBody>
          <a:bodyPr/>
          <a:lstStyle/>
          <a:p>
            <a:r>
              <a:rPr lang="en-US" sz="4800" b="1">
                <a:solidFill>
                  <a:srgbClr val="1F487D"/>
                </a:solidFill>
                <a:latin typeface="Ink Free" panose="03080402000500000000" pitchFamily="66" charset="0"/>
              </a:rPr>
              <a:t>Finance – FY27 Contracts</a:t>
            </a:r>
          </a:p>
        </p:txBody>
      </p:sp>
      <p:sp>
        <p:nvSpPr>
          <p:cNvPr id="3" name="Slide Number Placeholder 2">
            <a:extLst>
              <a:ext uri="{FF2B5EF4-FFF2-40B4-BE49-F238E27FC236}">
                <a16:creationId xmlns:a16="http://schemas.microsoft.com/office/drawing/2014/main" id="{C0E846E4-B51C-C668-2E9B-89F5E9121EC9}"/>
              </a:ext>
            </a:extLst>
          </p:cNvPr>
          <p:cNvSpPr>
            <a:spLocks noGrp="1"/>
          </p:cNvSpPr>
          <p:nvPr>
            <p:ph type="sldNum" sz="quarter" idx="12"/>
          </p:nvPr>
        </p:nvSpPr>
        <p:spPr/>
        <p:txBody>
          <a:bodyPr/>
          <a:lstStyle/>
          <a:p>
            <a:fld id="{C45E0705-1897-4EDF-A0EF-3F4016F40E78}" type="slidenum">
              <a:rPr lang="en-US" smtClean="0"/>
              <a:t>6</a:t>
            </a:fld>
            <a:endParaRPr lang="en-US"/>
          </a:p>
        </p:txBody>
      </p:sp>
      <p:sp>
        <p:nvSpPr>
          <p:cNvPr id="4" name="TextBox 3">
            <a:extLst>
              <a:ext uri="{FF2B5EF4-FFF2-40B4-BE49-F238E27FC236}">
                <a16:creationId xmlns:a16="http://schemas.microsoft.com/office/drawing/2014/main" id="{7745B259-44AD-BFD3-F2C7-0163D377CCEA}"/>
              </a:ext>
            </a:extLst>
          </p:cNvPr>
          <p:cNvSpPr txBox="1"/>
          <p:nvPr/>
        </p:nvSpPr>
        <p:spPr>
          <a:xfrm>
            <a:off x="1035698" y="1623526"/>
            <a:ext cx="9507894" cy="3761030"/>
          </a:xfrm>
          <a:prstGeom prst="rect">
            <a:avLst/>
          </a:prstGeom>
          <a:noFill/>
        </p:spPr>
        <p:txBody>
          <a:bodyPr wrap="square" lIns="91440" tIns="45720" rIns="91440" bIns="45720" rtlCol="0" anchor="t">
            <a:spAutoFit/>
          </a:bodyPr>
          <a:lstStyle/>
          <a:p>
            <a:pPr marL="285750" indent="-285750">
              <a:lnSpc>
                <a:spcPct val="150000"/>
              </a:lnSpc>
              <a:buFont typeface="Wingdings" panose="05000000000000000000" pitchFamily="2" charset="2"/>
              <a:buChar char="q"/>
            </a:pPr>
            <a:r>
              <a:rPr lang="en-US" sz="2100" b="1">
                <a:latin typeface="+mn-lt"/>
                <a:ea typeface="MS PGothic"/>
                <a:cs typeface="Arial"/>
              </a:rPr>
              <a:t> </a:t>
            </a:r>
            <a:r>
              <a:rPr lang="en-US" sz="2000" b="1">
                <a:latin typeface="+mn-lt"/>
                <a:ea typeface="MS PGothic"/>
                <a:cs typeface="Arial"/>
              </a:rPr>
              <a:t>REMINDER:  </a:t>
            </a:r>
            <a:r>
              <a:rPr lang="en-US" sz="2000">
                <a:latin typeface="+mn-lt"/>
                <a:ea typeface="MS PGothic"/>
                <a:cs typeface="Arial"/>
              </a:rPr>
              <a:t>As you receive FY27 contracts from Finance, please review your contract for accuracy and </a:t>
            </a:r>
            <a:r>
              <a:rPr lang="en-US" sz="2000" b="1">
                <a:latin typeface="+mn-lt"/>
                <a:ea typeface="MS PGothic"/>
                <a:cs typeface="Arial"/>
              </a:rPr>
              <a:t>return to IMD within 30 days</a:t>
            </a:r>
            <a:r>
              <a:rPr lang="en-US" sz="2000">
                <a:latin typeface="+mn-lt"/>
                <a:ea typeface="MS PGothic"/>
                <a:cs typeface="Arial"/>
              </a:rPr>
              <a:t>. You will receive an email notification from </a:t>
            </a:r>
            <a:r>
              <a:rPr lang="en-US" sz="2000" err="1">
                <a:latin typeface="+mn-lt"/>
                <a:ea typeface="MS PGothic"/>
                <a:cs typeface="Arial"/>
              </a:rPr>
              <a:t>DocuSign</a:t>
            </a:r>
            <a:r>
              <a:rPr lang="en-US" sz="2000">
                <a:latin typeface="+mn-lt"/>
                <a:ea typeface="MS PGothic"/>
                <a:cs typeface="Arial"/>
              </a:rPr>
              <a:t> asking you to view your documents and sign.</a:t>
            </a:r>
          </a:p>
          <a:p>
            <a:pPr marL="285750" indent="-285750">
              <a:lnSpc>
                <a:spcPct val="150000"/>
              </a:lnSpc>
              <a:buFont typeface="Wingdings" panose="05000000000000000000" pitchFamily="2" charset="2"/>
              <a:buChar char="q"/>
            </a:pPr>
            <a:r>
              <a:rPr lang="en-US" sz="2000">
                <a:latin typeface="+mn-lt"/>
                <a:ea typeface="MS PGothic"/>
                <a:cs typeface="Arial"/>
              </a:rPr>
              <a:t>Please do not attest your own signature; this will cause delays in assigning your agreement. Note only the authorized official can sign these contracts.</a:t>
            </a:r>
            <a:endParaRPr lang="en-US" sz="2000">
              <a:latin typeface="+mn-lt"/>
              <a:cs typeface="Arial" panose="020B0604020202020204" pitchFamily="34" charset="0"/>
            </a:endParaRPr>
          </a:p>
          <a:p>
            <a:pPr marL="285750" indent="-285750">
              <a:lnSpc>
                <a:spcPct val="150000"/>
              </a:lnSpc>
              <a:buFont typeface="Wingdings" panose="05000000000000000000" pitchFamily="2" charset="2"/>
              <a:buChar char="q"/>
            </a:pPr>
            <a:r>
              <a:rPr lang="en-US" sz="2000">
                <a:latin typeface="+mn-lt"/>
                <a:ea typeface="MS PGothic"/>
                <a:cs typeface="Arial"/>
              </a:rPr>
              <a:t>If you have not received all your FY27 contracts, please reach out to your assigned Accounting Specialist. </a:t>
            </a:r>
          </a:p>
          <a:p>
            <a:pPr marL="285750" indent="-285750">
              <a:lnSpc>
                <a:spcPct val="150000"/>
              </a:lnSpc>
              <a:buFont typeface="Wingdings" panose="05000000000000000000" pitchFamily="2" charset="2"/>
              <a:buChar char="q"/>
            </a:pPr>
            <a:r>
              <a:rPr lang="en-US" sz="2000">
                <a:latin typeface="+mn-lt"/>
                <a:ea typeface="MS PGothic"/>
                <a:cs typeface="Arial"/>
              </a:rPr>
              <a:t>Without a fully executed agreement, claims cannot be submitted. </a:t>
            </a:r>
          </a:p>
        </p:txBody>
      </p:sp>
      <p:pic>
        <p:nvPicPr>
          <p:cNvPr id="5" name="Picture 4" descr="Signing Contract and Handshake Vector Illustration. Signed Contract Concept  Design Stock Vector Image &amp; Art - Alamy">
            <a:extLst>
              <a:ext uri="{FF2B5EF4-FFF2-40B4-BE49-F238E27FC236}">
                <a16:creationId xmlns:a16="http://schemas.microsoft.com/office/drawing/2014/main" id="{2912D268-5EE2-035B-F303-B5F53D72BF7F}"/>
              </a:ext>
            </a:extLst>
          </p:cNvPr>
          <p:cNvPicPr>
            <a:picLocks noChangeAspect="1"/>
          </p:cNvPicPr>
          <p:nvPr/>
        </p:nvPicPr>
        <p:blipFill>
          <a:blip r:embed="rId2"/>
          <a:stretch>
            <a:fillRect/>
          </a:stretch>
        </p:blipFill>
        <p:spPr>
          <a:xfrm>
            <a:off x="8933545" y="3783384"/>
            <a:ext cx="2743199" cy="2933113"/>
          </a:xfrm>
          <a:prstGeom prst="rect">
            <a:avLst/>
          </a:prstGeom>
        </p:spPr>
      </p:pic>
    </p:spTree>
    <p:extLst>
      <p:ext uri="{BB962C8B-B14F-4D97-AF65-F5344CB8AC3E}">
        <p14:creationId xmlns:p14="http://schemas.microsoft.com/office/powerpoint/2010/main" val="3481718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6251A-2765-44DF-C062-5CEC2B7B69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7D0CDF-84C1-4A49-0A6D-210A6064759D}"/>
              </a:ext>
            </a:extLst>
          </p:cNvPr>
          <p:cNvSpPr>
            <a:spLocks noGrp="1"/>
          </p:cNvSpPr>
          <p:nvPr>
            <p:ph type="title"/>
          </p:nvPr>
        </p:nvSpPr>
        <p:spPr>
          <a:xfrm>
            <a:off x="384422" y="664028"/>
            <a:ext cx="10698480" cy="655076"/>
          </a:xfrm>
        </p:spPr>
        <p:txBody>
          <a:bodyPr/>
          <a:lstStyle/>
          <a:p>
            <a:r>
              <a:rPr lang="en-US" sz="4800" b="1">
                <a:solidFill>
                  <a:srgbClr val="1F487D"/>
                </a:solidFill>
                <a:latin typeface="Ink Free" panose="03080402000500000000" pitchFamily="66" charset="0"/>
              </a:rPr>
              <a:t>Finance –Naming Convention for Files</a:t>
            </a:r>
            <a:endParaRPr lang="en-US" sz="4800">
              <a:solidFill>
                <a:srgbClr val="1F487D"/>
              </a:solidFill>
            </a:endParaRPr>
          </a:p>
        </p:txBody>
      </p:sp>
      <p:sp>
        <p:nvSpPr>
          <p:cNvPr id="3" name="Text Placeholder 2">
            <a:extLst>
              <a:ext uri="{FF2B5EF4-FFF2-40B4-BE49-F238E27FC236}">
                <a16:creationId xmlns:a16="http://schemas.microsoft.com/office/drawing/2014/main" id="{6D590F43-EFBC-FA71-13C3-3247108FFB90}"/>
              </a:ext>
            </a:extLst>
          </p:cNvPr>
          <p:cNvSpPr>
            <a:spLocks noGrp="1"/>
          </p:cNvSpPr>
          <p:nvPr>
            <p:ph type="body" sz="quarter" idx="11"/>
          </p:nvPr>
        </p:nvSpPr>
        <p:spPr>
          <a:xfrm>
            <a:off x="905069" y="1552227"/>
            <a:ext cx="9815803" cy="4454863"/>
          </a:xfrm>
        </p:spPr>
        <p:txBody>
          <a:bodyPr/>
          <a:lstStyle/>
          <a:p>
            <a:pPr lvl="0">
              <a:lnSpc>
                <a:spcPct val="150000"/>
              </a:lnSpc>
              <a:buFont typeface="Wingdings" panose="05000000000000000000" pitchFamily="2" charset="2"/>
              <a:buChar char="q"/>
            </a:pPr>
            <a:r>
              <a:rPr lang="en-US" sz="1900"/>
              <a:t>File names for a claim’s supporting documentation must have the </a:t>
            </a:r>
            <a:r>
              <a:rPr lang="en-US" sz="1900" b="1"/>
              <a:t>G-Code</a:t>
            </a:r>
            <a:r>
              <a:rPr lang="en-US" sz="1900"/>
              <a:t> or </a:t>
            </a:r>
            <a:r>
              <a:rPr lang="en-US" sz="1900" b="1"/>
              <a:t>M-Code</a:t>
            </a:r>
            <a:r>
              <a:rPr lang="en-US" sz="1900"/>
              <a:t> in the file name. This is applicable to all grant types.</a:t>
            </a:r>
          </a:p>
          <a:p>
            <a:pPr lvl="0">
              <a:lnSpc>
                <a:spcPct val="150000"/>
              </a:lnSpc>
              <a:buFont typeface="Wingdings" panose="05000000000000000000" pitchFamily="2" charset="2"/>
              <a:buChar char="q"/>
            </a:pPr>
            <a:r>
              <a:rPr lang="en-US" sz="1900" b="1"/>
              <a:t>Please attach each required document separately except for Salaries &amp; Fringes (G121-189). </a:t>
            </a:r>
          </a:p>
          <a:p>
            <a:pPr lvl="0">
              <a:lnSpc>
                <a:spcPct val="150000"/>
              </a:lnSpc>
              <a:buFont typeface="Wingdings" panose="05000000000000000000" pitchFamily="2" charset="2"/>
              <a:buChar char="q"/>
            </a:pPr>
            <a:r>
              <a:rPr lang="en-US" sz="1900">
                <a:solidFill>
                  <a:srgbClr val="FF0000"/>
                </a:solidFill>
              </a:rPr>
              <a:t>Please do not combine all required supporting documentation as one attachment.</a:t>
            </a:r>
            <a:r>
              <a:rPr lang="en-US" sz="1900"/>
              <a:t> </a:t>
            </a:r>
          </a:p>
          <a:p>
            <a:pPr lvl="0">
              <a:lnSpc>
                <a:spcPct val="150000"/>
              </a:lnSpc>
              <a:buFont typeface="Wingdings" panose="05000000000000000000" pitchFamily="2" charset="2"/>
              <a:buChar char="q"/>
            </a:pPr>
            <a:r>
              <a:rPr lang="en-US" sz="1900"/>
              <a:t>It is important that the naming convention be consistent across all claims and agencies to assist with efficient and effective reviews as well as future processing.</a:t>
            </a:r>
          </a:p>
          <a:p>
            <a:pPr lvl="0">
              <a:lnSpc>
                <a:spcPct val="150000"/>
              </a:lnSpc>
              <a:buFont typeface="Wingdings" panose="05000000000000000000" pitchFamily="2" charset="2"/>
              <a:buChar char="q"/>
            </a:pPr>
            <a:r>
              <a:rPr lang="en-US" sz="1900"/>
              <a:t>The Finance staff and Accounts Payable will return your claim if this process is not followed.</a:t>
            </a:r>
            <a:endParaRPr lang="en-US" sz="2000"/>
          </a:p>
          <a:p>
            <a:pPr lvl="0">
              <a:lnSpc>
                <a:spcPct val="150000"/>
              </a:lnSpc>
              <a:buFont typeface="Wingdings" panose="05000000000000000000" pitchFamily="2" charset="2"/>
              <a:buChar char="q"/>
            </a:pPr>
            <a:endParaRPr lang="en-US" sz="2200"/>
          </a:p>
        </p:txBody>
      </p:sp>
      <p:sp>
        <p:nvSpPr>
          <p:cNvPr id="4" name="Slide Number Placeholder 3">
            <a:extLst>
              <a:ext uri="{FF2B5EF4-FFF2-40B4-BE49-F238E27FC236}">
                <a16:creationId xmlns:a16="http://schemas.microsoft.com/office/drawing/2014/main" id="{36E93231-935C-2E58-2039-20D8911FA2F2}"/>
              </a:ext>
            </a:extLst>
          </p:cNvPr>
          <p:cNvSpPr>
            <a:spLocks noGrp="1"/>
          </p:cNvSpPr>
          <p:nvPr>
            <p:ph type="sldNum" sz="quarter" idx="13"/>
          </p:nvPr>
        </p:nvSpPr>
        <p:spPr/>
        <p:txBody>
          <a:bodyPr/>
          <a:lstStyle/>
          <a:p>
            <a:pPr>
              <a:defRPr/>
            </a:pPr>
            <a:fld id="{3C2E06F5-03C5-4BA5-AE80-2E98A827F366}" type="slidenum">
              <a:rPr lang="en-US" altLang="en-US" smtClean="0"/>
              <a:pPr>
                <a:defRPr/>
              </a:pPr>
              <a:t>7</a:t>
            </a:fld>
            <a:endParaRPr lang="en-US" altLang="en-US"/>
          </a:p>
        </p:txBody>
      </p:sp>
    </p:spTree>
    <p:extLst>
      <p:ext uri="{BB962C8B-B14F-4D97-AF65-F5344CB8AC3E}">
        <p14:creationId xmlns:p14="http://schemas.microsoft.com/office/powerpoint/2010/main" val="3234825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8D46C-2C7B-CCBE-67A2-4D8504F7DA9B}"/>
              </a:ext>
            </a:extLst>
          </p:cNvPr>
          <p:cNvSpPr>
            <a:spLocks noGrp="1"/>
          </p:cNvSpPr>
          <p:nvPr>
            <p:ph type="title"/>
          </p:nvPr>
        </p:nvSpPr>
        <p:spPr>
          <a:xfrm>
            <a:off x="594360" y="469900"/>
            <a:ext cx="10698480" cy="843893"/>
          </a:xfrm>
        </p:spPr>
        <p:txBody>
          <a:bodyPr/>
          <a:lstStyle/>
          <a:p>
            <a:r>
              <a:rPr lang="en-US" sz="4800" b="1">
                <a:solidFill>
                  <a:srgbClr val="1F487D"/>
                </a:solidFill>
                <a:latin typeface="Ink Free" panose="03080402000500000000" pitchFamily="66" charset="0"/>
              </a:rPr>
              <a:t>Finance – How to Name Supporting Docs</a:t>
            </a:r>
            <a:endParaRPr lang="en-US" sz="4800">
              <a:solidFill>
                <a:srgbClr val="1F487D"/>
              </a:solidFill>
            </a:endParaRPr>
          </a:p>
        </p:txBody>
      </p:sp>
      <p:sp>
        <p:nvSpPr>
          <p:cNvPr id="4" name="Slide Number Placeholder 3">
            <a:extLst>
              <a:ext uri="{FF2B5EF4-FFF2-40B4-BE49-F238E27FC236}">
                <a16:creationId xmlns:a16="http://schemas.microsoft.com/office/drawing/2014/main" id="{24F011F4-CF88-5C48-B23B-54ADA9E0CA7B}"/>
              </a:ext>
            </a:extLst>
          </p:cNvPr>
          <p:cNvSpPr>
            <a:spLocks noGrp="1"/>
          </p:cNvSpPr>
          <p:nvPr>
            <p:ph type="sldNum" sz="quarter" idx="13"/>
          </p:nvPr>
        </p:nvSpPr>
        <p:spPr/>
        <p:txBody>
          <a:bodyPr/>
          <a:lstStyle/>
          <a:p>
            <a:pPr>
              <a:defRPr/>
            </a:pPr>
            <a:fld id="{3C2E06F5-03C5-4BA5-AE80-2E98A827F366}" type="slidenum">
              <a:rPr lang="en-US" altLang="en-US" smtClean="0"/>
              <a:pPr>
                <a:defRPr/>
              </a:pPr>
              <a:t>8</a:t>
            </a:fld>
            <a:endParaRPr lang="en-US" altLang="en-US"/>
          </a:p>
        </p:txBody>
      </p:sp>
      <p:pic>
        <p:nvPicPr>
          <p:cNvPr id="15" name="Picture 14">
            <a:extLst>
              <a:ext uri="{FF2B5EF4-FFF2-40B4-BE49-F238E27FC236}">
                <a16:creationId xmlns:a16="http://schemas.microsoft.com/office/drawing/2014/main" id="{C62A0F58-C8F9-11C5-82CD-DFFC8AD34920}"/>
              </a:ext>
            </a:extLst>
          </p:cNvPr>
          <p:cNvPicPr>
            <a:picLocks noChangeAspect="1"/>
          </p:cNvPicPr>
          <p:nvPr/>
        </p:nvPicPr>
        <p:blipFill>
          <a:blip r:embed="rId2"/>
          <a:stretch>
            <a:fillRect/>
          </a:stretch>
        </p:blipFill>
        <p:spPr>
          <a:xfrm>
            <a:off x="1844489" y="1432386"/>
            <a:ext cx="7903027" cy="4501289"/>
          </a:xfrm>
          <a:prstGeom prst="rect">
            <a:avLst/>
          </a:prstGeom>
        </p:spPr>
      </p:pic>
      <p:pic>
        <p:nvPicPr>
          <p:cNvPr id="5" name="Picture 4">
            <a:extLst>
              <a:ext uri="{FF2B5EF4-FFF2-40B4-BE49-F238E27FC236}">
                <a16:creationId xmlns:a16="http://schemas.microsoft.com/office/drawing/2014/main" id="{CECB6D48-C88D-D803-4E5A-E126E0628FAB}"/>
              </a:ext>
            </a:extLst>
          </p:cNvPr>
          <p:cNvPicPr>
            <a:picLocks noChangeAspect="1"/>
          </p:cNvPicPr>
          <p:nvPr/>
        </p:nvPicPr>
        <p:blipFill>
          <a:blip r:embed="rId3"/>
          <a:stretch>
            <a:fillRect/>
          </a:stretch>
        </p:blipFill>
        <p:spPr>
          <a:xfrm rot="-1260000">
            <a:off x="3377505" y="1992978"/>
            <a:ext cx="6382319" cy="3949747"/>
          </a:xfrm>
          <a:prstGeom prst="rect">
            <a:avLst/>
          </a:prstGeom>
        </p:spPr>
      </p:pic>
      <p:sp>
        <p:nvSpPr>
          <p:cNvPr id="6" name="Left Brace 5">
            <a:extLst>
              <a:ext uri="{FF2B5EF4-FFF2-40B4-BE49-F238E27FC236}">
                <a16:creationId xmlns:a16="http://schemas.microsoft.com/office/drawing/2014/main" id="{E91F3FDB-F2D7-5095-9B34-51E1216611C5}"/>
              </a:ext>
            </a:extLst>
          </p:cNvPr>
          <p:cNvSpPr/>
          <p:nvPr/>
        </p:nvSpPr>
        <p:spPr>
          <a:xfrm>
            <a:off x="807249" y="2640563"/>
            <a:ext cx="834939" cy="329311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83300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A4F7EF9-930D-78DA-DBCA-37BED5C3D3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321BF3-FFCF-BC58-16B9-9194440E8BAD}"/>
              </a:ext>
            </a:extLst>
          </p:cNvPr>
          <p:cNvSpPr>
            <a:spLocks noGrp="1"/>
          </p:cNvSpPr>
          <p:nvPr>
            <p:ph type="title"/>
          </p:nvPr>
        </p:nvSpPr>
        <p:spPr>
          <a:xfrm>
            <a:off x="594360" y="469900"/>
            <a:ext cx="10698480" cy="631112"/>
          </a:xfrm>
        </p:spPr>
        <p:txBody>
          <a:bodyPr/>
          <a:lstStyle/>
          <a:p>
            <a:r>
              <a:rPr lang="en-US" sz="4800" b="1">
                <a:solidFill>
                  <a:srgbClr val="1F487D"/>
                </a:solidFill>
                <a:latin typeface="Ink Free" panose="03080402000500000000" pitchFamily="66" charset="0"/>
              </a:rPr>
              <a:t>Finance – Fares / Contra-Accounts</a:t>
            </a:r>
            <a:endParaRPr lang="en-US" sz="4800">
              <a:solidFill>
                <a:srgbClr val="1F487D"/>
              </a:solidFill>
            </a:endParaRPr>
          </a:p>
        </p:txBody>
      </p:sp>
      <p:sp>
        <p:nvSpPr>
          <p:cNvPr id="3" name="Text Placeholder 2">
            <a:extLst>
              <a:ext uri="{FF2B5EF4-FFF2-40B4-BE49-F238E27FC236}">
                <a16:creationId xmlns:a16="http://schemas.microsoft.com/office/drawing/2014/main" id="{DE7D0950-7CEB-C80F-899E-3EEED42F295B}"/>
              </a:ext>
            </a:extLst>
          </p:cNvPr>
          <p:cNvSpPr>
            <a:spLocks noGrp="1"/>
          </p:cNvSpPr>
          <p:nvPr>
            <p:ph type="body" sz="quarter" idx="11"/>
          </p:nvPr>
        </p:nvSpPr>
        <p:spPr>
          <a:xfrm>
            <a:off x="494523" y="1463803"/>
            <a:ext cx="5820213" cy="3304140"/>
          </a:xfrm>
        </p:spPr>
        <p:txBody>
          <a:bodyPr/>
          <a:lstStyle/>
          <a:p>
            <a:pPr>
              <a:lnSpc>
                <a:spcPct val="150000"/>
              </a:lnSpc>
            </a:pPr>
            <a:r>
              <a:rPr lang="en-US" sz="1900"/>
              <a:t>F511-General Public Fares is a contra-account that is used to document the fares collected but does not take away from your original approved budget amount. </a:t>
            </a:r>
          </a:p>
          <a:p>
            <a:pPr>
              <a:lnSpc>
                <a:spcPct val="150000"/>
              </a:lnSpc>
            </a:pPr>
            <a:r>
              <a:rPr lang="en-US" sz="1900"/>
              <a:t>The budgeted amount on F511 cannot be moved to an expense line to increase the budgeted amount on another G-code. </a:t>
            </a:r>
          </a:p>
        </p:txBody>
      </p:sp>
      <p:sp>
        <p:nvSpPr>
          <p:cNvPr id="4" name="Slide Number Placeholder 3">
            <a:extLst>
              <a:ext uri="{FF2B5EF4-FFF2-40B4-BE49-F238E27FC236}">
                <a16:creationId xmlns:a16="http://schemas.microsoft.com/office/drawing/2014/main" id="{648C22B8-FAA6-EEEF-933A-04954A45FCB0}"/>
              </a:ext>
            </a:extLst>
          </p:cNvPr>
          <p:cNvSpPr>
            <a:spLocks noGrp="1"/>
          </p:cNvSpPr>
          <p:nvPr>
            <p:ph type="sldNum" sz="quarter" idx="13"/>
          </p:nvPr>
        </p:nvSpPr>
        <p:spPr/>
        <p:txBody>
          <a:bodyPr/>
          <a:lstStyle/>
          <a:p>
            <a:pPr>
              <a:defRPr/>
            </a:pPr>
            <a:fld id="{3C2E06F5-03C5-4BA5-AE80-2E98A827F366}" type="slidenum">
              <a:rPr lang="en-US" altLang="en-US" smtClean="0"/>
              <a:pPr>
                <a:defRPr/>
              </a:pPr>
              <a:t>9</a:t>
            </a:fld>
            <a:endParaRPr lang="en-US" altLang="en-US"/>
          </a:p>
        </p:txBody>
      </p:sp>
      <p:pic>
        <p:nvPicPr>
          <p:cNvPr id="8" name="Picture 7">
            <a:extLst>
              <a:ext uri="{FF2B5EF4-FFF2-40B4-BE49-F238E27FC236}">
                <a16:creationId xmlns:a16="http://schemas.microsoft.com/office/drawing/2014/main" id="{C629F8A1-EB64-CD3E-F1A9-C3A52D2ED185}"/>
              </a:ext>
            </a:extLst>
          </p:cNvPr>
          <p:cNvPicPr>
            <a:picLocks noChangeAspect="1"/>
          </p:cNvPicPr>
          <p:nvPr/>
        </p:nvPicPr>
        <p:blipFill>
          <a:blip r:embed="rId2"/>
          <a:stretch>
            <a:fillRect/>
          </a:stretch>
        </p:blipFill>
        <p:spPr>
          <a:xfrm>
            <a:off x="6314736" y="1589895"/>
            <a:ext cx="5245892" cy="2570877"/>
          </a:xfrm>
          <a:prstGeom prst="rect">
            <a:avLst/>
          </a:prstGeom>
        </p:spPr>
      </p:pic>
      <p:sp>
        <p:nvSpPr>
          <p:cNvPr id="5" name="TextBox 4">
            <a:extLst>
              <a:ext uri="{FF2B5EF4-FFF2-40B4-BE49-F238E27FC236}">
                <a16:creationId xmlns:a16="http://schemas.microsoft.com/office/drawing/2014/main" id="{20D34806-0D9F-50E8-3C12-3F089460B026}"/>
              </a:ext>
            </a:extLst>
          </p:cNvPr>
          <p:cNvSpPr txBox="1"/>
          <p:nvPr/>
        </p:nvSpPr>
        <p:spPr>
          <a:xfrm>
            <a:off x="1054359" y="5047861"/>
            <a:ext cx="7819054" cy="969496"/>
          </a:xfrm>
          <a:prstGeom prst="rect">
            <a:avLst/>
          </a:prstGeom>
          <a:noFill/>
        </p:spPr>
        <p:txBody>
          <a:bodyPr wrap="square" rtlCol="0">
            <a:spAutoFit/>
          </a:bodyPr>
          <a:lstStyle/>
          <a:p>
            <a:r>
              <a:rPr lang="en-US" sz="1900"/>
              <a:t>Note:  If F511 (General Public Fares) needs to be increased because more fares were collected than budgeted, G313 will also increase at a proportionate rate so that the </a:t>
            </a:r>
            <a:r>
              <a:rPr lang="en-US" sz="1900" b="1"/>
              <a:t>Total Operating Budget </a:t>
            </a:r>
            <a:r>
              <a:rPr lang="en-US" sz="1900"/>
              <a:t>does </a:t>
            </a:r>
            <a:r>
              <a:rPr lang="en-US" sz="1900" i="1"/>
              <a:t>NOT</a:t>
            </a:r>
            <a:r>
              <a:rPr lang="en-US" sz="1900"/>
              <a:t> change.   </a:t>
            </a:r>
          </a:p>
        </p:txBody>
      </p:sp>
      <p:sp>
        <p:nvSpPr>
          <p:cNvPr id="6" name="Star: 5 Points 5">
            <a:extLst>
              <a:ext uri="{FF2B5EF4-FFF2-40B4-BE49-F238E27FC236}">
                <a16:creationId xmlns:a16="http://schemas.microsoft.com/office/drawing/2014/main" id="{2FCA2552-523D-5CAF-60D2-AC8472DB8665}"/>
              </a:ext>
            </a:extLst>
          </p:cNvPr>
          <p:cNvSpPr/>
          <p:nvPr/>
        </p:nvSpPr>
        <p:spPr>
          <a:xfrm>
            <a:off x="811763" y="5102742"/>
            <a:ext cx="217403" cy="271691"/>
          </a:xfrm>
          <a:prstGeom prst="star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9896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EB469-4E19-9F9B-C430-9DB1BA3C1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6E4AB4-0DAD-27B3-6243-FB6E3EC0AD91}"/>
              </a:ext>
            </a:extLst>
          </p:cNvPr>
          <p:cNvSpPr>
            <a:spLocks noGrp="1"/>
          </p:cNvSpPr>
          <p:nvPr>
            <p:ph type="title"/>
          </p:nvPr>
        </p:nvSpPr>
        <p:spPr>
          <a:xfrm>
            <a:off x="594360" y="480715"/>
            <a:ext cx="10698480" cy="827055"/>
          </a:xfrm>
        </p:spPr>
        <p:txBody>
          <a:bodyPr/>
          <a:lstStyle/>
          <a:p>
            <a:r>
              <a:rPr lang="en-US" sz="4800" b="1">
                <a:solidFill>
                  <a:srgbClr val="1F487D"/>
                </a:solidFill>
                <a:latin typeface="Ink Free" panose="03080402000500000000" pitchFamily="66" charset="0"/>
              </a:rPr>
              <a:t>Finance – Reminders</a:t>
            </a:r>
          </a:p>
        </p:txBody>
      </p:sp>
      <p:sp>
        <p:nvSpPr>
          <p:cNvPr id="3" name="Slide Number Placeholder 2">
            <a:extLst>
              <a:ext uri="{FF2B5EF4-FFF2-40B4-BE49-F238E27FC236}">
                <a16:creationId xmlns:a16="http://schemas.microsoft.com/office/drawing/2014/main" id="{31050DE2-38EE-5628-2156-946B80713420}"/>
              </a:ext>
            </a:extLst>
          </p:cNvPr>
          <p:cNvSpPr>
            <a:spLocks noGrp="1"/>
          </p:cNvSpPr>
          <p:nvPr>
            <p:ph type="sldNum" sz="quarter" idx="12"/>
          </p:nvPr>
        </p:nvSpPr>
        <p:spPr/>
        <p:txBody>
          <a:bodyPr/>
          <a:lstStyle/>
          <a:p>
            <a:fld id="{C45E0705-1897-4EDF-A0EF-3F4016F40E78}" type="slidenum">
              <a:rPr lang="en-US" smtClean="0"/>
              <a:t>10</a:t>
            </a:fld>
            <a:endParaRPr lang="en-US"/>
          </a:p>
        </p:txBody>
      </p:sp>
      <p:sp>
        <p:nvSpPr>
          <p:cNvPr id="4" name="TextBox 3">
            <a:extLst>
              <a:ext uri="{FF2B5EF4-FFF2-40B4-BE49-F238E27FC236}">
                <a16:creationId xmlns:a16="http://schemas.microsoft.com/office/drawing/2014/main" id="{BB122CB0-CFAA-8739-623A-33B3AA1F104D}"/>
              </a:ext>
            </a:extLst>
          </p:cNvPr>
          <p:cNvSpPr txBox="1"/>
          <p:nvPr/>
        </p:nvSpPr>
        <p:spPr>
          <a:xfrm>
            <a:off x="1203649" y="1362923"/>
            <a:ext cx="9470571" cy="6046271"/>
          </a:xfrm>
          <a:prstGeom prst="rect">
            <a:avLst/>
          </a:prstGeom>
          <a:noFill/>
        </p:spPr>
        <p:txBody>
          <a:bodyPr wrap="square" lIns="91440" tIns="45720" rIns="91440" bIns="45720" rtlCol="0">
            <a:spAutoFit/>
          </a:bodyPr>
          <a:lstStyle/>
          <a:p>
            <a:pPr marL="342900" lvl="0" indent="-342900">
              <a:lnSpc>
                <a:spcPct val="150000"/>
              </a:lnSpc>
              <a:buFont typeface="Wingdings" panose="05000000000000000000" pitchFamily="2" charset="2"/>
              <a:buChar char="q"/>
            </a:pPr>
            <a:r>
              <a:rPr lang="en-US" sz="2400"/>
              <a:t>Ensure the agency contact information on the claim is correct.</a:t>
            </a:r>
          </a:p>
          <a:p>
            <a:pPr marL="342900" lvl="0" indent="-342900">
              <a:lnSpc>
                <a:spcPct val="150000"/>
              </a:lnSpc>
              <a:buFont typeface="Wingdings" panose="05000000000000000000" pitchFamily="2" charset="2"/>
              <a:buChar char="q"/>
            </a:pPr>
            <a:r>
              <a:rPr lang="en-US" sz="2400"/>
              <a:t>Ensure you are communicating with the claim reviewer. </a:t>
            </a:r>
          </a:p>
          <a:p>
            <a:pPr marL="342900" lvl="0" indent="-342900">
              <a:lnSpc>
                <a:spcPct val="150000"/>
              </a:lnSpc>
              <a:buFont typeface="Wingdings" panose="05000000000000000000" pitchFamily="2" charset="2"/>
              <a:buChar char="q"/>
            </a:pPr>
            <a:r>
              <a:rPr lang="en-US" sz="2400"/>
              <a:t>If claim corrections are needed, and those corrections have not been received within 3 business days, the claim will be returned.</a:t>
            </a:r>
          </a:p>
          <a:p>
            <a:pPr marL="342900" indent="-342900">
              <a:lnSpc>
                <a:spcPct val="150000"/>
              </a:lnSpc>
              <a:buFont typeface="Wingdings" panose="05000000000000000000" pitchFamily="2" charset="2"/>
              <a:buChar char="q"/>
            </a:pPr>
            <a:r>
              <a:rPr lang="en-US" sz="2400"/>
              <a:t>Claims with line items in overdraft will be returned and requested to be adjusted.</a:t>
            </a:r>
          </a:p>
          <a:p>
            <a:pPr marL="285750" indent="-285750">
              <a:lnSpc>
                <a:spcPct val="150000"/>
              </a:lnSpc>
              <a:buFont typeface="Wingdings,Sans-Serif" panose="05000000000000000000" pitchFamily="2" charset="2"/>
              <a:buChar char="q"/>
            </a:pPr>
            <a:r>
              <a:rPr lang="en-US" sz="2400">
                <a:latin typeface="Calibri"/>
                <a:ea typeface="Calibri"/>
                <a:cs typeface="Calibri"/>
              </a:rPr>
              <a:t>October ROAP and SMAP disbursements have been sent out to receiving counties. If you have not gotten notification, please reach out to your County Finance Manager.</a:t>
            </a:r>
          </a:p>
          <a:p>
            <a:pPr marL="342900" lvl="0" indent="-342900">
              <a:lnSpc>
                <a:spcPct val="150000"/>
              </a:lnSpc>
              <a:buFont typeface="Wingdings" panose="05000000000000000000" pitchFamily="2" charset="2"/>
              <a:buChar char="q"/>
            </a:pPr>
            <a:endParaRPr lang="en-US" sz="2400">
              <a:cs typeface="Calibri"/>
            </a:endParaRPr>
          </a:p>
          <a:p>
            <a:pPr marL="342900" indent="-342900">
              <a:lnSpc>
                <a:spcPct val="150000"/>
              </a:lnSpc>
              <a:buFont typeface="Wingdings" panose="05000000000000000000" pitchFamily="2" charset="2"/>
              <a:buChar char="q"/>
            </a:pPr>
            <a:endParaRPr lang="en-US" sz="200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2653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27196-1D88-D419-BC29-9D953748C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C99F95-6ACA-D487-A71F-B9974401101F}"/>
              </a:ext>
            </a:extLst>
          </p:cNvPr>
          <p:cNvSpPr>
            <a:spLocks noGrp="1"/>
          </p:cNvSpPr>
          <p:nvPr>
            <p:ph type="title"/>
          </p:nvPr>
        </p:nvSpPr>
        <p:spPr>
          <a:xfrm>
            <a:off x="594360" y="469900"/>
            <a:ext cx="10698480" cy="760264"/>
          </a:xfrm>
        </p:spPr>
        <p:txBody>
          <a:bodyPr/>
          <a:lstStyle/>
          <a:p>
            <a:r>
              <a:rPr lang="en-US" sz="4800" b="1">
                <a:solidFill>
                  <a:srgbClr val="1F487D"/>
                </a:solidFill>
                <a:latin typeface="Ink Free" panose="03080402000500000000" pitchFamily="66" charset="0"/>
              </a:rPr>
              <a:t>Finance – Vehicle Claims</a:t>
            </a:r>
          </a:p>
        </p:txBody>
      </p:sp>
      <p:sp>
        <p:nvSpPr>
          <p:cNvPr id="3" name="Text Placeholder 2" descr="&#10;">
            <a:extLst>
              <a:ext uri="{FF2B5EF4-FFF2-40B4-BE49-F238E27FC236}">
                <a16:creationId xmlns:a16="http://schemas.microsoft.com/office/drawing/2014/main" id="{0865966A-4039-AD32-C722-2EE8745BB422}"/>
              </a:ext>
            </a:extLst>
          </p:cNvPr>
          <p:cNvSpPr>
            <a:spLocks noGrp="1"/>
          </p:cNvSpPr>
          <p:nvPr>
            <p:ph type="body" sz="quarter" idx="11"/>
          </p:nvPr>
        </p:nvSpPr>
        <p:spPr>
          <a:xfrm>
            <a:off x="714875" y="1255877"/>
            <a:ext cx="10227235" cy="4862051"/>
          </a:xfrm>
        </p:spPr>
        <p:txBody>
          <a:bodyPr/>
          <a:lstStyle/>
          <a:p>
            <a:pPr marL="0" indent="0" defTabSz="914400">
              <a:lnSpc>
                <a:spcPct val="90000"/>
              </a:lnSpc>
              <a:buNone/>
            </a:pPr>
            <a:endParaRPr lang="en-US" sz="2000">
              <a:solidFill>
                <a:srgbClr val="FF0000"/>
              </a:solidFill>
              <a:latin typeface="Arial" panose="020B0604020202020204" pitchFamily="34" charset="0"/>
              <a:cs typeface="Arial" panose="020B0604020202020204" pitchFamily="34" charset="0"/>
            </a:endParaRPr>
          </a:p>
          <a:p>
            <a:pPr marL="0" indent="0" defTabSz="914400">
              <a:lnSpc>
                <a:spcPct val="90000"/>
              </a:lnSpc>
              <a:buNone/>
            </a:pPr>
            <a:r>
              <a:rPr lang="en-US" sz="2000">
                <a:solidFill>
                  <a:srgbClr val="FF0000"/>
                </a:solidFill>
                <a:latin typeface="Arial" panose="020B0604020202020204" pitchFamily="34" charset="0"/>
                <a:cs typeface="Arial" panose="020B0604020202020204" pitchFamily="34" charset="0"/>
              </a:rPr>
              <a:t>IMPORTANT REMINDER:  </a:t>
            </a:r>
            <a:r>
              <a:rPr lang="en-US" sz="2000">
                <a:solidFill>
                  <a:schemeClr val="tx1"/>
                </a:solidFill>
                <a:latin typeface="Arial" panose="020B0604020202020204" pitchFamily="34" charset="0"/>
                <a:cs typeface="Arial" panose="020B0604020202020204" pitchFamily="34" charset="0"/>
              </a:rPr>
              <a:t>vehicle reimbursement claims must also include the following:</a:t>
            </a:r>
          </a:p>
          <a:p>
            <a:pPr marL="0" indent="0" defTabSz="914400">
              <a:lnSpc>
                <a:spcPct val="90000"/>
              </a:lnSpc>
              <a:buNone/>
            </a:pPr>
            <a:endParaRPr lang="en-US" sz="2000">
              <a:solidFill>
                <a:schemeClr val="tx1"/>
              </a:solidFill>
              <a:latin typeface="Arial" panose="020B0604020202020204" pitchFamily="34" charset="0"/>
              <a:cs typeface="Arial" panose="020B0604020202020204" pitchFamily="34" charset="0"/>
            </a:endParaRPr>
          </a:p>
          <a:p>
            <a:pPr lvl="1" defTabSz="914400">
              <a:buFont typeface="Wingdings" panose="05000000000000000000" pitchFamily="2" charset="2"/>
              <a:buChar char="q"/>
            </a:pPr>
            <a:r>
              <a:rPr lang="en-US" sz="2200">
                <a:solidFill>
                  <a:schemeClr val="tx1"/>
                </a:solidFill>
                <a:ea typeface="MS PGothic"/>
              </a:rPr>
              <a:t>Inspection forms:  send to Faye McCullen @ </a:t>
            </a:r>
            <a:r>
              <a:rPr lang="en-US" sz="2200">
                <a:solidFill>
                  <a:schemeClr val="tx1"/>
                </a:solidFill>
                <a:ea typeface="MS PGothic"/>
                <a:hlinkClick r:id="rId2">
                  <a:extLst>
                    <a:ext uri="{A12FA001-AC4F-418D-AE19-62706E023703}">
                      <ahyp:hlinkClr xmlns:ahyp="http://schemas.microsoft.com/office/drawing/2018/hyperlinkcolor" val="tx"/>
                    </a:ext>
                  </a:extLst>
                </a:hlinkClick>
              </a:rPr>
              <a:t>fmccullen@ncdot.gov</a:t>
            </a:r>
            <a:endParaRPr lang="en-US" sz="2200">
              <a:solidFill>
                <a:schemeClr val="tx1"/>
              </a:solidFill>
              <a:ea typeface="MS PGothic"/>
            </a:endParaRPr>
          </a:p>
          <a:p>
            <a:pPr lvl="1" defTabSz="914400">
              <a:buFont typeface="Wingdings" panose="05000000000000000000" pitchFamily="2" charset="2"/>
              <a:buChar char="q"/>
            </a:pPr>
            <a:r>
              <a:rPr lang="en-US" sz="2200">
                <a:solidFill>
                  <a:schemeClr val="tx1"/>
                </a:solidFill>
                <a:latin typeface="Arial" panose="020B0604020202020204" pitchFamily="34" charset="0"/>
                <a:cs typeface="Arial" panose="020B0604020202020204" pitchFamily="34" charset="0"/>
              </a:rPr>
              <a:t>Final vendor invoice</a:t>
            </a:r>
          </a:p>
          <a:p>
            <a:pPr lvl="1" defTabSz="914400">
              <a:buFont typeface="Wingdings" panose="05000000000000000000" pitchFamily="2" charset="2"/>
              <a:buChar char="q"/>
            </a:pPr>
            <a:r>
              <a:rPr lang="en-US" sz="2200">
                <a:solidFill>
                  <a:schemeClr val="tx1"/>
                </a:solidFill>
                <a:latin typeface="Arial" panose="020B0604020202020204" pitchFamily="34" charset="0"/>
                <a:cs typeface="Arial" panose="020B0604020202020204" pitchFamily="34" charset="0"/>
              </a:rPr>
              <a:t>MVR-1 Title application must be signed and notarized</a:t>
            </a:r>
          </a:p>
          <a:p>
            <a:pPr lvl="1" defTabSz="914400">
              <a:buFont typeface="Wingdings" panose="05000000000000000000" pitchFamily="2" charset="2"/>
              <a:buChar char="q"/>
            </a:pPr>
            <a:r>
              <a:rPr lang="en-US" sz="2200">
                <a:solidFill>
                  <a:schemeClr val="tx1"/>
                </a:solidFill>
                <a:latin typeface="Arial" panose="020B0604020202020204" pitchFamily="34" charset="0"/>
                <a:cs typeface="Arial" panose="020B0604020202020204" pitchFamily="34" charset="0"/>
              </a:rPr>
              <a:t>NCDOT-IMD as the first lien holder and insurance policy information</a:t>
            </a:r>
          </a:p>
          <a:p>
            <a:pPr lvl="1" defTabSz="914400">
              <a:buFont typeface="Wingdings" panose="05000000000000000000" pitchFamily="2" charset="2"/>
              <a:buChar char="q"/>
            </a:pPr>
            <a:r>
              <a:rPr lang="en-US" sz="2200">
                <a:solidFill>
                  <a:schemeClr val="tx1"/>
                </a:solidFill>
                <a:latin typeface="Arial" panose="020B0604020202020204" pitchFamily="34" charset="0"/>
                <a:cs typeface="Arial" panose="020B0604020202020204" pitchFamily="34" charset="0"/>
              </a:rPr>
              <a:t>Original vehicle order form</a:t>
            </a:r>
          </a:p>
          <a:p>
            <a:pPr lvl="1" defTabSz="914400">
              <a:buFont typeface="Wingdings" panose="05000000000000000000" pitchFamily="2" charset="2"/>
              <a:buChar char="q"/>
            </a:pPr>
            <a:r>
              <a:rPr lang="en-US" sz="2200">
                <a:solidFill>
                  <a:schemeClr val="tx1"/>
                </a:solidFill>
                <a:latin typeface="Arial" panose="020B0604020202020204" pitchFamily="34" charset="0"/>
                <a:cs typeface="Arial" panose="020B0604020202020204" pitchFamily="34" charset="0"/>
              </a:rPr>
              <a:t>Copy of check for vehicle payment or Advance Payment form</a:t>
            </a:r>
          </a:p>
          <a:p>
            <a:pPr lvl="1" defTabSz="914400">
              <a:buFont typeface="Wingdings" panose="05000000000000000000" pitchFamily="2" charset="2"/>
              <a:buChar char="q"/>
            </a:pPr>
            <a:r>
              <a:rPr lang="en-US" sz="2200">
                <a:solidFill>
                  <a:schemeClr val="tx1"/>
                </a:solidFill>
                <a:latin typeface="Arial" panose="020B0604020202020204" pitchFamily="34" charset="0"/>
                <a:cs typeface="Arial" panose="020B0604020202020204" pitchFamily="34" charset="0"/>
              </a:rPr>
              <a:t>Lettering &amp; logo invoice (if applicable)</a:t>
            </a:r>
          </a:p>
          <a:p>
            <a:pPr lvl="1" defTabSz="914400">
              <a:buFont typeface="Wingdings" panose="05000000000000000000" pitchFamily="2" charset="2"/>
              <a:buChar char="q"/>
            </a:pPr>
            <a:r>
              <a:rPr lang="en-US" sz="2200">
                <a:solidFill>
                  <a:schemeClr val="tx1"/>
                </a:solidFill>
                <a:ea typeface="MS PGothic"/>
              </a:rPr>
              <a:t>IMD procurement letter (if your vehicle is not on a state contract)</a:t>
            </a:r>
          </a:p>
          <a:p>
            <a:endParaRPr lang="en-US"/>
          </a:p>
        </p:txBody>
      </p:sp>
      <p:sp>
        <p:nvSpPr>
          <p:cNvPr id="4" name="Slide Number Placeholder 3">
            <a:extLst>
              <a:ext uri="{FF2B5EF4-FFF2-40B4-BE49-F238E27FC236}">
                <a16:creationId xmlns:a16="http://schemas.microsoft.com/office/drawing/2014/main" id="{2B9C2C86-5EEF-81F7-8F8C-A3DE47AC8F3A}"/>
              </a:ext>
            </a:extLst>
          </p:cNvPr>
          <p:cNvSpPr>
            <a:spLocks noGrp="1"/>
          </p:cNvSpPr>
          <p:nvPr>
            <p:ph type="sldNum" sz="quarter" idx="13"/>
          </p:nvPr>
        </p:nvSpPr>
        <p:spPr/>
        <p:txBody>
          <a:bodyPr/>
          <a:lstStyle/>
          <a:p>
            <a:pPr>
              <a:defRPr/>
            </a:pPr>
            <a:fld id="{3C2E06F5-03C5-4BA5-AE80-2E98A827F366}" type="slidenum">
              <a:rPr lang="en-US" altLang="en-US" smtClean="0"/>
              <a:pPr>
                <a:defRPr/>
              </a:pPr>
              <a:t>11</a:t>
            </a:fld>
            <a:endParaRPr lang="en-US" altLang="en-US"/>
          </a:p>
        </p:txBody>
      </p:sp>
    </p:spTree>
    <p:extLst>
      <p:ext uri="{BB962C8B-B14F-4D97-AF65-F5344CB8AC3E}">
        <p14:creationId xmlns:p14="http://schemas.microsoft.com/office/powerpoint/2010/main" val="794758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43F4212-F0CC-0257-CCBC-4EAB680F4663}"/>
              </a:ext>
            </a:extLst>
          </p:cNvPr>
          <p:cNvSpPr>
            <a:spLocks noGrp="1"/>
          </p:cNvSpPr>
          <p:nvPr>
            <p:ph type="body" sz="quarter" idx="11"/>
          </p:nvPr>
        </p:nvSpPr>
        <p:spPr>
          <a:xfrm>
            <a:off x="594360" y="1618291"/>
            <a:ext cx="10698480" cy="4639635"/>
          </a:xfrm>
        </p:spPr>
        <p:txBody>
          <a:bodyPr/>
          <a:lstStyle/>
          <a:p>
            <a:pPr marL="457200" lvl="1" indent="0">
              <a:lnSpc>
                <a:spcPct val="150000"/>
              </a:lnSpc>
              <a:buNone/>
            </a:pPr>
            <a:endParaRPr lang="en-US" sz="2000"/>
          </a:p>
          <a:p>
            <a:pPr lvl="1"/>
            <a:endParaRPr lang="en-US"/>
          </a:p>
        </p:txBody>
      </p:sp>
      <p:sp>
        <p:nvSpPr>
          <p:cNvPr id="4" name="Slide Number Placeholder 3">
            <a:extLst>
              <a:ext uri="{FF2B5EF4-FFF2-40B4-BE49-F238E27FC236}">
                <a16:creationId xmlns:a16="http://schemas.microsoft.com/office/drawing/2014/main" id="{8A991624-51E0-6733-1A66-1BDC9C9F2F40}"/>
              </a:ext>
            </a:extLst>
          </p:cNvPr>
          <p:cNvSpPr>
            <a:spLocks noGrp="1"/>
          </p:cNvSpPr>
          <p:nvPr>
            <p:ph type="sldNum" sz="quarter" idx="13"/>
          </p:nvPr>
        </p:nvSpPr>
        <p:spPr/>
        <p:txBody>
          <a:bodyPr/>
          <a:lstStyle/>
          <a:p>
            <a:pPr>
              <a:defRPr/>
            </a:pPr>
            <a:fld id="{3C2E06F5-03C5-4BA5-AE80-2E98A827F366}" type="slidenum">
              <a:rPr lang="en-US" altLang="en-US" smtClean="0"/>
              <a:pPr>
                <a:defRPr/>
              </a:pPr>
              <a:t>12</a:t>
            </a:fld>
            <a:endParaRPr lang="en-US" altLang="en-US"/>
          </a:p>
        </p:txBody>
      </p:sp>
      <p:pic>
        <p:nvPicPr>
          <p:cNvPr id="5" name="Picture 4" descr="Text&#10;&#10;AI-generated content may be incorrect.">
            <a:extLst>
              <a:ext uri="{FF2B5EF4-FFF2-40B4-BE49-F238E27FC236}">
                <a16:creationId xmlns:a16="http://schemas.microsoft.com/office/drawing/2014/main" id="{F728D8F4-21FB-18A6-D4FC-E16DA4721E66}"/>
              </a:ext>
            </a:extLst>
          </p:cNvPr>
          <p:cNvPicPr>
            <a:picLocks noChangeAspect="1"/>
          </p:cNvPicPr>
          <p:nvPr/>
        </p:nvPicPr>
        <p:blipFill>
          <a:blip r:embed="rId2"/>
          <a:stretch>
            <a:fillRect/>
          </a:stretch>
        </p:blipFill>
        <p:spPr>
          <a:xfrm>
            <a:off x="1199334" y="1613761"/>
            <a:ext cx="4077534" cy="4639636"/>
          </a:xfrm>
          <a:prstGeom prst="rect">
            <a:avLst/>
          </a:prstGeom>
        </p:spPr>
      </p:pic>
      <p:sp>
        <p:nvSpPr>
          <p:cNvPr id="8" name="TextBox 7">
            <a:extLst>
              <a:ext uri="{FF2B5EF4-FFF2-40B4-BE49-F238E27FC236}">
                <a16:creationId xmlns:a16="http://schemas.microsoft.com/office/drawing/2014/main" id="{9F30F5E5-F2EB-F0C0-9AF7-D016C8C95018}"/>
              </a:ext>
            </a:extLst>
          </p:cNvPr>
          <p:cNvSpPr txBox="1"/>
          <p:nvPr/>
        </p:nvSpPr>
        <p:spPr>
          <a:xfrm>
            <a:off x="5440959" y="3432840"/>
            <a:ext cx="5082051" cy="17030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2550"/>
              </a:lnSpc>
            </a:pPr>
            <a:r>
              <a:rPr lang="en-US" sz="2800">
                <a:latin typeface="Calibri"/>
                <a:ea typeface="MS PGothic"/>
                <a:cs typeface="Arial"/>
              </a:rPr>
              <a:t>Several updates have been made to the Finance webpage. Revisions are linked under the "News &amp; Updates"</a:t>
            </a:r>
            <a:endParaRPr lang="en-US" sz="2800">
              <a:cs typeface="Arial"/>
            </a:endParaRPr>
          </a:p>
          <a:p>
            <a:pPr algn="ctr"/>
            <a:endParaRPr lang="en-US">
              <a:cs typeface="Calibri" pitchFamily="34" charset="0"/>
            </a:endParaRPr>
          </a:p>
        </p:txBody>
      </p:sp>
      <p:pic>
        <p:nvPicPr>
          <p:cNvPr id="10" name="Picture 9" descr="Whats New Images – Browse 8,007 Stock Photos, Vectors, and Video | Adobe  Stock">
            <a:extLst>
              <a:ext uri="{FF2B5EF4-FFF2-40B4-BE49-F238E27FC236}">
                <a16:creationId xmlns:a16="http://schemas.microsoft.com/office/drawing/2014/main" id="{81204FFE-55FB-F585-E851-54240D5472AF}"/>
              </a:ext>
            </a:extLst>
          </p:cNvPr>
          <p:cNvPicPr>
            <a:picLocks noChangeAspect="1"/>
          </p:cNvPicPr>
          <p:nvPr/>
        </p:nvPicPr>
        <p:blipFill>
          <a:blip r:embed="rId3"/>
          <a:stretch>
            <a:fillRect/>
          </a:stretch>
        </p:blipFill>
        <p:spPr>
          <a:xfrm>
            <a:off x="6944771" y="1717184"/>
            <a:ext cx="2480405" cy="1097280"/>
          </a:xfrm>
          <a:prstGeom prst="rect">
            <a:avLst/>
          </a:prstGeom>
        </p:spPr>
      </p:pic>
      <p:sp>
        <p:nvSpPr>
          <p:cNvPr id="12" name="Title 1">
            <a:extLst>
              <a:ext uri="{FF2B5EF4-FFF2-40B4-BE49-F238E27FC236}">
                <a16:creationId xmlns:a16="http://schemas.microsoft.com/office/drawing/2014/main" id="{3098DB3E-8920-4221-78EE-3AE8EC42A68C}"/>
              </a:ext>
            </a:extLst>
          </p:cNvPr>
          <p:cNvSpPr>
            <a:spLocks noGrp="1"/>
          </p:cNvSpPr>
          <p:nvPr>
            <p:ph type="title"/>
          </p:nvPr>
        </p:nvSpPr>
        <p:spPr>
          <a:xfrm>
            <a:off x="594360" y="469900"/>
            <a:ext cx="10698480" cy="760264"/>
          </a:xfrm>
        </p:spPr>
        <p:txBody>
          <a:bodyPr/>
          <a:lstStyle/>
          <a:p>
            <a:r>
              <a:rPr lang="en-US" sz="4800" b="1">
                <a:solidFill>
                  <a:srgbClr val="1F487D"/>
                </a:solidFill>
                <a:latin typeface="Ink Free"/>
                <a:ea typeface="MS PGothic"/>
              </a:rPr>
              <a:t>Finance – Webpage Updates</a:t>
            </a:r>
            <a:endParaRPr lang="en-US" sz="4800" b="1">
              <a:solidFill>
                <a:srgbClr val="1F487D"/>
              </a:solidFill>
              <a:latin typeface="Ink Free" panose="03080402000500000000" pitchFamily="66" charset="0"/>
            </a:endParaRPr>
          </a:p>
        </p:txBody>
      </p:sp>
    </p:spTree>
    <p:extLst>
      <p:ext uri="{BB962C8B-B14F-4D97-AF65-F5344CB8AC3E}">
        <p14:creationId xmlns:p14="http://schemas.microsoft.com/office/powerpoint/2010/main" val="2695282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4414F-0402-AF1A-3125-4B2F25FDA1A6}"/>
              </a:ext>
            </a:extLst>
          </p:cNvPr>
          <p:cNvSpPr>
            <a:spLocks noGrp="1"/>
          </p:cNvSpPr>
          <p:nvPr>
            <p:ph type="title"/>
          </p:nvPr>
        </p:nvSpPr>
        <p:spPr/>
        <p:txBody>
          <a:bodyPr/>
          <a:lstStyle/>
          <a:p>
            <a:r>
              <a:rPr lang="en-US" sz="4000" b="1">
                <a:solidFill>
                  <a:srgbClr val="1F487D"/>
                </a:solidFill>
                <a:latin typeface="Ink Free"/>
                <a:ea typeface="MS PGothic"/>
              </a:rPr>
              <a:t>Subrecipient Claims Checklist</a:t>
            </a:r>
            <a:endParaRPr lang="en-US" sz="4000" b="1"/>
          </a:p>
          <a:p>
            <a:endParaRPr lang="en-US"/>
          </a:p>
        </p:txBody>
      </p:sp>
      <p:sp>
        <p:nvSpPr>
          <p:cNvPr id="4" name="Slide Number Placeholder 3">
            <a:extLst>
              <a:ext uri="{FF2B5EF4-FFF2-40B4-BE49-F238E27FC236}">
                <a16:creationId xmlns:a16="http://schemas.microsoft.com/office/drawing/2014/main" id="{E510E75C-1384-3CC3-6F3B-FAD74B71249B}"/>
              </a:ext>
            </a:extLst>
          </p:cNvPr>
          <p:cNvSpPr>
            <a:spLocks noGrp="1"/>
          </p:cNvSpPr>
          <p:nvPr>
            <p:ph type="sldNum" sz="quarter" idx="14"/>
          </p:nvPr>
        </p:nvSpPr>
        <p:spPr/>
        <p:txBody>
          <a:bodyPr/>
          <a:lstStyle/>
          <a:p>
            <a:pPr>
              <a:defRPr/>
            </a:pPr>
            <a:fld id="{B3DAFCE5-0C67-4A53-8F92-3CAC2938318C}" type="slidenum">
              <a:rPr lang="en-US" altLang="en-US"/>
              <a:pPr>
                <a:defRPr/>
              </a:pPr>
              <a:t>13</a:t>
            </a:fld>
            <a:endParaRPr lang="en-US" altLang="en-US"/>
          </a:p>
        </p:txBody>
      </p:sp>
      <p:pic>
        <p:nvPicPr>
          <p:cNvPr id="5" name="Picture 4" descr="Table&#10;&#10;AI-generated content may be incorrect.">
            <a:extLst>
              <a:ext uri="{FF2B5EF4-FFF2-40B4-BE49-F238E27FC236}">
                <a16:creationId xmlns:a16="http://schemas.microsoft.com/office/drawing/2014/main" id="{E0EAFEDC-615C-7110-0EB9-67C2A9D0F596}"/>
              </a:ext>
            </a:extLst>
          </p:cNvPr>
          <p:cNvPicPr>
            <a:picLocks noChangeAspect="1"/>
          </p:cNvPicPr>
          <p:nvPr/>
        </p:nvPicPr>
        <p:blipFill>
          <a:blip r:embed="rId3"/>
          <a:stretch>
            <a:fillRect/>
          </a:stretch>
        </p:blipFill>
        <p:spPr>
          <a:xfrm>
            <a:off x="1679114" y="1207416"/>
            <a:ext cx="8766370" cy="5157142"/>
          </a:xfrm>
          <a:prstGeom prst="rect">
            <a:avLst/>
          </a:prstGeom>
        </p:spPr>
      </p:pic>
    </p:spTree>
    <p:extLst>
      <p:ext uri="{BB962C8B-B14F-4D97-AF65-F5344CB8AC3E}">
        <p14:creationId xmlns:p14="http://schemas.microsoft.com/office/powerpoint/2010/main" val="4175474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CFF21-B3ED-3030-3371-89AB302EC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F0C083-CEEA-FBF3-2CC8-782682A14F36}"/>
              </a:ext>
            </a:extLst>
          </p:cNvPr>
          <p:cNvSpPr>
            <a:spLocks noGrp="1"/>
          </p:cNvSpPr>
          <p:nvPr>
            <p:ph type="title"/>
          </p:nvPr>
        </p:nvSpPr>
        <p:spPr>
          <a:xfrm>
            <a:off x="442582" y="634555"/>
            <a:ext cx="10698480" cy="646331"/>
          </a:xfrm>
        </p:spPr>
        <p:txBody>
          <a:bodyPr/>
          <a:lstStyle/>
          <a:p>
            <a:r>
              <a:rPr lang="en-US" sz="4800" b="1">
                <a:solidFill>
                  <a:srgbClr val="1F487D"/>
                </a:solidFill>
                <a:latin typeface="Ink Free" panose="03080402000500000000" pitchFamily="66" charset="0"/>
              </a:rPr>
              <a:t>Finance – Contacts</a:t>
            </a:r>
            <a:endParaRPr lang="en-US" sz="4800">
              <a:solidFill>
                <a:srgbClr val="1F487D"/>
              </a:solidFill>
              <a:latin typeface="Ink Free" panose="03080402000500000000" pitchFamily="66" charset="0"/>
            </a:endParaRPr>
          </a:p>
        </p:txBody>
      </p:sp>
      <p:sp>
        <p:nvSpPr>
          <p:cNvPr id="3" name="Slide Number Placeholder 2">
            <a:extLst>
              <a:ext uri="{FF2B5EF4-FFF2-40B4-BE49-F238E27FC236}">
                <a16:creationId xmlns:a16="http://schemas.microsoft.com/office/drawing/2014/main" id="{433E542B-AE02-CCB2-89CD-A41326006867}"/>
              </a:ext>
            </a:extLst>
          </p:cNvPr>
          <p:cNvSpPr>
            <a:spLocks noGrp="1"/>
          </p:cNvSpPr>
          <p:nvPr>
            <p:ph type="sldNum" sz="quarter" idx="12"/>
          </p:nvPr>
        </p:nvSpPr>
        <p:spPr/>
        <p:txBody>
          <a:bodyPr/>
          <a:lstStyle/>
          <a:p>
            <a:fld id="{C45E0705-1897-4EDF-A0EF-3F4016F40E78}" type="slidenum">
              <a:rPr lang="en-US" smtClean="0"/>
              <a:t>14</a:t>
            </a:fld>
            <a:endParaRPr lang="en-US"/>
          </a:p>
        </p:txBody>
      </p:sp>
      <p:sp>
        <p:nvSpPr>
          <p:cNvPr id="4" name="TextBox 3">
            <a:extLst>
              <a:ext uri="{FF2B5EF4-FFF2-40B4-BE49-F238E27FC236}">
                <a16:creationId xmlns:a16="http://schemas.microsoft.com/office/drawing/2014/main" id="{16098793-93A0-4B1A-7CB8-2761DC06E03E}"/>
              </a:ext>
            </a:extLst>
          </p:cNvPr>
          <p:cNvSpPr txBox="1"/>
          <p:nvPr/>
        </p:nvSpPr>
        <p:spPr>
          <a:xfrm>
            <a:off x="1422379" y="1510177"/>
            <a:ext cx="8417907" cy="646331"/>
          </a:xfrm>
          <a:prstGeom prst="rect">
            <a:avLst/>
          </a:prstGeom>
          <a:noFill/>
        </p:spPr>
        <p:txBody>
          <a:bodyPr wrap="square" rtlCol="0">
            <a:spAutoFit/>
          </a:bodyPr>
          <a:lstStyle/>
          <a:p>
            <a:endParaRPr lang="en-US">
              <a:latin typeface="Arial" panose="020B0604020202020204" pitchFamily="34" charset="0"/>
              <a:cs typeface="Arial" panose="020B0604020202020204" pitchFamily="34" charset="0"/>
            </a:endParaRPr>
          </a:p>
          <a:p>
            <a:endParaRPr lang="en-US"/>
          </a:p>
        </p:txBody>
      </p:sp>
      <p:pic>
        <p:nvPicPr>
          <p:cNvPr id="9" name="Picture 8">
            <a:extLst>
              <a:ext uri="{FF2B5EF4-FFF2-40B4-BE49-F238E27FC236}">
                <a16:creationId xmlns:a16="http://schemas.microsoft.com/office/drawing/2014/main" id="{182CF827-9061-B8FA-0440-6DD184BB2B81}"/>
              </a:ext>
            </a:extLst>
          </p:cNvPr>
          <p:cNvPicPr>
            <a:picLocks noChangeAspect="1"/>
          </p:cNvPicPr>
          <p:nvPr/>
        </p:nvPicPr>
        <p:blipFill>
          <a:blip r:embed="rId3"/>
          <a:stretch>
            <a:fillRect/>
          </a:stretch>
        </p:blipFill>
        <p:spPr>
          <a:xfrm>
            <a:off x="326237" y="1753769"/>
            <a:ext cx="11234726" cy="3237331"/>
          </a:xfrm>
          <a:prstGeom prst="rect">
            <a:avLst/>
          </a:prstGeom>
        </p:spPr>
      </p:pic>
    </p:spTree>
    <p:extLst>
      <p:ext uri="{BB962C8B-B14F-4D97-AF65-F5344CB8AC3E}">
        <p14:creationId xmlns:p14="http://schemas.microsoft.com/office/powerpoint/2010/main" val="199047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E795D-E962-200B-E1F3-D1916D840697}"/>
              </a:ext>
            </a:extLst>
          </p:cNvPr>
          <p:cNvSpPr>
            <a:spLocks noGrp="1"/>
          </p:cNvSpPr>
          <p:nvPr>
            <p:ph type="title"/>
          </p:nvPr>
        </p:nvSpPr>
        <p:spPr/>
        <p:txBody>
          <a:bodyPr/>
          <a:lstStyle/>
          <a:p>
            <a:r>
              <a:rPr lang="en-US" sz="4000" b="1" dirty="0">
                <a:solidFill>
                  <a:srgbClr val="1F487D"/>
                </a:solidFill>
                <a:latin typeface="Ink Free"/>
                <a:ea typeface="MS PGothic"/>
              </a:rPr>
              <a:t>Updated Invoice Number Format</a:t>
            </a:r>
            <a:endParaRPr lang="en-US" sz="4000" b="1" dirty="0">
              <a:solidFill>
                <a:srgbClr val="1F487D"/>
              </a:solidFill>
              <a:latin typeface="Ink Free"/>
            </a:endParaRPr>
          </a:p>
        </p:txBody>
      </p:sp>
      <p:sp>
        <p:nvSpPr>
          <p:cNvPr id="4" name="Slide Number Placeholder 3">
            <a:extLst>
              <a:ext uri="{FF2B5EF4-FFF2-40B4-BE49-F238E27FC236}">
                <a16:creationId xmlns:a16="http://schemas.microsoft.com/office/drawing/2014/main" id="{01090594-026C-69BF-98C3-D7530CEAC652}"/>
              </a:ext>
            </a:extLst>
          </p:cNvPr>
          <p:cNvSpPr>
            <a:spLocks noGrp="1"/>
          </p:cNvSpPr>
          <p:nvPr>
            <p:ph type="sldNum" sz="quarter" idx="13"/>
          </p:nvPr>
        </p:nvSpPr>
        <p:spPr/>
        <p:txBody>
          <a:bodyPr/>
          <a:lstStyle/>
          <a:p>
            <a:pPr>
              <a:defRPr/>
            </a:pPr>
            <a:fld id="{3C2E06F5-03C5-4BA5-AE80-2E98A827F366}" type="slidenum">
              <a:rPr lang="en-US" altLang="en-US"/>
              <a:pPr>
                <a:defRPr/>
              </a:pPr>
              <a:t>15</a:t>
            </a:fld>
            <a:endParaRPr lang="en-US" altLang="en-US"/>
          </a:p>
        </p:txBody>
      </p:sp>
      <p:sp>
        <p:nvSpPr>
          <p:cNvPr id="3" name="TextBox 2">
            <a:extLst>
              <a:ext uri="{FF2B5EF4-FFF2-40B4-BE49-F238E27FC236}">
                <a16:creationId xmlns:a16="http://schemas.microsoft.com/office/drawing/2014/main" id="{0FC91349-1E47-0AD6-0193-6C0019C8FE8B}"/>
              </a:ext>
            </a:extLst>
          </p:cNvPr>
          <p:cNvSpPr txBox="1"/>
          <p:nvPr/>
        </p:nvSpPr>
        <p:spPr>
          <a:xfrm>
            <a:off x="1170601" y="1317923"/>
            <a:ext cx="937047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0"/>
              </a:spcBef>
              <a:spcAft>
                <a:spcPts val="0"/>
              </a:spcAft>
            </a:pPr>
            <a:r>
              <a:rPr lang="en-US" dirty="0">
                <a:solidFill>
                  <a:srgbClr val="FF0000"/>
                </a:solidFill>
              </a:rPr>
              <a:t>****The </a:t>
            </a:r>
            <a:r>
              <a:rPr lang="en-US" b="1" dirty="0">
                <a:solidFill>
                  <a:srgbClr val="FF0000"/>
                </a:solidFill>
              </a:rPr>
              <a:t>NEW </a:t>
            </a:r>
            <a:r>
              <a:rPr lang="en-US" dirty="0">
                <a:solidFill>
                  <a:srgbClr val="FF0000"/>
                </a:solidFill>
              </a:rPr>
              <a:t>invoice format will take effect beginning with your November claim, which is due by December 30. Any claims submitted after the November claim that do not comply with the new invoice format requirements will be returned for correction</a:t>
            </a:r>
            <a:r>
              <a:rPr lang="en-US" b="1" dirty="0">
                <a:solidFill>
                  <a:srgbClr val="FF0000"/>
                </a:solidFill>
                <a:latin typeface="Calibri"/>
                <a:ea typeface="MS PGothic"/>
                <a:cs typeface="Calibri"/>
              </a:rPr>
              <a:t>.</a:t>
            </a:r>
            <a:endParaRPr lang="en-US" b="1" dirty="0">
              <a:solidFill>
                <a:srgbClr val="FF0000"/>
              </a:solidFill>
              <a:cs typeface="Calibri"/>
            </a:endParaRPr>
          </a:p>
        </p:txBody>
      </p:sp>
      <p:sp>
        <p:nvSpPr>
          <p:cNvPr id="5" name="TextBox 4">
            <a:extLst>
              <a:ext uri="{FF2B5EF4-FFF2-40B4-BE49-F238E27FC236}">
                <a16:creationId xmlns:a16="http://schemas.microsoft.com/office/drawing/2014/main" id="{514521E4-A34A-FB23-C451-107A78FE8D80}"/>
              </a:ext>
            </a:extLst>
          </p:cNvPr>
          <p:cNvSpPr txBox="1"/>
          <p:nvPr/>
        </p:nvSpPr>
        <p:spPr>
          <a:xfrm>
            <a:off x="1170602" y="4158023"/>
            <a:ext cx="4114800" cy="1477328"/>
          </a:xfrm>
          <a:prstGeom prst="rect">
            <a:avLst/>
          </a:prstGeom>
          <a:noFill/>
        </p:spPr>
        <p:txBody>
          <a:bodyPr wrap="square" rtlCol="0">
            <a:spAutoFit/>
          </a:bodyPr>
          <a:lstStyle/>
          <a:p>
            <a:r>
              <a:rPr lang="en-US" dirty="0">
                <a:solidFill>
                  <a:srgbClr val="FF0000"/>
                </a:solidFill>
              </a:rPr>
              <a:t>**Forms that require the </a:t>
            </a:r>
            <a:r>
              <a:rPr lang="en-US" b="1" dirty="0">
                <a:solidFill>
                  <a:srgbClr val="FF0000"/>
                </a:solidFill>
              </a:rPr>
              <a:t>NEW</a:t>
            </a:r>
            <a:r>
              <a:rPr lang="en-US" dirty="0">
                <a:solidFill>
                  <a:srgbClr val="FF0000"/>
                </a:solidFill>
              </a:rPr>
              <a:t> </a:t>
            </a:r>
          </a:p>
          <a:p>
            <a:r>
              <a:rPr lang="en-US" dirty="0">
                <a:solidFill>
                  <a:srgbClr val="FF0000"/>
                </a:solidFill>
              </a:rPr>
              <a:t>     invoice number format are:</a:t>
            </a:r>
          </a:p>
          <a:p>
            <a:pPr marL="285750" indent="-285750">
              <a:buFont typeface="Arial" panose="020B0604020202020204" pitchFamily="34" charset="0"/>
              <a:buChar char="•"/>
            </a:pPr>
            <a:r>
              <a:rPr lang="en-US" b="1" dirty="0">
                <a:solidFill>
                  <a:srgbClr val="FF0000"/>
                </a:solidFill>
              </a:rPr>
              <a:t>Claim cover sheet</a:t>
            </a:r>
          </a:p>
          <a:p>
            <a:pPr marL="285750" indent="-285750">
              <a:buFont typeface="Arial" panose="020B0604020202020204" pitchFamily="34" charset="0"/>
              <a:buChar char="•"/>
            </a:pPr>
            <a:r>
              <a:rPr lang="en-US" b="1" dirty="0">
                <a:solidFill>
                  <a:srgbClr val="FF0000"/>
                </a:solidFill>
              </a:rPr>
              <a:t>Claim cover letter</a:t>
            </a:r>
          </a:p>
          <a:p>
            <a:pPr marL="285750" indent="-285750">
              <a:buFont typeface="Arial" panose="020B0604020202020204" pitchFamily="34" charset="0"/>
              <a:buChar char="•"/>
            </a:pPr>
            <a:r>
              <a:rPr lang="en-US" b="1" dirty="0">
                <a:solidFill>
                  <a:srgbClr val="FF0000"/>
                </a:solidFill>
              </a:rPr>
              <a:t>DBE form</a:t>
            </a:r>
          </a:p>
        </p:txBody>
      </p:sp>
      <p:pic>
        <p:nvPicPr>
          <p:cNvPr id="8" name="Picture 7">
            <a:extLst>
              <a:ext uri="{FF2B5EF4-FFF2-40B4-BE49-F238E27FC236}">
                <a16:creationId xmlns:a16="http://schemas.microsoft.com/office/drawing/2014/main" id="{D36DE82B-FA6F-290A-2462-483A6F5E9CC8}"/>
              </a:ext>
            </a:extLst>
          </p:cNvPr>
          <p:cNvPicPr>
            <a:picLocks noChangeAspect="1"/>
          </p:cNvPicPr>
          <p:nvPr/>
        </p:nvPicPr>
        <p:blipFill>
          <a:blip r:embed="rId2"/>
          <a:stretch>
            <a:fillRect/>
          </a:stretch>
        </p:blipFill>
        <p:spPr>
          <a:xfrm>
            <a:off x="5496670" y="3089276"/>
            <a:ext cx="5740179" cy="2859446"/>
          </a:xfrm>
          <a:prstGeom prst="rect">
            <a:avLst/>
          </a:prstGeom>
        </p:spPr>
      </p:pic>
      <p:sp>
        <p:nvSpPr>
          <p:cNvPr id="10" name="TextBox 9">
            <a:extLst>
              <a:ext uri="{FF2B5EF4-FFF2-40B4-BE49-F238E27FC236}">
                <a16:creationId xmlns:a16="http://schemas.microsoft.com/office/drawing/2014/main" id="{A2B244DF-5478-B634-97E4-D09FC9E90707}"/>
              </a:ext>
            </a:extLst>
          </p:cNvPr>
          <p:cNvSpPr txBox="1"/>
          <p:nvPr/>
        </p:nvSpPr>
        <p:spPr>
          <a:xfrm>
            <a:off x="7539384" y="2681647"/>
            <a:ext cx="1654749" cy="646331"/>
          </a:xfrm>
          <a:prstGeom prst="rect">
            <a:avLst/>
          </a:prstGeom>
          <a:noFill/>
        </p:spPr>
        <p:txBody>
          <a:bodyPr wrap="square">
            <a:spAutoFit/>
          </a:bodyPr>
          <a:lstStyle/>
          <a:p>
            <a:pPr algn="ctr"/>
            <a:r>
              <a:rPr lang="en-US" sz="3600" b="1" dirty="0">
                <a:solidFill>
                  <a:srgbClr val="1F487D"/>
                </a:solidFill>
                <a:latin typeface="Ink Free"/>
                <a:ea typeface="MS PGothic"/>
              </a:rPr>
              <a:t>Sample</a:t>
            </a:r>
            <a:endParaRPr lang="en-US" sz="1600" dirty="0"/>
          </a:p>
        </p:txBody>
      </p:sp>
      <p:sp>
        <p:nvSpPr>
          <p:cNvPr id="13" name="TextBox 12">
            <a:extLst>
              <a:ext uri="{FF2B5EF4-FFF2-40B4-BE49-F238E27FC236}">
                <a16:creationId xmlns:a16="http://schemas.microsoft.com/office/drawing/2014/main" id="{45C27102-1954-4CA8-7F78-D2C62EEF3BBA}"/>
              </a:ext>
            </a:extLst>
          </p:cNvPr>
          <p:cNvSpPr txBox="1"/>
          <p:nvPr/>
        </p:nvSpPr>
        <p:spPr>
          <a:xfrm>
            <a:off x="1170601" y="2681647"/>
            <a:ext cx="4114800" cy="1200329"/>
          </a:xfrm>
          <a:prstGeom prst="rect">
            <a:avLst/>
          </a:prstGeom>
          <a:noFill/>
        </p:spPr>
        <p:txBody>
          <a:bodyPr wrap="square" rtlCol="0">
            <a:spAutoFit/>
          </a:bodyPr>
          <a:lstStyle/>
          <a:p>
            <a:r>
              <a:rPr lang="en-US" dirty="0"/>
              <a:t>The invoice number is now the last five digits of the agreement number, followed by the sequential invoice number</a:t>
            </a:r>
          </a:p>
          <a:p>
            <a:r>
              <a:rPr lang="en-US" dirty="0"/>
              <a:t>(e.g. XXXXX01, XXXXX02, …)</a:t>
            </a:r>
          </a:p>
        </p:txBody>
      </p:sp>
    </p:spTree>
    <p:extLst>
      <p:ext uri="{BB962C8B-B14F-4D97-AF65-F5344CB8AC3E}">
        <p14:creationId xmlns:p14="http://schemas.microsoft.com/office/powerpoint/2010/main" val="4027435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descr="Bus driving down the street"/>
          <p:cNvPicPr/>
          <p:nvPr/>
        </p:nvPicPr>
        <p:blipFill>
          <a:blip r:embed="rId2" cstate="print"/>
          <a:stretch>
            <a:fillRect/>
          </a:stretch>
        </p:blipFill>
        <p:spPr>
          <a:xfrm>
            <a:off x="0" y="0"/>
            <a:ext cx="11887200" cy="6858000"/>
          </a:xfrm>
          <a:prstGeom prst="rect">
            <a:avLst/>
          </a:prstGeom>
        </p:spPr>
      </p:pic>
      <p:sp>
        <p:nvSpPr>
          <p:cNvPr id="3" name="object 3"/>
          <p:cNvSpPr txBox="1">
            <a:spLocks noGrp="1"/>
          </p:cNvSpPr>
          <p:nvPr>
            <p:ph type="title"/>
          </p:nvPr>
        </p:nvSpPr>
        <p:spPr>
          <a:xfrm>
            <a:off x="0" y="5620003"/>
            <a:ext cx="11887200" cy="1028487"/>
          </a:xfrm>
          <a:prstGeom prst="rect">
            <a:avLst/>
          </a:prstGeom>
        </p:spPr>
        <p:txBody>
          <a:bodyPr vert="horz" wrap="square" lIns="0" tIns="12700" rIns="0" bIns="0" rtlCol="0">
            <a:spAutoFit/>
          </a:bodyPr>
          <a:lstStyle/>
          <a:p>
            <a:pPr marL="12700" algn="ctr">
              <a:lnSpc>
                <a:spcPct val="100000"/>
              </a:lnSpc>
              <a:spcBef>
                <a:spcPts val="100"/>
              </a:spcBef>
            </a:pPr>
            <a:r>
              <a:rPr sz="6600" b="1" dirty="0">
                <a:ln w="19050">
                  <a:solidFill>
                    <a:schemeClr val="tx2">
                      <a:lumMod val="75000"/>
                    </a:schemeClr>
                  </a:solidFill>
                </a:ln>
                <a:solidFill>
                  <a:srgbClr val="F1F1F1"/>
                </a:solidFill>
                <a:latin typeface="Aptos Display" panose="020B0004020202020204" pitchFamily="34" charset="0"/>
              </a:rPr>
              <a:t>Grant</a:t>
            </a:r>
            <a:r>
              <a:rPr sz="6600" b="1" spc="-345" dirty="0">
                <a:ln w="19050">
                  <a:solidFill>
                    <a:schemeClr val="tx2">
                      <a:lumMod val="75000"/>
                    </a:schemeClr>
                  </a:solidFill>
                </a:ln>
                <a:solidFill>
                  <a:srgbClr val="F1F1F1"/>
                </a:solidFill>
                <a:latin typeface="Aptos Display" panose="020B0004020202020204" pitchFamily="34" charset="0"/>
              </a:rPr>
              <a:t> </a:t>
            </a:r>
            <a:r>
              <a:rPr sz="6600" b="1" dirty="0">
                <a:ln w="19050">
                  <a:solidFill>
                    <a:schemeClr val="tx2">
                      <a:lumMod val="75000"/>
                    </a:schemeClr>
                  </a:solidFill>
                </a:ln>
                <a:solidFill>
                  <a:srgbClr val="F1F1F1"/>
                </a:solidFill>
                <a:latin typeface="Aptos Display" panose="020B0004020202020204" pitchFamily="34" charset="0"/>
              </a:rPr>
              <a:t>Administration</a:t>
            </a:r>
            <a:r>
              <a:rPr sz="6600" b="1" spc="-145" dirty="0">
                <a:ln w="19050">
                  <a:solidFill>
                    <a:schemeClr val="tx2">
                      <a:lumMod val="75000"/>
                    </a:schemeClr>
                  </a:solidFill>
                </a:ln>
                <a:solidFill>
                  <a:srgbClr val="F1F1F1"/>
                </a:solidFill>
                <a:latin typeface="Aptos Display" panose="020B0004020202020204" pitchFamily="34" charset="0"/>
              </a:rPr>
              <a:t> </a:t>
            </a:r>
            <a:r>
              <a:rPr sz="6600" b="1" spc="-10" dirty="0">
                <a:ln w="19050">
                  <a:solidFill>
                    <a:schemeClr val="tx2">
                      <a:lumMod val="75000"/>
                    </a:schemeClr>
                  </a:solidFill>
                </a:ln>
                <a:solidFill>
                  <a:srgbClr val="F1F1F1"/>
                </a:solidFill>
                <a:latin typeface="Aptos Display" panose="020B0004020202020204" pitchFamily="34" charset="0"/>
              </a:rPr>
              <a:t>Updates</a:t>
            </a:r>
            <a:endParaRPr sz="6600" b="1" dirty="0">
              <a:ln w="19050">
                <a:solidFill>
                  <a:schemeClr val="tx2">
                    <a:lumMod val="75000"/>
                  </a:schemeClr>
                </a:solidFill>
              </a:ln>
              <a:latin typeface="Aptos Display" panose="020B0004020202020204" pitchFamily="34" charset="0"/>
            </a:endParaRPr>
          </a:p>
        </p:txBody>
      </p:sp>
    </p:spTree>
    <p:extLst>
      <p:ext uri="{BB962C8B-B14F-4D97-AF65-F5344CB8AC3E}">
        <p14:creationId xmlns:p14="http://schemas.microsoft.com/office/powerpoint/2010/main" val="3614154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5C881-B43D-832D-65E9-C82BEC62698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050220B-DBC7-B199-533F-7EF2B4831242}"/>
              </a:ext>
            </a:extLst>
          </p:cNvPr>
          <p:cNvSpPr/>
          <p:nvPr/>
        </p:nvSpPr>
        <p:spPr>
          <a:xfrm rot="5400000">
            <a:off x="5763036" y="-5677309"/>
            <a:ext cx="361130" cy="11887201"/>
          </a:xfrm>
          <a:prstGeom prst="rect">
            <a:avLst/>
          </a:prstGeom>
          <a:solidFill>
            <a:srgbClr val="093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B12ABBE-D7D0-E3BA-25A7-2D5DD04DAD10}"/>
              </a:ext>
            </a:extLst>
          </p:cNvPr>
          <p:cNvSpPr/>
          <p:nvPr/>
        </p:nvSpPr>
        <p:spPr>
          <a:xfrm rot="5400000">
            <a:off x="5921314" y="-5478623"/>
            <a:ext cx="44576" cy="11887202"/>
          </a:xfrm>
          <a:prstGeom prst="rect">
            <a:avLst/>
          </a:prstGeom>
          <a:solidFill>
            <a:srgbClr val="29A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3AA7A818-C1A9-6CBE-B767-016AAD163274}"/>
              </a:ext>
            </a:extLst>
          </p:cNvPr>
          <p:cNvSpPr txBox="1"/>
          <p:nvPr/>
        </p:nvSpPr>
        <p:spPr>
          <a:xfrm>
            <a:off x="203139" y="39328"/>
            <a:ext cx="2481579" cy="420115"/>
          </a:xfrm>
          <a:prstGeom prst="rect">
            <a:avLst/>
          </a:prstGeom>
          <a:noFill/>
        </p:spPr>
        <p:txBody>
          <a:bodyPr wrap="square" rtlCol="0">
            <a:spAutoFit/>
          </a:bodyPr>
          <a:lstStyle/>
          <a:p>
            <a:r>
              <a:rPr lang="en-US" sz="2145" b="1" dirty="0">
                <a:solidFill>
                  <a:schemeClr val="bg1"/>
                </a:solidFill>
                <a:latin typeface="Arial" panose="020B0604020202020204" pitchFamily="34" charset="0"/>
                <a:ea typeface="AECOM Sans" panose="020B0504020202020204" pitchFamily="34" charset="0"/>
                <a:cs typeface="Arial" panose="020B0604020202020204" pitchFamily="34" charset="0"/>
              </a:rPr>
              <a:t>ncdot.gov</a:t>
            </a:r>
          </a:p>
        </p:txBody>
      </p:sp>
      <p:sp>
        <p:nvSpPr>
          <p:cNvPr id="18" name="TextBox 17">
            <a:extLst>
              <a:ext uri="{FF2B5EF4-FFF2-40B4-BE49-F238E27FC236}">
                <a16:creationId xmlns:a16="http://schemas.microsoft.com/office/drawing/2014/main" id="{924F91D4-1993-D219-8CBD-763684ACE773}"/>
              </a:ext>
            </a:extLst>
          </p:cNvPr>
          <p:cNvSpPr txBox="1"/>
          <p:nvPr/>
        </p:nvSpPr>
        <p:spPr>
          <a:xfrm>
            <a:off x="512762" y="758327"/>
            <a:ext cx="11281569" cy="450123"/>
          </a:xfrm>
          <a:prstGeom prst="rect">
            <a:avLst/>
          </a:prstGeom>
          <a:noFill/>
        </p:spPr>
        <p:txBody>
          <a:bodyPr wrap="square" rtlCol="0">
            <a:spAutoFit/>
          </a:bodyPr>
          <a:lstStyle/>
          <a:p>
            <a:r>
              <a:rPr lang="en-US" sz="2340" b="1" dirty="0">
                <a:solidFill>
                  <a:srgbClr val="093B60"/>
                </a:solidFill>
                <a:latin typeface="Arial" panose="020B0604020202020204" pitchFamily="34" charset="0"/>
                <a:ea typeface="AECOM Sans" panose="020B0504020202020204" pitchFamily="34" charset="0"/>
                <a:cs typeface="Arial" panose="020B0604020202020204" pitchFamily="34" charset="0"/>
              </a:rPr>
              <a:t>	</a:t>
            </a:r>
          </a:p>
        </p:txBody>
      </p:sp>
      <p:sp>
        <p:nvSpPr>
          <p:cNvPr id="4" name="Title 16">
            <a:extLst>
              <a:ext uri="{FF2B5EF4-FFF2-40B4-BE49-F238E27FC236}">
                <a16:creationId xmlns:a16="http://schemas.microsoft.com/office/drawing/2014/main" id="{DEB4EAF0-7942-0843-5044-C3529A6E47D7}"/>
              </a:ext>
            </a:extLst>
          </p:cNvPr>
          <p:cNvSpPr txBox="1">
            <a:spLocks/>
          </p:cNvSpPr>
          <p:nvPr/>
        </p:nvSpPr>
        <p:spPr>
          <a:xfrm>
            <a:off x="48038" y="502944"/>
            <a:ext cx="11791122" cy="646331"/>
          </a:xfrm>
          <a:prstGeom prst="rect">
            <a:avLst/>
          </a:prstGeom>
          <a:noFill/>
          <a:ln w="28575">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sz="3500" b="0" i="0">
                <a:solidFill>
                  <a:srgbClr val="585858"/>
                </a:solidFill>
                <a:latin typeface="Arial"/>
                <a:ea typeface="+mj-ea"/>
                <a:cs typeface="Arial"/>
              </a:defRPr>
            </a:lvl1pPr>
          </a:lstStyle>
          <a:p>
            <a:pPr algn="ctr">
              <a:defRPr/>
            </a:pPr>
            <a:r>
              <a:rPr lang="en-US" sz="3600" b="1" dirty="0">
                <a:solidFill>
                  <a:schemeClr val="accent1">
                    <a:lumMod val="50000"/>
                  </a:schemeClr>
                </a:solidFill>
                <a:latin typeface="Aptos Display" panose="020B0004020202020204" pitchFamily="34" charset="0"/>
              </a:rPr>
              <a:t>FY 28 Unified Grant Application (UGA) Process</a:t>
            </a:r>
          </a:p>
        </p:txBody>
      </p:sp>
      <p:sp>
        <p:nvSpPr>
          <p:cNvPr id="7" name="Arrow: Down 6" descr="Arrow pointing to the phase of the application phase currently underway between the application phase and contracting and compliance phase">
            <a:extLst>
              <a:ext uri="{FF2B5EF4-FFF2-40B4-BE49-F238E27FC236}">
                <a16:creationId xmlns:a16="http://schemas.microsoft.com/office/drawing/2014/main" id="{C2545221-E55A-FF28-0F05-64CDB296FB68}"/>
              </a:ext>
            </a:extLst>
          </p:cNvPr>
          <p:cNvSpPr/>
          <p:nvPr/>
        </p:nvSpPr>
        <p:spPr>
          <a:xfrm>
            <a:off x="7455732" y="1143000"/>
            <a:ext cx="451405" cy="610763"/>
          </a:xfrm>
          <a:prstGeom prst="downArrow">
            <a:avLst/>
          </a:prstGeom>
          <a:ln>
            <a:solidFill>
              <a:srgbClr val="FFFF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4C270B7-7098-FF16-E615-4AD760B336E3}"/>
              </a:ext>
            </a:extLst>
          </p:cNvPr>
          <p:cNvSpPr txBox="1"/>
          <p:nvPr/>
        </p:nvSpPr>
        <p:spPr>
          <a:xfrm>
            <a:off x="7996278" y="1143000"/>
            <a:ext cx="2999255" cy="492443"/>
          </a:xfrm>
          <a:prstGeom prst="rect">
            <a:avLst/>
          </a:prstGeom>
          <a:noFill/>
        </p:spPr>
        <p:txBody>
          <a:bodyPr wrap="square" rtlCol="0">
            <a:spAutoFit/>
          </a:bodyPr>
          <a:lstStyle/>
          <a:p>
            <a:r>
              <a:rPr lang="en-US" sz="1300" b="1" dirty="0">
                <a:latin typeface="Cavolini" panose="03000502040302020204" pitchFamily="66" charset="0"/>
                <a:cs typeface="Cavolini" panose="03000502040302020204" pitchFamily="66" charset="0"/>
              </a:rPr>
              <a:t>We are here</a:t>
            </a:r>
          </a:p>
          <a:p>
            <a:r>
              <a:rPr lang="en-US" sz="1300" b="1" dirty="0">
                <a:latin typeface="Cavolini" panose="03000502040302020204" pitchFamily="66" charset="0"/>
                <a:cs typeface="Cavolini" panose="03000502040302020204" pitchFamily="66" charset="0"/>
              </a:rPr>
              <a:t>Grants were due October 2nd</a:t>
            </a:r>
          </a:p>
        </p:txBody>
      </p:sp>
      <p:pic>
        <p:nvPicPr>
          <p:cNvPr id="10" name="Picture 9">
            <a:extLst>
              <a:ext uri="{FF2B5EF4-FFF2-40B4-BE49-F238E27FC236}">
                <a16:creationId xmlns:a16="http://schemas.microsoft.com/office/drawing/2014/main" id="{1286D2C7-85EE-0F7E-88DD-CCF99E34AFCA}"/>
              </a:ext>
            </a:extLst>
          </p:cNvPr>
          <p:cNvPicPr>
            <a:picLocks noChangeAspect="1"/>
          </p:cNvPicPr>
          <p:nvPr/>
        </p:nvPicPr>
        <p:blipFill>
          <a:blip r:embed="rId3"/>
          <a:stretch>
            <a:fillRect/>
          </a:stretch>
        </p:blipFill>
        <p:spPr>
          <a:xfrm>
            <a:off x="894980" y="1783186"/>
            <a:ext cx="10097240" cy="2714996"/>
          </a:xfrm>
          <a:prstGeom prst="rect">
            <a:avLst/>
          </a:prstGeom>
        </p:spPr>
      </p:pic>
      <p:sp>
        <p:nvSpPr>
          <p:cNvPr id="13" name="TextBox 12">
            <a:extLst>
              <a:ext uri="{FF2B5EF4-FFF2-40B4-BE49-F238E27FC236}">
                <a16:creationId xmlns:a16="http://schemas.microsoft.com/office/drawing/2014/main" id="{C0213A18-616C-2993-FE3D-D243FA6F0B0B}"/>
              </a:ext>
            </a:extLst>
          </p:cNvPr>
          <p:cNvSpPr txBox="1"/>
          <p:nvPr/>
        </p:nvSpPr>
        <p:spPr>
          <a:xfrm>
            <a:off x="838200" y="4468365"/>
            <a:ext cx="10154020" cy="2169825"/>
          </a:xfrm>
          <a:prstGeom prst="rect">
            <a:avLst/>
          </a:prstGeom>
          <a:gradFill>
            <a:gsLst>
              <a:gs pos="11000">
                <a:schemeClr val="accent6">
                  <a:lumMod val="75000"/>
                  <a:alpha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r>
              <a:rPr lang="en-US" sz="400" b="1" dirty="0">
                <a:solidFill>
                  <a:schemeClr val="tx1"/>
                </a:solidFill>
              </a:rPr>
              <a:t>          </a:t>
            </a:r>
          </a:p>
          <a:p>
            <a:r>
              <a:rPr lang="en-US" sz="1900" b="1" dirty="0">
                <a:solidFill>
                  <a:schemeClr val="tx1"/>
                </a:solidFill>
              </a:rPr>
              <a:t>NOTES:</a:t>
            </a:r>
          </a:p>
          <a:p>
            <a:pPr marL="342900" indent="-342900">
              <a:buFont typeface="Arial" panose="020B0604020202020204" pitchFamily="34" charset="0"/>
              <a:buChar char="•"/>
            </a:pPr>
            <a:r>
              <a:rPr lang="en-US" dirty="0">
                <a:latin typeface="Aptos Display" panose="020B0004020202020204" pitchFamily="34" charset="0"/>
              </a:rPr>
              <a:t>Outstanding Phase I Documents will DELAY review of your applications. This includes documents like Conflict-of-Interest Statements or Expired UEI Information. Applications without approved Phase I documents cannot be sent to the Board of Transportation for approval. </a:t>
            </a:r>
          </a:p>
          <a:p>
            <a:pPr marL="342900" indent="-342900">
              <a:buFont typeface="Arial" panose="020B0604020202020204" pitchFamily="34" charset="0"/>
              <a:buChar char="•"/>
            </a:pPr>
            <a:r>
              <a:rPr lang="en-US" dirty="0">
                <a:solidFill>
                  <a:schemeClr val="tx1"/>
                </a:solidFill>
                <a:latin typeface="Aptos Display" panose="020B0004020202020204" pitchFamily="34" charset="0"/>
              </a:rPr>
              <a:t>Do</a:t>
            </a:r>
            <a:r>
              <a:rPr lang="en-US" dirty="0">
                <a:latin typeface="Aptos Display" panose="020B0004020202020204" pitchFamily="34" charset="0"/>
              </a:rPr>
              <a:t>cuments, applications, etc. returned for updates, must be returned </a:t>
            </a:r>
            <a:r>
              <a:rPr lang="en-US" b="1" dirty="0">
                <a:latin typeface="Aptos Display" panose="020B0004020202020204" pitchFamily="34" charset="0"/>
              </a:rPr>
              <a:t>within 7 days.</a:t>
            </a:r>
          </a:p>
          <a:p>
            <a:pPr marL="342900" indent="-342900">
              <a:buFont typeface="Arial" panose="020B0604020202020204" pitchFamily="34" charset="0"/>
              <a:buChar char="•"/>
            </a:pPr>
            <a:r>
              <a:rPr lang="en-US" dirty="0">
                <a:solidFill>
                  <a:schemeClr val="tx1"/>
                </a:solidFill>
                <a:latin typeface="Aptos Display" panose="020B0004020202020204" pitchFamily="34" charset="0"/>
              </a:rPr>
              <a:t>We are working to </a:t>
            </a:r>
            <a:r>
              <a:rPr lang="en-US" dirty="0">
                <a:latin typeface="Aptos Display" panose="020B0004020202020204" pitchFamily="34" charset="0"/>
              </a:rPr>
              <a:t>improve processes. This means that RGSs cannot “chase down” applications. Responsibility to submit applications is the systems. </a:t>
            </a:r>
            <a:endParaRPr lang="en-US" dirty="0">
              <a:solidFill>
                <a:schemeClr val="tx1"/>
              </a:solidFill>
              <a:latin typeface="Aptos Display" panose="020B0004020202020204" pitchFamily="34" charset="0"/>
            </a:endParaRPr>
          </a:p>
          <a:p>
            <a:pPr marL="342900" indent="-342900">
              <a:buFont typeface="Arial" panose="020B0604020202020204" pitchFamily="34" charset="0"/>
              <a:buChar char="•"/>
            </a:pPr>
            <a:endParaRPr lang="en-US" sz="400" b="1" dirty="0">
              <a:latin typeface="Aptos Display" panose="020B0004020202020204" pitchFamily="34" charset="0"/>
            </a:endParaRPr>
          </a:p>
        </p:txBody>
      </p:sp>
    </p:spTree>
    <p:extLst>
      <p:ext uri="{BB962C8B-B14F-4D97-AF65-F5344CB8AC3E}">
        <p14:creationId xmlns:p14="http://schemas.microsoft.com/office/powerpoint/2010/main" val="2992141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Arrow: Right 3">
            <a:extLst>
              <a:ext uri="{FF2B5EF4-FFF2-40B4-BE49-F238E27FC236}">
                <a16:creationId xmlns:a16="http://schemas.microsoft.com/office/drawing/2014/main" id="{F240E89D-5EBF-6BDD-B68E-3C50B343B0E1}"/>
              </a:ext>
            </a:extLst>
          </p:cNvPr>
          <p:cNvSpPr/>
          <p:nvPr/>
        </p:nvSpPr>
        <p:spPr>
          <a:xfrm>
            <a:off x="119539" y="2514600"/>
            <a:ext cx="1701790" cy="1190040"/>
          </a:xfrm>
          <a:prstGeom prst="rightArrow">
            <a:avLst/>
          </a:prstGeom>
          <a:solidFill>
            <a:srgbClr val="1437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rgbClr val="FFFFCC"/>
                </a:solidFill>
                <a:latin typeface="Aptos Display" panose="020B0004020202020204" pitchFamily="34" charset="0"/>
                <a:cs typeface="Cavolini" panose="03000502040302020204" pitchFamily="66" charset="0"/>
              </a:rPr>
              <a:t>FY28 UGA Links</a:t>
            </a:r>
          </a:p>
        </p:txBody>
      </p:sp>
      <p:sp>
        <p:nvSpPr>
          <p:cNvPr id="8" name="TextBox 7">
            <a:extLst>
              <a:ext uri="{FF2B5EF4-FFF2-40B4-BE49-F238E27FC236}">
                <a16:creationId xmlns:a16="http://schemas.microsoft.com/office/drawing/2014/main" id="{9F2FD4DF-83D5-1255-3553-FB836D216EE2}"/>
              </a:ext>
            </a:extLst>
          </p:cNvPr>
          <p:cNvSpPr txBox="1"/>
          <p:nvPr/>
        </p:nvSpPr>
        <p:spPr>
          <a:xfrm>
            <a:off x="1584940" y="152400"/>
            <a:ext cx="8915400" cy="646331"/>
          </a:xfrm>
          <a:prstGeom prst="rect">
            <a:avLst/>
          </a:prstGeom>
          <a:solidFill>
            <a:srgbClr val="143740"/>
          </a:solidFill>
          <a:ln>
            <a:solidFill>
              <a:srgbClr val="FFFFCC"/>
            </a:solidFill>
          </a:ln>
        </p:spPr>
        <p:txBody>
          <a:bodyPr wrap="square" rtlCol="0">
            <a:spAutoFit/>
          </a:bodyPr>
          <a:lstStyle/>
          <a:p>
            <a:pPr algn="ctr"/>
            <a:r>
              <a:rPr lang="en-US" sz="3600" dirty="0">
                <a:solidFill>
                  <a:srgbClr val="FFFFCC"/>
                </a:solidFill>
              </a:rPr>
              <a:t>UGA Page from IMD Connect Site</a:t>
            </a:r>
          </a:p>
        </p:txBody>
      </p:sp>
      <p:pic>
        <p:nvPicPr>
          <p:cNvPr id="6" name="Picture 5">
            <a:extLst>
              <a:ext uri="{FF2B5EF4-FFF2-40B4-BE49-F238E27FC236}">
                <a16:creationId xmlns:a16="http://schemas.microsoft.com/office/drawing/2014/main" id="{43777E99-8652-F5C7-4A4F-FFCEC3A6FDD9}"/>
              </a:ext>
            </a:extLst>
          </p:cNvPr>
          <p:cNvPicPr>
            <a:picLocks noChangeAspect="1"/>
          </p:cNvPicPr>
          <p:nvPr/>
        </p:nvPicPr>
        <p:blipFill>
          <a:blip r:embed="rId2"/>
          <a:stretch>
            <a:fillRect/>
          </a:stretch>
        </p:blipFill>
        <p:spPr>
          <a:xfrm>
            <a:off x="1821329" y="1143000"/>
            <a:ext cx="8256751" cy="5330308"/>
          </a:xfrm>
          <a:prstGeom prst="rect">
            <a:avLst/>
          </a:prstGeom>
        </p:spPr>
      </p:pic>
      <p:sp>
        <p:nvSpPr>
          <p:cNvPr id="10" name="Arrow: Left 9">
            <a:extLst>
              <a:ext uri="{FF2B5EF4-FFF2-40B4-BE49-F238E27FC236}">
                <a16:creationId xmlns:a16="http://schemas.microsoft.com/office/drawing/2014/main" id="{049C6235-1E94-97C7-3959-B9000367F056}"/>
              </a:ext>
            </a:extLst>
          </p:cNvPr>
          <p:cNvSpPr/>
          <p:nvPr/>
        </p:nvSpPr>
        <p:spPr>
          <a:xfrm>
            <a:off x="9754992" y="2362200"/>
            <a:ext cx="1752600" cy="1295400"/>
          </a:xfrm>
          <a:prstGeom prst="leftArrow">
            <a:avLst/>
          </a:prstGeom>
          <a:solidFill>
            <a:srgbClr val="A6DEBB"/>
          </a:solidFill>
          <a:ln w="381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accent1">
                    <a:lumMod val="50000"/>
                  </a:schemeClr>
                </a:solidFill>
                <a:latin typeface="Aptos Display" panose="020B0004020202020204" pitchFamily="34" charset="0"/>
              </a:rPr>
              <a:t>Vehicles Funded w/ FY27 Grants</a:t>
            </a:r>
          </a:p>
        </p:txBody>
      </p:sp>
      <p:sp>
        <p:nvSpPr>
          <p:cNvPr id="7" name="Arrow: Right 6">
            <a:extLst>
              <a:ext uri="{FF2B5EF4-FFF2-40B4-BE49-F238E27FC236}">
                <a16:creationId xmlns:a16="http://schemas.microsoft.com/office/drawing/2014/main" id="{29898BE3-2E6E-9DCB-9FC3-CF986A26900D}"/>
              </a:ext>
            </a:extLst>
          </p:cNvPr>
          <p:cNvSpPr/>
          <p:nvPr/>
        </p:nvSpPr>
        <p:spPr>
          <a:xfrm>
            <a:off x="533400" y="5486400"/>
            <a:ext cx="1447800" cy="1066800"/>
          </a:xfrm>
          <a:prstGeom prst="rightArrow">
            <a:avLst/>
          </a:prstGeom>
          <a:solidFill>
            <a:srgbClr val="14374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FFCC"/>
                </a:solidFill>
                <a:latin typeface="Aptos Display" panose="020B0004020202020204" pitchFamily="34" charset="0"/>
                <a:cs typeface="Cavolini" panose="03000502040302020204" pitchFamily="66" charset="0"/>
              </a:rPr>
              <a:t>Tools you can use</a:t>
            </a:r>
          </a:p>
        </p:txBody>
      </p:sp>
    </p:spTree>
    <p:extLst>
      <p:ext uri="{BB962C8B-B14F-4D97-AF65-F5344CB8AC3E}">
        <p14:creationId xmlns:p14="http://schemas.microsoft.com/office/powerpoint/2010/main" val="2337770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680E0-C786-BDB6-7B17-2107B7941E9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891BC31-6678-71C3-402F-AAAFF624281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50587" y="519484"/>
            <a:ext cx="1223226" cy="1076549"/>
          </a:xfrm>
          <a:prstGeom prst="rect">
            <a:avLst/>
          </a:prstGeom>
        </p:spPr>
      </p:pic>
      <p:sp>
        <p:nvSpPr>
          <p:cNvPr id="5" name="Rectangle 4">
            <a:extLst>
              <a:ext uri="{FF2B5EF4-FFF2-40B4-BE49-F238E27FC236}">
                <a16:creationId xmlns:a16="http://schemas.microsoft.com/office/drawing/2014/main" id="{5890D895-6810-D883-8078-3B5F90F419C0}"/>
              </a:ext>
              <a:ext uri="{C183D7F6-B498-43B3-948B-1728B52AA6E4}">
                <adec:decorative xmlns:adec="http://schemas.microsoft.com/office/drawing/2017/decorative" val="1"/>
              </a:ext>
            </a:extLst>
          </p:cNvPr>
          <p:cNvSpPr/>
          <p:nvPr/>
        </p:nvSpPr>
        <p:spPr>
          <a:xfrm rot="5400000">
            <a:off x="5763036" y="-5677309"/>
            <a:ext cx="361130" cy="11887201"/>
          </a:xfrm>
          <a:prstGeom prst="rect">
            <a:avLst/>
          </a:prstGeom>
          <a:solidFill>
            <a:srgbClr val="093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6">
            <a:extLst>
              <a:ext uri="{FF2B5EF4-FFF2-40B4-BE49-F238E27FC236}">
                <a16:creationId xmlns:a16="http://schemas.microsoft.com/office/drawing/2014/main" id="{7D7ABFE3-B99D-B634-E8BB-5F36C5F2EE8D}"/>
              </a:ext>
            </a:extLst>
          </p:cNvPr>
          <p:cNvSpPr txBox="1">
            <a:spLocks noGrp="1"/>
          </p:cNvSpPr>
          <p:nvPr>
            <p:ph type="title"/>
          </p:nvPr>
        </p:nvSpPr>
        <p:spPr>
          <a:xfrm>
            <a:off x="2571260" y="748094"/>
            <a:ext cx="8112714" cy="584775"/>
          </a:xfrm>
          <a:prstGeom prst="rect">
            <a:avLst/>
          </a:prstGeom>
          <a:noFill/>
          <a:ln w="28575">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chemeClr val="accent1">
                    <a:lumMod val="50000"/>
                  </a:schemeClr>
                </a:solidFill>
                <a:effectLst/>
                <a:uLnTx/>
                <a:uFillTx/>
                <a:latin typeface="Aptos Display" panose="020B0004020202020204" pitchFamily="34" charset="0"/>
              </a:rPr>
              <a:t>Unified Grant Application (UGA) Process</a:t>
            </a:r>
          </a:p>
        </p:txBody>
      </p:sp>
      <p:sp>
        <p:nvSpPr>
          <p:cNvPr id="20" name="Rectangle 19">
            <a:extLst>
              <a:ext uri="{FF2B5EF4-FFF2-40B4-BE49-F238E27FC236}">
                <a16:creationId xmlns:a16="http://schemas.microsoft.com/office/drawing/2014/main" id="{7BF691B6-450B-DB11-3791-3C59350F6B72}"/>
              </a:ext>
              <a:ext uri="{C183D7F6-B498-43B3-948B-1728B52AA6E4}">
                <adec:decorative xmlns:adec="http://schemas.microsoft.com/office/drawing/2017/decorative" val="1"/>
              </a:ext>
            </a:extLst>
          </p:cNvPr>
          <p:cNvSpPr/>
          <p:nvPr/>
        </p:nvSpPr>
        <p:spPr>
          <a:xfrm rot="5400000">
            <a:off x="5921314" y="-5478623"/>
            <a:ext cx="44576" cy="11887202"/>
          </a:xfrm>
          <a:prstGeom prst="rect">
            <a:avLst/>
          </a:prstGeom>
          <a:solidFill>
            <a:srgbClr val="29A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0401C4B9-C3C1-6E34-056B-17E28D996F03}"/>
              </a:ext>
            </a:extLst>
          </p:cNvPr>
          <p:cNvSpPr txBox="1"/>
          <p:nvPr/>
        </p:nvSpPr>
        <p:spPr>
          <a:xfrm>
            <a:off x="203139" y="39328"/>
            <a:ext cx="2481579" cy="420115"/>
          </a:xfrm>
          <a:prstGeom prst="rect">
            <a:avLst/>
          </a:prstGeom>
          <a:noFill/>
        </p:spPr>
        <p:txBody>
          <a:bodyPr wrap="square" rtlCol="0">
            <a:spAutoFit/>
          </a:bodyPr>
          <a:lstStyle/>
          <a:p>
            <a:r>
              <a:rPr lang="en-US" sz="2145" b="1" dirty="0">
                <a:solidFill>
                  <a:schemeClr val="bg1"/>
                </a:solidFill>
                <a:latin typeface="Arial" panose="020B0604020202020204" pitchFamily="34" charset="0"/>
                <a:ea typeface="AECOM Sans" panose="020B0504020202020204" pitchFamily="34" charset="0"/>
                <a:cs typeface="Arial" panose="020B0604020202020204" pitchFamily="34" charset="0"/>
              </a:rPr>
              <a:t>ncdot.gov</a:t>
            </a:r>
          </a:p>
        </p:txBody>
      </p:sp>
      <p:pic>
        <p:nvPicPr>
          <p:cNvPr id="35" name="Graphic 34">
            <a:extLst>
              <a:ext uri="{FF2B5EF4-FFF2-40B4-BE49-F238E27FC236}">
                <a16:creationId xmlns:a16="http://schemas.microsoft.com/office/drawing/2014/main" id="{3B5A9747-9A35-9AA7-C5CF-6B2CFEDE877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60637" y="198607"/>
            <a:ext cx="153604" cy="153604"/>
          </a:xfrm>
          <a:prstGeom prst="rect">
            <a:avLst/>
          </a:prstGeom>
        </p:spPr>
      </p:pic>
      <p:pic>
        <p:nvPicPr>
          <p:cNvPr id="36" name="Graphic 35">
            <a:extLst>
              <a:ext uri="{FF2B5EF4-FFF2-40B4-BE49-F238E27FC236}">
                <a16:creationId xmlns:a16="http://schemas.microsoft.com/office/drawing/2014/main" id="{7EE90D32-E84F-B7BD-0097-32350D77F49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92621" y="197249"/>
            <a:ext cx="153604" cy="211869"/>
          </a:xfrm>
          <a:prstGeom prst="rect">
            <a:avLst/>
          </a:prstGeom>
        </p:spPr>
      </p:pic>
      <p:pic>
        <p:nvPicPr>
          <p:cNvPr id="37" name="Graphic 36">
            <a:extLst>
              <a:ext uri="{FF2B5EF4-FFF2-40B4-BE49-F238E27FC236}">
                <a16:creationId xmlns:a16="http://schemas.microsoft.com/office/drawing/2014/main" id="{716A92E2-295F-E803-D002-2A86C35B045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74913" y="198503"/>
            <a:ext cx="153604" cy="211869"/>
          </a:xfrm>
          <a:prstGeom prst="rect">
            <a:avLst/>
          </a:prstGeom>
        </p:spPr>
      </p:pic>
      <p:pic>
        <p:nvPicPr>
          <p:cNvPr id="38" name="Graphic 37">
            <a:extLst>
              <a:ext uri="{FF2B5EF4-FFF2-40B4-BE49-F238E27FC236}">
                <a16:creationId xmlns:a16="http://schemas.microsoft.com/office/drawing/2014/main" id="{C74C4DCE-FB48-7873-71F6-C0C23A34CD4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19950" y="198452"/>
            <a:ext cx="153604" cy="211869"/>
          </a:xfrm>
          <a:prstGeom prst="rect">
            <a:avLst/>
          </a:prstGeom>
        </p:spPr>
      </p:pic>
      <p:pic>
        <p:nvPicPr>
          <p:cNvPr id="39" name="Graphic 38">
            <a:extLst>
              <a:ext uri="{FF2B5EF4-FFF2-40B4-BE49-F238E27FC236}">
                <a16:creationId xmlns:a16="http://schemas.microsoft.com/office/drawing/2014/main" id="{7D5508AF-1131-3D1C-FD7B-CF7647920C9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67815" y="199222"/>
            <a:ext cx="153604" cy="211869"/>
          </a:xfrm>
          <a:prstGeom prst="rect">
            <a:avLst/>
          </a:prstGeom>
        </p:spPr>
      </p:pic>
      <p:pic>
        <p:nvPicPr>
          <p:cNvPr id="40" name="Graphic 39">
            <a:extLst>
              <a:ext uri="{FF2B5EF4-FFF2-40B4-BE49-F238E27FC236}">
                <a16:creationId xmlns:a16="http://schemas.microsoft.com/office/drawing/2014/main" id="{8FDC73F0-CF32-E488-97EA-CBAF624DD6C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212852" y="198603"/>
            <a:ext cx="153604" cy="211869"/>
          </a:xfrm>
          <a:prstGeom prst="rect">
            <a:avLst/>
          </a:prstGeom>
        </p:spPr>
      </p:pic>
      <p:cxnSp>
        <p:nvCxnSpPr>
          <p:cNvPr id="42" name="Straight Connector 41">
            <a:extLst>
              <a:ext uri="{FF2B5EF4-FFF2-40B4-BE49-F238E27FC236}">
                <a16:creationId xmlns:a16="http://schemas.microsoft.com/office/drawing/2014/main" id="{73F4C4B8-A481-8806-B2F6-A9923292F99A}"/>
              </a:ext>
              <a:ext uri="{C183D7F6-B498-43B3-948B-1728B52AA6E4}">
                <adec:decorative xmlns:adec="http://schemas.microsoft.com/office/drawing/2017/decorative" val="1"/>
              </a:ext>
            </a:extLst>
          </p:cNvPr>
          <p:cNvCxnSpPr>
            <a:cxnSpLocks/>
          </p:cNvCxnSpPr>
          <p:nvPr/>
        </p:nvCxnSpPr>
        <p:spPr>
          <a:xfrm>
            <a:off x="9902400" y="152393"/>
            <a:ext cx="0" cy="23322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3" name="Graphic 42">
            <a:extLst>
              <a:ext uri="{FF2B5EF4-FFF2-40B4-BE49-F238E27FC236}">
                <a16:creationId xmlns:a16="http://schemas.microsoft.com/office/drawing/2014/main" id="{1CBC4C63-58F1-E0B2-EE8D-C6E18527482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231981" y="197757"/>
            <a:ext cx="347720" cy="274811"/>
          </a:xfrm>
          <a:prstGeom prst="rect">
            <a:avLst/>
          </a:prstGeom>
        </p:spPr>
      </p:pic>
      <p:grpSp>
        <p:nvGrpSpPr>
          <p:cNvPr id="28" name="Graphic 43">
            <a:extLst>
              <a:ext uri="{FF2B5EF4-FFF2-40B4-BE49-F238E27FC236}">
                <a16:creationId xmlns:a16="http://schemas.microsoft.com/office/drawing/2014/main" id="{2AAFE188-5EEC-169B-CE45-F9C42F98D75E}"/>
              </a:ext>
              <a:ext uri="{C183D7F6-B498-43B3-948B-1728B52AA6E4}">
                <adec:decorative xmlns:adec="http://schemas.microsoft.com/office/drawing/2017/decorative" val="1"/>
              </a:ext>
            </a:extLst>
          </p:cNvPr>
          <p:cNvGrpSpPr/>
          <p:nvPr/>
        </p:nvGrpSpPr>
        <p:grpSpPr>
          <a:xfrm>
            <a:off x="11395276" y="155796"/>
            <a:ext cx="276038" cy="233462"/>
            <a:chOff x="11687471" y="75043"/>
            <a:chExt cx="283116" cy="239448"/>
          </a:xfrm>
        </p:grpSpPr>
        <p:sp>
          <p:nvSpPr>
            <p:cNvPr id="29" name="Freeform: Shape 28">
              <a:extLst>
                <a:ext uri="{FF2B5EF4-FFF2-40B4-BE49-F238E27FC236}">
                  <a16:creationId xmlns:a16="http://schemas.microsoft.com/office/drawing/2014/main" id="{390DB1B9-4C27-C58D-AD20-B090538F92F6}"/>
                </a:ext>
              </a:extLst>
            </p:cNvPr>
            <p:cNvSpPr/>
            <p:nvPr/>
          </p:nvSpPr>
          <p:spPr>
            <a:xfrm>
              <a:off x="11748727" y="119250"/>
              <a:ext cx="152653" cy="152654"/>
            </a:xfrm>
            <a:custGeom>
              <a:avLst/>
              <a:gdLst>
                <a:gd name="connsiteX0" fmla="*/ 152654 w 152653"/>
                <a:gd name="connsiteY0" fmla="*/ 76327 h 152654"/>
                <a:gd name="connsiteX1" fmla="*/ 76327 w 152653"/>
                <a:gd name="connsiteY1" fmla="*/ 152655 h 152654"/>
                <a:gd name="connsiteX2" fmla="*/ 0 w 152653"/>
                <a:gd name="connsiteY2" fmla="*/ 76327 h 152654"/>
                <a:gd name="connsiteX3" fmla="*/ 76327 w 152653"/>
                <a:gd name="connsiteY3" fmla="*/ 0 h 152654"/>
                <a:gd name="connsiteX4" fmla="*/ 152654 w 152653"/>
                <a:gd name="connsiteY4" fmla="*/ 76327 h 152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3" h="152654">
                  <a:moveTo>
                    <a:pt x="152654" y="76327"/>
                  </a:moveTo>
                  <a:cubicBezTo>
                    <a:pt x="152654" y="118482"/>
                    <a:pt x="118481" y="152655"/>
                    <a:pt x="76327" y="152655"/>
                  </a:cubicBezTo>
                  <a:cubicBezTo>
                    <a:pt x="34173" y="152655"/>
                    <a:pt x="0" y="118482"/>
                    <a:pt x="0" y="76327"/>
                  </a:cubicBezTo>
                  <a:cubicBezTo>
                    <a:pt x="0" y="34173"/>
                    <a:pt x="34173" y="0"/>
                    <a:pt x="76327" y="0"/>
                  </a:cubicBezTo>
                  <a:cubicBezTo>
                    <a:pt x="118481" y="0"/>
                    <a:pt x="152654" y="34173"/>
                    <a:pt x="152654" y="76327"/>
                  </a:cubicBezTo>
                  <a:close/>
                </a:path>
              </a:pathLst>
            </a:custGeom>
            <a:noFill/>
            <a:ln w="5255" cap="flat">
              <a:solidFill>
                <a:srgbClr val="FFFFFF"/>
              </a:solidFill>
              <a:prstDash val="solid"/>
              <a:miter/>
            </a:ln>
          </p:spPr>
          <p:txBody>
            <a:bodyPr rtlCol="0" anchor="ctr"/>
            <a:lstStyle/>
            <a:p>
              <a:endParaRPr lang="en-US" dirty="0"/>
            </a:p>
          </p:txBody>
        </p:sp>
        <p:sp>
          <p:nvSpPr>
            <p:cNvPr id="30" name="TextBox 29">
              <a:extLst>
                <a:ext uri="{FF2B5EF4-FFF2-40B4-BE49-F238E27FC236}">
                  <a16:creationId xmlns:a16="http://schemas.microsoft.com/office/drawing/2014/main" id="{E0D6A4CF-C97C-EA74-D5FD-EAD7AB2C030D}"/>
                </a:ext>
              </a:extLst>
            </p:cNvPr>
            <p:cNvSpPr txBox="1"/>
            <p:nvPr/>
          </p:nvSpPr>
          <p:spPr>
            <a:xfrm>
              <a:off x="11687471" y="75043"/>
              <a:ext cx="283116" cy="239448"/>
            </a:xfrm>
            <a:prstGeom prst="rect">
              <a:avLst/>
            </a:prstGeom>
            <a:noFill/>
          </p:spPr>
          <p:txBody>
            <a:bodyPr wrap="none" rtlCol="0">
              <a:spAutoFit/>
            </a:bodyPr>
            <a:lstStyle/>
            <a:p>
              <a:pPr algn="l"/>
              <a:r>
                <a:rPr lang="en-US" sz="917" dirty="0">
                  <a:solidFill>
                    <a:srgbClr val="FFFFFF"/>
                  </a:solidFill>
                  <a:latin typeface="Arial"/>
                  <a:cs typeface="Arial"/>
                  <a:sym typeface="Arial"/>
                  <a:rtl val="0"/>
                </a:rPr>
                <a:t>O</a:t>
              </a:r>
            </a:p>
          </p:txBody>
        </p:sp>
      </p:grpSp>
      <p:sp>
        <p:nvSpPr>
          <p:cNvPr id="4" name="TextBox 3">
            <a:extLst>
              <a:ext uri="{FF2B5EF4-FFF2-40B4-BE49-F238E27FC236}">
                <a16:creationId xmlns:a16="http://schemas.microsoft.com/office/drawing/2014/main" id="{3CB662B9-17A9-64D5-1B35-08095E6AD03F}"/>
              </a:ext>
            </a:extLst>
          </p:cNvPr>
          <p:cNvSpPr txBox="1"/>
          <p:nvPr/>
        </p:nvSpPr>
        <p:spPr>
          <a:xfrm>
            <a:off x="2470920" y="502393"/>
            <a:ext cx="7848600" cy="461665"/>
          </a:xfrm>
          <a:prstGeom prst="rect">
            <a:avLst/>
          </a:prstGeom>
          <a:noFill/>
          <a:ln w="28575">
            <a:noFill/>
          </a:ln>
        </p:spPr>
        <p:txBody>
          <a:bodyPr wrap="square" rtlCol="0">
            <a:spAutoFit/>
          </a:bodyPr>
          <a:lstStyle/>
          <a:p>
            <a:pPr algn="ctr"/>
            <a:r>
              <a:rPr lang="en-US" sz="2400" b="1" dirty="0">
                <a:solidFill>
                  <a:schemeClr val="accent1">
                    <a:lumMod val="50000"/>
                  </a:schemeClr>
                </a:solidFill>
                <a:latin typeface="Aptos Display" panose="020B0004020202020204" pitchFamily="34" charset="0"/>
                <a:ea typeface="AECOM Sans" panose="020B0504020202020204" pitchFamily="34" charset="0"/>
                <a:cs typeface="Cavolini" panose="03000502040302020204" pitchFamily="66" charset="0"/>
              </a:rPr>
              <a:t>Fiscal Year 2028</a:t>
            </a:r>
          </a:p>
        </p:txBody>
      </p:sp>
      <p:sp>
        <p:nvSpPr>
          <p:cNvPr id="8" name="TextBox 7">
            <a:extLst>
              <a:ext uri="{FF2B5EF4-FFF2-40B4-BE49-F238E27FC236}">
                <a16:creationId xmlns:a16="http://schemas.microsoft.com/office/drawing/2014/main" id="{91650951-9470-A742-A4DA-494CC833D9BF}"/>
              </a:ext>
            </a:extLst>
          </p:cNvPr>
          <p:cNvSpPr txBox="1"/>
          <p:nvPr/>
        </p:nvSpPr>
        <p:spPr>
          <a:xfrm>
            <a:off x="2509019" y="1222999"/>
            <a:ext cx="7772401" cy="400110"/>
          </a:xfrm>
          <a:prstGeom prst="rect">
            <a:avLst/>
          </a:prstGeom>
          <a:noFill/>
          <a:ln w="28575">
            <a:noFill/>
          </a:ln>
        </p:spPr>
        <p:txBody>
          <a:bodyPr wrap="square" rtlCol="0">
            <a:spAutoFit/>
          </a:bodyPr>
          <a:lstStyle/>
          <a:p>
            <a:pPr algn="ctr"/>
            <a:r>
              <a:rPr lang="en-US" sz="2000" b="1" dirty="0">
                <a:solidFill>
                  <a:schemeClr val="accent1">
                    <a:lumMod val="50000"/>
                  </a:schemeClr>
                </a:solidFill>
                <a:latin typeface="Aptos Display" panose="020B0004020202020204" pitchFamily="34" charset="0"/>
                <a:cs typeface="Cavolini" panose="03000502040302020204" pitchFamily="66" charset="0"/>
              </a:rPr>
              <a:t>Document Tips, Tricks, and Reminders</a:t>
            </a:r>
          </a:p>
        </p:txBody>
      </p:sp>
      <p:graphicFrame>
        <p:nvGraphicFramePr>
          <p:cNvPr id="45" name="TextBox 1">
            <a:extLst>
              <a:ext uri="{FF2B5EF4-FFF2-40B4-BE49-F238E27FC236}">
                <a16:creationId xmlns:a16="http://schemas.microsoft.com/office/drawing/2014/main" id="{CFA654F4-F44E-2CB9-5EB7-60319A406522}"/>
              </a:ext>
            </a:extLst>
          </p:cNvPr>
          <p:cNvGraphicFramePr/>
          <p:nvPr/>
        </p:nvGraphicFramePr>
        <p:xfrm>
          <a:off x="737222" y="1824643"/>
          <a:ext cx="10412756" cy="464300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14265293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EF590-C22E-E467-CBC4-6BD35F1A7AE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538B77E-4AAD-D364-0F2F-0E157F80C9D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50587" y="519484"/>
            <a:ext cx="1223226" cy="1076549"/>
          </a:xfrm>
          <a:prstGeom prst="rect">
            <a:avLst/>
          </a:prstGeom>
        </p:spPr>
      </p:pic>
      <p:sp>
        <p:nvSpPr>
          <p:cNvPr id="5" name="Rectangle 4">
            <a:extLst>
              <a:ext uri="{FF2B5EF4-FFF2-40B4-BE49-F238E27FC236}">
                <a16:creationId xmlns:a16="http://schemas.microsoft.com/office/drawing/2014/main" id="{E21A9BAA-ABF1-3AC3-85C7-B9830628CE1D}"/>
              </a:ext>
              <a:ext uri="{C183D7F6-B498-43B3-948B-1728B52AA6E4}">
                <adec:decorative xmlns:adec="http://schemas.microsoft.com/office/drawing/2017/decorative" val="1"/>
              </a:ext>
            </a:extLst>
          </p:cNvPr>
          <p:cNvSpPr/>
          <p:nvPr/>
        </p:nvSpPr>
        <p:spPr>
          <a:xfrm rot="5400000">
            <a:off x="5763036" y="-5677309"/>
            <a:ext cx="361130" cy="11887201"/>
          </a:xfrm>
          <a:prstGeom prst="rect">
            <a:avLst/>
          </a:prstGeom>
          <a:solidFill>
            <a:srgbClr val="093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6">
            <a:extLst>
              <a:ext uri="{FF2B5EF4-FFF2-40B4-BE49-F238E27FC236}">
                <a16:creationId xmlns:a16="http://schemas.microsoft.com/office/drawing/2014/main" id="{A0379C11-E1EF-3568-B922-5CE6367E1F72}"/>
              </a:ext>
            </a:extLst>
          </p:cNvPr>
          <p:cNvSpPr txBox="1">
            <a:spLocks noGrp="1"/>
          </p:cNvSpPr>
          <p:nvPr>
            <p:ph type="title"/>
          </p:nvPr>
        </p:nvSpPr>
        <p:spPr>
          <a:xfrm>
            <a:off x="2571260" y="748094"/>
            <a:ext cx="8112714" cy="584775"/>
          </a:xfrm>
          <a:prstGeom prst="rect">
            <a:avLst/>
          </a:prstGeom>
          <a:noFill/>
          <a:ln w="28575">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chemeClr val="accent1">
                    <a:lumMod val="50000"/>
                  </a:schemeClr>
                </a:solidFill>
                <a:effectLst/>
                <a:uLnTx/>
                <a:uFillTx/>
                <a:latin typeface="Aptos Display" panose="020B0004020202020204" pitchFamily="34" charset="0"/>
              </a:rPr>
              <a:t>Unified Grant Application (UGA) Process</a:t>
            </a:r>
          </a:p>
        </p:txBody>
      </p:sp>
      <p:sp>
        <p:nvSpPr>
          <p:cNvPr id="20" name="Rectangle 19">
            <a:extLst>
              <a:ext uri="{FF2B5EF4-FFF2-40B4-BE49-F238E27FC236}">
                <a16:creationId xmlns:a16="http://schemas.microsoft.com/office/drawing/2014/main" id="{F1B5EEBB-2730-7E55-F136-A3036AC7AB9C}"/>
              </a:ext>
              <a:ext uri="{C183D7F6-B498-43B3-948B-1728B52AA6E4}">
                <adec:decorative xmlns:adec="http://schemas.microsoft.com/office/drawing/2017/decorative" val="1"/>
              </a:ext>
            </a:extLst>
          </p:cNvPr>
          <p:cNvSpPr/>
          <p:nvPr/>
        </p:nvSpPr>
        <p:spPr>
          <a:xfrm rot="5400000">
            <a:off x="5921314" y="-5478623"/>
            <a:ext cx="44576" cy="11887202"/>
          </a:xfrm>
          <a:prstGeom prst="rect">
            <a:avLst/>
          </a:prstGeom>
          <a:solidFill>
            <a:srgbClr val="29AA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a:extLst>
              <a:ext uri="{FF2B5EF4-FFF2-40B4-BE49-F238E27FC236}">
                <a16:creationId xmlns:a16="http://schemas.microsoft.com/office/drawing/2014/main" id="{642F8804-0127-CC19-4B4D-AC902B3D1402}"/>
              </a:ext>
            </a:extLst>
          </p:cNvPr>
          <p:cNvSpPr txBox="1"/>
          <p:nvPr/>
        </p:nvSpPr>
        <p:spPr>
          <a:xfrm>
            <a:off x="203139" y="39328"/>
            <a:ext cx="2481579" cy="420115"/>
          </a:xfrm>
          <a:prstGeom prst="rect">
            <a:avLst/>
          </a:prstGeom>
          <a:noFill/>
        </p:spPr>
        <p:txBody>
          <a:bodyPr wrap="square" rtlCol="0">
            <a:spAutoFit/>
          </a:bodyPr>
          <a:lstStyle/>
          <a:p>
            <a:r>
              <a:rPr lang="en-US" sz="2145" b="1" dirty="0">
                <a:solidFill>
                  <a:schemeClr val="bg1"/>
                </a:solidFill>
                <a:latin typeface="Arial" panose="020B0604020202020204" pitchFamily="34" charset="0"/>
                <a:ea typeface="AECOM Sans" panose="020B0504020202020204" pitchFamily="34" charset="0"/>
                <a:cs typeface="Arial" panose="020B0604020202020204" pitchFamily="34" charset="0"/>
              </a:rPr>
              <a:t>ncdot.gov</a:t>
            </a:r>
          </a:p>
        </p:txBody>
      </p:sp>
      <p:pic>
        <p:nvPicPr>
          <p:cNvPr id="35" name="Graphic 34">
            <a:extLst>
              <a:ext uri="{FF2B5EF4-FFF2-40B4-BE49-F238E27FC236}">
                <a16:creationId xmlns:a16="http://schemas.microsoft.com/office/drawing/2014/main" id="{BEA67D19-295C-769C-46AD-C484895D9A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60637" y="198607"/>
            <a:ext cx="153604" cy="153604"/>
          </a:xfrm>
          <a:prstGeom prst="rect">
            <a:avLst/>
          </a:prstGeom>
        </p:spPr>
      </p:pic>
      <p:pic>
        <p:nvPicPr>
          <p:cNvPr id="36" name="Graphic 35">
            <a:extLst>
              <a:ext uri="{FF2B5EF4-FFF2-40B4-BE49-F238E27FC236}">
                <a16:creationId xmlns:a16="http://schemas.microsoft.com/office/drawing/2014/main" id="{300CA34C-9A77-7F5A-C9BA-51CFF664C41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92621" y="197249"/>
            <a:ext cx="153604" cy="211869"/>
          </a:xfrm>
          <a:prstGeom prst="rect">
            <a:avLst/>
          </a:prstGeom>
        </p:spPr>
      </p:pic>
      <p:pic>
        <p:nvPicPr>
          <p:cNvPr id="37" name="Graphic 36">
            <a:extLst>
              <a:ext uri="{FF2B5EF4-FFF2-40B4-BE49-F238E27FC236}">
                <a16:creationId xmlns:a16="http://schemas.microsoft.com/office/drawing/2014/main" id="{A953D5E1-5935-BB01-97E4-19ACC407276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74913" y="198503"/>
            <a:ext cx="153604" cy="211869"/>
          </a:xfrm>
          <a:prstGeom prst="rect">
            <a:avLst/>
          </a:prstGeom>
        </p:spPr>
      </p:pic>
      <p:pic>
        <p:nvPicPr>
          <p:cNvPr id="38" name="Graphic 37">
            <a:extLst>
              <a:ext uri="{FF2B5EF4-FFF2-40B4-BE49-F238E27FC236}">
                <a16:creationId xmlns:a16="http://schemas.microsoft.com/office/drawing/2014/main" id="{7132948E-FCF8-9E19-A69D-77A77BFE5F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719950" y="198452"/>
            <a:ext cx="153604" cy="211869"/>
          </a:xfrm>
          <a:prstGeom prst="rect">
            <a:avLst/>
          </a:prstGeom>
        </p:spPr>
      </p:pic>
      <p:pic>
        <p:nvPicPr>
          <p:cNvPr id="39" name="Graphic 38">
            <a:extLst>
              <a:ext uri="{FF2B5EF4-FFF2-40B4-BE49-F238E27FC236}">
                <a16:creationId xmlns:a16="http://schemas.microsoft.com/office/drawing/2014/main" id="{9B21212A-E3B2-4395-A672-C6FF084AEB7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67815" y="199222"/>
            <a:ext cx="153604" cy="211869"/>
          </a:xfrm>
          <a:prstGeom prst="rect">
            <a:avLst/>
          </a:prstGeom>
        </p:spPr>
      </p:pic>
      <p:pic>
        <p:nvPicPr>
          <p:cNvPr id="40" name="Graphic 39">
            <a:extLst>
              <a:ext uri="{FF2B5EF4-FFF2-40B4-BE49-F238E27FC236}">
                <a16:creationId xmlns:a16="http://schemas.microsoft.com/office/drawing/2014/main" id="{FD0332FA-DB4D-89C3-E416-1A3B46D5742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212852" y="198603"/>
            <a:ext cx="153604" cy="211869"/>
          </a:xfrm>
          <a:prstGeom prst="rect">
            <a:avLst/>
          </a:prstGeom>
        </p:spPr>
      </p:pic>
      <p:cxnSp>
        <p:nvCxnSpPr>
          <p:cNvPr id="42" name="Straight Connector 41">
            <a:extLst>
              <a:ext uri="{FF2B5EF4-FFF2-40B4-BE49-F238E27FC236}">
                <a16:creationId xmlns:a16="http://schemas.microsoft.com/office/drawing/2014/main" id="{1995C979-F4E2-C69D-5B90-003285E2D3F0}"/>
              </a:ext>
              <a:ext uri="{C183D7F6-B498-43B3-948B-1728B52AA6E4}">
                <adec:decorative xmlns:adec="http://schemas.microsoft.com/office/drawing/2017/decorative" val="1"/>
              </a:ext>
            </a:extLst>
          </p:cNvPr>
          <p:cNvCxnSpPr>
            <a:cxnSpLocks/>
          </p:cNvCxnSpPr>
          <p:nvPr/>
        </p:nvCxnSpPr>
        <p:spPr>
          <a:xfrm>
            <a:off x="9902400" y="152393"/>
            <a:ext cx="0" cy="23322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3" name="Graphic 42">
            <a:extLst>
              <a:ext uri="{FF2B5EF4-FFF2-40B4-BE49-F238E27FC236}">
                <a16:creationId xmlns:a16="http://schemas.microsoft.com/office/drawing/2014/main" id="{F0A1F29F-3BA7-7227-AE96-72B8175F591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231981" y="197757"/>
            <a:ext cx="347720" cy="274811"/>
          </a:xfrm>
          <a:prstGeom prst="rect">
            <a:avLst/>
          </a:prstGeom>
        </p:spPr>
      </p:pic>
      <p:grpSp>
        <p:nvGrpSpPr>
          <p:cNvPr id="28" name="Graphic 43">
            <a:extLst>
              <a:ext uri="{FF2B5EF4-FFF2-40B4-BE49-F238E27FC236}">
                <a16:creationId xmlns:a16="http://schemas.microsoft.com/office/drawing/2014/main" id="{D2CDF821-83B4-F56F-CF9D-4D96E5444FCF}"/>
              </a:ext>
              <a:ext uri="{C183D7F6-B498-43B3-948B-1728B52AA6E4}">
                <adec:decorative xmlns:adec="http://schemas.microsoft.com/office/drawing/2017/decorative" val="1"/>
              </a:ext>
            </a:extLst>
          </p:cNvPr>
          <p:cNvGrpSpPr/>
          <p:nvPr/>
        </p:nvGrpSpPr>
        <p:grpSpPr>
          <a:xfrm>
            <a:off x="11395276" y="155796"/>
            <a:ext cx="276038" cy="233462"/>
            <a:chOff x="11687471" y="75043"/>
            <a:chExt cx="283116" cy="239448"/>
          </a:xfrm>
        </p:grpSpPr>
        <p:sp>
          <p:nvSpPr>
            <p:cNvPr id="29" name="Freeform: Shape 28">
              <a:extLst>
                <a:ext uri="{FF2B5EF4-FFF2-40B4-BE49-F238E27FC236}">
                  <a16:creationId xmlns:a16="http://schemas.microsoft.com/office/drawing/2014/main" id="{00FE8E25-C761-CBE6-A730-6822883BE3E5}"/>
                </a:ext>
              </a:extLst>
            </p:cNvPr>
            <p:cNvSpPr/>
            <p:nvPr/>
          </p:nvSpPr>
          <p:spPr>
            <a:xfrm>
              <a:off x="11748727" y="119250"/>
              <a:ext cx="152653" cy="152654"/>
            </a:xfrm>
            <a:custGeom>
              <a:avLst/>
              <a:gdLst>
                <a:gd name="connsiteX0" fmla="*/ 152654 w 152653"/>
                <a:gd name="connsiteY0" fmla="*/ 76327 h 152654"/>
                <a:gd name="connsiteX1" fmla="*/ 76327 w 152653"/>
                <a:gd name="connsiteY1" fmla="*/ 152655 h 152654"/>
                <a:gd name="connsiteX2" fmla="*/ 0 w 152653"/>
                <a:gd name="connsiteY2" fmla="*/ 76327 h 152654"/>
                <a:gd name="connsiteX3" fmla="*/ 76327 w 152653"/>
                <a:gd name="connsiteY3" fmla="*/ 0 h 152654"/>
                <a:gd name="connsiteX4" fmla="*/ 152654 w 152653"/>
                <a:gd name="connsiteY4" fmla="*/ 76327 h 1526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653" h="152654">
                  <a:moveTo>
                    <a:pt x="152654" y="76327"/>
                  </a:moveTo>
                  <a:cubicBezTo>
                    <a:pt x="152654" y="118482"/>
                    <a:pt x="118481" y="152655"/>
                    <a:pt x="76327" y="152655"/>
                  </a:cubicBezTo>
                  <a:cubicBezTo>
                    <a:pt x="34173" y="152655"/>
                    <a:pt x="0" y="118482"/>
                    <a:pt x="0" y="76327"/>
                  </a:cubicBezTo>
                  <a:cubicBezTo>
                    <a:pt x="0" y="34173"/>
                    <a:pt x="34173" y="0"/>
                    <a:pt x="76327" y="0"/>
                  </a:cubicBezTo>
                  <a:cubicBezTo>
                    <a:pt x="118481" y="0"/>
                    <a:pt x="152654" y="34173"/>
                    <a:pt x="152654" y="76327"/>
                  </a:cubicBezTo>
                  <a:close/>
                </a:path>
              </a:pathLst>
            </a:custGeom>
            <a:noFill/>
            <a:ln w="5255" cap="flat">
              <a:solidFill>
                <a:srgbClr val="FFFFFF"/>
              </a:solidFill>
              <a:prstDash val="solid"/>
              <a:miter/>
            </a:ln>
          </p:spPr>
          <p:txBody>
            <a:bodyPr rtlCol="0" anchor="ctr"/>
            <a:lstStyle/>
            <a:p>
              <a:endParaRPr lang="en-US" dirty="0"/>
            </a:p>
          </p:txBody>
        </p:sp>
        <p:sp>
          <p:nvSpPr>
            <p:cNvPr id="30" name="TextBox 29">
              <a:extLst>
                <a:ext uri="{FF2B5EF4-FFF2-40B4-BE49-F238E27FC236}">
                  <a16:creationId xmlns:a16="http://schemas.microsoft.com/office/drawing/2014/main" id="{09187561-6487-79C1-7CB3-DFEF3632FE63}"/>
                </a:ext>
              </a:extLst>
            </p:cNvPr>
            <p:cNvSpPr txBox="1"/>
            <p:nvPr/>
          </p:nvSpPr>
          <p:spPr>
            <a:xfrm>
              <a:off x="11687471" y="75043"/>
              <a:ext cx="283116" cy="239448"/>
            </a:xfrm>
            <a:prstGeom prst="rect">
              <a:avLst/>
            </a:prstGeom>
            <a:noFill/>
          </p:spPr>
          <p:txBody>
            <a:bodyPr wrap="none" rtlCol="0">
              <a:spAutoFit/>
            </a:bodyPr>
            <a:lstStyle/>
            <a:p>
              <a:pPr algn="l"/>
              <a:r>
                <a:rPr lang="en-US" sz="917" dirty="0">
                  <a:solidFill>
                    <a:srgbClr val="FFFFFF"/>
                  </a:solidFill>
                  <a:latin typeface="Arial"/>
                  <a:cs typeface="Arial"/>
                  <a:sym typeface="Arial"/>
                  <a:rtl val="0"/>
                </a:rPr>
                <a:t>O</a:t>
              </a:r>
            </a:p>
          </p:txBody>
        </p:sp>
      </p:grpSp>
      <p:sp>
        <p:nvSpPr>
          <p:cNvPr id="4" name="TextBox 3">
            <a:extLst>
              <a:ext uri="{FF2B5EF4-FFF2-40B4-BE49-F238E27FC236}">
                <a16:creationId xmlns:a16="http://schemas.microsoft.com/office/drawing/2014/main" id="{1D2D2BE5-E21F-0224-8575-9E42D25CEFAE}"/>
              </a:ext>
            </a:extLst>
          </p:cNvPr>
          <p:cNvSpPr txBox="1"/>
          <p:nvPr/>
        </p:nvSpPr>
        <p:spPr>
          <a:xfrm>
            <a:off x="2470920" y="502393"/>
            <a:ext cx="7848600" cy="461665"/>
          </a:xfrm>
          <a:prstGeom prst="rect">
            <a:avLst/>
          </a:prstGeom>
          <a:noFill/>
          <a:ln w="28575">
            <a:noFill/>
          </a:ln>
        </p:spPr>
        <p:txBody>
          <a:bodyPr wrap="square" rtlCol="0">
            <a:spAutoFit/>
          </a:bodyPr>
          <a:lstStyle/>
          <a:p>
            <a:pPr algn="ctr"/>
            <a:r>
              <a:rPr lang="en-US" sz="2400" b="1" dirty="0">
                <a:solidFill>
                  <a:schemeClr val="accent1">
                    <a:lumMod val="50000"/>
                  </a:schemeClr>
                </a:solidFill>
                <a:latin typeface="Aptos Display" panose="020B0004020202020204" pitchFamily="34" charset="0"/>
                <a:ea typeface="AECOM Sans" panose="020B0504020202020204" pitchFamily="34" charset="0"/>
                <a:cs typeface="Cavolini" panose="03000502040302020204" pitchFamily="66" charset="0"/>
              </a:rPr>
              <a:t>Fiscal Year 2028</a:t>
            </a:r>
          </a:p>
        </p:txBody>
      </p:sp>
      <p:sp>
        <p:nvSpPr>
          <p:cNvPr id="8" name="TextBox 7">
            <a:extLst>
              <a:ext uri="{FF2B5EF4-FFF2-40B4-BE49-F238E27FC236}">
                <a16:creationId xmlns:a16="http://schemas.microsoft.com/office/drawing/2014/main" id="{5D90AF47-6B30-D531-F460-C3DCB84ABF2F}"/>
              </a:ext>
            </a:extLst>
          </p:cNvPr>
          <p:cNvSpPr txBox="1"/>
          <p:nvPr/>
        </p:nvSpPr>
        <p:spPr>
          <a:xfrm>
            <a:off x="2509019" y="1222999"/>
            <a:ext cx="7772401" cy="400110"/>
          </a:xfrm>
          <a:prstGeom prst="rect">
            <a:avLst/>
          </a:prstGeom>
          <a:noFill/>
          <a:ln w="28575">
            <a:noFill/>
          </a:ln>
        </p:spPr>
        <p:txBody>
          <a:bodyPr wrap="square" rtlCol="0">
            <a:spAutoFit/>
          </a:bodyPr>
          <a:lstStyle/>
          <a:p>
            <a:pPr algn="ctr"/>
            <a:r>
              <a:rPr lang="en-US" sz="2000" b="1" dirty="0">
                <a:solidFill>
                  <a:schemeClr val="accent1">
                    <a:lumMod val="50000"/>
                  </a:schemeClr>
                </a:solidFill>
                <a:latin typeface="Aptos Display" panose="020B0004020202020204" pitchFamily="34" charset="0"/>
                <a:cs typeface="Cavolini" panose="03000502040302020204" pitchFamily="66" charset="0"/>
              </a:rPr>
              <a:t>Document Tips, Tricks, and Reminders</a:t>
            </a:r>
          </a:p>
        </p:txBody>
      </p:sp>
      <p:graphicFrame>
        <p:nvGraphicFramePr>
          <p:cNvPr id="45" name="TextBox 1">
            <a:extLst>
              <a:ext uri="{FF2B5EF4-FFF2-40B4-BE49-F238E27FC236}">
                <a16:creationId xmlns:a16="http://schemas.microsoft.com/office/drawing/2014/main" id="{F01EF11F-7C71-19B2-901F-EB39BCFF51BA}"/>
              </a:ext>
            </a:extLst>
          </p:cNvPr>
          <p:cNvGraphicFramePr/>
          <p:nvPr/>
        </p:nvGraphicFramePr>
        <p:xfrm>
          <a:off x="825811" y="1790987"/>
          <a:ext cx="10235578" cy="4530964"/>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34440175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ABA8D-7688-3A6C-7BD2-7E68967EC20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4E84C85-DEA1-F7D2-0571-9930605055B8}"/>
              </a:ext>
            </a:extLst>
          </p:cNvPr>
          <p:cNvSpPr/>
          <p:nvPr/>
        </p:nvSpPr>
        <p:spPr>
          <a:xfrm>
            <a:off x="-3313" y="224111"/>
            <a:ext cx="11887200" cy="766489"/>
          </a:xfrm>
          <a:custGeom>
            <a:avLst/>
            <a:gdLst>
              <a:gd name="csX0" fmla="*/ 0 w 11887200"/>
              <a:gd name="csY0" fmla="*/ 0 h 766489"/>
              <a:gd name="csX1" fmla="*/ 342631 w 11887200"/>
              <a:gd name="csY1" fmla="*/ 0 h 766489"/>
              <a:gd name="csX2" fmla="*/ 804134 w 11887200"/>
              <a:gd name="csY2" fmla="*/ 0 h 766489"/>
              <a:gd name="csX3" fmla="*/ 1146765 w 11887200"/>
              <a:gd name="csY3" fmla="*/ 0 h 766489"/>
              <a:gd name="csX4" fmla="*/ 2083756 w 11887200"/>
              <a:gd name="csY4" fmla="*/ 0 h 766489"/>
              <a:gd name="csX5" fmla="*/ 2664131 w 11887200"/>
              <a:gd name="csY5" fmla="*/ 0 h 766489"/>
              <a:gd name="csX6" fmla="*/ 3363378 w 11887200"/>
              <a:gd name="csY6" fmla="*/ 0 h 766489"/>
              <a:gd name="csX7" fmla="*/ 4062625 w 11887200"/>
              <a:gd name="csY7" fmla="*/ 0 h 766489"/>
              <a:gd name="csX8" fmla="*/ 4880744 w 11887200"/>
              <a:gd name="csY8" fmla="*/ 0 h 766489"/>
              <a:gd name="csX9" fmla="*/ 5579992 w 11887200"/>
              <a:gd name="csY9" fmla="*/ 0 h 766489"/>
              <a:gd name="csX10" fmla="*/ 6516983 w 11887200"/>
              <a:gd name="csY10" fmla="*/ 0 h 766489"/>
              <a:gd name="csX11" fmla="*/ 7453974 w 11887200"/>
              <a:gd name="csY11" fmla="*/ 0 h 766489"/>
              <a:gd name="csX12" fmla="*/ 8390965 w 11887200"/>
              <a:gd name="csY12" fmla="*/ 0 h 766489"/>
              <a:gd name="csX13" fmla="*/ 9209084 w 11887200"/>
              <a:gd name="csY13" fmla="*/ 0 h 766489"/>
              <a:gd name="csX14" fmla="*/ 10027203 w 11887200"/>
              <a:gd name="csY14" fmla="*/ 0 h 766489"/>
              <a:gd name="csX15" fmla="*/ 10488706 w 11887200"/>
              <a:gd name="csY15" fmla="*/ 0 h 766489"/>
              <a:gd name="csX16" fmla="*/ 10831337 w 11887200"/>
              <a:gd name="csY16" fmla="*/ 0 h 766489"/>
              <a:gd name="csX17" fmla="*/ 11887200 w 11887200"/>
              <a:gd name="csY17" fmla="*/ 0 h 766489"/>
              <a:gd name="csX18" fmla="*/ 11887200 w 11887200"/>
              <a:gd name="csY18" fmla="*/ 383245 h 766489"/>
              <a:gd name="csX19" fmla="*/ 11887200 w 11887200"/>
              <a:gd name="csY19" fmla="*/ 766489 h 766489"/>
              <a:gd name="csX20" fmla="*/ 11187953 w 11887200"/>
              <a:gd name="csY20" fmla="*/ 766489 h 766489"/>
              <a:gd name="csX21" fmla="*/ 10845322 w 11887200"/>
              <a:gd name="csY21" fmla="*/ 766489 h 766489"/>
              <a:gd name="csX22" fmla="*/ 10264947 w 11887200"/>
              <a:gd name="csY22" fmla="*/ 766489 h 766489"/>
              <a:gd name="csX23" fmla="*/ 9327956 w 11887200"/>
              <a:gd name="csY23" fmla="*/ 766489 h 766489"/>
              <a:gd name="csX24" fmla="*/ 8985325 w 11887200"/>
              <a:gd name="csY24" fmla="*/ 766489 h 766489"/>
              <a:gd name="csX25" fmla="*/ 8404950 w 11887200"/>
              <a:gd name="csY25" fmla="*/ 766489 h 766489"/>
              <a:gd name="csX26" fmla="*/ 8062319 w 11887200"/>
              <a:gd name="csY26" fmla="*/ 766489 h 766489"/>
              <a:gd name="csX27" fmla="*/ 7481944 w 11887200"/>
              <a:gd name="csY27" fmla="*/ 766489 h 766489"/>
              <a:gd name="csX28" fmla="*/ 6663824 w 11887200"/>
              <a:gd name="csY28" fmla="*/ 766489 h 766489"/>
              <a:gd name="csX29" fmla="*/ 5726833 w 11887200"/>
              <a:gd name="csY29" fmla="*/ 766489 h 766489"/>
              <a:gd name="csX30" fmla="*/ 4789842 w 11887200"/>
              <a:gd name="csY30" fmla="*/ 766489 h 766489"/>
              <a:gd name="csX31" fmla="*/ 4090595 w 11887200"/>
              <a:gd name="csY31" fmla="*/ 766489 h 766489"/>
              <a:gd name="csX32" fmla="*/ 3391348 w 11887200"/>
              <a:gd name="csY32" fmla="*/ 766489 h 766489"/>
              <a:gd name="csX33" fmla="*/ 2454357 w 11887200"/>
              <a:gd name="csY33" fmla="*/ 766489 h 766489"/>
              <a:gd name="csX34" fmla="*/ 2111726 w 11887200"/>
              <a:gd name="csY34" fmla="*/ 766489 h 766489"/>
              <a:gd name="csX35" fmla="*/ 1412479 w 11887200"/>
              <a:gd name="csY35" fmla="*/ 766489 h 766489"/>
              <a:gd name="csX36" fmla="*/ 950976 w 11887200"/>
              <a:gd name="csY36" fmla="*/ 766489 h 766489"/>
              <a:gd name="csX37" fmla="*/ 0 w 11887200"/>
              <a:gd name="csY37" fmla="*/ 766489 h 766489"/>
              <a:gd name="csX38" fmla="*/ 0 w 11887200"/>
              <a:gd name="csY38" fmla="*/ 390909 h 766489"/>
              <a:gd name="csX39" fmla="*/ 0 w 11887200"/>
              <a:gd name="csY39" fmla="*/ 0 h 7664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1887200" h="766489" fill="none" extrusionOk="0">
                <a:moveTo>
                  <a:pt x="0" y="0"/>
                </a:moveTo>
                <a:cubicBezTo>
                  <a:pt x="140270" y="-7268"/>
                  <a:pt x="244320" y="-1060"/>
                  <a:pt x="342631" y="0"/>
                </a:cubicBezTo>
                <a:cubicBezTo>
                  <a:pt x="440942" y="1060"/>
                  <a:pt x="672322" y="-9875"/>
                  <a:pt x="804134" y="0"/>
                </a:cubicBezTo>
                <a:cubicBezTo>
                  <a:pt x="935946" y="9875"/>
                  <a:pt x="996431" y="12528"/>
                  <a:pt x="1146765" y="0"/>
                </a:cubicBezTo>
                <a:cubicBezTo>
                  <a:pt x="1297099" y="-12528"/>
                  <a:pt x="1864913" y="10071"/>
                  <a:pt x="2083756" y="0"/>
                </a:cubicBezTo>
                <a:cubicBezTo>
                  <a:pt x="2302599" y="-10071"/>
                  <a:pt x="2456472" y="-15054"/>
                  <a:pt x="2664131" y="0"/>
                </a:cubicBezTo>
                <a:cubicBezTo>
                  <a:pt x="2871790" y="15054"/>
                  <a:pt x="3127405" y="9455"/>
                  <a:pt x="3363378" y="0"/>
                </a:cubicBezTo>
                <a:cubicBezTo>
                  <a:pt x="3599351" y="-9455"/>
                  <a:pt x="3755252" y="24345"/>
                  <a:pt x="4062625" y="0"/>
                </a:cubicBezTo>
                <a:cubicBezTo>
                  <a:pt x="4369998" y="-24345"/>
                  <a:pt x="4706894" y="-25681"/>
                  <a:pt x="4880744" y="0"/>
                </a:cubicBezTo>
                <a:cubicBezTo>
                  <a:pt x="5054594" y="25681"/>
                  <a:pt x="5303753" y="23413"/>
                  <a:pt x="5579992" y="0"/>
                </a:cubicBezTo>
                <a:cubicBezTo>
                  <a:pt x="5856231" y="-23413"/>
                  <a:pt x="6131603" y="-45909"/>
                  <a:pt x="6516983" y="0"/>
                </a:cubicBezTo>
                <a:cubicBezTo>
                  <a:pt x="6902363" y="45909"/>
                  <a:pt x="7156449" y="25707"/>
                  <a:pt x="7453974" y="0"/>
                </a:cubicBezTo>
                <a:cubicBezTo>
                  <a:pt x="7751499" y="-25707"/>
                  <a:pt x="8016167" y="18741"/>
                  <a:pt x="8390965" y="0"/>
                </a:cubicBezTo>
                <a:cubicBezTo>
                  <a:pt x="8765763" y="-18741"/>
                  <a:pt x="8972659" y="-8038"/>
                  <a:pt x="9209084" y="0"/>
                </a:cubicBezTo>
                <a:cubicBezTo>
                  <a:pt x="9445509" y="8038"/>
                  <a:pt x="9800368" y="-29649"/>
                  <a:pt x="10027203" y="0"/>
                </a:cubicBezTo>
                <a:cubicBezTo>
                  <a:pt x="10254038" y="29649"/>
                  <a:pt x="10339905" y="3534"/>
                  <a:pt x="10488706" y="0"/>
                </a:cubicBezTo>
                <a:cubicBezTo>
                  <a:pt x="10637507" y="-3534"/>
                  <a:pt x="10756806" y="13899"/>
                  <a:pt x="10831337" y="0"/>
                </a:cubicBezTo>
                <a:cubicBezTo>
                  <a:pt x="10905868" y="-13899"/>
                  <a:pt x="11499471" y="-22020"/>
                  <a:pt x="11887200" y="0"/>
                </a:cubicBezTo>
                <a:cubicBezTo>
                  <a:pt x="11886894" y="158129"/>
                  <a:pt x="11887609" y="284550"/>
                  <a:pt x="11887200" y="383245"/>
                </a:cubicBezTo>
                <a:cubicBezTo>
                  <a:pt x="11886791" y="481941"/>
                  <a:pt x="11897949" y="622878"/>
                  <a:pt x="11887200" y="766489"/>
                </a:cubicBezTo>
                <a:cubicBezTo>
                  <a:pt x="11642287" y="758356"/>
                  <a:pt x="11443046" y="799592"/>
                  <a:pt x="11187953" y="766489"/>
                </a:cubicBezTo>
                <a:cubicBezTo>
                  <a:pt x="10932860" y="733386"/>
                  <a:pt x="10934897" y="782091"/>
                  <a:pt x="10845322" y="766489"/>
                </a:cubicBezTo>
                <a:cubicBezTo>
                  <a:pt x="10755747" y="750887"/>
                  <a:pt x="10511598" y="784183"/>
                  <a:pt x="10264947" y="766489"/>
                </a:cubicBezTo>
                <a:cubicBezTo>
                  <a:pt x="10018297" y="748795"/>
                  <a:pt x="9687988" y="807468"/>
                  <a:pt x="9327956" y="766489"/>
                </a:cubicBezTo>
                <a:cubicBezTo>
                  <a:pt x="8967924" y="725510"/>
                  <a:pt x="9141266" y="752985"/>
                  <a:pt x="8985325" y="766489"/>
                </a:cubicBezTo>
                <a:cubicBezTo>
                  <a:pt x="8829384" y="779993"/>
                  <a:pt x="8618475" y="740118"/>
                  <a:pt x="8404950" y="766489"/>
                </a:cubicBezTo>
                <a:cubicBezTo>
                  <a:pt x="8191426" y="792860"/>
                  <a:pt x="8216904" y="759597"/>
                  <a:pt x="8062319" y="766489"/>
                </a:cubicBezTo>
                <a:cubicBezTo>
                  <a:pt x="7907734" y="773381"/>
                  <a:pt x="7730853" y="792184"/>
                  <a:pt x="7481944" y="766489"/>
                </a:cubicBezTo>
                <a:cubicBezTo>
                  <a:pt x="7233036" y="740794"/>
                  <a:pt x="6895096" y="795561"/>
                  <a:pt x="6663824" y="766489"/>
                </a:cubicBezTo>
                <a:cubicBezTo>
                  <a:pt x="6432552" y="737417"/>
                  <a:pt x="6185111" y="768547"/>
                  <a:pt x="5726833" y="766489"/>
                </a:cubicBezTo>
                <a:cubicBezTo>
                  <a:pt x="5268555" y="764431"/>
                  <a:pt x="5232183" y="743095"/>
                  <a:pt x="4789842" y="766489"/>
                </a:cubicBezTo>
                <a:cubicBezTo>
                  <a:pt x="4347501" y="789883"/>
                  <a:pt x="4399697" y="773438"/>
                  <a:pt x="4090595" y="766489"/>
                </a:cubicBezTo>
                <a:cubicBezTo>
                  <a:pt x="3781493" y="759540"/>
                  <a:pt x="3655662" y="732525"/>
                  <a:pt x="3391348" y="766489"/>
                </a:cubicBezTo>
                <a:cubicBezTo>
                  <a:pt x="3127034" y="800453"/>
                  <a:pt x="2645778" y="800497"/>
                  <a:pt x="2454357" y="766489"/>
                </a:cubicBezTo>
                <a:cubicBezTo>
                  <a:pt x="2262936" y="732481"/>
                  <a:pt x="2213584" y="767222"/>
                  <a:pt x="2111726" y="766489"/>
                </a:cubicBezTo>
                <a:cubicBezTo>
                  <a:pt x="2009868" y="765756"/>
                  <a:pt x="1656260" y="775415"/>
                  <a:pt x="1412479" y="766489"/>
                </a:cubicBezTo>
                <a:cubicBezTo>
                  <a:pt x="1168698" y="757563"/>
                  <a:pt x="1164390" y="783675"/>
                  <a:pt x="950976" y="766489"/>
                </a:cubicBezTo>
                <a:cubicBezTo>
                  <a:pt x="737562" y="749303"/>
                  <a:pt x="201703" y="744138"/>
                  <a:pt x="0" y="766489"/>
                </a:cubicBezTo>
                <a:cubicBezTo>
                  <a:pt x="-17435" y="627376"/>
                  <a:pt x="-13709" y="557388"/>
                  <a:pt x="0" y="390909"/>
                </a:cubicBezTo>
                <a:cubicBezTo>
                  <a:pt x="13709" y="224430"/>
                  <a:pt x="19526" y="79184"/>
                  <a:pt x="0" y="0"/>
                </a:cubicBezTo>
                <a:close/>
              </a:path>
              <a:path w="11887200" h="766489" stroke="0" extrusionOk="0">
                <a:moveTo>
                  <a:pt x="0" y="0"/>
                </a:moveTo>
                <a:cubicBezTo>
                  <a:pt x="158068" y="14482"/>
                  <a:pt x="269955" y="3646"/>
                  <a:pt x="342631" y="0"/>
                </a:cubicBezTo>
                <a:cubicBezTo>
                  <a:pt x="415307" y="-3646"/>
                  <a:pt x="589204" y="-12941"/>
                  <a:pt x="804134" y="0"/>
                </a:cubicBezTo>
                <a:cubicBezTo>
                  <a:pt x="1019064" y="12941"/>
                  <a:pt x="1219074" y="32964"/>
                  <a:pt x="1503381" y="0"/>
                </a:cubicBezTo>
                <a:cubicBezTo>
                  <a:pt x="1787688" y="-32964"/>
                  <a:pt x="2047790" y="-28161"/>
                  <a:pt x="2440372" y="0"/>
                </a:cubicBezTo>
                <a:cubicBezTo>
                  <a:pt x="2832954" y="28161"/>
                  <a:pt x="2691437" y="-8491"/>
                  <a:pt x="2783003" y="0"/>
                </a:cubicBezTo>
                <a:cubicBezTo>
                  <a:pt x="2874569" y="8491"/>
                  <a:pt x="3425207" y="16600"/>
                  <a:pt x="3601122" y="0"/>
                </a:cubicBezTo>
                <a:cubicBezTo>
                  <a:pt x="3777037" y="-16600"/>
                  <a:pt x="4049971" y="-1663"/>
                  <a:pt x="4419241" y="0"/>
                </a:cubicBezTo>
                <a:cubicBezTo>
                  <a:pt x="4788511" y="1663"/>
                  <a:pt x="4814698" y="-29136"/>
                  <a:pt x="5118488" y="0"/>
                </a:cubicBezTo>
                <a:cubicBezTo>
                  <a:pt x="5422278" y="29136"/>
                  <a:pt x="5844825" y="21739"/>
                  <a:pt x="6055480" y="0"/>
                </a:cubicBezTo>
                <a:cubicBezTo>
                  <a:pt x="6266135" y="-21739"/>
                  <a:pt x="6343985" y="1125"/>
                  <a:pt x="6516983" y="0"/>
                </a:cubicBezTo>
                <a:cubicBezTo>
                  <a:pt x="6689981" y="-1125"/>
                  <a:pt x="6864300" y="-2733"/>
                  <a:pt x="6978486" y="0"/>
                </a:cubicBezTo>
                <a:cubicBezTo>
                  <a:pt x="7092672" y="2733"/>
                  <a:pt x="7163571" y="-9059"/>
                  <a:pt x="7321117" y="0"/>
                </a:cubicBezTo>
                <a:cubicBezTo>
                  <a:pt x="7478663" y="9059"/>
                  <a:pt x="7741876" y="-2759"/>
                  <a:pt x="8139236" y="0"/>
                </a:cubicBezTo>
                <a:cubicBezTo>
                  <a:pt x="8536596" y="2759"/>
                  <a:pt x="8384315" y="-841"/>
                  <a:pt x="8481867" y="0"/>
                </a:cubicBezTo>
                <a:cubicBezTo>
                  <a:pt x="8579419" y="841"/>
                  <a:pt x="8717153" y="2399"/>
                  <a:pt x="8824498" y="0"/>
                </a:cubicBezTo>
                <a:cubicBezTo>
                  <a:pt x="8931843" y="-2399"/>
                  <a:pt x="9102544" y="11556"/>
                  <a:pt x="9286001" y="0"/>
                </a:cubicBezTo>
                <a:cubicBezTo>
                  <a:pt x="9469458" y="-11556"/>
                  <a:pt x="9830592" y="-26720"/>
                  <a:pt x="10222992" y="0"/>
                </a:cubicBezTo>
                <a:cubicBezTo>
                  <a:pt x="10615392" y="26720"/>
                  <a:pt x="10560546" y="17525"/>
                  <a:pt x="10684495" y="0"/>
                </a:cubicBezTo>
                <a:cubicBezTo>
                  <a:pt x="10808444" y="-17525"/>
                  <a:pt x="11022309" y="12510"/>
                  <a:pt x="11145998" y="0"/>
                </a:cubicBezTo>
                <a:cubicBezTo>
                  <a:pt x="11269687" y="-12510"/>
                  <a:pt x="11531785" y="-8573"/>
                  <a:pt x="11887200" y="0"/>
                </a:cubicBezTo>
                <a:cubicBezTo>
                  <a:pt x="11887403" y="94550"/>
                  <a:pt x="11902300" y="223967"/>
                  <a:pt x="11887200" y="375580"/>
                </a:cubicBezTo>
                <a:cubicBezTo>
                  <a:pt x="11872100" y="527193"/>
                  <a:pt x="11898201" y="585932"/>
                  <a:pt x="11887200" y="766489"/>
                </a:cubicBezTo>
                <a:cubicBezTo>
                  <a:pt x="11770746" y="781364"/>
                  <a:pt x="11661669" y="780717"/>
                  <a:pt x="11544569" y="766489"/>
                </a:cubicBezTo>
                <a:cubicBezTo>
                  <a:pt x="11427469" y="752261"/>
                  <a:pt x="11054159" y="789933"/>
                  <a:pt x="10845322" y="766489"/>
                </a:cubicBezTo>
                <a:cubicBezTo>
                  <a:pt x="10636485" y="743045"/>
                  <a:pt x="10571182" y="747365"/>
                  <a:pt x="10383819" y="766489"/>
                </a:cubicBezTo>
                <a:cubicBezTo>
                  <a:pt x="10196456" y="785613"/>
                  <a:pt x="10086623" y="755092"/>
                  <a:pt x="9922316" y="766489"/>
                </a:cubicBezTo>
                <a:cubicBezTo>
                  <a:pt x="9758009" y="777886"/>
                  <a:pt x="9747359" y="770954"/>
                  <a:pt x="9579685" y="766489"/>
                </a:cubicBezTo>
                <a:cubicBezTo>
                  <a:pt x="9412011" y="762024"/>
                  <a:pt x="9002944" y="735379"/>
                  <a:pt x="8642694" y="766489"/>
                </a:cubicBezTo>
                <a:cubicBezTo>
                  <a:pt x="8282444" y="797599"/>
                  <a:pt x="8365105" y="766569"/>
                  <a:pt x="8181191" y="766489"/>
                </a:cubicBezTo>
                <a:cubicBezTo>
                  <a:pt x="7997277" y="766409"/>
                  <a:pt x="7862691" y="743108"/>
                  <a:pt x="7600816" y="766489"/>
                </a:cubicBezTo>
                <a:cubicBezTo>
                  <a:pt x="7338942" y="789870"/>
                  <a:pt x="7377307" y="755388"/>
                  <a:pt x="7258184" y="766489"/>
                </a:cubicBezTo>
                <a:cubicBezTo>
                  <a:pt x="7139061" y="777590"/>
                  <a:pt x="6541073" y="725689"/>
                  <a:pt x="6321193" y="766489"/>
                </a:cubicBezTo>
                <a:cubicBezTo>
                  <a:pt x="6101313" y="807289"/>
                  <a:pt x="6081885" y="770110"/>
                  <a:pt x="5978562" y="766489"/>
                </a:cubicBezTo>
                <a:cubicBezTo>
                  <a:pt x="5875239" y="762868"/>
                  <a:pt x="5600449" y="797963"/>
                  <a:pt x="5279315" y="766489"/>
                </a:cubicBezTo>
                <a:cubicBezTo>
                  <a:pt x="4958181" y="735015"/>
                  <a:pt x="5096094" y="758866"/>
                  <a:pt x="4936684" y="766489"/>
                </a:cubicBezTo>
                <a:cubicBezTo>
                  <a:pt x="4777274" y="774112"/>
                  <a:pt x="4750340" y="755898"/>
                  <a:pt x="4594053" y="766489"/>
                </a:cubicBezTo>
                <a:cubicBezTo>
                  <a:pt x="4437766" y="777080"/>
                  <a:pt x="4330507" y="774800"/>
                  <a:pt x="4251422" y="766489"/>
                </a:cubicBezTo>
                <a:cubicBezTo>
                  <a:pt x="4172337" y="758178"/>
                  <a:pt x="3627236" y="776047"/>
                  <a:pt x="3314431" y="766489"/>
                </a:cubicBezTo>
                <a:cubicBezTo>
                  <a:pt x="3001626" y="756931"/>
                  <a:pt x="3131870" y="767250"/>
                  <a:pt x="2971800" y="766489"/>
                </a:cubicBezTo>
                <a:cubicBezTo>
                  <a:pt x="2811730" y="765728"/>
                  <a:pt x="2733475" y="788103"/>
                  <a:pt x="2510297" y="766489"/>
                </a:cubicBezTo>
                <a:cubicBezTo>
                  <a:pt x="2287119" y="744875"/>
                  <a:pt x="2276209" y="758497"/>
                  <a:pt x="2167666" y="766489"/>
                </a:cubicBezTo>
                <a:cubicBezTo>
                  <a:pt x="2059123" y="774481"/>
                  <a:pt x="1994951" y="763328"/>
                  <a:pt x="1825035" y="766489"/>
                </a:cubicBezTo>
                <a:cubicBezTo>
                  <a:pt x="1655119" y="769650"/>
                  <a:pt x="1611416" y="756394"/>
                  <a:pt x="1482404" y="766489"/>
                </a:cubicBezTo>
                <a:cubicBezTo>
                  <a:pt x="1353392" y="776584"/>
                  <a:pt x="1181397" y="741296"/>
                  <a:pt x="902029" y="766489"/>
                </a:cubicBezTo>
                <a:cubicBezTo>
                  <a:pt x="622661" y="791682"/>
                  <a:pt x="370820" y="726221"/>
                  <a:pt x="0" y="766489"/>
                </a:cubicBezTo>
                <a:cubicBezTo>
                  <a:pt x="2903" y="671999"/>
                  <a:pt x="10314" y="474332"/>
                  <a:pt x="0" y="398574"/>
                </a:cubicBezTo>
                <a:cubicBezTo>
                  <a:pt x="-10314" y="322816"/>
                  <a:pt x="-9735" y="135908"/>
                  <a:pt x="0" y="0"/>
                </a:cubicBezTo>
                <a:close/>
              </a:path>
            </a:pathLst>
          </a:custGeom>
          <a:solidFill>
            <a:srgbClr val="093B60"/>
          </a:solidFill>
          <a:ln w="28575">
            <a:solidFill>
              <a:schemeClr val="accent5">
                <a:lumMod val="50000"/>
              </a:schemeClr>
            </a:solidFill>
            <a:extLst>
              <a:ext uri="{C807C97D-BFC1-408E-A445-0C87EB9F89A2}">
                <ask:lineSketchStyleProps xmlns:ask="http://schemas.microsoft.com/office/drawing/2018/sketchyshapes" sd="2260836650">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E5C"/>
              </a:solidFill>
            </a:endParaRPr>
          </a:p>
        </p:txBody>
      </p:sp>
      <p:sp>
        <p:nvSpPr>
          <p:cNvPr id="4" name="Title 3">
            <a:extLst>
              <a:ext uri="{FF2B5EF4-FFF2-40B4-BE49-F238E27FC236}">
                <a16:creationId xmlns:a16="http://schemas.microsoft.com/office/drawing/2014/main" id="{737CDDBB-EE9B-6AA5-11D2-8505E747978C}"/>
              </a:ext>
            </a:extLst>
          </p:cNvPr>
          <p:cNvSpPr>
            <a:spLocks noGrp="1"/>
          </p:cNvSpPr>
          <p:nvPr>
            <p:ph type="title"/>
          </p:nvPr>
        </p:nvSpPr>
        <p:spPr>
          <a:xfrm>
            <a:off x="5133022" y="304800"/>
            <a:ext cx="1621155" cy="685800"/>
          </a:xfrm>
        </p:spPr>
        <p:txBody>
          <a:bodyPr/>
          <a:lstStyle/>
          <a:p>
            <a:r>
              <a:rPr lang="en-US" b="1" dirty="0">
                <a:solidFill>
                  <a:schemeClr val="bg1"/>
                </a:solidFill>
                <a:latin typeface="Aptos" panose="020B0004020202020204" pitchFamily="34" charset="0"/>
              </a:rPr>
              <a:t>ROAP</a:t>
            </a:r>
          </a:p>
        </p:txBody>
      </p:sp>
      <p:graphicFrame>
        <p:nvGraphicFramePr>
          <p:cNvPr id="3" name="Table 2">
            <a:extLst>
              <a:ext uri="{FF2B5EF4-FFF2-40B4-BE49-F238E27FC236}">
                <a16:creationId xmlns:a16="http://schemas.microsoft.com/office/drawing/2014/main" id="{4BD8EE2B-A914-D0ED-6AB7-BEFC0AF9EA21}"/>
              </a:ext>
            </a:extLst>
          </p:cNvPr>
          <p:cNvGraphicFramePr>
            <a:graphicFrameLocks noGrp="1"/>
          </p:cNvGraphicFramePr>
          <p:nvPr/>
        </p:nvGraphicFramePr>
        <p:xfrm>
          <a:off x="533400" y="1333500"/>
          <a:ext cx="8686800" cy="2819400"/>
        </p:xfrm>
        <a:graphic>
          <a:graphicData uri="http://schemas.openxmlformats.org/drawingml/2006/table">
            <a:tbl>
              <a:tblPr/>
              <a:tblGrid>
                <a:gridCol w="1905000">
                  <a:extLst>
                    <a:ext uri="{9D8B030D-6E8A-4147-A177-3AD203B41FA5}">
                      <a16:colId xmlns:a16="http://schemas.microsoft.com/office/drawing/2014/main" val="454285665"/>
                    </a:ext>
                  </a:extLst>
                </a:gridCol>
                <a:gridCol w="4319766">
                  <a:extLst>
                    <a:ext uri="{9D8B030D-6E8A-4147-A177-3AD203B41FA5}">
                      <a16:colId xmlns:a16="http://schemas.microsoft.com/office/drawing/2014/main" val="3672472575"/>
                    </a:ext>
                  </a:extLst>
                </a:gridCol>
                <a:gridCol w="1378120">
                  <a:extLst>
                    <a:ext uri="{9D8B030D-6E8A-4147-A177-3AD203B41FA5}">
                      <a16:colId xmlns:a16="http://schemas.microsoft.com/office/drawing/2014/main" val="2870792525"/>
                    </a:ext>
                  </a:extLst>
                </a:gridCol>
                <a:gridCol w="1083914">
                  <a:extLst>
                    <a:ext uri="{9D8B030D-6E8A-4147-A177-3AD203B41FA5}">
                      <a16:colId xmlns:a16="http://schemas.microsoft.com/office/drawing/2014/main" val="3630973692"/>
                    </a:ext>
                  </a:extLst>
                </a:gridCol>
              </a:tblGrid>
              <a:tr h="333375">
                <a:tc gridSpan="4">
                  <a:txBody>
                    <a:bodyPr/>
                    <a:lstStyle/>
                    <a:p>
                      <a:pPr algn="ctr" fontAlgn="ctr">
                        <a:buNone/>
                      </a:pPr>
                      <a:r>
                        <a:rPr lang="en-US" sz="2000" b="1" i="0" u="none" strike="noStrike" dirty="0">
                          <a:solidFill>
                            <a:srgbClr val="FFFFFF"/>
                          </a:solidFill>
                          <a:effectLst/>
                          <a:latin typeface="Aptos Display" panose="020B0004020202020204" pitchFamily="34" charset="0"/>
                        </a:rPr>
                        <a:t>Overall Stats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93B6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9892187"/>
                  </a:ext>
                </a:extLst>
              </a:tr>
              <a:tr h="552450">
                <a:tc>
                  <a:txBody>
                    <a:bodyPr/>
                    <a:lstStyle/>
                    <a:p>
                      <a:pPr algn="l" fontAlgn="ctr">
                        <a:buNone/>
                      </a:pPr>
                      <a:r>
                        <a:rPr lang="en-US" sz="1600" b="1" i="0" u="none" strike="noStrike">
                          <a:solidFill>
                            <a:srgbClr val="FFFFFF"/>
                          </a:solidFill>
                          <a:effectLst/>
                          <a:latin typeface="Aptos Narrow" panose="020B0004020202020204" pitchFamily="34" charset="0"/>
                        </a:rPr>
                        <a:t>Primary</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5890"/>
                    </a:solidFill>
                  </a:tcPr>
                </a:tc>
                <a:tc>
                  <a:txBody>
                    <a:bodyPr/>
                    <a:lstStyle/>
                    <a:p>
                      <a:pPr algn="l" fontAlgn="ctr">
                        <a:buNone/>
                      </a:pPr>
                      <a:r>
                        <a:rPr lang="en-US" sz="1600" b="1" i="0" u="none" strike="noStrike">
                          <a:solidFill>
                            <a:srgbClr val="FFFFFF"/>
                          </a:solidFill>
                          <a:effectLst/>
                          <a:latin typeface="Aptos Narrow" panose="020B0004020202020204" pitchFamily="34" charset="0"/>
                        </a:rPr>
                        <a:t> Description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5890"/>
                    </a:solidFill>
                  </a:tcPr>
                </a:tc>
                <a:tc>
                  <a:txBody>
                    <a:bodyPr/>
                    <a:lstStyle/>
                    <a:p>
                      <a:pPr algn="l" fontAlgn="ctr">
                        <a:buNone/>
                      </a:pPr>
                      <a:r>
                        <a:rPr lang="en-US" sz="1600" b="1" i="0" u="none" strike="noStrike" dirty="0">
                          <a:solidFill>
                            <a:srgbClr val="FFFFFF"/>
                          </a:solidFill>
                          <a:effectLst/>
                          <a:latin typeface="Aptos Narrow" panose="020B0004020202020204" pitchFamily="34" charset="0"/>
                        </a:rPr>
                        <a:t> Amount </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5890"/>
                    </a:solidFill>
                  </a:tcPr>
                </a:tc>
                <a:tc>
                  <a:txBody>
                    <a:bodyPr/>
                    <a:lstStyle/>
                    <a:p>
                      <a:pPr algn="l" fontAlgn="ctr">
                        <a:buNone/>
                      </a:pPr>
                      <a:r>
                        <a:rPr lang="en-US" sz="1600" b="1" i="0" u="none" strike="noStrike">
                          <a:solidFill>
                            <a:srgbClr val="FFFFFF"/>
                          </a:solidFill>
                          <a:effectLst/>
                          <a:latin typeface="Aptos Narrow" panose="020B0004020202020204" pitchFamily="34" charset="0"/>
                        </a:rPr>
                        <a:t>% Total </a:t>
                      </a:r>
                      <a:br>
                        <a:rPr lang="en-US" sz="1600" b="1" i="0" u="none" strike="noStrike">
                          <a:solidFill>
                            <a:srgbClr val="FFFFFF"/>
                          </a:solidFill>
                          <a:effectLst/>
                          <a:latin typeface="Aptos Narrow" panose="020B0004020202020204" pitchFamily="34" charset="0"/>
                        </a:rPr>
                      </a:br>
                      <a:r>
                        <a:rPr lang="en-US" sz="1600" b="1" i="0" u="none" strike="noStrike">
                          <a:solidFill>
                            <a:srgbClr val="FFFFFF"/>
                          </a:solidFill>
                          <a:effectLst/>
                          <a:latin typeface="Aptos Narrow" panose="020B0004020202020204" pitchFamily="34" charset="0"/>
                        </a:rPr>
                        <a:t>Allocation </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5890"/>
                    </a:solidFill>
                  </a:tcPr>
                </a:tc>
                <a:extLst>
                  <a:ext uri="{0D108BD9-81ED-4DB2-BD59-A6C34878D82A}">
                    <a16:rowId xmlns:a16="http://schemas.microsoft.com/office/drawing/2014/main" val="3308844382"/>
                  </a:ext>
                </a:extLst>
              </a:tr>
              <a:tr h="276225">
                <a:tc>
                  <a:txBody>
                    <a:bodyPr/>
                    <a:lstStyle/>
                    <a:p>
                      <a:pPr algn="l" fontAlgn="ctr">
                        <a:buNone/>
                      </a:pPr>
                      <a:r>
                        <a:rPr lang="en-US" sz="1600" b="0" i="0" u="none" strike="noStrike">
                          <a:solidFill>
                            <a:srgbClr val="000000"/>
                          </a:solidFill>
                          <a:effectLst/>
                          <a:latin typeface="Aptos Narrow" panose="020B0004020202020204" pitchFamily="34" charset="0"/>
                        </a:rPr>
                        <a:t>ROAP Allocation</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Aptos Narrow" panose="020B0004020202020204" pitchFamily="34" charset="0"/>
                        </a:rPr>
                        <a:t>1. Funds approved from legislators</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600" b="0" i="0" u="none" strike="noStrike">
                          <a:solidFill>
                            <a:srgbClr val="000000"/>
                          </a:solidFill>
                          <a:effectLst/>
                          <a:latin typeface="Aptos Narrow" panose="020B0004020202020204" pitchFamily="34" charset="0"/>
                        </a:rPr>
                        <a:t>$18,664,413</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600" b="0" i="0" u="none" strike="noStrike">
                          <a:solidFill>
                            <a:srgbClr val="000000"/>
                          </a:solidFill>
                          <a:effectLst/>
                          <a:latin typeface="Aptos Narrow" panose="020B00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4069610"/>
                  </a:ext>
                </a:extLst>
              </a:tr>
              <a:tr h="276225">
                <a:tc>
                  <a:txBody>
                    <a:bodyPr/>
                    <a:lstStyle/>
                    <a:p>
                      <a:pPr algn="l" fontAlgn="ctr">
                        <a:buNone/>
                      </a:pPr>
                      <a:r>
                        <a:rPr lang="en-US" sz="1600" b="0" i="0" u="none" strike="noStrike">
                          <a:solidFill>
                            <a:srgbClr val="000000"/>
                          </a:solidFill>
                          <a:effectLst/>
                          <a:latin typeface="Aptos Narrow" panose="020B0004020202020204" pitchFamily="34" charset="0"/>
                        </a:rPr>
                        <a:t>Carryover</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Aptos Narrow" panose="020B0004020202020204" pitchFamily="34" charset="0"/>
                        </a:rPr>
                        <a:t>2. Unspent funds from previous year</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600" b="0" i="0" u="none" strike="noStrike">
                          <a:solidFill>
                            <a:srgbClr val="000000"/>
                          </a:solidFill>
                          <a:effectLst/>
                          <a:latin typeface="Aptos Narrow" panose="020B0004020202020204" pitchFamily="34" charset="0"/>
                        </a:rPr>
                        <a:t>$1,171,937</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600" b="0" i="0" u="none" strike="noStrike">
                          <a:solidFill>
                            <a:srgbClr val="000000"/>
                          </a:solidFill>
                          <a:effectLst/>
                          <a:latin typeface="Aptos Narrow" panose="020B00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2034402"/>
                  </a:ext>
                </a:extLst>
              </a:tr>
              <a:tr h="276225">
                <a:tc>
                  <a:txBody>
                    <a:bodyPr/>
                    <a:lstStyle/>
                    <a:p>
                      <a:pPr algn="l" fontAlgn="ctr">
                        <a:buNone/>
                      </a:pPr>
                      <a:r>
                        <a:rPr lang="en-US" sz="1600" b="0" i="0" u="none" strike="noStrike">
                          <a:solidFill>
                            <a:srgbClr val="000000"/>
                          </a:solidFill>
                          <a:effectLst/>
                          <a:latin typeface="Aptos Narrow" panose="020B0004020202020204" pitchFamily="34" charset="0"/>
                        </a:rPr>
                        <a:t>Allocation + Carryover</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Aptos Narrow" panose="020B0004020202020204" pitchFamily="34" charset="0"/>
                        </a:rPr>
                        <a:t>3. Total of 1 + 2</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600" b="0" i="0" u="none" strike="noStrike">
                          <a:solidFill>
                            <a:srgbClr val="000000"/>
                          </a:solidFill>
                          <a:effectLst/>
                          <a:latin typeface="Aptos Narrow" panose="020B0004020202020204" pitchFamily="34" charset="0"/>
                        </a:rPr>
                        <a:t>$19,836,350</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600" b="0" i="0" u="none" strike="noStrike">
                          <a:solidFill>
                            <a:srgbClr val="000000"/>
                          </a:solidFill>
                          <a:effectLst/>
                          <a:latin typeface="Aptos Narrow" panose="020B00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9024867"/>
                  </a:ext>
                </a:extLst>
              </a:tr>
              <a:tr h="276225">
                <a:tc>
                  <a:txBody>
                    <a:bodyPr/>
                    <a:lstStyle/>
                    <a:p>
                      <a:pPr algn="l" fontAlgn="ctr">
                        <a:buNone/>
                      </a:pPr>
                      <a:r>
                        <a:rPr lang="en-US" sz="1600" b="0" i="0" u="none" strike="noStrike">
                          <a:solidFill>
                            <a:srgbClr val="000000"/>
                          </a:solidFill>
                          <a:effectLst/>
                          <a:latin typeface="Aptos Narrow" panose="020B0004020202020204" pitchFamily="34" charset="0"/>
                        </a:rPr>
                        <a:t>Transferred Out</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Aptos Narrow" panose="020B0004020202020204" pitchFamily="34" charset="0"/>
                        </a:rPr>
                        <a:t>4. Transferring ROAP funds to match eligible grant programs</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600" b="0" i="0" u="none" strike="noStrike">
                          <a:solidFill>
                            <a:srgbClr val="000000"/>
                          </a:solidFill>
                          <a:effectLst/>
                          <a:latin typeface="Aptos Narrow" panose="020B0004020202020204" pitchFamily="34" charset="0"/>
                        </a:rPr>
                        <a:t>$321,269</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600" b="0" i="0" u="none" strike="noStrike">
                          <a:solidFill>
                            <a:srgbClr val="000000"/>
                          </a:solidFill>
                          <a:effectLst/>
                          <a:latin typeface="Aptos Narrow" panose="020B0004020202020204" pitchFamily="34" charset="0"/>
                        </a:rPr>
                        <a:t>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8424964"/>
                  </a:ext>
                </a:extLst>
              </a:tr>
              <a:tr h="276225">
                <a:tc>
                  <a:txBody>
                    <a:bodyPr/>
                    <a:lstStyle/>
                    <a:p>
                      <a:pPr algn="l" fontAlgn="ctr">
                        <a:buNone/>
                      </a:pPr>
                      <a:r>
                        <a:rPr lang="en-US" sz="1600" b="0" i="0" u="none" strike="noStrike">
                          <a:solidFill>
                            <a:srgbClr val="000000"/>
                          </a:solidFill>
                          <a:effectLst/>
                          <a:latin typeface="Aptos Narrow" panose="020B0004020202020204" pitchFamily="34" charset="0"/>
                        </a:rPr>
                        <a:t>YTD Expenditures</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400" b="0" i="0" u="none" strike="noStrike" dirty="0">
                          <a:solidFill>
                            <a:srgbClr val="000000"/>
                          </a:solidFill>
                          <a:effectLst/>
                          <a:latin typeface="Aptos Narrow" panose="020B0004020202020204" pitchFamily="34" charset="0"/>
                        </a:rPr>
                        <a:t>5. Total approved expenses to date</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600" b="1" i="0" u="none" strike="noStrike">
                          <a:solidFill>
                            <a:srgbClr val="00B050"/>
                          </a:solidFill>
                          <a:effectLst/>
                          <a:latin typeface="Aptos Narrow" panose="020B0004020202020204" pitchFamily="34" charset="0"/>
                        </a:rPr>
                        <a:t>$4,711,962</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600" b="1" i="0" u="none" strike="noStrike">
                          <a:solidFill>
                            <a:srgbClr val="00B050"/>
                          </a:solidFill>
                          <a:effectLst/>
                          <a:latin typeface="Aptos Narrow" panose="020B0004020202020204" pitchFamily="34" charset="0"/>
                        </a:rPr>
                        <a:t>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8495698"/>
                  </a:ext>
                </a:extLst>
              </a:tr>
              <a:tr h="276225">
                <a:tc>
                  <a:txBody>
                    <a:bodyPr/>
                    <a:lstStyle/>
                    <a:p>
                      <a:pPr algn="l" fontAlgn="ctr">
                        <a:buNone/>
                      </a:pPr>
                      <a:r>
                        <a:rPr lang="en-US" sz="1600" b="0" i="0" u="none" strike="noStrike">
                          <a:solidFill>
                            <a:srgbClr val="000000"/>
                          </a:solidFill>
                          <a:effectLst/>
                          <a:latin typeface="Aptos Narrow" panose="020B0004020202020204" pitchFamily="34" charset="0"/>
                        </a:rPr>
                        <a:t>Total Balance</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400" b="0" i="0" u="none" strike="noStrike">
                          <a:solidFill>
                            <a:srgbClr val="000000"/>
                          </a:solidFill>
                          <a:effectLst/>
                          <a:latin typeface="Aptos Narrow" panose="020B0004020202020204" pitchFamily="34" charset="0"/>
                        </a:rPr>
                        <a:t>6. Remaining funds to date</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600" b="1" i="0" u="none" strike="noStrike">
                          <a:solidFill>
                            <a:srgbClr val="FF0000"/>
                          </a:solidFill>
                          <a:effectLst/>
                          <a:latin typeface="Aptos Narrow" panose="020B0004020202020204" pitchFamily="34" charset="0"/>
                        </a:rPr>
                        <a:t>$14,803,119</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600" b="1" i="0" u="none" strike="noStrike">
                          <a:solidFill>
                            <a:srgbClr val="FF0000"/>
                          </a:solidFill>
                          <a:effectLst/>
                          <a:latin typeface="Aptos Narrow" panose="020B0004020202020204" pitchFamily="34" charset="0"/>
                        </a:rPr>
                        <a:t>75%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7932318"/>
                  </a:ext>
                </a:extLst>
              </a:tr>
              <a:tr h="276225">
                <a:tc>
                  <a:txBody>
                    <a:bodyPr/>
                    <a:lstStyle/>
                    <a:p>
                      <a:pPr algn="l" fontAlgn="ctr">
                        <a:buNone/>
                      </a:pPr>
                      <a:r>
                        <a:rPr lang="en-US" sz="1600" b="0" i="0" u="none" strike="noStrike">
                          <a:solidFill>
                            <a:srgbClr val="000000"/>
                          </a:solidFill>
                          <a:effectLst/>
                          <a:latin typeface="Aptos Narrow" panose="020B0004020202020204" pitchFamily="34" charset="0"/>
                        </a:rPr>
                        <a:t>Other Funds Used</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400" b="0" i="0" u="none" strike="noStrike" dirty="0">
                          <a:solidFill>
                            <a:srgbClr val="000000"/>
                          </a:solidFill>
                          <a:effectLst/>
                          <a:latin typeface="Aptos Narrow" panose="020B0004020202020204" pitchFamily="34" charset="0"/>
                        </a:rPr>
                        <a:t>7. Funds Used that exceed the transit systems' allocations</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buNone/>
                      </a:pPr>
                      <a:r>
                        <a:rPr lang="en-US" sz="1600" b="0" i="0" u="none" strike="noStrike">
                          <a:solidFill>
                            <a:srgbClr val="000000"/>
                          </a:solidFill>
                          <a:effectLst/>
                          <a:latin typeface="Aptos Narrow" panose="020B0004020202020204" pitchFamily="34" charset="0"/>
                        </a:rPr>
                        <a:t>$526,925</a:t>
                      </a:r>
                    </a:p>
                  </a:txBody>
                  <a:tcPr marL="6858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600" b="0" i="0" u="none" strike="noStrike" dirty="0">
                          <a:solidFill>
                            <a:srgbClr val="000000"/>
                          </a:solidFill>
                          <a:effectLst/>
                          <a:latin typeface="Aptos Narrow" panose="020B0004020202020204" pitchFamily="34"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503926"/>
                  </a:ext>
                </a:extLst>
              </a:tr>
            </a:tbl>
          </a:graphicData>
        </a:graphic>
      </p:graphicFrame>
      <p:graphicFrame>
        <p:nvGraphicFramePr>
          <p:cNvPr id="6" name="Table 5">
            <a:extLst>
              <a:ext uri="{FF2B5EF4-FFF2-40B4-BE49-F238E27FC236}">
                <a16:creationId xmlns:a16="http://schemas.microsoft.com/office/drawing/2014/main" id="{259510F1-51BE-763B-2ADE-F2968E5E629C}"/>
              </a:ext>
            </a:extLst>
          </p:cNvPr>
          <p:cNvGraphicFramePr>
            <a:graphicFrameLocks noGrp="1"/>
          </p:cNvGraphicFramePr>
          <p:nvPr/>
        </p:nvGraphicFramePr>
        <p:xfrm>
          <a:off x="7391400" y="4495800"/>
          <a:ext cx="3886200" cy="2000250"/>
        </p:xfrm>
        <a:graphic>
          <a:graphicData uri="http://schemas.openxmlformats.org/drawingml/2006/table">
            <a:tbl>
              <a:tblPr/>
              <a:tblGrid>
                <a:gridCol w="1409700">
                  <a:extLst>
                    <a:ext uri="{9D8B030D-6E8A-4147-A177-3AD203B41FA5}">
                      <a16:colId xmlns:a16="http://schemas.microsoft.com/office/drawing/2014/main" val="2688134946"/>
                    </a:ext>
                  </a:extLst>
                </a:gridCol>
                <a:gridCol w="622300">
                  <a:extLst>
                    <a:ext uri="{9D8B030D-6E8A-4147-A177-3AD203B41FA5}">
                      <a16:colId xmlns:a16="http://schemas.microsoft.com/office/drawing/2014/main" val="2421831877"/>
                    </a:ext>
                  </a:extLst>
                </a:gridCol>
                <a:gridCol w="1231900">
                  <a:extLst>
                    <a:ext uri="{9D8B030D-6E8A-4147-A177-3AD203B41FA5}">
                      <a16:colId xmlns:a16="http://schemas.microsoft.com/office/drawing/2014/main" val="2737469779"/>
                    </a:ext>
                  </a:extLst>
                </a:gridCol>
                <a:gridCol w="622300">
                  <a:extLst>
                    <a:ext uri="{9D8B030D-6E8A-4147-A177-3AD203B41FA5}">
                      <a16:colId xmlns:a16="http://schemas.microsoft.com/office/drawing/2014/main" val="1308477421"/>
                    </a:ext>
                  </a:extLst>
                </a:gridCol>
              </a:tblGrid>
              <a:tr h="628650">
                <a:tc gridSpan="4">
                  <a:txBody>
                    <a:bodyPr/>
                    <a:lstStyle/>
                    <a:p>
                      <a:pPr algn="ctr" fontAlgn="ctr">
                        <a:buNone/>
                      </a:pPr>
                      <a:r>
                        <a:rPr lang="en-US" sz="1600" b="1" i="0" u="none" strike="noStrike">
                          <a:solidFill>
                            <a:srgbClr val="FFFFFF"/>
                          </a:solidFill>
                          <a:effectLst/>
                          <a:latin typeface="Aptos Display" panose="020B0004020202020204" pitchFamily="34" charset="0"/>
                        </a:rPr>
                        <a:t>Percent of Transit System ROAP Reports Submitted by Month</a:t>
                      </a:r>
                    </a:p>
                  </a:txBody>
                  <a:tcPr marL="7620" marR="7620" marT="7620"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093B6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74854641"/>
                  </a:ext>
                </a:extLst>
              </a:tr>
              <a:tr h="228600">
                <a:tc>
                  <a:txBody>
                    <a:bodyPr/>
                    <a:lstStyle/>
                    <a:p>
                      <a:pPr algn="ctr" fontAlgn="ctr">
                        <a:buNone/>
                      </a:pPr>
                      <a:r>
                        <a:rPr lang="en-US" sz="1400" b="1" i="0" u="none" strike="noStrike">
                          <a:solidFill>
                            <a:srgbClr val="FF0000"/>
                          </a:solidFill>
                          <a:effectLst/>
                          <a:latin typeface="Aptos Display" panose="020B0004020202020204" pitchFamily="34" charset="0"/>
                        </a:rPr>
                        <a:t>July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FF0000"/>
                          </a:solidFill>
                          <a:effectLst/>
                          <a:latin typeface="Aptos Display" panose="020B0004020202020204" pitchFamily="34" charset="0"/>
                        </a:rPr>
                        <a:t>91%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January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58070180"/>
                  </a:ext>
                </a:extLst>
              </a:tr>
              <a:tr h="228600">
                <a:tc>
                  <a:txBody>
                    <a:bodyPr/>
                    <a:lstStyle/>
                    <a:p>
                      <a:pPr algn="ctr" fontAlgn="ctr">
                        <a:buNone/>
                      </a:pPr>
                      <a:r>
                        <a:rPr lang="en-US" sz="1400" b="1" i="0" u="none" strike="noStrike">
                          <a:solidFill>
                            <a:srgbClr val="FF0000"/>
                          </a:solidFill>
                          <a:effectLst/>
                          <a:latin typeface="Aptos Display" panose="020B0004020202020204" pitchFamily="34" charset="0"/>
                        </a:rPr>
                        <a:t>August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FF0000"/>
                          </a:solidFill>
                          <a:effectLst/>
                          <a:latin typeface="Aptos Display" panose="020B0004020202020204" pitchFamily="34" charset="0"/>
                        </a:rPr>
                        <a:t>89%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February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9460004"/>
                  </a:ext>
                </a:extLst>
              </a:tr>
              <a:tr h="228600">
                <a:tc>
                  <a:txBody>
                    <a:bodyPr/>
                    <a:lstStyle/>
                    <a:p>
                      <a:pPr algn="ctr" fontAlgn="ctr">
                        <a:buNone/>
                      </a:pPr>
                      <a:r>
                        <a:rPr lang="en-US" sz="1400" b="1" i="0" u="none" strike="noStrike">
                          <a:solidFill>
                            <a:srgbClr val="000000"/>
                          </a:solidFill>
                          <a:effectLst/>
                          <a:latin typeface="Aptos Display" panose="020B0004020202020204" pitchFamily="34" charset="0"/>
                        </a:rPr>
                        <a:t>September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26%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March</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31547449"/>
                  </a:ext>
                </a:extLst>
              </a:tr>
              <a:tr h="228600">
                <a:tc>
                  <a:txBody>
                    <a:bodyPr/>
                    <a:lstStyle/>
                    <a:p>
                      <a:pPr algn="ctr" fontAlgn="ctr">
                        <a:buNone/>
                      </a:pPr>
                      <a:r>
                        <a:rPr lang="en-US" sz="1400" b="1" i="0" u="none" strike="noStrike">
                          <a:solidFill>
                            <a:srgbClr val="000000"/>
                          </a:solidFill>
                          <a:effectLst/>
                          <a:latin typeface="Aptos Display" panose="020B0004020202020204" pitchFamily="34" charset="0"/>
                        </a:rPr>
                        <a:t>October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April</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6095821"/>
                  </a:ext>
                </a:extLst>
              </a:tr>
              <a:tr h="228600">
                <a:tc>
                  <a:txBody>
                    <a:bodyPr/>
                    <a:lstStyle/>
                    <a:p>
                      <a:pPr algn="ctr" fontAlgn="ctr">
                        <a:buNone/>
                      </a:pPr>
                      <a:r>
                        <a:rPr lang="en-US" sz="1400" b="1" i="0" u="none" strike="noStrike">
                          <a:solidFill>
                            <a:srgbClr val="000000"/>
                          </a:solidFill>
                          <a:effectLst/>
                          <a:latin typeface="Aptos Display" panose="020B0004020202020204" pitchFamily="34" charset="0"/>
                        </a:rPr>
                        <a:t>November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May</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4529860"/>
                  </a:ext>
                </a:extLst>
              </a:tr>
              <a:tr h="228600">
                <a:tc>
                  <a:txBody>
                    <a:bodyPr/>
                    <a:lstStyle/>
                    <a:p>
                      <a:pPr algn="ctr" fontAlgn="ctr">
                        <a:buNone/>
                      </a:pPr>
                      <a:r>
                        <a:rPr lang="en-US" sz="1400" b="1" i="0" u="none" strike="noStrike">
                          <a:solidFill>
                            <a:srgbClr val="000000"/>
                          </a:solidFill>
                          <a:effectLst/>
                          <a:latin typeface="Aptos Display" panose="020B0004020202020204" pitchFamily="34" charset="0"/>
                        </a:rPr>
                        <a:t>December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a:solidFill>
                            <a:srgbClr val="000000"/>
                          </a:solidFill>
                          <a:effectLst/>
                          <a:latin typeface="Aptos Display" panose="020B0004020202020204" pitchFamily="34" charset="0"/>
                        </a:rPr>
                        <a:t>June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sz="1400" b="1" i="0" u="none" strike="noStrike" dirty="0">
                          <a:solidFill>
                            <a:srgbClr val="000000"/>
                          </a:solidFill>
                          <a:effectLst/>
                          <a:latin typeface="Aptos Display" panose="020B0004020202020204" pitchFamily="34" charset="0"/>
                        </a:rPr>
                        <a:t>-</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72348586"/>
                  </a:ext>
                </a:extLst>
              </a:tr>
            </a:tbl>
          </a:graphicData>
        </a:graphic>
      </p:graphicFrame>
      <p:sp>
        <p:nvSpPr>
          <p:cNvPr id="9" name="TextBox 8">
            <a:extLst>
              <a:ext uri="{FF2B5EF4-FFF2-40B4-BE49-F238E27FC236}">
                <a16:creationId xmlns:a16="http://schemas.microsoft.com/office/drawing/2014/main" id="{83B49BFB-4C10-8672-CF60-CAB691F5708E}"/>
              </a:ext>
            </a:extLst>
          </p:cNvPr>
          <p:cNvSpPr txBox="1"/>
          <p:nvPr/>
        </p:nvSpPr>
        <p:spPr>
          <a:xfrm>
            <a:off x="685800" y="4352598"/>
            <a:ext cx="5969000" cy="220060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Segoe Print" panose="02000600000000000000" pitchFamily="2" charset="0"/>
                <a:ea typeface="+mn-ea"/>
                <a:cs typeface="+mn-cs"/>
              </a:rPr>
              <a:t>Disbursements </a:t>
            </a:r>
          </a:p>
          <a:p>
            <a:pPr marL="800100" marR="0" lvl="1" indent="-3429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sz="17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If your application was approved by August 22</a:t>
            </a:r>
            <a:r>
              <a:rPr kumimoji="0" lang="en-US" sz="1700" b="0" i="0" u="none" strike="noStrike" kern="1200" cap="none" spc="0" normalizeH="0" baseline="30000" noProof="0" dirty="0">
                <a:ln>
                  <a:noFill/>
                </a:ln>
                <a:solidFill>
                  <a:prstClr val="black"/>
                </a:solidFill>
                <a:effectLst/>
                <a:uLnTx/>
                <a:uFillTx/>
                <a:latin typeface="Aptos" panose="020B0004020202020204" pitchFamily="34" charset="0"/>
                <a:ea typeface="+mn-ea"/>
                <a:cs typeface="+mn-cs"/>
              </a:rPr>
              <a:t>nd</a:t>
            </a:r>
            <a:r>
              <a:rPr kumimoji="0" lang="en-US" sz="17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you should have received your funding and you Disbursement Letter from the Finance Team. Please verify it was received. </a:t>
            </a:r>
          </a:p>
          <a:p>
            <a:pPr marL="800100" marR="0" lvl="1" indent="-342900" algn="l" defTabSz="457200" rtl="0" eaLnBrk="1" fontAlgn="auto" latinLnBrk="0" hangingPunct="1">
              <a:lnSpc>
                <a:spcPct val="100000"/>
              </a:lnSpc>
              <a:spcBef>
                <a:spcPts val="0"/>
              </a:spcBef>
              <a:spcAft>
                <a:spcPts val="0"/>
              </a:spcAft>
              <a:buClrTx/>
              <a:buSzTx/>
              <a:buFont typeface="+mj-lt"/>
              <a:buAutoNum type="alphaLcPeriod"/>
              <a:tabLst/>
              <a:defRPr/>
            </a:pPr>
            <a:r>
              <a:rPr kumimoji="0" lang="en-US" sz="17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Those with applications more recently approved, disbursement were keyed the end of last week, so they should arrive via ACH in the next two weeks. </a:t>
            </a:r>
          </a:p>
        </p:txBody>
      </p:sp>
      <p:sp>
        <p:nvSpPr>
          <p:cNvPr id="10" name="Arrow: Striped Right 9">
            <a:extLst>
              <a:ext uri="{FF2B5EF4-FFF2-40B4-BE49-F238E27FC236}">
                <a16:creationId xmlns:a16="http://schemas.microsoft.com/office/drawing/2014/main" id="{A43C03A5-39D6-39F1-2EDC-13B91649B890}"/>
              </a:ext>
            </a:extLst>
          </p:cNvPr>
          <p:cNvSpPr/>
          <p:nvPr/>
        </p:nvSpPr>
        <p:spPr>
          <a:xfrm rot="5400000">
            <a:off x="9829800" y="3505200"/>
            <a:ext cx="990600" cy="533400"/>
          </a:xfrm>
          <a:prstGeom prst="stripedRightArrow">
            <a:avLst/>
          </a:prstGeom>
          <a:solidFill>
            <a:srgbClr val="5AC282"/>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C3EE7DC-B917-ABC1-BD2F-67945B9C2DF8}"/>
              </a:ext>
            </a:extLst>
          </p:cNvPr>
          <p:cNvSpPr txBox="1"/>
          <p:nvPr/>
        </p:nvSpPr>
        <p:spPr>
          <a:xfrm>
            <a:off x="9525000" y="1485037"/>
            <a:ext cx="2133600" cy="1754326"/>
          </a:xfrm>
          <a:prstGeom prst="rect">
            <a:avLst/>
          </a:prstGeom>
          <a:noFill/>
        </p:spPr>
        <p:txBody>
          <a:bodyPr wrap="square" rtlCol="0">
            <a:spAutoFit/>
          </a:bodyPr>
          <a:lstStyle/>
          <a:p>
            <a:r>
              <a:rPr lang="en-US" dirty="0">
                <a:latin typeface="Aptos" panose="020B0004020202020204" pitchFamily="34" charset="0"/>
              </a:rPr>
              <a:t>We are off to a strong start with spending and reporting. Please submit outstanding reports ASAP. </a:t>
            </a:r>
          </a:p>
        </p:txBody>
      </p:sp>
    </p:spTree>
    <p:extLst>
      <p:ext uri="{BB962C8B-B14F-4D97-AF65-F5344CB8AC3E}">
        <p14:creationId xmlns:p14="http://schemas.microsoft.com/office/powerpoint/2010/main" val="1436019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B4F63C0-52FC-F54C-8947-C7033490193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64B2A1C-B6F2-52AB-CA9C-9958CB0DB995}"/>
              </a:ext>
            </a:extLst>
          </p:cNvPr>
          <p:cNvSpPr/>
          <p:nvPr/>
        </p:nvSpPr>
        <p:spPr>
          <a:xfrm>
            <a:off x="0" y="219198"/>
            <a:ext cx="11887200" cy="1022748"/>
          </a:xfrm>
          <a:custGeom>
            <a:avLst/>
            <a:gdLst>
              <a:gd name="csX0" fmla="*/ 0 w 11887200"/>
              <a:gd name="csY0" fmla="*/ 0 h 1022748"/>
              <a:gd name="csX1" fmla="*/ 342631 w 11887200"/>
              <a:gd name="csY1" fmla="*/ 0 h 1022748"/>
              <a:gd name="csX2" fmla="*/ 804134 w 11887200"/>
              <a:gd name="csY2" fmla="*/ 0 h 1022748"/>
              <a:gd name="csX3" fmla="*/ 1146765 w 11887200"/>
              <a:gd name="csY3" fmla="*/ 0 h 1022748"/>
              <a:gd name="csX4" fmla="*/ 2083756 w 11887200"/>
              <a:gd name="csY4" fmla="*/ 0 h 1022748"/>
              <a:gd name="csX5" fmla="*/ 2664131 w 11887200"/>
              <a:gd name="csY5" fmla="*/ 0 h 1022748"/>
              <a:gd name="csX6" fmla="*/ 3363378 w 11887200"/>
              <a:gd name="csY6" fmla="*/ 0 h 1022748"/>
              <a:gd name="csX7" fmla="*/ 4062625 w 11887200"/>
              <a:gd name="csY7" fmla="*/ 0 h 1022748"/>
              <a:gd name="csX8" fmla="*/ 4880744 w 11887200"/>
              <a:gd name="csY8" fmla="*/ 0 h 1022748"/>
              <a:gd name="csX9" fmla="*/ 5579992 w 11887200"/>
              <a:gd name="csY9" fmla="*/ 0 h 1022748"/>
              <a:gd name="csX10" fmla="*/ 6516983 w 11887200"/>
              <a:gd name="csY10" fmla="*/ 0 h 1022748"/>
              <a:gd name="csX11" fmla="*/ 7453974 w 11887200"/>
              <a:gd name="csY11" fmla="*/ 0 h 1022748"/>
              <a:gd name="csX12" fmla="*/ 8390965 w 11887200"/>
              <a:gd name="csY12" fmla="*/ 0 h 1022748"/>
              <a:gd name="csX13" fmla="*/ 9209084 w 11887200"/>
              <a:gd name="csY13" fmla="*/ 0 h 1022748"/>
              <a:gd name="csX14" fmla="*/ 10027203 w 11887200"/>
              <a:gd name="csY14" fmla="*/ 0 h 1022748"/>
              <a:gd name="csX15" fmla="*/ 10488706 w 11887200"/>
              <a:gd name="csY15" fmla="*/ 0 h 1022748"/>
              <a:gd name="csX16" fmla="*/ 10831337 w 11887200"/>
              <a:gd name="csY16" fmla="*/ 0 h 1022748"/>
              <a:gd name="csX17" fmla="*/ 11887200 w 11887200"/>
              <a:gd name="csY17" fmla="*/ 0 h 1022748"/>
              <a:gd name="csX18" fmla="*/ 11887200 w 11887200"/>
              <a:gd name="csY18" fmla="*/ 511374 h 1022748"/>
              <a:gd name="csX19" fmla="*/ 11887200 w 11887200"/>
              <a:gd name="csY19" fmla="*/ 1022748 h 1022748"/>
              <a:gd name="csX20" fmla="*/ 11187953 w 11887200"/>
              <a:gd name="csY20" fmla="*/ 1022748 h 1022748"/>
              <a:gd name="csX21" fmla="*/ 10845322 w 11887200"/>
              <a:gd name="csY21" fmla="*/ 1022748 h 1022748"/>
              <a:gd name="csX22" fmla="*/ 10264947 w 11887200"/>
              <a:gd name="csY22" fmla="*/ 1022748 h 1022748"/>
              <a:gd name="csX23" fmla="*/ 9327956 w 11887200"/>
              <a:gd name="csY23" fmla="*/ 1022748 h 1022748"/>
              <a:gd name="csX24" fmla="*/ 8985325 w 11887200"/>
              <a:gd name="csY24" fmla="*/ 1022748 h 1022748"/>
              <a:gd name="csX25" fmla="*/ 8404950 w 11887200"/>
              <a:gd name="csY25" fmla="*/ 1022748 h 1022748"/>
              <a:gd name="csX26" fmla="*/ 8062319 w 11887200"/>
              <a:gd name="csY26" fmla="*/ 1022748 h 1022748"/>
              <a:gd name="csX27" fmla="*/ 7481944 w 11887200"/>
              <a:gd name="csY27" fmla="*/ 1022748 h 1022748"/>
              <a:gd name="csX28" fmla="*/ 6663824 w 11887200"/>
              <a:gd name="csY28" fmla="*/ 1022748 h 1022748"/>
              <a:gd name="csX29" fmla="*/ 5726833 w 11887200"/>
              <a:gd name="csY29" fmla="*/ 1022748 h 1022748"/>
              <a:gd name="csX30" fmla="*/ 4789842 w 11887200"/>
              <a:gd name="csY30" fmla="*/ 1022748 h 1022748"/>
              <a:gd name="csX31" fmla="*/ 4090595 w 11887200"/>
              <a:gd name="csY31" fmla="*/ 1022748 h 1022748"/>
              <a:gd name="csX32" fmla="*/ 3391348 w 11887200"/>
              <a:gd name="csY32" fmla="*/ 1022748 h 1022748"/>
              <a:gd name="csX33" fmla="*/ 2454357 w 11887200"/>
              <a:gd name="csY33" fmla="*/ 1022748 h 1022748"/>
              <a:gd name="csX34" fmla="*/ 2111726 w 11887200"/>
              <a:gd name="csY34" fmla="*/ 1022748 h 1022748"/>
              <a:gd name="csX35" fmla="*/ 1412479 w 11887200"/>
              <a:gd name="csY35" fmla="*/ 1022748 h 1022748"/>
              <a:gd name="csX36" fmla="*/ 950976 w 11887200"/>
              <a:gd name="csY36" fmla="*/ 1022748 h 1022748"/>
              <a:gd name="csX37" fmla="*/ 0 w 11887200"/>
              <a:gd name="csY37" fmla="*/ 1022748 h 1022748"/>
              <a:gd name="csX38" fmla="*/ 0 w 11887200"/>
              <a:gd name="csY38" fmla="*/ 521601 h 1022748"/>
              <a:gd name="csX39" fmla="*/ 0 w 11887200"/>
              <a:gd name="csY39" fmla="*/ 0 h 102274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1887200" h="1022748" fill="none" extrusionOk="0">
                <a:moveTo>
                  <a:pt x="0" y="0"/>
                </a:moveTo>
                <a:cubicBezTo>
                  <a:pt x="140270" y="-7268"/>
                  <a:pt x="244320" y="-1060"/>
                  <a:pt x="342631" y="0"/>
                </a:cubicBezTo>
                <a:cubicBezTo>
                  <a:pt x="440942" y="1060"/>
                  <a:pt x="672322" y="-9875"/>
                  <a:pt x="804134" y="0"/>
                </a:cubicBezTo>
                <a:cubicBezTo>
                  <a:pt x="935946" y="9875"/>
                  <a:pt x="996431" y="12528"/>
                  <a:pt x="1146765" y="0"/>
                </a:cubicBezTo>
                <a:cubicBezTo>
                  <a:pt x="1297099" y="-12528"/>
                  <a:pt x="1864913" y="10071"/>
                  <a:pt x="2083756" y="0"/>
                </a:cubicBezTo>
                <a:cubicBezTo>
                  <a:pt x="2302599" y="-10071"/>
                  <a:pt x="2456472" y="-15054"/>
                  <a:pt x="2664131" y="0"/>
                </a:cubicBezTo>
                <a:cubicBezTo>
                  <a:pt x="2871790" y="15054"/>
                  <a:pt x="3127405" y="9455"/>
                  <a:pt x="3363378" y="0"/>
                </a:cubicBezTo>
                <a:cubicBezTo>
                  <a:pt x="3599351" y="-9455"/>
                  <a:pt x="3755252" y="24345"/>
                  <a:pt x="4062625" y="0"/>
                </a:cubicBezTo>
                <a:cubicBezTo>
                  <a:pt x="4369998" y="-24345"/>
                  <a:pt x="4706894" y="-25681"/>
                  <a:pt x="4880744" y="0"/>
                </a:cubicBezTo>
                <a:cubicBezTo>
                  <a:pt x="5054594" y="25681"/>
                  <a:pt x="5303753" y="23413"/>
                  <a:pt x="5579992" y="0"/>
                </a:cubicBezTo>
                <a:cubicBezTo>
                  <a:pt x="5856231" y="-23413"/>
                  <a:pt x="6131603" y="-45909"/>
                  <a:pt x="6516983" y="0"/>
                </a:cubicBezTo>
                <a:cubicBezTo>
                  <a:pt x="6902363" y="45909"/>
                  <a:pt x="7156449" y="25707"/>
                  <a:pt x="7453974" y="0"/>
                </a:cubicBezTo>
                <a:cubicBezTo>
                  <a:pt x="7751499" y="-25707"/>
                  <a:pt x="8016167" y="18741"/>
                  <a:pt x="8390965" y="0"/>
                </a:cubicBezTo>
                <a:cubicBezTo>
                  <a:pt x="8765763" y="-18741"/>
                  <a:pt x="8972659" y="-8038"/>
                  <a:pt x="9209084" y="0"/>
                </a:cubicBezTo>
                <a:cubicBezTo>
                  <a:pt x="9445509" y="8038"/>
                  <a:pt x="9800368" y="-29649"/>
                  <a:pt x="10027203" y="0"/>
                </a:cubicBezTo>
                <a:cubicBezTo>
                  <a:pt x="10254038" y="29649"/>
                  <a:pt x="10339905" y="3534"/>
                  <a:pt x="10488706" y="0"/>
                </a:cubicBezTo>
                <a:cubicBezTo>
                  <a:pt x="10637507" y="-3534"/>
                  <a:pt x="10756806" y="13899"/>
                  <a:pt x="10831337" y="0"/>
                </a:cubicBezTo>
                <a:cubicBezTo>
                  <a:pt x="10905868" y="-13899"/>
                  <a:pt x="11499471" y="-22020"/>
                  <a:pt x="11887200" y="0"/>
                </a:cubicBezTo>
                <a:cubicBezTo>
                  <a:pt x="11877041" y="151181"/>
                  <a:pt x="11878128" y="270910"/>
                  <a:pt x="11887200" y="511374"/>
                </a:cubicBezTo>
                <a:cubicBezTo>
                  <a:pt x="11896272" y="751838"/>
                  <a:pt x="11862487" y="772197"/>
                  <a:pt x="11887200" y="1022748"/>
                </a:cubicBezTo>
                <a:cubicBezTo>
                  <a:pt x="11642287" y="1014615"/>
                  <a:pt x="11443046" y="1055851"/>
                  <a:pt x="11187953" y="1022748"/>
                </a:cubicBezTo>
                <a:cubicBezTo>
                  <a:pt x="10932860" y="989645"/>
                  <a:pt x="10934897" y="1038350"/>
                  <a:pt x="10845322" y="1022748"/>
                </a:cubicBezTo>
                <a:cubicBezTo>
                  <a:pt x="10755747" y="1007146"/>
                  <a:pt x="10511598" y="1040442"/>
                  <a:pt x="10264947" y="1022748"/>
                </a:cubicBezTo>
                <a:cubicBezTo>
                  <a:pt x="10018297" y="1005054"/>
                  <a:pt x="9687988" y="1063727"/>
                  <a:pt x="9327956" y="1022748"/>
                </a:cubicBezTo>
                <a:cubicBezTo>
                  <a:pt x="8967924" y="981769"/>
                  <a:pt x="9141266" y="1009244"/>
                  <a:pt x="8985325" y="1022748"/>
                </a:cubicBezTo>
                <a:cubicBezTo>
                  <a:pt x="8829384" y="1036252"/>
                  <a:pt x="8618475" y="996377"/>
                  <a:pt x="8404950" y="1022748"/>
                </a:cubicBezTo>
                <a:cubicBezTo>
                  <a:pt x="8191426" y="1049119"/>
                  <a:pt x="8216904" y="1015856"/>
                  <a:pt x="8062319" y="1022748"/>
                </a:cubicBezTo>
                <a:cubicBezTo>
                  <a:pt x="7907734" y="1029640"/>
                  <a:pt x="7730853" y="1048443"/>
                  <a:pt x="7481944" y="1022748"/>
                </a:cubicBezTo>
                <a:cubicBezTo>
                  <a:pt x="7233036" y="997053"/>
                  <a:pt x="6895096" y="1051820"/>
                  <a:pt x="6663824" y="1022748"/>
                </a:cubicBezTo>
                <a:cubicBezTo>
                  <a:pt x="6432552" y="993676"/>
                  <a:pt x="6185111" y="1024806"/>
                  <a:pt x="5726833" y="1022748"/>
                </a:cubicBezTo>
                <a:cubicBezTo>
                  <a:pt x="5268555" y="1020690"/>
                  <a:pt x="5232183" y="999354"/>
                  <a:pt x="4789842" y="1022748"/>
                </a:cubicBezTo>
                <a:cubicBezTo>
                  <a:pt x="4347501" y="1046142"/>
                  <a:pt x="4399697" y="1029697"/>
                  <a:pt x="4090595" y="1022748"/>
                </a:cubicBezTo>
                <a:cubicBezTo>
                  <a:pt x="3781493" y="1015799"/>
                  <a:pt x="3655662" y="988784"/>
                  <a:pt x="3391348" y="1022748"/>
                </a:cubicBezTo>
                <a:cubicBezTo>
                  <a:pt x="3127034" y="1056712"/>
                  <a:pt x="2645778" y="1056756"/>
                  <a:pt x="2454357" y="1022748"/>
                </a:cubicBezTo>
                <a:cubicBezTo>
                  <a:pt x="2262936" y="988740"/>
                  <a:pt x="2213584" y="1023481"/>
                  <a:pt x="2111726" y="1022748"/>
                </a:cubicBezTo>
                <a:cubicBezTo>
                  <a:pt x="2009868" y="1022015"/>
                  <a:pt x="1656260" y="1031674"/>
                  <a:pt x="1412479" y="1022748"/>
                </a:cubicBezTo>
                <a:cubicBezTo>
                  <a:pt x="1168698" y="1013822"/>
                  <a:pt x="1164390" y="1039934"/>
                  <a:pt x="950976" y="1022748"/>
                </a:cubicBezTo>
                <a:cubicBezTo>
                  <a:pt x="737562" y="1005562"/>
                  <a:pt x="201703" y="1000397"/>
                  <a:pt x="0" y="1022748"/>
                </a:cubicBezTo>
                <a:cubicBezTo>
                  <a:pt x="-3151" y="798222"/>
                  <a:pt x="-3488" y="704092"/>
                  <a:pt x="0" y="521601"/>
                </a:cubicBezTo>
                <a:cubicBezTo>
                  <a:pt x="3488" y="339110"/>
                  <a:pt x="13881" y="107114"/>
                  <a:pt x="0" y="0"/>
                </a:cubicBezTo>
                <a:close/>
              </a:path>
              <a:path w="11887200" h="1022748" stroke="0" extrusionOk="0">
                <a:moveTo>
                  <a:pt x="0" y="0"/>
                </a:moveTo>
                <a:cubicBezTo>
                  <a:pt x="158068" y="14482"/>
                  <a:pt x="269955" y="3646"/>
                  <a:pt x="342631" y="0"/>
                </a:cubicBezTo>
                <a:cubicBezTo>
                  <a:pt x="415307" y="-3646"/>
                  <a:pt x="589204" y="-12941"/>
                  <a:pt x="804134" y="0"/>
                </a:cubicBezTo>
                <a:cubicBezTo>
                  <a:pt x="1019064" y="12941"/>
                  <a:pt x="1219074" y="32964"/>
                  <a:pt x="1503381" y="0"/>
                </a:cubicBezTo>
                <a:cubicBezTo>
                  <a:pt x="1787688" y="-32964"/>
                  <a:pt x="2047790" y="-28161"/>
                  <a:pt x="2440372" y="0"/>
                </a:cubicBezTo>
                <a:cubicBezTo>
                  <a:pt x="2832954" y="28161"/>
                  <a:pt x="2691437" y="-8491"/>
                  <a:pt x="2783003" y="0"/>
                </a:cubicBezTo>
                <a:cubicBezTo>
                  <a:pt x="2874569" y="8491"/>
                  <a:pt x="3425207" y="16600"/>
                  <a:pt x="3601122" y="0"/>
                </a:cubicBezTo>
                <a:cubicBezTo>
                  <a:pt x="3777037" y="-16600"/>
                  <a:pt x="4049971" y="-1663"/>
                  <a:pt x="4419241" y="0"/>
                </a:cubicBezTo>
                <a:cubicBezTo>
                  <a:pt x="4788511" y="1663"/>
                  <a:pt x="4814698" y="-29136"/>
                  <a:pt x="5118488" y="0"/>
                </a:cubicBezTo>
                <a:cubicBezTo>
                  <a:pt x="5422278" y="29136"/>
                  <a:pt x="5844825" y="21739"/>
                  <a:pt x="6055480" y="0"/>
                </a:cubicBezTo>
                <a:cubicBezTo>
                  <a:pt x="6266135" y="-21739"/>
                  <a:pt x="6343985" y="1125"/>
                  <a:pt x="6516983" y="0"/>
                </a:cubicBezTo>
                <a:cubicBezTo>
                  <a:pt x="6689981" y="-1125"/>
                  <a:pt x="6864300" y="-2733"/>
                  <a:pt x="6978486" y="0"/>
                </a:cubicBezTo>
                <a:cubicBezTo>
                  <a:pt x="7092672" y="2733"/>
                  <a:pt x="7163571" y="-9059"/>
                  <a:pt x="7321117" y="0"/>
                </a:cubicBezTo>
                <a:cubicBezTo>
                  <a:pt x="7478663" y="9059"/>
                  <a:pt x="7741876" y="-2759"/>
                  <a:pt x="8139236" y="0"/>
                </a:cubicBezTo>
                <a:cubicBezTo>
                  <a:pt x="8536596" y="2759"/>
                  <a:pt x="8384315" y="-841"/>
                  <a:pt x="8481867" y="0"/>
                </a:cubicBezTo>
                <a:cubicBezTo>
                  <a:pt x="8579419" y="841"/>
                  <a:pt x="8717153" y="2399"/>
                  <a:pt x="8824498" y="0"/>
                </a:cubicBezTo>
                <a:cubicBezTo>
                  <a:pt x="8931843" y="-2399"/>
                  <a:pt x="9102544" y="11556"/>
                  <a:pt x="9286001" y="0"/>
                </a:cubicBezTo>
                <a:cubicBezTo>
                  <a:pt x="9469458" y="-11556"/>
                  <a:pt x="9830592" y="-26720"/>
                  <a:pt x="10222992" y="0"/>
                </a:cubicBezTo>
                <a:cubicBezTo>
                  <a:pt x="10615392" y="26720"/>
                  <a:pt x="10560546" y="17525"/>
                  <a:pt x="10684495" y="0"/>
                </a:cubicBezTo>
                <a:cubicBezTo>
                  <a:pt x="10808444" y="-17525"/>
                  <a:pt x="11022309" y="12510"/>
                  <a:pt x="11145998" y="0"/>
                </a:cubicBezTo>
                <a:cubicBezTo>
                  <a:pt x="11269687" y="-12510"/>
                  <a:pt x="11531785" y="-8573"/>
                  <a:pt x="11887200" y="0"/>
                </a:cubicBezTo>
                <a:cubicBezTo>
                  <a:pt x="11883158" y="194637"/>
                  <a:pt x="11881897" y="305905"/>
                  <a:pt x="11887200" y="501147"/>
                </a:cubicBezTo>
                <a:cubicBezTo>
                  <a:pt x="11892503" y="696389"/>
                  <a:pt x="11879424" y="886693"/>
                  <a:pt x="11887200" y="1022748"/>
                </a:cubicBezTo>
                <a:cubicBezTo>
                  <a:pt x="11770746" y="1037623"/>
                  <a:pt x="11661669" y="1036976"/>
                  <a:pt x="11544569" y="1022748"/>
                </a:cubicBezTo>
                <a:cubicBezTo>
                  <a:pt x="11427469" y="1008520"/>
                  <a:pt x="11054159" y="1046192"/>
                  <a:pt x="10845322" y="1022748"/>
                </a:cubicBezTo>
                <a:cubicBezTo>
                  <a:pt x="10636485" y="999304"/>
                  <a:pt x="10571182" y="1003624"/>
                  <a:pt x="10383819" y="1022748"/>
                </a:cubicBezTo>
                <a:cubicBezTo>
                  <a:pt x="10196456" y="1041872"/>
                  <a:pt x="10086623" y="1011351"/>
                  <a:pt x="9922316" y="1022748"/>
                </a:cubicBezTo>
                <a:cubicBezTo>
                  <a:pt x="9758009" y="1034145"/>
                  <a:pt x="9747359" y="1027213"/>
                  <a:pt x="9579685" y="1022748"/>
                </a:cubicBezTo>
                <a:cubicBezTo>
                  <a:pt x="9412011" y="1018283"/>
                  <a:pt x="9002944" y="991638"/>
                  <a:pt x="8642694" y="1022748"/>
                </a:cubicBezTo>
                <a:cubicBezTo>
                  <a:pt x="8282444" y="1053858"/>
                  <a:pt x="8365105" y="1022828"/>
                  <a:pt x="8181191" y="1022748"/>
                </a:cubicBezTo>
                <a:cubicBezTo>
                  <a:pt x="7997277" y="1022668"/>
                  <a:pt x="7862691" y="999367"/>
                  <a:pt x="7600816" y="1022748"/>
                </a:cubicBezTo>
                <a:cubicBezTo>
                  <a:pt x="7338942" y="1046129"/>
                  <a:pt x="7377307" y="1011647"/>
                  <a:pt x="7258184" y="1022748"/>
                </a:cubicBezTo>
                <a:cubicBezTo>
                  <a:pt x="7139061" y="1033849"/>
                  <a:pt x="6541073" y="981948"/>
                  <a:pt x="6321193" y="1022748"/>
                </a:cubicBezTo>
                <a:cubicBezTo>
                  <a:pt x="6101313" y="1063548"/>
                  <a:pt x="6081885" y="1026369"/>
                  <a:pt x="5978562" y="1022748"/>
                </a:cubicBezTo>
                <a:cubicBezTo>
                  <a:pt x="5875239" y="1019127"/>
                  <a:pt x="5600449" y="1054222"/>
                  <a:pt x="5279315" y="1022748"/>
                </a:cubicBezTo>
                <a:cubicBezTo>
                  <a:pt x="4958181" y="991274"/>
                  <a:pt x="5096094" y="1015125"/>
                  <a:pt x="4936684" y="1022748"/>
                </a:cubicBezTo>
                <a:cubicBezTo>
                  <a:pt x="4777274" y="1030371"/>
                  <a:pt x="4750340" y="1012157"/>
                  <a:pt x="4594053" y="1022748"/>
                </a:cubicBezTo>
                <a:cubicBezTo>
                  <a:pt x="4437766" y="1033339"/>
                  <a:pt x="4330507" y="1031059"/>
                  <a:pt x="4251422" y="1022748"/>
                </a:cubicBezTo>
                <a:cubicBezTo>
                  <a:pt x="4172337" y="1014437"/>
                  <a:pt x="3627236" y="1032306"/>
                  <a:pt x="3314431" y="1022748"/>
                </a:cubicBezTo>
                <a:cubicBezTo>
                  <a:pt x="3001626" y="1013190"/>
                  <a:pt x="3131870" y="1023509"/>
                  <a:pt x="2971800" y="1022748"/>
                </a:cubicBezTo>
                <a:cubicBezTo>
                  <a:pt x="2811730" y="1021987"/>
                  <a:pt x="2733475" y="1044362"/>
                  <a:pt x="2510297" y="1022748"/>
                </a:cubicBezTo>
                <a:cubicBezTo>
                  <a:pt x="2287119" y="1001134"/>
                  <a:pt x="2276209" y="1014756"/>
                  <a:pt x="2167666" y="1022748"/>
                </a:cubicBezTo>
                <a:cubicBezTo>
                  <a:pt x="2059123" y="1030740"/>
                  <a:pt x="1994951" y="1019587"/>
                  <a:pt x="1825035" y="1022748"/>
                </a:cubicBezTo>
                <a:cubicBezTo>
                  <a:pt x="1655119" y="1025909"/>
                  <a:pt x="1611416" y="1012653"/>
                  <a:pt x="1482404" y="1022748"/>
                </a:cubicBezTo>
                <a:cubicBezTo>
                  <a:pt x="1353392" y="1032843"/>
                  <a:pt x="1181397" y="997555"/>
                  <a:pt x="902029" y="1022748"/>
                </a:cubicBezTo>
                <a:cubicBezTo>
                  <a:pt x="622661" y="1047941"/>
                  <a:pt x="370820" y="982480"/>
                  <a:pt x="0" y="1022748"/>
                </a:cubicBezTo>
                <a:cubicBezTo>
                  <a:pt x="-4321" y="868504"/>
                  <a:pt x="-1289" y="639085"/>
                  <a:pt x="0" y="531829"/>
                </a:cubicBezTo>
                <a:cubicBezTo>
                  <a:pt x="1289" y="424573"/>
                  <a:pt x="-19356" y="215744"/>
                  <a:pt x="0" y="0"/>
                </a:cubicBezTo>
                <a:close/>
              </a:path>
            </a:pathLst>
          </a:custGeom>
          <a:solidFill>
            <a:srgbClr val="093B60"/>
          </a:solidFill>
          <a:ln w="28575">
            <a:solidFill>
              <a:schemeClr val="accent5">
                <a:lumMod val="50000"/>
              </a:schemeClr>
            </a:solidFill>
            <a:extLst>
              <a:ext uri="{C807C97D-BFC1-408E-A445-0C87EB9F89A2}">
                <ask:lineSketchStyleProps xmlns:ask="http://schemas.microsoft.com/office/drawing/2018/sketchyshapes" sd="2260836650">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5E5C"/>
              </a:solidFill>
            </a:endParaRPr>
          </a:p>
        </p:txBody>
      </p:sp>
      <p:sp>
        <p:nvSpPr>
          <p:cNvPr id="7" name="Title 3">
            <a:extLst>
              <a:ext uri="{FF2B5EF4-FFF2-40B4-BE49-F238E27FC236}">
                <a16:creationId xmlns:a16="http://schemas.microsoft.com/office/drawing/2014/main" id="{53C1C9EA-7578-E4E0-C4F3-198BF3C504AB}"/>
              </a:ext>
            </a:extLst>
          </p:cNvPr>
          <p:cNvSpPr>
            <a:spLocks noGrp="1"/>
          </p:cNvSpPr>
          <p:nvPr>
            <p:ph type="title"/>
          </p:nvPr>
        </p:nvSpPr>
        <p:spPr>
          <a:xfrm>
            <a:off x="5117407" y="126262"/>
            <a:ext cx="1621155" cy="928689"/>
          </a:xfrm>
        </p:spPr>
        <p:txBody>
          <a:bodyPr/>
          <a:lstStyle/>
          <a:p>
            <a:r>
              <a:rPr lang="en-US" b="1" dirty="0">
                <a:solidFill>
                  <a:schemeClr val="bg1"/>
                </a:solidFill>
                <a:latin typeface="Aptos" panose="020B0004020202020204" pitchFamily="34" charset="0"/>
              </a:rPr>
              <a:t>ROAP</a:t>
            </a:r>
          </a:p>
        </p:txBody>
      </p:sp>
      <p:sp>
        <p:nvSpPr>
          <p:cNvPr id="9" name="TextBox 8">
            <a:extLst>
              <a:ext uri="{FF2B5EF4-FFF2-40B4-BE49-F238E27FC236}">
                <a16:creationId xmlns:a16="http://schemas.microsoft.com/office/drawing/2014/main" id="{5C276E10-6E11-773A-DE68-510B9AC06CA3}"/>
              </a:ext>
            </a:extLst>
          </p:cNvPr>
          <p:cNvSpPr txBox="1"/>
          <p:nvPr/>
        </p:nvSpPr>
        <p:spPr>
          <a:xfrm>
            <a:off x="3581400" y="751319"/>
            <a:ext cx="4724400" cy="461665"/>
          </a:xfrm>
          <a:prstGeom prst="rect">
            <a:avLst/>
          </a:prstGeom>
          <a:noFill/>
        </p:spPr>
        <p:txBody>
          <a:bodyPr wrap="square" rtlCol="0">
            <a:spAutoFit/>
          </a:bodyPr>
          <a:lstStyle/>
          <a:p>
            <a:pPr algn="ctr"/>
            <a:r>
              <a:rPr lang="en-US" sz="2400" dirty="0">
                <a:solidFill>
                  <a:schemeClr val="bg1"/>
                </a:solidFill>
                <a:latin typeface="Segoe Print" panose="02000600000000000000" pitchFamily="2" charset="0"/>
              </a:rPr>
              <a:t>Reporting Requirements</a:t>
            </a:r>
          </a:p>
        </p:txBody>
      </p:sp>
      <p:graphicFrame>
        <p:nvGraphicFramePr>
          <p:cNvPr id="4" name="Table 3">
            <a:extLst>
              <a:ext uri="{FF2B5EF4-FFF2-40B4-BE49-F238E27FC236}">
                <a16:creationId xmlns:a16="http://schemas.microsoft.com/office/drawing/2014/main" id="{26423415-50D7-B63F-F74A-E546923D427B}"/>
              </a:ext>
            </a:extLst>
          </p:cNvPr>
          <p:cNvGraphicFramePr>
            <a:graphicFrameLocks noGrp="1"/>
          </p:cNvGraphicFramePr>
          <p:nvPr/>
        </p:nvGraphicFramePr>
        <p:xfrm>
          <a:off x="7315200" y="1447800"/>
          <a:ext cx="3810000" cy="4934961"/>
        </p:xfrm>
        <a:graphic>
          <a:graphicData uri="http://schemas.openxmlformats.org/drawingml/2006/table">
            <a:tbl>
              <a:tblPr/>
              <a:tblGrid>
                <a:gridCol w="1371600">
                  <a:extLst>
                    <a:ext uri="{9D8B030D-6E8A-4147-A177-3AD203B41FA5}">
                      <a16:colId xmlns:a16="http://schemas.microsoft.com/office/drawing/2014/main" val="386235789"/>
                    </a:ext>
                  </a:extLst>
                </a:gridCol>
                <a:gridCol w="2438400">
                  <a:extLst>
                    <a:ext uri="{9D8B030D-6E8A-4147-A177-3AD203B41FA5}">
                      <a16:colId xmlns:a16="http://schemas.microsoft.com/office/drawing/2014/main" val="2295772088"/>
                    </a:ext>
                  </a:extLst>
                </a:gridCol>
              </a:tblGrid>
              <a:tr h="500078">
                <a:tc gridSpan="2">
                  <a:txBody>
                    <a:bodyPr/>
                    <a:lstStyle/>
                    <a:p>
                      <a:pPr algn="ctr" fontAlgn="ctr">
                        <a:buNone/>
                      </a:pPr>
                      <a:r>
                        <a:rPr lang="en-US" sz="2000" b="1" i="0" u="none" strike="noStrike" dirty="0">
                          <a:solidFill>
                            <a:schemeClr val="bg1"/>
                          </a:solidFill>
                          <a:effectLst/>
                          <a:latin typeface="Aptos" panose="020B0004020202020204" pitchFamily="34" charset="0"/>
                        </a:rPr>
                        <a:t>FY2027 ROAP Report Due Dates</a:t>
                      </a:r>
                    </a:p>
                  </a:txBody>
                  <a:tcPr marL="6664" marR="6664" marT="6664" marB="0" anchor="ctr">
                    <a:lnL>
                      <a:noFill/>
                    </a:lnL>
                    <a:lnR>
                      <a:noFill/>
                    </a:lnR>
                    <a:lnT>
                      <a:noFill/>
                    </a:lnT>
                    <a:lnB w="12700" cap="flat" cmpd="sng" algn="ctr">
                      <a:solidFill>
                        <a:srgbClr val="000000"/>
                      </a:solidFill>
                      <a:prstDash val="solid"/>
                      <a:round/>
                      <a:headEnd type="none" w="med" len="med"/>
                      <a:tailEnd type="none" w="med" len="med"/>
                    </a:lnB>
                    <a:solidFill>
                      <a:srgbClr val="093B60"/>
                    </a:solidFill>
                  </a:tcPr>
                </a:tc>
                <a:tc hMerge="1">
                  <a:txBody>
                    <a:bodyPr/>
                    <a:lstStyle/>
                    <a:p>
                      <a:endParaRPr lang="en-US"/>
                    </a:p>
                  </a:txBody>
                  <a:tcPr/>
                </a:tc>
                <a:extLst>
                  <a:ext uri="{0D108BD9-81ED-4DB2-BD59-A6C34878D82A}">
                    <a16:rowId xmlns:a16="http://schemas.microsoft.com/office/drawing/2014/main" val="2766172428"/>
                  </a:ext>
                </a:extLst>
              </a:tr>
              <a:tr h="720176">
                <a:tc>
                  <a:txBody>
                    <a:bodyPr/>
                    <a:lstStyle/>
                    <a:p>
                      <a:pPr algn="l" fontAlgn="ctr">
                        <a:buNone/>
                      </a:pPr>
                      <a:r>
                        <a:rPr lang="en-US" sz="1200" b="1" i="0" u="none" strike="noStrike">
                          <a:solidFill>
                            <a:srgbClr val="C00000"/>
                          </a:solidFill>
                          <a:effectLst/>
                          <a:latin typeface="Aptos" panose="020B0004020202020204" pitchFamily="34" charset="0"/>
                        </a:rPr>
                        <a:t>July 2026</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DEBB"/>
                    </a:solidFill>
                  </a:tcPr>
                </a:tc>
                <a:tc>
                  <a:txBody>
                    <a:bodyPr/>
                    <a:lstStyle/>
                    <a:p>
                      <a:pPr algn="l" fontAlgn="ctr">
                        <a:buNone/>
                      </a:pPr>
                      <a:r>
                        <a:rPr lang="en-US" sz="1200" b="1" i="0" u="none" strike="noStrike" dirty="0">
                          <a:solidFill>
                            <a:srgbClr val="C00000"/>
                          </a:solidFill>
                          <a:effectLst/>
                          <a:latin typeface="Aptos" panose="020B0004020202020204" pitchFamily="34" charset="0"/>
                        </a:rPr>
                        <a:t>PAST DUE!</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DEBB"/>
                    </a:solidFill>
                  </a:tcPr>
                </a:tc>
                <a:extLst>
                  <a:ext uri="{0D108BD9-81ED-4DB2-BD59-A6C34878D82A}">
                    <a16:rowId xmlns:a16="http://schemas.microsoft.com/office/drawing/2014/main" val="3258380181"/>
                  </a:ext>
                </a:extLst>
              </a:tr>
              <a:tr h="340303">
                <a:tc>
                  <a:txBody>
                    <a:bodyPr/>
                    <a:lstStyle/>
                    <a:p>
                      <a:pPr algn="l" fontAlgn="ctr">
                        <a:buNone/>
                      </a:pPr>
                      <a:r>
                        <a:rPr lang="en-US" sz="1200" b="1" i="0" u="none" strike="noStrike">
                          <a:solidFill>
                            <a:srgbClr val="C00000"/>
                          </a:solidFill>
                          <a:effectLst/>
                          <a:latin typeface="Aptos" panose="020B0004020202020204" pitchFamily="34" charset="0"/>
                        </a:rPr>
                        <a:t>August 2026</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DEBB"/>
                    </a:solidFill>
                  </a:tcPr>
                </a:tc>
                <a:tc>
                  <a:txBody>
                    <a:bodyPr/>
                    <a:lstStyle/>
                    <a:p>
                      <a:pPr algn="l" fontAlgn="ctr">
                        <a:buNone/>
                      </a:pPr>
                      <a:r>
                        <a:rPr lang="en-US" sz="1200" b="1" i="0" u="none" strike="noStrike" dirty="0">
                          <a:solidFill>
                            <a:srgbClr val="C00000"/>
                          </a:solidFill>
                          <a:effectLst/>
                          <a:latin typeface="Aptos" panose="020B0004020202020204" pitchFamily="34" charset="0"/>
                        </a:rPr>
                        <a:t>PAST DUE!</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DEBB"/>
                    </a:solidFill>
                  </a:tcPr>
                </a:tc>
                <a:extLst>
                  <a:ext uri="{0D108BD9-81ED-4DB2-BD59-A6C34878D82A}">
                    <a16:rowId xmlns:a16="http://schemas.microsoft.com/office/drawing/2014/main" val="1092665728"/>
                  </a:ext>
                </a:extLst>
              </a:tr>
              <a:tr h="327839">
                <a:tc>
                  <a:txBody>
                    <a:bodyPr/>
                    <a:lstStyle/>
                    <a:p>
                      <a:pPr algn="l" fontAlgn="ctr">
                        <a:buNone/>
                      </a:pPr>
                      <a:r>
                        <a:rPr lang="en-US" sz="1200" b="1" i="0" u="none" strike="noStrike">
                          <a:solidFill>
                            <a:srgbClr val="000000"/>
                          </a:solidFill>
                          <a:effectLst/>
                          <a:latin typeface="Aptos" panose="020B0004020202020204" pitchFamily="34" charset="0"/>
                        </a:rPr>
                        <a:t>September 2026</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1" i="0" u="none" strike="noStrike" dirty="0">
                          <a:solidFill>
                            <a:srgbClr val="000000"/>
                          </a:solidFill>
                          <a:effectLst/>
                          <a:latin typeface="Aptos" panose="020B0004020202020204" pitchFamily="34" charset="0"/>
                        </a:rPr>
                        <a:t>Friday, October 30, 2026</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6172769"/>
                  </a:ext>
                </a:extLst>
              </a:tr>
              <a:tr h="340303">
                <a:tc>
                  <a:txBody>
                    <a:bodyPr/>
                    <a:lstStyle/>
                    <a:p>
                      <a:pPr algn="l" fontAlgn="ctr">
                        <a:buNone/>
                      </a:pPr>
                      <a:r>
                        <a:rPr lang="en-US" sz="1200" b="0" i="0" u="none" strike="noStrike">
                          <a:solidFill>
                            <a:srgbClr val="000000"/>
                          </a:solidFill>
                          <a:effectLst/>
                          <a:latin typeface="Aptos" panose="020B0004020202020204" pitchFamily="34" charset="0"/>
                        </a:rPr>
                        <a:t>October 2026</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dirty="0">
                          <a:solidFill>
                            <a:srgbClr val="000000"/>
                          </a:solidFill>
                          <a:effectLst/>
                          <a:latin typeface="Aptos" panose="020B0004020202020204" pitchFamily="34" charset="0"/>
                        </a:rPr>
                        <a:t>Monday, November 30, 2026</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5246090"/>
                  </a:ext>
                </a:extLst>
              </a:tr>
              <a:tr h="317365">
                <a:tc>
                  <a:txBody>
                    <a:bodyPr/>
                    <a:lstStyle/>
                    <a:p>
                      <a:pPr algn="l" fontAlgn="ctr">
                        <a:buNone/>
                      </a:pPr>
                      <a:r>
                        <a:rPr lang="en-US" sz="1200" b="0" i="0" u="none" strike="noStrike">
                          <a:solidFill>
                            <a:srgbClr val="000000"/>
                          </a:solidFill>
                          <a:effectLst/>
                          <a:latin typeface="Aptos" panose="020B0004020202020204" pitchFamily="34" charset="0"/>
                        </a:rPr>
                        <a:t>November 2026</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a:solidFill>
                            <a:srgbClr val="000000"/>
                          </a:solidFill>
                          <a:effectLst/>
                          <a:latin typeface="Aptos" panose="020B0004020202020204" pitchFamily="34" charset="0"/>
                        </a:rPr>
                        <a:t>Wednesday, December 30, 2026</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1646324"/>
                  </a:ext>
                </a:extLst>
              </a:tr>
              <a:tr h="347079">
                <a:tc>
                  <a:txBody>
                    <a:bodyPr/>
                    <a:lstStyle/>
                    <a:p>
                      <a:pPr algn="l" fontAlgn="ctr">
                        <a:buNone/>
                      </a:pPr>
                      <a:r>
                        <a:rPr lang="en-US" sz="1200" b="0" i="0" u="none" strike="noStrike">
                          <a:solidFill>
                            <a:srgbClr val="000000"/>
                          </a:solidFill>
                          <a:effectLst/>
                          <a:latin typeface="Aptos" panose="020B0004020202020204" pitchFamily="34" charset="0"/>
                        </a:rPr>
                        <a:t>December 2026</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a:solidFill>
                            <a:srgbClr val="000000"/>
                          </a:solidFill>
                          <a:effectLst/>
                          <a:latin typeface="Aptos" panose="020B0004020202020204" pitchFamily="34" charset="0"/>
                        </a:rPr>
                        <a:t>Friday, January 29,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0538028"/>
                  </a:ext>
                </a:extLst>
              </a:tr>
              <a:tr h="340303">
                <a:tc>
                  <a:txBody>
                    <a:bodyPr/>
                    <a:lstStyle/>
                    <a:p>
                      <a:pPr algn="l" fontAlgn="ctr">
                        <a:buNone/>
                      </a:pPr>
                      <a:r>
                        <a:rPr lang="en-US" sz="1200" b="0" i="0" u="none" strike="noStrike">
                          <a:solidFill>
                            <a:srgbClr val="000000"/>
                          </a:solidFill>
                          <a:effectLst/>
                          <a:latin typeface="Aptos" panose="020B0004020202020204" pitchFamily="34" charset="0"/>
                        </a:rPr>
                        <a:t>January 2027 </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a:solidFill>
                            <a:srgbClr val="000000"/>
                          </a:solidFill>
                          <a:effectLst/>
                          <a:latin typeface="Aptos" panose="020B0004020202020204" pitchFamily="34" charset="0"/>
                        </a:rPr>
                        <a:t>Friday, February 26,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7824239"/>
                  </a:ext>
                </a:extLst>
              </a:tr>
              <a:tr h="340303">
                <a:tc>
                  <a:txBody>
                    <a:bodyPr/>
                    <a:lstStyle/>
                    <a:p>
                      <a:pPr algn="l" fontAlgn="ctr">
                        <a:buNone/>
                      </a:pPr>
                      <a:r>
                        <a:rPr lang="en-US" sz="1200" b="0" i="0" u="none" strike="noStrike">
                          <a:solidFill>
                            <a:srgbClr val="000000"/>
                          </a:solidFill>
                          <a:effectLst/>
                          <a:latin typeface="Aptos" panose="020B0004020202020204" pitchFamily="34" charset="0"/>
                        </a:rPr>
                        <a:t>February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a:solidFill>
                            <a:srgbClr val="000000"/>
                          </a:solidFill>
                          <a:effectLst/>
                          <a:latin typeface="Aptos" panose="020B0004020202020204" pitchFamily="34" charset="0"/>
                        </a:rPr>
                        <a:t>Tuesday, March 30,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7984395"/>
                  </a:ext>
                </a:extLst>
              </a:tr>
              <a:tr h="340303">
                <a:tc>
                  <a:txBody>
                    <a:bodyPr/>
                    <a:lstStyle/>
                    <a:p>
                      <a:pPr algn="l" fontAlgn="ctr">
                        <a:buNone/>
                      </a:pPr>
                      <a:r>
                        <a:rPr lang="en-US" sz="1200" b="0" i="0" u="none" strike="noStrike">
                          <a:solidFill>
                            <a:srgbClr val="000000"/>
                          </a:solidFill>
                          <a:effectLst/>
                          <a:latin typeface="Aptos" panose="020B0004020202020204" pitchFamily="34" charset="0"/>
                        </a:rPr>
                        <a:t>March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dirty="0">
                          <a:solidFill>
                            <a:srgbClr val="000000"/>
                          </a:solidFill>
                          <a:effectLst/>
                          <a:latin typeface="Aptos" panose="020B0004020202020204" pitchFamily="34" charset="0"/>
                        </a:rPr>
                        <a:t>Friday, April 30,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075863"/>
                  </a:ext>
                </a:extLst>
              </a:tr>
              <a:tr h="340303">
                <a:tc>
                  <a:txBody>
                    <a:bodyPr/>
                    <a:lstStyle/>
                    <a:p>
                      <a:pPr algn="l" fontAlgn="ctr">
                        <a:buNone/>
                      </a:pPr>
                      <a:r>
                        <a:rPr lang="en-US" sz="1200" b="0" i="0" u="none" strike="noStrike">
                          <a:solidFill>
                            <a:srgbClr val="000000"/>
                          </a:solidFill>
                          <a:effectLst/>
                          <a:latin typeface="Aptos" panose="020B0004020202020204" pitchFamily="34" charset="0"/>
                        </a:rPr>
                        <a:t>April 2027 </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a:solidFill>
                            <a:srgbClr val="000000"/>
                          </a:solidFill>
                          <a:effectLst/>
                          <a:latin typeface="Aptos" panose="020B0004020202020204" pitchFamily="34" charset="0"/>
                        </a:rPr>
                        <a:t>Friday, May 28,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6606320"/>
                  </a:ext>
                </a:extLst>
              </a:tr>
              <a:tr h="340303">
                <a:tc>
                  <a:txBody>
                    <a:bodyPr/>
                    <a:lstStyle/>
                    <a:p>
                      <a:pPr algn="l" fontAlgn="ctr">
                        <a:buNone/>
                      </a:pPr>
                      <a:r>
                        <a:rPr lang="en-US" sz="1200" b="0" i="0" u="none" strike="noStrike">
                          <a:solidFill>
                            <a:srgbClr val="000000"/>
                          </a:solidFill>
                          <a:effectLst/>
                          <a:latin typeface="Aptos" panose="020B0004020202020204" pitchFamily="34" charset="0"/>
                        </a:rPr>
                        <a:t>May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a:solidFill>
                            <a:srgbClr val="000000"/>
                          </a:solidFill>
                          <a:effectLst/>
                          <a:latin typeface="Aptos" panose="020B0004020202020204" pitchFamily="34" charset="0"/>
                        </a:rPr>
                        <a:t>Wednesday, June 30,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7658302"/>
                  </a:ext>
                </a:extLst>
              </a:tr>
              <a:tr h="340303">
                <a:tc>
                  <a:txBody>
                    <a:bodyPr/>
                    <a:lstStyle/>
                    <a:p>
                      <a:pPr algn="l" fontAlgn="ctr">
                        <a:buNone/>
                      </a:pPr>
                      <a:r>
                        <a:rPr lang="en-US" sz="1200" b="0" i="0" u="none" strike="noStrike">
                          <a:solidFill>
                            <a:srgbClr val="000000"/>
                          </a:solidFill>
                          <a:effectLst/>
                          <a:latin typeface="Aptos" panose="020B0004020202020204" pitchFamily="34" charset="0"/>
                        </a:rPr>
                        <a:t>June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en-US" sz="1200" b="0" i="0" u="none" strike="noStrike" dirty="0">
                          <a:solidFill>
                            <a:srgbClr val="FF0000"/>
                          </a:solidFill>
                          <a:effectLst/>
                          <a:latin typeface="Aptos" panose="020B0004020202020204" pitchFamily="34" charset="0"/>
                        </a:rPr>
                        <a:t>Thursday, July 15, 2027</a:t>
                      </a:r>
                    </a:p>
                  </a:txBody>
                  <a:tcPr marL="59972" marR="6664" marT="6664"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8164022"/>
                  </a:ext>
                </a:extLst>
              </a:tr>
            </a:tbl>
          </a:graphicData>
        </a:graphic>
      </p:graphicFrame>
      <p:sp>
        <p:nvSpPr>
          <p:cNvPr id="5" name="TextBox 4">
            <a:extLst>
              <a:ext uri="{FF2B5EF4-FFF2-40B4-BE49-F238E27FC236}">
                <a16:creationId xmlns:a16="http://schemas.microsoft.com/office/drawing/2014/main" id="{ACAC0006-E213-8572-8176-3B3B63E64030}"/>
              </a:ext>
            </a:extLst>
          </p:cNvPr>
          <p:cNvSpPr txBox="1"/>
          <p:nvPr/>
        </p:nvSpPr>
        <p:spPr>
          <a:xfrm>
            <a:off x="871162" y="1524000"/>
            <a:ext cx="5867400" cy="5755422"/>
          </a:xfrm>
          <a:prstGeom prst="rect">
            <a:avLst/>
          </a:prstGeom>
          <a:noFill/>
        </p:spPr>
        <p:txBody>
          <a:bodyPr wrap="square" rtlCol="0">
            <a:spAutoFit/>
          </a:bodyPr>
          <a:lstStyle/>
          <a:p>
            <a:r>
              <a:rPr lang="en-US" sz="2000" b="1" dirty="0">
                <a:solidFill>
                  <a:schemeClr val="accent1">
                    <a:lumMod val="50000"/>
                  </a:schemeClr>
                </a:solidFill>
              </a:rPr>
              <a:t>Reporting Deadlines</a:t>
            </a:r>
          </a:p>
          <a:p>
            <a:pPr marL="285750" lvl="0" indent="-285750">
              <a:buFont typeface="Arial" panose="020B0604020202020204" pitchFamily="34" charset="0"/>
              <a:buChar char="•"/>
            </a:pPr>
            <a:r>
              <a:rPr lang="en-US" dirty="0"/>
              <a:t>ROAP reports are due 30 days after the end of each month.</a:t>
            </a:r>
          </a:p>
          <a:p>
            <a:pPr marL="742950" lvl="1" indent="-285750">
              <a:buFont typeface="Arial" panose="020B0604020202020204" pitchFamily="34" charset="0"/>
              <a:buChar char="•"/>
            </a:pPr>
            <a:r>
              <a:rPr lang="en-US" dirty="0"/>
              <a:t>Example: July report → due August 30.</a:t>
            </a:r>
          </a:p>
          <a:p>
            <a:pPr marL="285750" lvl="0" indent="-285750">
              <a:buFont typeface="Arial" panose="020B0604020202020204" pitchFamily="34" charset="0"/>
              <a:buChar char="•"/>
            </a:pPr>
            <a:r>
              <a:rPr lang="en-US" dirty="0"/>
              <a:t>Reports must be submitted monthly. Combined or multiple-month reports are not permitted.</a:t>
            </a:r>
          </a:p>
          <a:p>
            <a:pPr lvl="0"/>
            <a:endParaRPr lang="en-US" sz="1200" dirty="0"/>
          </a:p>
          <a:p>
            <a:r>
              <a:rPr lang="en-US" sz="2000" b="1" dirty="0">
                <a:solidFill>
                  <a:schemeClr val="accent1">
                    <a:lumMod val="50000"/>
                  </a:schemeClr>
                </a:solidFill>
              </a:rPr>
              <a:t>Reporting ROAP Fund Transfers</a:t>
            </a:r>
          </a:p>
          <a:p>
            <a:pPr marL="285750" lvl="0" indent="-285750">
              <a:buFont typeface="Arial" panose="020B0604020202020204" pitchFamily="34" charset="0"/>
              <a:buChar char="•"/>
            </a:pPr>
            <a:r>
              <a:rPr lang="en-US" dirty="0"/>
              <a:t>All ROAP fund transfers must be reported in the month the transfer occurs. </a:t>
            </a:r>
          </a:p>
          <a:p>
            <a:pPr marL="285750" lvl="0" indent="-285750">
              <a:buFont typeface="Arial" panose="020B0604020202020204" pitchFamily="34" charset="0"/>
              <a:buChar char="•"/>
            </a:pPr>
            <a:r>
              <a:rPr lang="en-US" dirty="0"/>
              <a:t>Transfers should not be reported in a later month.</a:t>
            </a:r>
          </a:p>
          <a:p>
            <a:pPr lvl="0"/>
            <a:endParaRPr lang="en-US" sz="1200" dirty="0"/>
          </a:p>
          <a:p>
            <a:r>
              <a:rPr lang="en-US" sz="2000" b="1" dirty="0">
                <a:solidFill>
                  <a:schemeClr val="accent1">
                    <a:lumMod val="50000"/>
                  </a:schemeClr>
                </a:solidFill>
              </a:rPr>
              <a:t>Report Confirmation &amp; Corrections</a:t>
            </a:r>
          </a:p>
          <a:p>
            <a:pPr marL="285750" lvl="0" indent="-285750">
              <a:buFont typeface="Arial" panose="020B0604020202020204" pitchFamily="34" charset="0"/>
              <a:buChar char="•"/>
            </a:pPr>
            <a:r>
              <a:rPr lang="en-US" dirty="0"/>
              <a:t>After the RGSs approve the report, an ROAP Report email will be sent.  </a:t>
            </a:r>
          </a:p>
          <a:p>
            <a:pPr marL="285750" lvl="0" indent="-285750">
              <a:buFont typeface="Arial" panose="020B0604020202020204" pitchFamily="34" charset="0"/>
              <a:buChar char="•"/>
            </a:pPr>
            <a:r>
              <a:rPr lang="en-US" dirty="0"/>
              <a:t>Confirmations and/or corrections are due within 4 days of receiving the email.</a:t>
            </a:r>
          </a:p>
          <a:p>
            <a:pPr lvl="0"/>
            <a:endParaRPr lang="en-US" dirty="0"/>
          </a:p>
          <a:p>
            <a:pPr lvl="0"/>
            <a:endParaRPr lang="en-US" dirty="0"/>
          </a:p>
          <a:p>
            <a:endParaRPr lang="en-US" dirty="0"/>
          </a:p>
        </p:txBody>
      </p:sp>
    </p:spTree>
    <p:extLst>
      <p:ext uri="{BB962C8B-B14F-4D97-AF65-F5344CB8AC3E}">
        <p14:creationId xmlns:p14="http://schemas.microsoft.com/office/powerpoint/2010/main" val="3025632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b="-1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1BE44-B32D-7AC3-A438-9A18C755595E}"/>
              </a:ext>
            </a:extLst>
          </p:cNvPr>
          <p:cNvSpPr>
            <a:spLocks noGrp="1"/>
          </p:cNvSpPr>
          <p:nvPr>
            <p:ph type="title"/>
          </p:nvPr>
        </p:nvSpPr>
        <p:spPr>
          <a:xfrm>
            <a:off x="817245" y="5296113"/>
            <a:ext cx="10252710" cy="1325563"/>
          </a:xfrm>
        </p:spPr>
        <p:txBody>
          <a:bodyPr>
            <a:normAutofit/>
          </a:bodyPr>
          <a:lstStyle/>
          <a:p>
            <a:r>
              <a:rPr lang="en-US" sz="6000" b="1" dirty="0">
                <a:solidFill>
                  <a:schemeClr val="bg1">
                    <a:lumMod val="95000"/>
                  </a:schemeClr>
                </a:solidFill>
                <a:latin typeface="Arial" panose="020B0604020202020204" pitchFamily="34" charset="0"/>
                <a:cs typeface="Arial" panose="020B0604020202020204" pitchFamily="34" charset="0"/>
              </a:rPr>
              <a:t>Procurement</a:t>
            </a:r>
          </a:p>
        </p:txBody>
      </p:sp>
    </p:spTree>
    <p:extLst>
      <p:ext uri="{BB962C8B-B14F-4D97-AF65-F5344CB8AC3E}">
        <p14:creationId xmlns:p14="http://schemas.microsoft.com/office/powerpoint/2010/main" val="4204439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72" y="0"/>
            <a:ext cx="118842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DC59ACB-D059-C292-CF3E-8DC66FFFAC51}"/>
              </a:ext>
            </a:extLst>
          </p:cNvPr>
          <p:cNvPicPr>
            <a:picLocks noChangeAspect="1"/>
          </p:cNvPicPr>
          <p:nvPr/>
        </p:nvPicPr>
        <p:blipFill>
          <a:blip r:embed="rId2"/>
          <a:srcRect l="6478" r="1758" b="-1"/>
          <a:stretch>
            <a:fillRect/>
          </a:stretch>
        </p:blipFill>
        <p:spPr>
          <a:xfrm>
            <a:off x="2459297" y="10"/>
            <a:ext cx="9427901"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205505"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2BE325-FC8F-B0AD-10E4-34E01829DC60}"/>
              </a:ext>
            </a:extLst>
          </p:cNvPr>
          <p:cNvSpPr>
            <a:spLocks noGrp="1"/>
          </p:cNvSpPr>
          <p:nvPr>
            <p:ph type="title"/>
          </p:nvPr>
        </p:nvSpPr>
        <p:spPr>
          <a:xfrm>
            <a:off x="296544" y="98425"/>
            <a:ext cx="5412105" cy="1899912"/>
          </a:xfrm>
        </p:spPr>
        <p:txBody>
          <a:bodyPr>
            <a:normAutofit/>
          </a:bodyPr>
          <a:lstStyle/>
          <a:p>
            <a:r>
              <a:rPr lang="en-US" sz="3900" b="1">
                <a:latin typeface="Times New Roman" panose="02020603050405020304" pitchFamily="18" charset="0"/>
                <a:cs typeface="Times New Roman" panose="02020603050405020304" pitchFamily="18" charset="0"/>
              </a:rPr>
              <a:t>Statewide Vehicle Invitation For Bid (IFB) </a:t>
            </a:r>
            <a:endParaRPr lang="en-US" sz="39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3E7C454-3D17-79FE-85CE-F2D9A766162C}"/>
              </a:ext>
            </a:extLst>
          </p:cNvPr>
          <p:cNvSpPr>
            <a:spLocks noGrp="1"/>
          </p:cNvSpPr>
          <p:nvPr>
            <p:ph idx="1"/>
          </p:nvPr>
        </p:nvSpPr>
        <p:spPr>
          <a:xfrm>
            <a:off x="239394" y="1898650"/>
            <a:ext cx="4040505" cy="4667249"/>
          </a:xfrm>
        </p:spPr>
        <p:txBody>
          <a:bodyPr vert="horz" lIns="91440" tIns="45720" rIns="91440" bIns="45720" rtlCol="0" anchor="t">
            <a:normAutofit lnSpcReduction="10000"/>
          </a:bodyPr>
          <a:lstStyle/>
          <a:p>
            <a:pPr marL="0" indent="0">
              <a:buNone/>
            </a:pPr>
            <a:r>
              <a:rPr lang="en-US" sz="1600" b="1">
                <a:latin typeface="Times New Roman" panose="02020603050405020304" pitchFamily="18" charset="0"/>
                <a:cs typeface="Times New Roman" panose="02020603050405020304" pitchFamily="18" charset="0"/>
              </a:rPr>
              <a:t>Traditional Vehicle Statewide Contract</a:t>
            </a:r>
          </a:p>
          <a:p>
            <a:r>
              <a:rPr lang="en-US" sz="1400" dirty="0">
                <a:latin typeface="Times New Roman"/>
                <a:cs typeface="Times New Roman"/>
              </a:rPr>
              <a:t>IMD has completed its review and sent back comments to Purchasing to begin </a:t>
            </a:r>
            <a:r>
              <a:rPr lang="en-US" sz="1400">
                <a:latin typeface="Times New Roman"/>
                <a:cs typeface="Times New Roman"/>
              </a:rPr>
              <a:t>its clarification </a:t>
            </a:r>
            <a:r>
              <a:rPr lang="en-US" sz="1400" dirty="0">
                <a:latin typeface="Times New Roman"/>
                <a:cs typeface="Times New Roman"/>
              </a:rPr>
              <a:t>process with the vendors on any questions or issues with the reviews.</a:t>
            </a:r>
            <a:endParaRPr lang="en-US">
              <a:latin typeface="Calibri" panose="020F0502020204030204"/>
              <a:ea typeface="Calibri" panose="020F0502020204030204"/>
              <a:cs typeface="Calibri" panose="020F0502020204030204"/>
            </a:endParaRPr>
          </a:p>
          <a:p>
            <a:r>
              <a:rPr lang="en-US" sz="1400">
                <a:latin typeface="Times New Roman"/>
                <a:cs typeface="Times New Roman"/>
              </a:rPr>
              <a:t>We had 9 vendors bid (up from 4 in 2022).  </a:t>
            </a:r>
            <a:endParaRPr lang="en-US" sz="1400" dirty="0">
              <a:latin typeface="Times New Roman"/>
              <a:cs typeface="Times New Roman"/>
            </a:endParaRPr>
          </a:p>
          <a:p>
            <a:r>
              <a:rPr lang="en-US" sz="1400">
                <a:latin typeface="Times New Roman"/>
                <a:cs typeface="Times New Roman"/>
              </a:rPr>
              <a:t>There were approximately 400 plus spec issues to confirm or deny.</a:t>
            </a:r>
            <a:endParaRPr lang="en-US" sz="1400" dirty="0">
              <a:latin typeface="Times New Roman"/>
              <a:cs typeface="Times New Roman"/>
            </a:endParaRPr>
          </a:p>
          <a:p>
            <a:pPr marL="0" indent="0">
              <a:buNone/>
            </a:pPr>
            <a:endParaRPr lang="en-US" sz="1600" b="1" dirty="0">
              <a:latin typeface="Times New Roman"/>
              <a:cs typeface="Times New Roman"/>
            </a:endParaRPr>
          </a:p>
          <a:p>
            <a:pPr marL="0" indent="0">
              <a:buNone/>
            </a:pPr>
            <a:r>
              <a:rPr lang="en-US" sz="1600" b="1">
                <a:latin typeface="Times New Roman"/>
                <a:cs typeface="Times New Roman"/>
              </a:rPr>
              <a:t>Current Contract</a:t>
            </a:r>
            <a:endParaRPr lang="en-US"/>
          </a:p>
          <a:p>
            <a:r>
              <a:rPr lang="en-US" sz="1400">
                <a:latin typeface="Times New Roman"/>
                <a:cs typeface="Times New Roman"/>
              </a:rPr>
              <a:t>We are extended the current contract through January.  Those details will be available soon.  </a:t>
            </a:r>
          </a:p>
          <a:p>
            <a:r>
              <a:rPr lang="en-US" sz="1400">
                <a:latin typeface="Times New Roman"/>
                <a:cs typeface="Times New Roman"/>
              </a:rPr>
              <a:t>The current contract becomes expired when the new contract becomes active.</a:t>
            </a:r>
          </a:p>
          <a:p>
            <a:pPr marL="445770" lvl="1" indent="0">
              <a:buNone/>
            </a:pPr>
            <a:endParaRPr lang="en-US" sz="1600">
              <a:latin typeface="Times New Roman" panose="02020603050405020304" pitchFamily="18" charset="0"/>
              <a:cs typeface="Times New Roman" panose="02020603050405020304" pitchFamily="18" charset="0"/>
            </a:endParaRPr>
          </a:p>
          <a:p>
            <a:pPr marL="0" indent="0">
              <a:buNone/>
            </a:pPr>
            <a:r>
              <a:rPr lang="en-US" sz="1600" b="1">
                <a:latin typeface="Times New Roman" panose="02020603050405020304" pitchFamily="18" charset="0"/>
                <a:cs typeface="Times New Roman" panose="02020603050405020304" pitchFamily="18" charset="0"/>
              </a:rPr>
              <a:t>Heavy-Duty/Large Bus Statewide Contract</a:t>
            </a:r>
          </a:p>
          <a:p>
            <a:r>
              <a:rPr lang="en-US" sz="1400">
                <a:latin typeface="Times New Roman" panose="02020603050405020304" pitchFamily="18" charset="0"/>
                <a:cs typeface="Times New Roman" panose="02020603050405020304" pitchFamily="18" charset="0"/>
              </a:rPr>
              <a:t>The IFB Creation is close to completion. </a:t>
            </a:r>
          </a:p>
          <a:p>
            <a:pPr lvl="1"/>
            <a:endParaRPr lang="en-US" sz="1700"/>
          </a:p>
          <a:p>
            <a:pPr lvl="1"/>
            <a:endParaRPr lang="en-US" sz="1700" dirty="0"/>
          </a:p>
        </p:txBody>
      </p:sp>
    </p:spTree>
    <p:extLst>
      <p:ext uri="{BB962C8B-B14F-4D97-AF65-F5344CB8AC3E}">
        <p14:creationId xmlns:p14="http://schemas.microsoft.com/office/powerpoint/2010/main" val="2384909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AF724-BD87-4E4F-94C9-1F4452635805}"/>
              </a:ext>
            </a:extLst>
          </p:cNvPr>
          <p:cNvSpPr>
            <a:spLocks noGrp="1"/>
          </p:cNvSpPr>
          <p:nvPr>
            <p:ph type="title"/>
          </p:nvPr>
        </p:nvSpPr>
        <p:spPr>
          <a:xfrm>
            <a:off x="0" y="1612"/>
            <a:ext cx="11887200" cy="839192"/>
          </a:xfrm>
        </p:spPr>
        <p:txBody>
          <a:bodyPr/>
          <a:lstStyle/>
          <a:p>
            <a:pPr algn="ctr"/>
            <a:r>
              <a:rPr lang="en-US" dirty="0">
                <a:solidFill>
                  <a:schemeClr val="tx1"/>
                </a:solidFill>
              </a:rPr>
              <a:t>Procurement</a:t>
            </a:r>
            <a:endParaRPr lang="en-US" dirty="0"/>
          </a:p>
        </p:txBody>
      </p:sp>
      <p:sp>
        <p:nvSpPr>
          <p:cNvPr id="3" name="Text Placeholder 2">
            <a:extLst>
              <a:ext uri="{FF2B5EF4-FFF2-40B4-BE49-F238E27FC236}">
                <a16:creationId xmlns:a16="http://schemas.microsoft.com/office/drawing/2014/main" id="{F1083D4B-9587-4641-AF86-C22402418739}"/>
              </a:ext>
            </a:extLst>
          </p:cNvPr>
          <p:cNvSpPr>
            <a:spLocks noGrp="1"/>
          </p:cNvSpPr>
          <p:nvPr>
            <p:ph type="body" sz="quarter" idx="11"/>
          </p:nvPr>
        </p:nvSpPr>
        <p:spPr>
          <a:xfrm>
            <a:off x="0" y="680677"/>
            <a:ext cx="11887200" cy="5850389"/>
          </a:xfrm>
        </p:spPr>
        <p:txBody>
          <a:bodyPr vert="horz" lIns="91440" tIns="45720" rIns="91440" bIns="45720" rtlCol="0" anchor="t">
            <a:noAutofit/>
          </a:bodyPr>
          <a:lstStyle/>
          <a:p>
            <a:pPr marL="612934" lvl="1" indent="0">
              <a:spcBef>
                <a:spcPts val="390"/>
              </a:spcBef>
              <a:buNone/>
            </a:pPr>
            <a:r>
              <a:rPr lang="en-US" sz="2000" b="1" dirty="0">
                <a:ea typeface="Calibri" panose="020F0502020204030204" pitchFamily="34" charset="0"/>
                <a:cs typeface="Arial" panose="020B0604020202020204" pitchFamily="34" charset="0"/>
              </a:rPr>
              <a:t>FY27 Vehicle Order Forms</a:t>
            </a:r>
          </a:p>
          <a:p>
            <a:pPr marL="1281589" lvl="2">
              <a:spcBef>
                <a:spcPts val="390"/>
              </a:spcBef>
              <a:buFontTx/>
              <a:buChar char="-"/>
            </a:pPr>
            <a:r>
              <a:rPr lang="en-US" sz="2000" b="1" u="sng" baseline="30000" dirty="0">
                <a:highlight>
                  <a:srgbClr val="FFFF00"/>
                </a:highlight>
                <a:ea typeface="Calibri" panose="020F0502020204030204" pitchFamily="34" charset="0"/>
                <a:cs typeface="Arial" panose="020B0604020202020204" pitchFamily="34" charset="0"/>
              </a:rPr>
              <a:t>Will be released by end of this calendar week; your system will receive the specific vehicle order forms (along with the current IMD Vehicle Ordering Policies and Procedures) that relate to the G-codes that your system was funded in FY27</a:t>
            </a:r>
          </a:p>
          <a:p>
            <a:pPr marL="1281430" lvl="2">
              <a:spcBef>
                <a:spcPts val="390"/>
              </a:spcBef>
              <a:buFontTx/>
              <a:buChar char="-"/>
            </a:pPr>
            <a:r>
              <a:rPr lang="en-US" sz="2000" baseline="30000" dirty="0">
                <a:ea typeface="Calibri"/>
                <a:cs typeface="Arial"/>
              </a:rPr>
              <a:t>Order forms will be reflective of the current contract that is </a:t>
            </a:r>
            <a:r>
              <a:rPr lang="en-US" sz="2000" baseline="30000">
                <a:ea typeface="Calibri"/>
                <a:cs typeface="Arial"/>
              </a:rPr>
              <a:t>currently active (Contract #54-SG-05062022)</a:t>
            </a:r>
          </a:p>
          <a:p>
            <a:pPr marL="1281430" lvl="2">
              <a:spcBef>
                <a:spcPts val="390"/>
              </a:spcBef>
              <a:buFontTx/>
              <a:buChar char="-"/>
            </a:pPr>
            <a:r>
              <a:rPr lang="en-US" sz="2000" baseline="30000" dirty="0">
                <a:ea typeface="Calibri" panose="020F0502020204030204" pitchFamily="34" charset="0"/>
                <a:cs typeface="Arial" panose="020B0604020202020204" pitchFamily="34" charset="0"/>
              </a:rPr>
              <a:t>Systems with vehicle types NOT covered under NCDOT contract (</a:t>
            </a:r>
            <a:r>
              <a:rPr lang="en-US" sz="2000" baseline="30000" dirty="0" err="1">
                <a:ea typeface="Calibri" panose="020F0502020204030204" pitchFamily="34" charset="0"/>
                <a:cs typeface="Arial" panose="020B0604020202020204" pitchFamily="34" charset="0"/>
              </a:rPr>
              <a:t>ie</a:t>
            </a:r>
            <a:r>
              <a:rPr lang="en-US" sz="2000" baseline="30000" dirty="0">
                <a:ea typeface="Calibri" panose="020F0502020204030204" pitchFamily="34" charset="0"/>
                <a:cs typeface="Arial" panose="020B0604020202020204" pitchFamily="34" charset="0"/>
              </a:rPr>
              <a:t> minivans or large buses) will need to complete a competitive procurement process</a:t>
            </a:r>
          </a:p>
          <a:p>
            <a:pPr marL="1281589" lvl="2">
              <a:spcBef>
                <a:spcPts val="390"/>
              </a:spcBef>
              <a:buFontTx/>
              <a:buChar char="-"/>
            </a:pPr>
            <a:r>
              <a:rPr lang="en-US" sz="2000" b="1" u="sng" baseline="30000" dirty="0">
                <a:highlight>
                  <a:srgbClr val="FFFF00"/>
                </a:highlight>
                <a:ea typeface="Calibri" panose="020F0502020204030204" pitchFamily="34" charset="0"/>
                <a:cs typeface="Arial" panose="020B0604020202020204" pitchFamily="34" charset="0"/>
              </a:rPr>
              <a:t>Please order as soon as reasonably possible once you receive your respective FY27 order forms</a:t>
            </a:r>
          </a:p>
          <a:p>
            <a:pPr marL="612934" lvl="1" indent="0">
              <a:spcBef>
                <a:spcPts val="390"/>
              </a:spcBef>
              <a:buNone/>
            </a:pPr>
            <a:r>
              <a:rPr lang="en-US" sz="2000" b="1" dirty="0">
                <a:ea typeface="Calibri" panose="020F0502020204030204" pitchFamily="34" charset="0"/>
                <a:cs typeface="Arial" panose="020B0604020202020204" pitchFamily="34" charset="0"/>
              </a:rPr>
              <a:t>IMD Procurement Trainings</a:t>
            </a:r>
          </a:p>
          <a:p>
            <a:pPr marL="1337310" lvl="2">
              <a:spcBef>
                <a:spcPts val="390"/>
              </a:spcBef>
              <a:buFontTx/>
              <a:buChar char="-"/>
            </a:pPr>
            <a:r>
              <a:rPr lang="en-US" sz="2000" dirty="0">
                <a:ea typeface="Calibri" panose="020F0502020204030204" pitchFamily="34" charset="0"/>
                <a:cs typeface="Arial" panose="020B0604020202020204" pitchFamily="34" charset="0"/>
              </a:rPr>
              <a:t>IMD will be working on several pre-recorded training videos to address commonly asked procurement questions; topics include:</a:t>
            </a:r>
          </a:p>
          <a:p>
            <a:pPr marL="1783080" lvl="3">
              <a:spcBef>
                <a:spcPts val="390"/>
              </a:spcBef>
              <a:buFontTx/>
              <a:buChar char="-"/>
            </a:pPr>
            <a:r>
              <a:rPr lang="en-US" sz="2000" dirty="0">
                <a:ea typeface="Calibri" panose="020F0502020204030204" pitchFamily="34" charset="0"/>
                <a:cs typeface="Arial" panose="020B0604020202020204" pitchFamily="34" charset="0"/>
              </a:rPr>
              <a:t>Vehicle ordering process</a:t>
            </a:r>
          </a:p>
          <a:p>
            <a:pPr marL="1783080" lvl="3">
              <a:spcBef>
                <a:spcPts val="390"/>
              </a:spcBef>
              <a:buFontTx/>
              <a:buChar char="-"/>
            </a:pPr>
            <a:r>
              <a:rPr lang="en-US" sz="2000" dirty="0">
                <a:ea typeface="Calibri" panose="020F0502020204030204" pitchFamily="34" charset="0"/>
                <a:cs typeface="Arial" panose="020B0604020202020204" pitchFamily="34" charset="0"/>
              </a:rPr>
              <a:t>Sealed bid process (for procurements over $90,000)</a:t>
            </a:r>
          </a:p>
          <a:p>
            <a:pPr marL="1783080" lvl="3">
              <a:spcBef>
                <a:spcPts val="390"/>
              </a:spcBef>
              <a:buFontTx/>
              <a:buChar char="-"/>
            </a:pPr>
            <a:r>
              <a:rPr lang="en-US" sz="2000" dirty="0">
                <a:ea typeface="Calibri" panose="020F0502020204030204" pitchFamily="34" charset="0"/>
                <a:cs typeface="Arial" panose="020B0604020202020204" pitchFamily="34" charset="0"/>
              </a:rPr>
              <a:t>IMD-specific </a:t>
            </a:r>
            <a:r>
              <a:rPr lang="en-US" sz="2000" dirty="0" err="1">
                <a:ea typeface="Calibri" panose="020F0502020204030204" pitchFamily="34" charset="0"/>
                <a:cs typeface="Arial" panose="020B0604020202020204" pitchFamily="34" charset="0"/>
              </a:rPr>
              <a:t>ProcurementPRO</a:t>
            </a:r>
            <a:r>
              <a:rPr lang="en-US" sz="2000" dirty="0">
                <a:ea typeface="Calibri" panose="020F0502020204030204" pitchFamily="34" charset="0"/>
                <a:cs typeface="Arial" panose="020B0604020202020204" pitchFamily="34" charset="0"/>
              </a:rPr>
              <a:t> training</a:t>
            </a:r>
          </a:p>
          <a:p>
            <a:pPr marL="612934" lvl="1" indent="0">
              <a:spcBef>
                <a:spcPts val="390"/>
              </a:spcBef>
              <a:buNone/>
            </a:pPr>
            <a:r>
              <a:rPr lang="en-US" sz="2000" b="1" dirty="0">
                <a:ea typeface="Calibri" panose="020F0502020204030204" pitchFamily="34" charset="0"/>
                <a:cs typeface="Arial" panose="020B0604020202020204" pitchFamily="34" charset="0"/>
              </a:rPr>
              <a:t>IMD Triennial Prep</a:t>
            </a:r>
          </a:p>
          <a:p>
            <a:pPr marL="1783080" lvl="3">
              <a:spcBef>
                <a:spcPts val="390"/>
              </a:spcBef>
              <a:buFontTx/>
              <a:buChar char="-"/>
            </a:pPr>
            <a:r>
              <a:rPr lang="en-US" sz="2000" dirty="0">
                <a:ea typeface="Calibri" panose="020F0502020204030204" pitchFamily="34" charset="0"/>
                <a:cs typeface="Arial" panose="020B0604020202020204" pitchFamily="34" charset="0"/>
              </a:rPr>
              <a:t>Review of collected documentation by IMD is now underway</a:t>
            </a:r>
          </a:p>
          <a:p>
            <a:pPr marL="1783080" lvl="3">
              <a:spcBef>
                <a:spcPts val="390"/>
              </a:spcBef>
              <a:buFontTx/>
              <a:buChar char="-"/>
            </a:pPr>
            <a:r>
              <a:rPr lang="en-US" sz="2000" dirty="0">
                <a:ea typeface="Calibri" panose="020F0502020204030204" pitchFamily="34" charset="0"/>
                <a:cs typeface="Arial" panose="020B0604020202020204" pitchFamily="34" charset="0"/>
              </a:rPr>
              <a:t>Any additional questions or needed documentation will be addressed during standing Grants/Finance/Procurement check-in meetings</a:t>
            </a:r>
          </a:p>
          <a:p>
            <a:pPr marL="1783080" lvl="3">
              <a:spcBef>
                <a:spcPts val="390"/>
              </a:spcBef>
              <a:buFontTx/>
              <a:buChar char="-"/>
            </a:pPr>
            <a:endParaRPr lang="en-US" sz="2000" dirty="0">
              <a:ea typeface="Calibri"/>
              <a:cs typeface="Arial"/>
            </a:endParaRPr>
          </a:p>
          <a:p>
            <a:pPr marL="668655" lvl="1" indent="0">
              <a:spcBef>
                <a:spcPts val="390"/>
              </a:spcBef>
              <a:buNone/>
            </a:pPr>
            <a:r>
              <a:rPr lang="en-US" sz="2000" dirty="0">
                <a:highlight>
                  <a:srgbClr val="FFFF00"/>
                </a:highlight>
                <a:ea typeface="Calibri" panose="020F0502020204030204" pitchFamily="34" charset="0"/>
                <a:cs typeface="Arial" panose="020B0604020202020204" pitchFamily="34" charset="0"/>
              </a:rPr>
              <a:t>Please reach out to Chris Dodson (</a:t>
            </a:r>
            <a:r>
              <a:rPr lang="en-US" sz="2000" dirty="0">
                <a:highlight>
                  <a:srgbClr val="FFFF00"/>
                </a:highlight>
                <a:ea typeface="Calibri" panose="020F0502020204030204" pitchFamily="34" charset="0"/>
                <a:cs typeface="Arial" panose="020B0604020202020204" pitchFamily="34" charset="0"/>
                <a:hlinkClick r:id="rId3"/>
              </a:rPr>
              <a:t>cbdodson@ncdot.gov</a:t>
            </a:r>
            <a:r>
              <a:rPr lang="en-US" sz="2000" dirty="0">
                <a:highlight>
                  <a:srgbClr val="FFFF00"/>
                </a:highlight>
                <a:ea typeface="Calibri" panose="020F0502020204030204" pitchFamily="34" charset="0"/>
                <a:cs typeface="Arial" panose="020B0604020202020204" pitchFamily="34" charset="0"/>
              </a:rPr>
              <a:t>; 919-707-4696) with any questions or concerns</a:t>
            </a:r>
          </a:p>
        </p:txBody>
      </p:sp>
      <p:sp>
        <p:nvSpPr>
          <p:cNvPr id="4" name="Slide Number Placeholder 3">
            <a:extLst>
              <a:ext uri="{FF2B5EF4-FFF2-40B4-BE49-F238E27FC236}">
                <a16:creationId xmlns:a16="http://schemas.microsoft.com/office/drawing/2014/main" id="{E94025AF-D9EE-4883-A025-7AFF6ED39BD5}"/>
              </a:ext>
            </a:extLst>
          </p:cNvPr>
          <p:cNvSpPr>
            <a:spLocks noGrp="1"/>
          </p:cNvSpPr>
          <p:nvPr>
            <p:ph type="sldNum" sz="quarter" idx="13"/>
          </p:nvPr>
        </p:nvSpPr>
        <p:spPr/>
        <p:txBody>
          <a:bodyPr/>
          <a:lstStyle/>
          <a:p>
            <a:pPr defTabSz="445770">
              <a:defRPr/>
            </a:pPr>
            <a:fld id="{3C2E06F5-03C5-4BA5-AE80-2E98A827F366}" type="slidenum">
              <a:rPr lang="en-US" altLang="en-US">
                <a:solidFill>
                  <a:prstClr val="black">
                    <a:lumMod val="50000"/>
                    <a:lumOff val="50000"/>
                  </a:prstClr>
                </a:solidFill>
                <a:latin typeface="Calibri" pitchFamily="34" charset="0"/>
                <a:ea typeface="MS PGothic" pitchFamily="34" charset="-128"/>
              </a:rPr>
              <a:pPr defTabSz="445770">
                <a:defRPr/>
              </a:pPr>
              <a:t>25</a:t>
            </a:fld>
            <a:endParaRPr lang="en-US" altLang="en-US" dirty="0">
              <a:solidFill>
                <a:prstClr val="black">
                  <a:lumMod val="50000"/>
                  <a:lumOff val="50000"/>
                </a:prstClr>
              </a:solidFill>
              <a:latin typeface="Calibri" pitchFamily="34" charset="0"/>
              <a:ea typeface="MS PGothic" pitchFamily="34" charset="-128"/>
            </a:endParaRPr>
          </a:p>
        </p:txBody>
      </p:sp>
    </p:spTree>
    <p:extLst>
      <p:ext uri="{BB962C8B-B14F-4D97-AF65-F5344CB8AC3E}">
        <p14:creationId xmlns:p14="http://schemas.microsoft.com/office/powerpoint/2010/main" val="845838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2FAF46-1822-0259-9539-50D2CF092372}"/>
              </a:ext>
            </a:extLst>
          </p:cNvPr>
          <p:cNvSpPr txBox="1"/>
          <p:nvPr/>
        </p:nvSpPr>
        <p:spPr>
          <a:xfrm>
            <a:off x="1668780" y="0"/>
            <a:ext cx="8999220" cy="1015663"/>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a:ln>
                  <a:noFill/>
                </a:ln>
                <a:solidFill>
                  <a:prstClr val="white">
                    <a:lumMod val="95000"/>
                  </a:prstClr>
                </a:solidFill>
                <a:effectLst/>
                <a:uLnTx/>
                <a:uFillTx/>
                <a:latin typeface="Arial" panose="020B0604020202020204" pitchFamily="34" charset="0"/>
                <a:ea typeface="MS PGothic" pitchFamily="34" charset="-128"/>
                <a:cs typeface="Arial" panose="020B0604020202020204" pitchFamily="34" charset="0"/>
              </a:rPr>
              <a:t>Special Project Updates</a:t>
            </a:r>
          </a:p>
        </p:txBody>
      </p:sp>
    </p:spTree>
    <p:extLst>
      <p:ext uri="{BB962C8B-B14F-4D97-AF65-F5344CB8AC3E}">
        <p14:creationId xmlns:p14="http://schemas.microsoft.com/office/powerpoint/2010/main" val="3515267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D0F8FE9-B562-46A6-3552-87E97456062F}"/>
              </a:ext>
            </a:extLst>
          </p:cNvPr>
          <p:cNvSpPr>
            <a:spLocks noGrp="1"/>
          </p:cNvSpPr>
          <p:nvPr>
            <p:ph type="sldNum" sz="quarter" idx="4"/>
          </p:nvPr>
        </p:nvSpPr>
        <p:spPr/>
        <p:txBody>
          <a:bodyPr/>
          <a:lstStyle/>
          <a:p>
            <a:fld id="{71AF279C-F903-5C4F-9E12-139067057548}" type="slidenum">
              <a:rPr lang="en-US" smtClean="0"/>
              <a:pPr/>
              <a:t>27</a:t>
            </a:fld>
            <a:endParaRPr lang="en-US"/>
          </a:p>
        </p:txBody>
      </p:sp>
      <p:sp>
        <p:nvSpPr>
          <p:cNvPr id="9" name="Title 1">
            <a:extLst>
              <a:ext uri="{FF2B5EF4-FFF2-40B4-BE49-F238E27FC236}">
                <a16:creationId xmlns:a16="http://schemas.microsoft.com/office/drawing/2014/main" id="{B675F577-9FA3-0885-2081-5E17E0EB121B}"/>
              </a:ext>
            </a:extLst>
          </p:cNvPr>
          <p:cNvSpPr>
            <a:spLocks noGrp="1"/>
          </p:cNvSpPr>
          <p:nvPr>
            <p:ph type="title"/>
          </p:nvPr>
        </p:nvSpPr>
        <p:spPr>
          <a:xfrm>
            <a:off x="423702" y="1092277"/>
            <a:ext cx="10954467" cy="279822"/>
          </a:xfrm>
        </p:spPr>
        <p:txBody>
          <a:bodyPr>
            <a:normAutofit fontScale="90000"/>
          </a:bodyPr>
          <a:lstStyle/>
          <a:p>
            <a:r>
              <a:rPr lang="en-US" b="1" dirty="0">
                <a:latin typeface="Montserrat Light" panose="00000400000000000000" pitchFamily="2" charset="0"/>
              </a:rPr>
              <a:t>Customer Service Survey</a:t>
            </a:r>
          </a:p>
        </p:txBody>
      </p:sp>
      <p:pic>
        <p:nvPicPr>
          <p:cNvPr id="11" name="Picture 10" descr="A group of people with arrows pointing up to a plane&#10;&#10;AI-generated content may be incorrect.">
            <a:extLst>
              <a:ext uri="{FF2B5EF4-FFF2-40B4-BE49-F238E27FC236}">
                <a16:creationId xmlns:a16="http://schemas.microsoft.com/office/drawing/2014/main" id="{16BC3F75-F749-6DAB-433F-C58E801E81A4}"/>
              </a:ext>
            </a:extLst>
          </p:cNvPr>
          <p:cNvPicPr>
            <a:picLocks noChangeAspect="1"/>
          </p:cNvPicPr>
          <p:nvPr/>
        </p:nvPicPr>
        <p:blipFill>
          <a:blip r:embed="rId2"/>
          <a:srcRect l="10609" t="5114" r="9026" b="5206"/>
          <a:stretch/>
        </p:blipFill>
        <p:spPr>
          <a:xfrm>
            <a:off x="8273089" y="1404430"/>
            <a:ext cx="3613038" cy="4045540"/>
          </a:xfrm>
          <a:prstGeom prst="rect">
            <a:avLst/>
          </a:prstGeom>
        </p:spPr>
      </p:pic>
      <p:sp>
        <p:nvSpPr>
          <p:cNvPr id="3" name="Content Placeholder 3">
            <a:extLst>
              <a:ext uri="{FF2B5EF4-FFF2-40B4-BE49-F238E27FC236}">
                <a16:creationId xmlns:a16="http://schemas.microsoft.com/office/drawing/2014/main" id="{ADE054A2-3E05-C589-5534-1DB4E1BA2603}"/>
              </a:ext>
            </a:extLst>
          </p:cNvPr>
          <p:cNvSpPr>
            <a:spLocks noGrp="1"/>
          </p:cNvSpPr>
          <p:nvPr>
            <p:ph idx="1"/>
          </p:nvPr>
        </p:nvSpPr>
        <p:spPr>
          <a:xfrm>
            <a:off x="423702" y="1709601"/>
            <a:ext cx="9170448" cy="4282577"/>
          </a:xfrm>
        </p:spPr>
        <p:txBody>
          <a:bodyPr vert="horz" lIns="89154" tIns="44577" rIns="89154" bIns="44577" rtlCol="0" anchor="t">
            <a:noAutofit/>
          </a:bodyPr>
          <a:lstStyle/>
          <a:p>
            <a:r>
              <a:rPr lang="en-US" sz="1950" b="1" dirty="0">
                <a:solidFill>
                  <a:srgbClr val="012639"/>
                </a:solidFill>
                <a:latin typeface="Montserrat SemiBold"/>
              </a:rPr>
              <a:t>Purpose: </a:t>
            </a:r>
            <a:r>
              <a:rPr lang="en-US" sz="1950" dirty="0">
                <a:solidFill>
                  <a:srgbClr val="012639"/>
                </a:solidFill>
                <a:latin typeface="Montserrat Light"/>
                <a:cs typeface="Segoe UI"/>
              </a:rPr>
              <a:t>Survey results will be used to inform internal customer service training for IMD staff and identify opportunities to strengthen service delivery.</a:t>
            </a:r>
            <a:endParaRPr lang="en-US" sz="1950" dirty="0">
              <a:solidFill>
                <a:srgbClr val="012639"/>
              </a:solidFill>
            </a:endParaRPr>
          </a:p>
          <a:p>
            <a:endParaRPr lang="en-US" sz="1950" dirty="0">
              <a:solidFill>
                <a:srgbClr val="012639"/>
              </a:solidFill>
              <a:cs typeface="Segoe UI"/>
            </a:endParaRPr>
          </a:p>
          <a:p>
            <a:r>
              <a:rPr lang="en-US" sz="1950" b="1" dirty="0">
                <a:solidFill>
                  <a:srgbClr val="012639"/>
                </a:solidFill>
                <a:latin typeface="Montserrat SemiBold"/>
              </a:rPr>
              <a:t>Survey Details:</a:t>
            </a:r>
            <a:r>
              <a:rPr lang="en-US" sz="1950" b="1" dirty="0">
                <a:solidFill>
                  <a:srgbClr val="012639"/>
                </a:solidFill>
                <a:latin typeface="Montserrat Light"/>
              </a:rPr>
              <a:t> </a:t>
            </a:r>
          </a:p>
          <a:p>
            <a:pPr marL="668655" lvl="1" indent="-334328">
              <a:buFont typeface="Courier New,monospace" panose="020B0604020202020204" pitchFamily="34" charset="0"/>
              <a:buChar char="o"/>
            </a:pPr>
            <a:r>
              <a:rPr lang="en-US" sz="1950" dirty="0">
                <a:solidFill>
                  <a:srgbClr val="012639"/>
                </a:solidFill>
                <a:latin typeface="Montserrat Light"/>
              </a:rPr>
              <a:t>Open </a:t>
            </a:r>
            <a:r>
              <a:rPr lang="en-US" sz="1950" dirty="0">
                <a:solidFill>
                  <a:srgbClr val="012639"/>
                </a:solidFill>
                <a:latin typeface="Montserrat SemiBold"/>
              </a:rPr>
              <a:t>September 30–</a:t>
            </a:r>
            <a:r>
              <a:rPr lang="en-US" sz="1950" b="1" dirty="0">
                <a:solidFill>
                  <a:srgbClr val="012639"/>
                </a:solidFill>
                <a:latin typeface="Montserrat SemiBold"/>
              </a:rPr>
              <a:t>October 14; now extended to </a:t>
            </a:r>
          </a:p>
          <a:p>
            <a:pPr marL="334328" lvl="1" indent="0">
              <a:buNone/>
            </a:pPr>
            <a:r>
              <a:rPr lang="en-US" sz="1950" b="1" dirty="0">
                <a:solidFill>
                  <a:srgbClr val="012639"/>
                </a:solidFill>
                <a:latin typeface="Montserrat SemiBold"/>
              </a:rPr>
              <a:t>	October 21!</a:t>
            </a:r>
            <a:endParaRPr lang="en-US" sz="1950" dirty="0">
              <a:solidFill>
                <a:srgbClr val="0B3C61"/>
              </a:solidFill>
              <a:latin typeface="Montserrat SemiBold"/>
            </a:endParaRPr>
          </a:p>
          <a:p>
            <a:pPr marL="668655" lvl="1" indent="-334328">
              <a:buFont typeface="Courier New" panose="020B0604020202020204" pitchFamily="34" charset="0"/>
              <a:buChar char="o"/>
            </a:pPr>
            <a:r>
              <a:rPr lang="en-US" sz="1950" dirty="0">
                <a:solidFill>
                  <a:srgbClr val="012639"/>
                </a:solidFill>
                <a:latin typeface="Montserrat Light"/>
              </a:rPr>
              <a:t>Anonymous &amp; optional participation</a:t>
            </a:r>
            <a:endParaRPr lang="en-US" dirty="0">
              <a:latin typeface="Montserrat Light"/>
            </a:endParaRPr>
          </a:p>
          <a:p>
            <a:pPr marL="668655" lvl="1" indent="-334328">
              <a:buFont typeface="Courier New" panose="020B0604020202020204" pitchFamily="34" charset="0"/>
              <a:buChar char="o"/>
            </a:pPr>
            <a:r>
              <a:rPr lang="en-US" sz="1950" dirty="0">
                <a:solidFill>
                  <a:srgbClr val="012639"/>
                </a:solidFill>
                <a:latin typeface="Montserrat Light"/>
              </a:rPr>
              <a:t>Approximately 10–15 minutes to complete</a:t>
            </a:r>
          </a:p>
          <a:p>
            <a:pPr marL="668655" lvl="1" indent="-334328">
              <a:buFont typeface="Courier New" panose="020B0604020202020204" pitchFamily="34" charset="0"/>
              <a:buChar char="o"/>
            </a:pPr>
            <a:endParaRPr lang="en-US" sz="1950" dirty="0">
              <a:solidFill>
                <a:srgbClr val="012639"/>
              </a:solidFill>
              <a:latin typeface="Montserrat Light"/>
            </a:endParaRPr>
          </a:p>
          <a:p>
            <a:r>
              <a:rPr lang="en-US" sz="1950" b="1" dirty="0">
                <a:solidFill>
                  <a:srgbClr val="012639"/>
                </a:solidFill>
                <a:latin typeface="Montserrat SemiBold"/>
              </a:rPr>
              <a:t>Current Stats:</a:t>
            </a:r>
          </a:p>
          <a:p>
            <a:pPr lvl="1">
              <a:buFont typeface="Courier New" panose="02070309020205020404" pitchFamily="49" charset="0"/>
              <a:buChar char="o"/>
            </a:pPr>
            <a:r>
              <a:rPr lang="en-US" sz="1950" dirty="0">
                <a:solidFill>
                  <a:srgbClr val="012639"/>
                </a:solidFill>
                <a:latin typeface="Montserrat Light" panose="00000400000000000000" pitchFamily="2" charset="0"/>
              </a:rPr>
              <a:t>66 responses</a:t>
            </a:r>
          </a:p>
          <a:p>
            <a:pPr lvl="1">
              <a:buFont typeface="Courier New" panose="02070309020205020404" pitchFamily="49" charset="0"/>
              <a:buChar char="o"/>
            </a:pPr>
            <a:r>
              <a:rPr lang="en-US" sz="1950" b="1" dirty="0">
                <a:solidFill>
                  <a:srgbClr val="012639"/>
                </a:solidFill>
                <a:latin typeface="Montserrat Light" panose="00000400000000000000" pitchFamily="2" charset="0"/>
              </a:rPr>
              <a:t>Goal: </a:t>
            </a:r>
            <a:r>
              <a:rPr lang="en-US" sz="1950" dirty="0">
                <a:solidFill>
                  <a:srgbClr val="012639"/>
                </a:solidFill>
                <a:latin typeface="Montserrat Light" panose="00000400000000000000" pitchFamily="2" charset="0"/>
              </a:rPr>
              <a:t>142 responses, which is 20% of individuals sent the survey</a:t>
            </a:r>
          </a:p>
          <a:p>
            <a:pPr marL="334328" lvl="1" indent="0">
              <a:buNone/>
            </a:pPr>
            <a:endParaRPr lang="en-US" sz="1950" dirty="0">
              <a:solidFill>
                <a:srgbClr val="012639"/>
              </a:solidFill>
              <a:latin typeface="Montserrat Light"/>
            </a:endParaRPr>
          </a:p>
          <a:p>
            <a:pPr marL="668655" lvl="1" indent="-334328">
              <a:buFont typeface="Courier New" panose="020B0604020202020204" pitchFamily="34" charset="0"/>
              <a:buChar char="o"/>
            </a:pPr>
            <a:endParaRPr lang="en-US" sz="1950" b="1" dirty="0">
              <a:solidFill>
                <a:srgbClr val="012639"/>
              </a:solidFill>
              <a:latin typeface="Montserrat Light"/>
            </a:endParaRPr>
          </a:p>
          <a:p>
            <a:pPr marL="0" indent="0">
              <a:buNone/>
            </a:pPr>
            <a:endParaRPr lang="en-US" dirty="0">
              <a:latin typeface="Montserrat Light"/>
            </a:endParaRPr>
          </a:p>
        </p:txBody>
      </p:sp>
    </p:spTree>
    <p:extLst>
      <p:ext uri="{BB962C8B-B14F-4D97-AF65-F5344CB8AC3E}">
        <p14:creationId xmlns:p14="http://schemas.microsoft.com/office/powerpoint/2010/main" val="2307281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8F9A28-026A-B9BB-3A87-E03A634EBB60}"/>
              </a:ext>
            </a:extLst>
          </p:cNvPr>
          <p:cNvSpPr>
            <a:spLocks noGrp="1"/>
          </p:cNvSpPr>
          <p:nvPr>
            <p:ph type="title"/>
          </p:nvPr>
        </p:nvSpPr>
        <p:spPr>
          <a:xfrm>
            <a:off x="423702" y="859598"/>
            <a:ext cx="10954467" cy="279822"/>
          </a:xfrm>
        </p:spPr>
        <p:txBody>
          <a:bodyPr/>
          <a:lstStyle/>
          <a:p>
            <a:r>
              <a:rPr lang="en-US" dirty="0"/>
              <a:t>Statewide Active Transportation Plan</a:t>
            </a:r>
          </a:p>
        </p:txBody>
      </p:sp>
      <p:sp>
        <p:nvSpPr>
          <p:cNvPr id="8" name="Text Placeholder 7">
            <a:extLst>
              <a:ext uri="{FF2B5EF4-FFF2-40B4-BE49-F238E27FC236}">
                <a16:creationId xmlns:a16="http://schemas.microsoft.com/office/drawing/2014/main" id="{F93010E6-74FD-1F3B-CC0D-4882065178D6}"/>
              </a:ext>
            </a:extLst>
          </p:cNvPr>
          <p:cNvSpPr>
            <a:spLocks noGrp="1"/>
          </p:cNvSpPr>
          <p:nvPr>
            <p:ph type="body" sz="quarter" idx="11"/>
          </p:nvPr>
        </p:nvSpPr>
        <p:spPr>
          <a:xfrm>
            <a:off x="423703" y="1412475"/>
            <a:ext cx="5332784" cy="358265"/>
          </a:xfrm>
        </p:spPr>
        <p:txBody>
          <a:bodyPr/>
          <a:lstStyle/>
          <a:p>
            <a:r>
              <a:rPr lang="en-US" dirty="0"/>
              <a:t>What’s Happening?</a:t>
            </a:r>
          </a:p>
        </p:txBody>
      </p:sp>
      <p:sp>
        <p:nvSpPr>
          <p:cNvPr id="2" name="Content Placeholder 1">
            <a:extLst>
              <a:ext uri="{FF2B5EF4-FFF2-40B4-BE49-F238E27FC236}">
                <a16:creationId xmlns:a16="http://schemas.microsoft.com/office/drawing/2014/main" id="{A93E4DA7-67CF-C90E-4905-F687D769298A}"/>
              </a:ext>
            </a:extLst>
          </p:cNvPr>
          <p:cNvSpPr>
            <a:spLocks noGrp="1"/>
          </p:cNvSpPr>
          <p:nvPr>
            <p:ph idx="1"/>
          </p:nvPr>
        </p:nvSpPr>
        <p:spPr>
          <a:xfrm>
            <a:off x="423701" y="1782150"/>
            <a:ext cx="5332785" cy="4457071"/>
          </a:xfrm>
        </p:spPr>
        <p:txBody>
          <a:bodyPr/>
          <a:lstStyle/>
          <a:p>
            <a:pPr>
              <a:spcAft>
                <a:spcPts val="585"/>
              </a:spcAft>
            </a:pPr>
            <a:r>
              <a:rPr lang="en-US" b="1" dirty="0"/>
              <a:t>NC’s current statewide bicycle and pedestrian plan, </a:t>
            </a:r>
            <a:r>
              <a:rPr lang="en-US" b="1" dirty="0" err="1"/>
              <a:t>WalkBikeNC</a:t>
            </a:r>
            <a:r>
              <a:rPr lang="en-US" b="1" dirty="0"/>
              <a:t>, was adopted in 2013.</a:t>
            </a:r>
          </a:p>
          <a:p>
            <a:pPr marL="609838" lvl="1" indent="-275511">
              <a:spcAft>
                <a:spcPts val="585"/>
              </a:spcAft>
              <a:buFont typeface="Wingdings" panose="05000000000000000000" pitchFamily="2" charset="2"/>
              <a:buChar char="Ø"/>
            </a:pPr>
            <a:r>
              <a:rPr lang="en-US" dirty="0"/>
              <a:t>North Carolina has changed a lot since 2013.</a:t>
            </a:r>
          </a:p>
          <a:p>
            <a:pPr>
              <a:spcAft>
                <a:spcPts val="585"/>
              </a:spcAft>
            </a:pPr>
            <a:r>
              <a:rPr lang="en-US" b="1" dirty="0"/>
              <a:t>Our goal is to create a new action-oriented blueprint for improving walking, biking, and rolling across the state of North Carolina.</a:t>
            </a:r>
          </a:p>
          <a:p>
            <a:pPr marL="609838" lvl="1" indent="-275511">
              <a:spcAft>
                <a:spcPts val="585"/>
              </a:spcAft>
              <a:buFont typeface="Wingdings" panose="05000000000000000000" pitchFamily="2" charset="2"/>
              <a:buChar char="Ø"/>
            </a:pPr>
            <a:r>
              <a:rPr lang="en-US" dirty="0"/>
              <a:t>The updated plan will guide future partnerships, policies, programs, and projects to create safer and more connected walking, biking and rolling options.</a:t>
            </a:r>
          </a:p>
          <a:p>
            <a:pPr marL="609838" lvl="1" indent="-275511">
              <a:spcAft>
                <a:spcPts val="585"/>
              </a:spcAft>
              <a:buFont typeface="Wingdings" panose="05000000000000000000" pitchFamily="2" charset="2"/>
              <a:buChar char="Ø"/>
            </a:pPr>
            <a:r>
              <a:rPr lang="en-US" dirty="0"/>
              <a:t>The plan is not anticipated to update or generate any statewide bicycle/pedestrian/ multimodal networks.</a:t>
            </a:r>
          </a:p>
          <a:p>
            <a:pPr>
              <a:spcAft>
                <a:spcPts val="585"/>
              </a:spcAft>
            </a:pPr>
            <a:r>
              <a:rPr lang="en-US" b="1" dirty="0"/>
              <a:t>Efforts began August 2026 and are anticipated to take about 12-months.</a:t>
            </a:r>
          </a:p>
        </p:txBody>
      </p:sp>
      <p:sp>
        <p:nvSpPr>
          <p:cNvPr id="6" name="Slide Number Placeholder 5">
            <a:extLst>
              <a:ext uri="{FF2B5EF4-FFF2-40B4-BE49-F238E27FC236}">
                <a16:creationId xmlns:a16="http://schemas.microsoft.com/office/drawing/2014/main" id="{C7B6C541-4DE7-3833-414E-C30BFC990320}"/>
              </a:ext>
              <a:ext uri="{C183D7F6-B498-43B3-948B-1728B52AA6E4}">
                <adec:decorative xmlns:adec="http://schemas.microsoft.com/office/drawing/2017/decorative" val="1"/>
              </a:ext>
            </a:extLst>
          </p:cNvPr>
          <p:cNvSpPr>
            <a:spLocks noGrp="1"/>
          </p:cNvSpPr>
          <p:nvPr>
            <p:ph type="sldNum" sz="quarter" idx="4"/>
          </p:nvPr>
        </p:nvSpPr>
        <p:spPr/>
        <p:txBody>
          <a:bodyPr/>
          <a:lstStyle/>
          <a:p>
            <a:fld id="{71AF279C-F903-5C4F-9E12-139067057548}" type="slidenum">
              <a:rPr lang="en-US" smtClean="0"/>
              <a:pPr/>
              <a:t>28</a:t>
            </a:fld>
            <a:endParaRPr lang="en-US" dirty="0"/>
          </a:p>
        </p:txBody>
      </p:sp>
      <p:sp>
        <p:nvSpPr>
          <p:cNvPr id="9" name="Text Placeholder 7">
            <a:extLst>
              <a:ext uri="{FF2B5EF4-FFF2-40B4-BE49-F238E27FC236}">
                <a16:creationId xmlns:a16="http://schemas.microsoft.com/office/drawing/2014/main" id="{0A2D37D3-7600-62A9-2FC7-7BB6C8C8FDF1}"/>
              </a:ext>
            </a:extLst>
          </p:cNvPr>
          <p:cNvSpPr txBox="1">
            <a:spLocks/>
          </p:cNvSpPr>
          <p:nvPr/>
        </p:nvSpPr>
        <p:spPr>
          <a:xfrm>
            <a:off x="6045383" y="1935769"/>
            <a:ext cx="5231001" cy="358265"/>
          </a:xfrm>
          <a:prstGeom prst="rect">
            <a:avLst/>
          </a:prstGeom>
        </p:spPr>
        <p:txBody>
          <a:bodyPr vert="horz" lIns="89154" tIns="44577" rIns="89154" bIns="44577" rtlCol="0">
            <a:noAutofit/>
          </a:bodyPr>
          <a:lstStyle>
            <a:lvl1pPr marL="0" indent="0" algn="l" defTabSz="685800" rtl="0" eaLnBrk="1" latinLnBrk="0" hangingPunct="1">
              <a:lnSpc>
                <a:spcPct val="90000"/>
              </a:lnSpc>
              <a:spcBef>
                <a:spcPts val="750"/>
              </a:spcBef>
              <a:buFont typeface="Arial" panose="020B0604020202020204" pitchFamily="34" charset="0"/>
              <a:buNone/>
              <a:defRPr sz="1400" b="1" i="0" kern="1200">
                <a:solidFill>
                  <a:schemeClr val="accent2"/>
                </a:solidFill>
                <a:latin typeface="Montserrat" pitchFamily="2" charset="77"/>
                <a:ea typeface="+mn-ea"/>
                <a:cs typeface="+mn-cs"/>
              </a:defRPr>
            </a:lvl1pPr>
            <a:lvl2pPr marL="557213" indent="-214313" algn="l" defTabSz="685800" rtl="0" eaLnBrk="1" latinLnBrk="0" hangingPunct="1">
              <a:lnSpc>
                <a:spcPct val="90000"/>
              </a:lnSpc>
              <a:spcBef>
                <a:spcPts val="375"/>
              </a:spcBef>
              <a:buFont typeface="Arial" panose="020B0604020202020204" pitchFamily="34" charset="0"/>
              <a:buChar char="•"/>
              <a:defRPr sz="1600" b="0" i="0" kern="1200">
                <a:solidFill>
                  <a:srgbClr val="606165"/>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rgbClr val="606165"/>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rgbClr val="606165"/>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rgbClr val="606165"/>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365" dirty="0"/>
              <a:t>How Can You Get Involved?</a:t>
            </a:r>
          </a:p>
        </p:txBody>
      </p:sp>
      <p:sp>
        <p:nvSpPr>
          <p:cNvPr id="7" name="Content Placeholder 6">
            <a:extLst>
              <a:ext uri="{FF2B5EF4-FFF2-40B4-BE49-F238E27FC236}">
                <a16:creationId xmlns:a16="http://schemas.microsoft.com/office/drawing/2014/main" id="{FD34BC33-8855-3547-2529-15C98E7D7D77}"/>
              </a:ext>
            </a:extLst>
          </p:cNvPr>
          <p:cNvSpPr>
            <a:spLocks noGrp="1"/>
          </p:cNvSpPr>
          <p:nvPr>
            <p:ph idx="14"/>
          </p:nvPr>
        </p:nvSpPr>
        <p:spPr>
          <a:xfrm>
            <a:off x="6045383" y="2305444"/>
            <a:ext cx="5534946" cy="3623743"/>
          </a:xfrm>
        </p:spPr>
        <p:txBody>
          <a:bodyPr/>
          <a:lstStyle/>
          <a:p>
            <a:pPr>
              <a:spcAft>
                <a:spcPts val="585"/>
              </a:spcAft>
            </a:pPr>
            <a:r>
              <a:rPr lang="en-US" b="1" dirty="0"/>
              <a:t>Sign-up on our email list </a:t>
            </a:r>
            <a:r>
              <a:rPr lang="en-US" dirty="0"/>
              <a:t>to hear about plan milestones or engagement opportunities.</a:t>
            </a:r>
          </a:p>
          <a:p>
            <a:pPr marL="609838" lvl="1" indent="-275511">
              <a:spcAft>
                <a:spcPts val="585"/>
              </a:spcAft>
              <a:buFont typeface="Wingdings" panose="05000000000000000000" pitchFamily="2" charset="2"/>
              <a:buChar char="Ø"/>
            </a:pPr>
            <a:r>
              <a:rPr lang="en-US" dirty="0">
                <a:hlinkClick r:id="rId2">
                  <a:extLst>
                    <a:ext uri="{A12FA001-AC4F-418D-AE19-62706E023703}">
                      <ahyp:hlinkClr xmlns:ahyp="http://schemas.microsoft.com/office/drawing/2018/hyperlinkcolor" val="tx"/>
                    </a:ext>
                  </a:extLst>
                </a:hlinkClick>
              </a:rPr>
              <a:t>https://publicinput.com/ncactivetransportation</a:t>
            </a:r>
            <a:endParaRPr lang="en-US" dirty="0"/>
          </a:p>
          <a:p>
            <a:pPr marL="609838" lvl="1" indent="-275511">
              <a:buFont typeface="Wingdings" panose="05000000000000000000" pitchFamily="2" charset="2"/>
              <a:buChar char="Ø"/>
            </a:pPr>
            <a:endParaRPr lang="en-US" dirty="0"/>
          </a:p>
          <a:p>
            <a:pPr marL="609838" lvl="1" indent="-275511">
              <a:buFont typeface="Wingdings" panose="05000000000000000000" pitchFamily="2" charset="2"/>
              <a:buChar char="Ø"/>
            </a:pPr>
            <a:endParaRPr lang="en-US" dirty="0"/>
          </a:p>
          <a:p>
            <a:pPr marL="609838" lvl="1" indent="-275511">
              <a:buFont typeface="Wingdings" panose="05000000000000000000" pitchFamily="2" charset="2"/>
              <a:buChar char="Ø"/>
            </a:pPr>
            <a:endParaRPr lang="en-US" dirty="0"/>
          </a:p>
          <a:p>
            <a:pPr marL="609838" lvl="1" indent="-275511">
              <a:buFont typeface="Wingdings" panose="05000000000000000000" pitchFamily="2" charset="2"/>
              <a:buChar char="Ø"/>
            </a:pPr>
            <a:endParaRPr lang="en-US" dirty="0"/>
          </a:p>
          <a:p>
            <a:pPr marL="334328" lvl="1" indent="0">
              <a:buNone/>
            </a:pPr>
            <a:endParaRPr lang="en-US" dirty="0"/>
          </a:p>
          <a:p>
            <a:pPr>
              <a:spcAft>
                <a:spcPts val="585"/>
              </a:spcAft>
            </a:pPr>
            <a:r>
              <a:rPr lang="en-US" b="1" dirty="0"/>
              <a:t>We are asking North Carolinians to share their active transportation stories and photos</a:t>
            </a:r>
            <a:r>
              <a:rPr lang="en-US" dirty="0"/>
              <a:t>.</a:t>
            </a:r>
          </a:p>
          <a:p>
            <a:pPr marL="609838" lvl="1" indent="-275511">
              <a:spcAft>
                <a:spcPts val="585"/>
              </a:spcAft>
              <a:buFont typeface="Wingdings" panose="05000000000000000000" pitchFamily="2" charset="2"/>
              <a:buChar char="Ø"/>
            </a:pPr>
            <a:r>
              <a:rPr lang="en-US" dirty="0"/>
              <a:t>Share your own active transportation stories and photos through our community stories platform and ask others to do the same!</a:t>
            </a:r>
          </a:p>
        </p:txBody>
      </p:sp>
      <p:sp>
        <p:nvSpPr>
          <p:cNvPr id="10" name="Text Placeholder 14">
            <a:extLst>
              <a:ext uri="{FF2B5EF4-FFF2-40B4-BE49-F238E27FC236}">
                <a16:creationId xmlns:a16="http://schemas.microsoft.com/office/drawing/2014/main" id="{86A0D6B7-BDA0-900E-ADC8-E2996D30457D}"/>
              </a:ext>
              <a:ext uri="{C183D7F6-B498-43B3-948B-1728B52AA6E4}">
                <adec:decorative xmlns:adec="http://schemas.microsoft.com/office/drawing/2017/decorative" val="0"/>
              </a:ext>
            </a:extLst>
          </p:cNvPr>
          <p:cNvSpPr>
            <a:spLocks noGrp="1"/>
          </p:cNvSpPr>
          <p:nvPr>
            <p:ph type="body" sz="quarter" idx="13"/>
          </p:nvPr>
        </p:nvSpPr>
        <p:spPr>
          <a:xfrm>
            <a:off x="424101" y="6210150"/>
            <a:ext cx="7638522" cy="355997"/>
          </a:xfrm>
        </p:spPr>
        <p:txBody>
          <a:bodyPr/>
          <a:lstStyle/>
          <a:p>
            <a:r>
              <a:rPr lang="en-US" dirty="0"/>
              <a:t>NCDOT Active Transportation Plan webpage: </a:t>
            </a:r>
            <a:r>
              <a:rPr lang="en-US" dirty="0">
                <a:solidFill>
                  <a:schemeClr val="tx1"/>
                </a:solidFill>
                <a:hlinkClick r:id="rId3">
                  <a:extLst>
                    <a:ext uri="{A12FA001-AC4F-418D-AE19-62706E023703}">
                      <ahyp:hlinkClr xmlns:ahyp="http://schemas.microsoft.com/office/drawing/2018/hyperlinkcolor" val="tx"/>
                    </a:ext>
                  </a:extLst>
                </a:hlinkClick>
              </a:rPr>
              <a:t>http://ncdot.gov/activetransportationplan</a:t>
            </a:r>
            <a:r>
              <a:rPr lang="en-US" dirty="0">
                <a:solidFill>
                  <a:schemeClr val="tx1"/>
                </a:solidFill>
              </a:rPr>
              <a:t> </a:t>
            </a:r>
          </a:p>
        </p:txBody>
      </p:sp>
      <p:pic>
        <p:nvPicPr>
          <p:cNvPr id="12" name="Picture 11">
            <a:extLst>
              <a:ext uri="{FF2B5EF4-FFF2-40B4-BE49-F238E27FC236}">
                <a16:creationId xmlns:a16="http://schemas.microsoft.com/office/drawing/2014/main" id="{A979E2C5-C58B-483E-C483-4D756EF567F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62623" y="3162527"/>
            <a:ext cx="1305935" cy="1305935"/>
          </a:xfrm>
          <a:prstGeom prst="rect">
            <a:avLst/>
          </a:prstGeom>
        </p:spPr>
      </p:pic>
      <p:pic>
        <p:nvPicPr>
          <p:cNvPr id="18" name="Picture 17">
            <a:extLst>
              <a:ext uri="{FF2B5EF4-FFF2-40B4-BE49-F238E27FC236}">
                <a16:creationId xmlns:a16="http://schemas.microsoft.com/office/drawing/2014/main" id="{143CDC72-3A40-08B0-6087-17E86D97A7C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72942" y="419311"/>
            <a:ext cx="3003441" cy="1285315"/>
          </a:xfrm>
          <a:prstGeom prst="rect">
            <a:avLst/>
          </a:prstGeom>
        </p:spPr>
      </p:pic>
    </p:spTree>
    <p:extLst>
      <p:ext uri="{BB962C8B-B14F-4D97-AF65-F5344CB8AC3E}">
        <p14:creationId xmlns:p14="http://schemas.microsoft.com/office/powerpoint/2010/main" val="1204466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CAB2255-7603-4AB1-0317-0FA85294CBF7}"/>
              </a:ext>
              <a:ext uri="{C183D7F6-B498-43B3-948B-1728B52AA6E4}">
                <adec:decorative xmlns:adec="http://schemas.microsoft.com/office/drawing/2017/decorative" val="1"/>
              </a:ext>
            </a:extLst>
          </p:cNvPr>
          <p:cNvSpPr/>
          <p:nvPr/>
        </p:nvSpPr>
        <p:spPr>
          <a:xfrm>
            <a:off x="208026" y="313563"/>
            <a:ext cx="2100072" cy="3764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55" dirty="0"/>
          </a:p>
        </p:txBody>
      </p:sp>
      <p:sp>
        <p:nvSpPr>
          <p:cNvPr id="6" name="Slide Number Placeholder 5">
            <a:extLst>
              <a:ext uri="{FF2B5EF4-FFF2-40B4-BE49-F238E27FC236}">
                <a16:creationId xmlns:a16="http://schemas.microsoft.com/office/drawing/2014/main" id="{B46E2E60-BBE0-E17F-1253-4FE06E0A270A}"/>
              </a:ext>
            </a:extLst>
          </p:cNvPr>
          <p:cNvSpPr>
            <a:spLocks noGrp="1"/>
          </p:cNvSpPr>
          <p:nvPr>
            <p:ph type="sldNum" sz="quarter" idx="4"/>
          </p:nvPr>
        </p:nvSpPr>
        <p:spPr/>
        <p:txBody>
          <a:bodyPr/>
          <a:lstStyle/>
          <a:p>
            <a:fld id="{71AF279C-F903-5C4F-9E12-139067057548}" type="slidenum">
              <a:rPr lang="en-US" smtClean="0"/>
              <a:pPr/>
              <a:t>29</a:t>
            </a:fld>
            <a:endParaRPr lang="en-US" dirty="0"/>
          </a:p>
        </p:txBody>
      </p:sp>
      <p:pic>
        <p:nvPicPr>
          <p:cNvPr id="3" name="Picture 2" descr="Help NCDOT shape the future of walking, biking, and rolling in North Carolina by sharing your active transportation stories and photos.">
            <a:hlinkClick r:id="rId2"/>
            <a:extLst>
              <a:ext uri="{FF2B5EF4-FFF2-40B4-BE49-F238E27FC236}">
                <a16:creationId xmlns:a16="http://schemas.microsoft.com/office/drawing/2014/main" id="{405798FB-24B6-BA85-E375-17352DFC14CF}"/>
              </a:ext>
            </a:extLst>
          </p:cNvPr>
          <p:cNvPicPr>
            <a:picLocks noChangeAspect="1"/>
          </p:cNvPicPr>
          <p:nvPr/>
        </p:nvPicPr>
        <p:blipFill>
          <a:blip r:embed="rId3"/>
          <a:stretch>
            <a:fillRect/>
          </a:stretch>
        </p:blipFill>
        <p:spPr>
          <a:xfrm>
            <a:off x="757339" y="85725"/>
            <a:ext cx="10333759" cy="6686550"/>
          </a:xfrm>
          <a:prstGeom prst="rect">
            <a:avLst/>
          </a:prstGeom>
        </p:spPr>
      </p:pic>
    </p:spTree>
    <p:extLst>
      <p:ext uri="{BB962C8B-B14F-4D97-AF65-F5344CB8AC3E}">
        <p14:creationId xmlns:p14="http://schemas.microsoft.com/office/powerpoint/2010/main" val="1912667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236E7-CE78-0556-4CA0-90CA996623B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42F00B-9622-583C-39A7-AAEBDE59FAFC}"/>
              </a:ext>
            </a:extLst>
          </p:cNvPr>
          <p:cNvSpPr>
            <a:spLocks noGrp="1"/>
          </p:cNvSpPr>
          <p:nvPr>
            <p:ph idx="1"/>
          </p:nvPr>
        </p:nvSpPr>
        <p:spPr/>
        <p:txBody>
          <a:bodyPr>
            <a:noAutofit/>
          </a:bodyPr>
          <a:lstStyle/>
          <a:p>
            <a:pPr fontAlgn="t">
              <a:spcBef>
                <a:spcPts val="98"/>
              </a:spcBef>
            </a:pPr>
            <a:r>
              <a:rPr lang="en-US" sz="1365" dirty="0"/>
              <a:t>Between Oct 5–12, outreach was conducted to Local Transit Agencies, Universities, and TDM Programs requesting website updates to reflect:  </a:t>
            </a:r>
          </a:p>
          <a:p>
            <a:pPr fontAlgn="t">
              <a:spcBef>
                <a:spcPts val="98"/>
              </a:spcBef>
            </a:pPr>
            <a:endParaRPr lang="en-US" sz="1365" dirty="0"/>
          </a:p>
          <a:p>
            <a:pPr marL="278606" indent="-278606" fontAlgn="t">
              <a:spcBef>
                <a:spcPts val="98"/>
              </a:spcBef>
              <a:buFont typeface="Wingdings" panose="05000000000000000000" pitchFamily="2" charset="2"/>
              <a:buChar char="Ø"/>
            </a:pPr>
            <a:r>
              <a:rPr lang="en-US" sz="1365" dirty="0"/>
              <a:t>NCDOT‑subsidized Intercity </a:t>
            </a:r>
          </a:p>
          <a:p>
            <a:pPr fontAlgn="t">
              <a:spcBef>
                <a:spcPts val="98"/>
              </a:spcBef>
            </a:pPr>
            <a:r>
              <a:rPr lang="en-US" sz="1365" dirty="0"/>
              <a:t>        Bus Service</a:t>
            </a:r>
          </a:p>
          <a:p>
            <a:pPr marL="278606" indent="-278606" fontAlgn="t">
              <a:spcBef>
                <a:spcPts val="98"/>
              </a:spcBef>
              <a:buFont typeface="Wingdings" panose="05000000000000000000" pitchFamily="2" charset="2"/>
              <a:buChar char="Ø"/>
            </a:pPr>
            <a:r>
              <a:rPr lang="en-US" sz="1365" dirty="0"/>
              <a:t>Local transit connections</a:t>
            </a:r>
          </a:p>
          <a:p>
            <a:pPr marL="278606" indent="-278606" fontAlgn="t">
              <a:spcBef>
                <a:spcPts val="98"/>
              </a:spcBef>
              <a:buFont typeface="Wingdings" panose="05000000000000000000" pitchFamily="2" charset="2"/>
              <a:buChar char="Ø"/>
            </a:pPr>
            <a:r>
              <a:rPr lang="en-US" sz="1365" dirty="0"/>
              <a:t>Intercity Bus stop locations</a:t>
            </a:r>
          </a:p>
          <a:p>
            <a:pPr marL="278606" indent="-278606" fontAlgn="t">
              <a:spcBef>
                <a:spcPts val="98"/>
              </a:spcBef>
              <a:buFont typeface="Wingdings" panose="05000000000000000000" pitchFamily="2" charset="2"/>
              <a:buChar char="Ø"/>
            </a:pPr>
            <a:r>
              <a:rPr lang="en-US" sz="1365" dirty="0"/>
              <a:t>Routes serving the locality</a:t>
            </a:r>
          </a:p>
          <a:p>
            <a:pPr marL="278606" indent="-278606" fontAlgn="t">
              <a:spcBef>
                <a:spcPts val="98"/>
              </a:spcBef>
              <a:buFont typeface="Wingdings" panose="05000000000000000000" pitchFamily="2" charset="2"/>
              <a:buChar char="Ø"/>
            </a:pPr>
            <a:r>
              <a:rPr lang="en-US" sz="1365" dirty="0"/>
              <a:t>Date of last update</a:t>
            </a:r>
          </a:p>
          <a:p>
            <a:pPr fontAlgn="t">
              <a:spcBef>
                <a:spcPts val="98"/>
              </a:spcBef>
            </a:pPr>
            <a:endParaRPr lang="en-US" sz="1365" dirty="0"/>
          </a:p>
          <a:p>
            <a:pPr fontAlgn="t">
              <a:spcBef>
                <a:spcPts val="98"/>
              </a:spcBef>
            </a:pPr>
            <a:r>
              <a:rPr lang="en-US" sz="1365" b="1" i="1" dirty="0"/>
              <a:t>If contacted, please process your request as soon as possible.</a:t>
            </a:r>
          </a:p>
          <a:p>
            <a:pPr fontAlgn="t">
              <a:spcBef>
                <a:spcPts val="98"/>
              </a:spcBef>
            </a:pPr>
            <a:br>
              <a:rPr lang="en-US" sz="1365" dirty="0"/>
            </a:br>
            <a:r>
              <a:rPr lang="en-US" sz="1365" dirty="0"/>
              <a:t>Our goal is to ensure your website reflects the most accurate and appropriate Intercity Bus information.</a:t>
            </a:r>
          </a:p>
          <a:p>
            <a:pPr fontAlgn="t">
              <a:spcBef>
                <a:spcPts val="98"/>
              </a:spcBef>
            </a:pPr>
            <a:endParaRPr lang="en-US" sz="1365" dirty="0"/>
          </a:p>
          <a:p>
            <a:pPr marL="278606" indent="-278606" fontAlgn="t">
              <a:spcBef>
                <a:spcPts val="98"/>
              </a:spcBef>
              <a:buFont typeface="Wingdings" panose="05000000000000000000" pitchFamily="2" charset="2"/>
              <a:buChar char="Ø"/>
            </a:pPr>
            <a:r>
              <a:rPr lang="en-US" sz="1365" dirty="0"/>
              <a:t>Reach out if you have questions or need assistance!</a:t>
            </a:r>
          </a:p>
          <a:p>
            <a:pPr marL="278606" indent="-278606" fontAlgn="t">
              <a:spcBef>
                <a:spcPts val="98"/>
              </a:spcBef>
              <a:buFont typeface="Wingdings" panose="05000000000000000000" pitchFamily="2" charset="2"/>
              <a:buChar char="Ø"/>
            </a:pPr>
            <a:r>
              <a:rPr lang="en-US" sz="1365" dirty="0"/>
              <a:t>Website information will be reviewed at least annually</a:t>
            </a:r>
          </a:p>
          <a:p>
            <a:pPr marL="278606" indent="-278606" fontAlgn="t">
              <a:spcBef>
                <a:spcPts val="98"/>
              </a:spcBef>
              <a:buFont typeface="Wingdings" panose="05000000000000000000" pitchFamily="2" charset="2"/>
              <a:buChar char="Ø"/>
            </a:pPr>
            <a:r>
              <a:rPr lang="en-US" sz="1365" dirty="0"/>
              <a:t>Thank you for your collaboration! More exciting updates to come regarding Intercity Bus!</a:t>
            </a:r>
          </a:p>
        </p:txBody>
      </p:sp>
      <p:sp>
        <p:nvSpPr>
          <p:cNvPr id="3" name="Title 2">
            <a:extLst>
              <a:ext uri="{FF2B5EF4-FFF2-40B4-BE49-F238E27FC236}">
                <a16:creationId xmlns:a16="http://schemas.microsoft.com/office/drawing/2014/main" id="{7F519636-BA19-BD7D-2DAA-EC82BD1AD678}"/>
              </a:ext>
            </a:extLst>
          </p:cNvPr>
          <p:cNvSpPr>
            <a:spLocks noGrp="1"/>
          </p:cNvSpPr>
          <p:nvPr>
            <p:ph type="title"/>
          </p:nvPr>
        </p:nvSpPr>
        <p:spPr/>
        <p:txBody>
          <a:bodyPr>
            <a:noAutofit/>
          </a:bodyPr>
          <a:lstStyle/>
          <a:p>
            <a:pPr fontAlgn="t"/>
            <a:r>
              <a:rPr lang="en-US" sz="3120" dirty="0"/>
              <a:t>Local Transit Agency Website Updates for Intercity Bus Connectivity</a:t>
            </a:r>
          </a:p>
        </p:txBody>
      </p:sp>
      <p:sp>
        <p:nvSpPr>
          <p:cNvPr id="5" name="Slide Number Placeholder 4">
            <a:extLst>
              <a:ext uri="{FF2B5EF4-FFF2-40B4-BE49-F238E27FC236}">
                <a16:creationId xmlns:a16="http://schemas.microsoft.com/office/drawing/2014/main" id="{A7C1661D-6311-914F-81D4-B40A203FC73A}"/>
              </a:ext>
            </a:extLst>
          </p:cNvPr>
          <p:cNvSpPr>
            <a:spLocks noGrp="1"/>
          </p:cNvSpPr>
          <p:nvPr>
            <p:ph type="sldNum" sz="quarter" idx="4"/>
          </p:nvPr>
        </p:nvSpPr>
        <p:spPr/>
        <p:txBody>
          <a:bodyPr/>
          <a:lstStyle/>
          <a:p>
            <a:fld id="{71AF279C-F903-5C4F-9E12-139067057548}" type="slidenum">
              <a:rPr lang="en-US" smtClean="0"/>
              <a:pPr/>
              <a:t>30</a:t>
            </a:fld>
            <a:endParaRPr lang="en-US" dirty="0"/>
          </a:p>
        </p:txBody>
      </p:sp>
      <p:sp>
        <p:nvSpPr>
          <p:cNvPr id="10" name="Cloud 9">
            <a:extLst>
              <a:ext uri="{FF2B5EF4-FFF2-40B4-BE49-F238E27FC236}">
                <a16:creationId xmlns:a16="http://schemas.microsoft.com/office/drawing/2014/main" id="{81DA392F-13EA-270B-E5F2-A7F545C63853}"/>
              </a:ext>
            </a:extLst>
          </p:cNvPr>
          <p:cNvSpPr/>
          <p:nvPr/>
        </p:nvSpPr>
        <p:spPr>
          <a:xfrm>
            <a:off x="3163529" y="2273992"/>
            <a:ext cx="3122393" cy="1677629"/>
          </a:xfrm>
          <a:prstGeom prst="cloud">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sz="1755"/>
          </a:p>
        </p:txBody>
      </p:sp>
      <p:sp>
        <p:nvSpPr>
          <p:cNvPr id="7" name="TextBox 6">
            <a:extLst>
              <a:ext uri="{FF2B5EF4-FFF2-40B4-BE49-F238E27FC236}">
                <a16:creationId xmlns:a16="http://schemas.microsoft.com/office/drawing/2014/main" id="{0BFFBA30-B855-559C-CAC6-E3AC7CB74F1D}"/>
              </a:ext>
            </a:extLst>
          </p:cNvPr>
          <p:cNvSpPr txBox="1"/>
          <p:nvPr/>
        </p:nvSpPr>
        <p:spPr>
          <a:xfrm>
            <a:off x="3549899" y="2535538"/>
            <a:ext cx="2533694" cy="1400384"/>
          </a:xfrm>
          <a:prstGeom prst="rect">
            <a:avLst/>
          </a:prstGeom>
          <a:noFill/>
        </p:spPr>
        <p:txBody>
          <a:bodyPr wrap="square" rtlCol="0">
            <a:spAutoFit/>
          </a:bodyPr>
          <a:lstStyle/>
          <a:p>
            <a:pPr algn="ctr" fontAlgn="t">
              <a:spcBef>
                <a:spcPts val="98"/>
              </a:spcBef>
            </a:pPr>
            <a:r>
              <a:rPr lang="en-US" sz="1365" b="1" i="1" dirty="0">
                <a:solidFill>
                  <a:schemeClr val="bg1"/>
                </a:solidFill>
              </a:rPr>
              <a:t>Total agencies identified: 58</a:t>
            </a:r>
          </a:p>
          <a:p>
            <a:pPr algn="ctr" fontAlgn="t">
              <a:spcBef>
                <a:spcPts val="98"/>
              </a:spcBef>
            </a:pPr>
            <a:endParaRPr lang="en-US" sz="1365" b="1" i="1" dirty="0">
              <a:solidFill>
                <a:schemeClr val="bg1"/>
              </a:solidFill>
            </a:endParaRPr>
          </a:p>
          <a:p>
            <a:pPr marL="278606" indent="-278606" fontAlgn="t">
              <a:spcBef>
                <a:spcPts val="98"/>
              </a:spcBef>
              <a:buFont typeface="Wingdings" panose="05000000000000000000" pitchFamily="2" charset="2"/>
              <a:buChar char="Ø"/>
            </a:pPr>
            <a:r>
              <a:rPr lang="en-US" sz="1365" dirty="0">
                <a:solidFill>
                  <a:schemeClr val="bg1"/>
                </a:solidFill>
              </a:rPr>
              <a:t>14 completed updates</a:t>
            </a:r>
          </a:p>
          <a:p>
            <a:pPr marL="278606" indent="-278606" fontAlgn="t">
              <a:spcBef>
                <a:spcPts val="98"/>
              </a:spcBef>
              <a:buFont typeface="Wingdings" panose="05000000000000000000" pitchFamily="2" charset="2"/>
              <a:buChar char="Ø"/>
            </a:pPr>
            <a:r>
              <a:rPr lang="en-US" sz="1365" dirty="0">
                <a:solidFill>
                  <a:schemeClr val="bg1"/>
                </a:solidFill>
              </a:rPr>
              <a:t>10 updates in progress</a:t>
            </a:r>
          </a:p>
          <a:p>
            <a:pPr fontAlgn="t">
              <a:spcBef>
                <a:spcPts val="98"/>
              </a:spcBef>
            </a:pPr>
            <a:endParaRPr lang="en-US" sz="1365" dirty="0">
              <a:solidFill>
                <a:schemeClr val="bg1"/>
              </a:solidFill>
            </a:endParaRPr>
          </a:p>
          <a:p>
            <a:pPr algn="ctr"/>
            <a:endParaRPr lang="en-US" sz="1365" dirty="0">
              <a:solidFill>
                <a:schemeClr val="bg1"/>
              </a:solidFill>
            </a:endParaRPr>
          </a:p>
        </p:txBody>
      </p:sp>
      <p:pic>
        <p:nvPicPr>
          <p:cNvPr id="14" name="Picture Placeholder 13">
            <a:extLst>
              <a:ext uri="{FF2B5EF4-FFF2-40B4-BE49-F238E27FC236}">
                <a16:creationId xmlns:a16="http://schemas.microsoft.com/office/drawing/2014/main" id="{9C9A5345-9142-6CFE-C63C-2F9B7C2A6BC4}"/>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267" b="267"/>
          <a:stretch>
            <a:fillRect/>
          </a:stretch>
        </p:blipFill>
        <p:spPr>
          <a:xfrm>
            <a:off x="6355818" y="1757363"/>
            <a:ext cx="5531383" cy="4083129"/>
          </a:xfrm>
          <a:prstGeom prst="rect">
            <a:avLst/>
          </a:prstGeom>
        </p:spPr>
      </p:pic>
    </p:spTree>
    <p:extLst>
      <p:ext uri="{BB962C8B-B14F-4D97-AF65-F5344CB8AC3E}">
        <p14:creationId xmlns:p14="http://schemas.microsoft.com/office/powerpoint/2010/main" val="2811624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5541-496D-9D0D-D511-D9E140D2D13E}"/>
              </a:ext>
            </a:extLst>
          </p:cNvPr>
          <p:cNvSpPr>
            <a:spLocks noGrp="1"/>
          </p:cNvSpPr>
          <p:nvPr>
            <p:ph type="ctrTitle"/>
          </p:nvPr>
        </p:nvSpPr>
        <p:spPr/>
        <p:txBody>
          <a:bodyPr/>
          <a:lstStyle/>
          <a:p>
            <a:r>
              <a:rPr lang="en-US" dirty="0"/>
              <a:t>Paved Trails &amp; Sidewalks </a:t>
            </a:r>
            <a:br>
              <a:rPr lang="en-US" dirty="0"/>
            </a:br>
            <a:r>
              <a:rPr lang="en-US" dirty="0"/>
              <a:t>Feasibility Study Grant Program</a:t>
            </a:r>
          </a:p>
        </p:txBody>
      </p:sp>
      <p:sp>
        <p:nvSpPr>
          <p:cNvPr id="3" name="Subtitle 2">
            <a:extLst>
              <a:ext uri="{FF2B5EF4-FFF2-40B4-BE49-F238E27FC236}">
                <a16:creationId xmlns:a16="http://schemas.microsoft.com/office/drawing/2014/main" id="{2E8C6993-1CB7-8C67-1375-9CE4F86329C5}"/>
              </a:ext>
            </a:extLst>
          </p:cNvPr>
          <p:cNvSpPr>
            <a:spLocks noGrp="1"/>
          </p:cNvSpPr>
          <p:nvPr>
            <p:ph type="subTitle" idx="1"/>
          </p:nvPr>
        </p:nvSpPr>
        <p:spPr/>
        <p:txBody>
          <a:bodyPr/>
          <a:lstStyle/>
          <a:p>
            <a:r>
              <a:rPr lang="en-US" dirty="0"/>
              <a:t>NCDOT Integrated Mobility Division</a:t>
            </a:r>
          </a:p>
        </p:txBody>
      </p:sp>
      <p:sp>
        <p:nvSpPr>
          <p:cNvPr id="4" name="Text Placeholder 3">
            <a:extLst>
              <a:ext uri="{FF2B5EF4-FFF2-40B4-BE49-F238E27FC236}">
                <a16:creationId xmlns:a16="http://schemas.microsoft.com/office/drawing/2014/main" id="{6AD7ADF5-62F5-2E4F-0AD8-7C588146AD26}"/>
              </a:ext>
            </a:extLst>
          </p:cNvPr>
          <p:cNvSpPr>
            <a:spLocks noGrp="1"/>
          </p:cNvSpPr>
          <p:nvPr>
            <p:ph type="body" sz="quarter" idx="10"/>
          </p:nvPr>
        </p:nvSpPr>
        <p:spPr/>
        <p:txBody>
          <a:bodyPr/>
          <a:lstStyle/>
          <a:p>
            <a:r>
              <a:rPr lang="en-US" dirty="0"/>
              <a:t>Joseph Furstenberg – Senior Project Manager, MPA</a:t>
            </a:r>
          </a:p>
          <a:p>
            <a:endParaRPr lang="en-US" dirty="0"/>
          </a:p>
        </p:txBody>
      </p:sp>
      <p:pic>
        <p:nvPicPr>
          <p:cNvPr id="8" name="Graphic 7">
            <a:extLst>
              <a:ext uri="{FF2B5EF4-FFF2-40B4-BE49-F238E27FC236}">
                <a16:creationId xmlns:a16="http://schemas.microsoft.com/office/drawing/2014/main" id="{FB860605-B64B-A22D-CCC0-8210D3CECA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55265" y="605038"/>
            <a:ext cx="316391" cy="451988"/>
          </a:xfrm>
          <a:prstGeom prst="rect">
            <a:avLst/>
          </a:prstGeom>
        </p:spPr>
      </p:pic>
      <p:pic>
        <p:nvPicPr>
          <p:cNvPr id="10" name="Graphic 9">
            <a:extLst>
              <a:ext uri="{FF2B5EF4-FFF2-40B4-BE49-F238E27FC236}">
                <a16:creationId xmlns:a16="http://schemas.microsoft.com/office/drawing/2014/main" id="{B562050F-BE15-AD93-4048-588B23C4034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21982" y="7226048"/>
            <a:ext cx="451989" cy="451988"/>
          </a:xfrm>
          <a:prstGeom prst="rect">
            <a:avLst/>
          </a:prstGeom>
        </p:spPr>
      </p:pic>
      <p:pic>
        <p:nvPicPr>
          <p:cNvPr id="12" name="Graphic 11">
            <a:extLst>
              <a:ext uri="{FF2B5EF4-FFF2-40B4-BE49-F238E27FC236}">
                <a16:creationId xmlns:a16="http://schemas.microsoft.com/office/drawing/2014/main" id="{9970DA97-A7CF-ADCA-6B5B-054CB47DC27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97552" y="593738"/>
            <a:ext cx="429389" cy="474587"/>
          </a:xfrm>
          <a:prstGeom prst="rect">
            <a:avLst/>
          </a:prstGeom>
        </p:spPr>
      </p:pic>
      <p:pic>
        <p:nvPicPr>
          <p:cNvPr id="14" name="Graphic 13">
            <a:extLst>
              <a:ext uri="{FF2B5EF4-FFF2-40B4-BE49-F238E27FC236}">
                <a16:creationId xmlns:a16="http://schemas.microsoft.com/office/drawing/2014/main" id="{7C67E17E-8764-098E-C6DF-BE59E90E154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09521" y="616338"/>
            <a:ext cx="451989" cy="429389"/>
          </a:xfrm>
          <a:prstGeom prst="rect">
            <a:avLst/>
          </a:prstGeom>
        </p:spPr>
      </p:pic>
      <p:pic>
        <p:nvPicPr>
          <p:cNvPr id="16" name="Graphic 15">
            <a:extLst>
              <a:ext uri="{FF2B5EF4-FFF2-40B4-BE49-F238E27FC236}">
                <a16:creationId xmlns:a16="http://schemas.microsoft.com/office/drawing/2014/main" id="{7C141CE1-3584-4FE5-B834-54649C188C8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8064" y="627637"/>
            <a:ext cx="406790" cy="406790"/>
          </a:xfrm>
          <a:prstGeom prst="rect">
            <a:avLst/>
          </a:prstGeom>
        </p:spPr>
      </p:pic>
      <p:pic>
        <p:nvPicPr>
          <p:cNvPr id="18" name="Graphic 17">
            <a:extLst>
              <a:ext uri="{FF2B5EF4-FFF2-40B4-BE49-F238E27FC236}">
                <a16:creationId xmlns:a16="http://schemas.microsoft.com/office/drawing/2014/main" id="{0B3E1620-CFC6-1B81-A559-57DBC6B356E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400465" y="1397599"/>
            <a:ext cx="406790" cy="406790"/>
          </a:xfrm>
          <a:prstGeom prst="rect">
            <a:avLst/>
          </a:prstGeom>
        </p:spPr>
      </p:pic>
      <p:pic>
        <p:nvPicPr>
          <p:cNvPr id="20" name="Graphic 19">
            <a:extLst>
              <a:ext uri="{FF2B5EF4-FFF2-40B4-BE49-F238E27FC236}">
                <a16:creationId xmlns:a16="http://schemas.microsoft.com/office/drawing/2014/main" id="{83A4EB71-E6C9-70FF-C84B-C5754EDF09C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557155" y="7244285"/>
            <a:ext cx="361590" cy="444455"/>
          </a:xfrm>
          <a:prstGeom prst="rect">
            <a:avLst/>
          </a:prstGeom>
        </p:spPr>
      </p:pic>
      <p:pic>
        <p:nvPicPr>
          <p:cNvPr id="22" name="Graphic 21">
            <a:extLst>
              <a:ext uri="{FF2B5EF4-FFF2-40B4-BE49-F238E27FC236}">
                <a16:creationId xmlns:a16="http://schemas.microsoft.com/office/drawing/2014/main" id="{C75C61E3-2490-533F-C835-A968993C8CB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631452" y="1442797"/>
            <a:ext cx="497188" cy="316391"/>
          </a:xfrm>
          <a:prstGeom prst="rect">
            <a:avLst/>
          </a:prstGeom>
        </p:spPr>
      </p:pic>
      <p:pic>
        <p:nvPicPr>
          <p:cNvPr id="24" name="Graphic 23">
            <a:extLst>
              <a:ext uri="{FF2B5EF4-FFF2-40B4-BE49-F238E27FC236}">
                <a16:creationId xmlns:a16="http://schemas.microsoft.com/office/drawing/2014/main" id="{B08B61D1-D54A-80EC-F41D-97B3161E7E3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832120" y="1423965"/>
            <a:ext cx="497188" cy="354058"/>
          </a:xfrm>
          <a:prstGeom prst="rect">
            <a:avLst/>
          </a:prstGeom>
        </p:spPr>
      </p:pic>
      <p:pic>
        <p:nvPicPr>
          <p:cNvPr id="26" name="Graphic 25">
            <a:extLst>
              <a:ext uri="{FF2B5EF4-FFF2-40B4-BE49-F238E27FC236}">
                <a16:creationId xmlns:a16="http://schemas.microsoft.com/office/drawing/2014/main" id="{C0208A74-2ACB-5361-C97C-96BEC1FE239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16763" y="1375000"/>
            <a:ext cx="384190" cy="451988"/>
          </a:xfrm>
          <a:prstGeom prst="rect">
            <a:avLst/>
          </a:prstGeom>
        </p:spPr>
      </p:pic>
      <p:pic>
        <p:nvPicPr>
          <p:cNvPr id="28" name="Graphic 27">
            <a:extLst>
              <a:ext uri="{FF2B5EF4-FFF2-40B4-BE49-F238E27FC236}">
                <a16:creationId xmlns:a16="http://schemas.microsoft.com/office/drawing/2014/main" id="{1F94C1AD-5F83-CCF5-AE52-1527329215DC}"/>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445664" y="2242892"/>
            <a:ext cx="497188" cy="354058"/>
          </a:xfrm>
          <a:prstGeom prst="rect">
            <a:avLst/>
          </a:prstGeom>
        </p:spPr>
      </p:pic>
      <p:pic>
        <p:nvPicPr>
          <p:cNvPr id="30" name="Graphic 29">
            <a:extLst>
              <a:ext uri="{FF2B5EF4-FFF2-40B4-BE49-F238E27FC236}">
                <a16:creationId xmlns:a16="http://schemas.microsoft.com/office/drawing/2014/main" id="{6D0DF359-898F-08AB-D2BC-7F6420C0AF43}"/>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759657" y="7281950"/>
            <a:ext cx="497188" cy="406790"/>
          </a:xfrm>
          <a:prstGeom prst="rect">
            <a:avLst/>
          </a:prstGeom>
        </p:spPr>
      </p:pic>
      <p:pic>
        <p:nvPicPr>
          <p:cNvPr id="32" name="Graphic 31">
            <a:extLst>
              <a:ext uri="{FF2B5EF4-FFF2-40B4-BE49-F238E27FC236}">
                <a16:creationId xmlns:a16="http://schemas.microsoft.com/office/drawing/2014/main" id="{F56CED76-99D7-C255-8CDC-974CC58033F5}"/>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586253" y="2193927"/>
            <a:ext cx="406790" cy="451988"/>
          </a:xfrm>
          <a:prstGeom prst="rect">
            <a:avLst/>
          </a:prstGeom>
        </p:spPr>
      </p:pic>
      <p:pic>
        <p:nvPicPr>
          <p:cNvPr id="34" name="Graphic 33">
            <a:extLst>
              <a:ext uri="{FF2B5EF4-FFF2-40B4-BE49-F238E27FC236}">
                <a16:creationId xmlns:a16="http://schemas.microsoft.com/office/drawing/2014/main" id="{385213EC-65E8-ACCE-C166-0C012E12109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764321" y="2216526"/>
            <a:ext cx="361590" cy="406790"/>
          </a:xfrm>
          <a:prstGeom prst="rect">
            <a:avLst/>
          </a:prstGeom>
        </p:spPr>
      </p:pic>
      <p:pic>
        <p:nvPicPr>
          <p:cNvPr id="36" name="Graphic 35">
            <a:extLst>
              <a:ext uri="{FF2B5EF4-FFF2-40B4-BE49-F238E27FC236}">
                <a16:creationId xmlns:a16="http://schemas.microsoft.com/office/drawing/2014/main" id="{79DA56B5-AFB7-964D-C608-1AE0F3654AC2}"/>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982864" y="2193927"/>
            <a:ext cx="316391" cy="451988"/>
          </a:xfrm>
          <a:prstGeom prst="rect">
            <a:avLst/>
          </a:prstGeom>
        </p:spPr>
      </p:pic>
      <p:pic>
        <p:nvPicPr>
          <p:cNvPr id="38" name="Graphic 37">
            <a:extLst>
              <a:ext uri="{FF2B5EF4-FFF2-40B4-BE49-F238E27FC236}">
                <a16:creationId xmlns:a16="http://schemas.microsoft.com/office/drawing/2014/main" id="{0294756E-4E2D-0766-5D08-1F6ED903F037}"/>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355265" y="2909726"/>
            <a:ext cx="316391" cy="451988"/>
          </a:xfrm>
          <a:prstGeom prst="rect">
            <a:avLst/>
          </a:prstGeom>
        </p:spPr>
      </p:pic>
      <p:pic>
        <p:nvPicPr>
          <p:cNvPr id="40" name="Graphic 39">
            <a:extLst>
              <a:ext uri="{FF2B5EF4-FFF2-40B4-BE49-F238E27FC236}">
                <a16:creationId xmlns:a16="http://schemas.microsoft.com/office/drawing/2014/main" id="{2E1DB328-AD60-009F-49DC-746DD840F9BB}"/>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1065088" y="6382458"/>
            <a:ext cx="497188" cy="497187"/>
          </a:xfrm>
          <a:prstGeom prst="rect">
            <a:avLst/>
          </a:prstGeom>
        </p:spPr>
      </p:pic>
      <p:pic>
        <p:nvPicPr>
          <p:cNvPr id="42" name="Graphic 41">
            <a:extLst>
              <a:ext uri="{FF2B5EF4-FFF2-40B4-BE49-F238E27FC236}">
                <a16:creationId xmlns:a16="http://schemas.microsoft.com/office/drawing/2014/main" id="{B38E0C94-5BB4-2939-3BC0-863B991C8BE5}"/>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2571186" y="2932325"/>
            <a:ext cx="376657" cy="406790"/>
          </a:xfrm>
          <a:prstGeom prst="rect">
            <a:avLst/>
          </a:prstGeom>
        </p:spPr>
      </p:pic>
      <p:pic>
        <p:nvPicPr>
          <p:cNvPr id="44" name="Graphic 43">
            <a:extLst>
              <a:ext uri="{FF2B5EF4-FFF2-40B4-BE49-F238E27FC236}">
                <a16:creationId xmlns:a16="http://schemas.microsoft.com/office/drawing/2014/main" id="{FF3DFEE3-3AB2-B9D0-243B-485D61B996CC}"/>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771854" y="2932325"/>
            <a:ext cx="376657" cy="406790"/>
          </a:xfrm>
          <a:prstGeom prst="rect">
            <a:avLst/>
          </a:prstGeom>
        </p:spPr>
      </p:pic>
      <p:pic>
        <p:nvPicPr>
          <p:cNvPr id="46" name="Graphic 45">
            <a:extLst>
              <a:ext uri="{FF2B5EF4-FFF2-40B4-BE49-F238E27FC236}">
                <a16:creationId xmlns:a16="http://schemas.microsoft.com/office/drawing/2014/main" id="{52259F28-84CC-10E4-29DC-1ADD5B9AFF54}"/>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1028064" y="2932325"/>
            <a:ext cx="406790" cy="406790"/>
          </a:xfrm>
          <a:prstGeom prst="rect">
            <a:avLst/>
          </a:prstGeom>
        </p:spPr>
      </p:pic>
      <p:pic>
        <p:nvPicPr>
          <p:cNvPr id="48" name="Graphic 47">
            <a:extLst>
              <a:ext uri="{FF2B5EF4-FFF2-40B4-BE49-F238E27FC236}">
                <a16:creationId xmlns:a16="http://schemas.microsoft.com/office/drawing/2014/main" id="{A302F5EE-436C-F14A-E5D7-EB3674C45930}"/>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3451125" y="3568121"/>
            <a:ext cx="497188" cy="361590"/>
          </a:xfrm>
          <a:prstGeom prst="rect">
            <a:avLst/>
          </a:prstGeom>
        </p:spPr>
      </p:pic>
      <p:pic>
        <p:nvPicPr>
          <p:cNvPr id="50" name="Graphic 49">
            <a:extLst>
              <a:ext uri="{FF2B5EF4-FFF2-40B4-BE49-F238E27FC236}">
                <a16:creationId xmlns:a16="http://schemas.microsoft.com/office/drawing/2014/main" id="{C0BF9131-6E7B-7F04-413D-F2B18371D262}"/>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2597552" y="3522922"/>
            <a:ext cx="429389" cy="451988"/>
          </a:xfrm>
          <a:prstGeom prst="rect">
            <a:avLst/>
          </a:prstGeom>
        </p:spPr>
      </p:pic>
      <p:pic>
        <p:nvPicPr>
          <p:cNvPr id="52" name="Graphic 51">
            <a:extLst>
              <a:ext uri="{FF2B5EF4-FFF2-40B4-BE49-F238E27FC236}">
                <a16:creationId xmlns:a16="http://schemas.microsoft.com/office/drawing/2014/main" id="{2481EF79-C445-4F52-D3D9-A387F14A6EA1}"/>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1809521" y="3500323"/>
            <a:ext cx="451989" cy="497187"/>
          </a:xfrm>
          <a:prstGeom prst="rect">
            <a:avLst/>
          </a:prstGeom>
        </p:spPr>
      </p:pic>
      <p:pic>
        <p:nvPicPr>
          <p:cNvPr id="54" name="Graphic 53">
            <a:extLst>
              <a:ext uri="{FF2B5EF4-FFF2-40B4-BE49-F238E27FC236}">
                <a16:creationId xmlns:a16="http://schemas.microsoft.com/office/drawing/2014/main" id="{CC55E7B2-146B-4B92-FCCD-7F336DE6F10A}"/>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1028064" y="3568121"/>
            <a:ext cx="406790" cy="361590"/>
          </a:xfrm>
          <a:prstGeom prst="rect">
            <a:avLst/>
          </a:prstGeom>
        </p:spPr>
      </p:pic>
      <p:pic>
        <p:nvPicPr>
          <p:cNvPr id="56" name="Graphic 55">
            <a:extLst>
              <a:ext uri="{FF2B5EF4-FFF2-40B4-BE49-F238E27FC236}">
                <a16:creationId xmlns:a16="http://schemas.microsoft.com/office/drawing/2014/main" id="{F09323FF-8534-B9EA-906C-9247BBBAF069}"/>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3377865" y="4262752"/>
            <a:ext cx="361590" cy="429389"/>
          </a:xfrm>
          <a:prstGeom prst="rect">
            <a:avLst/>
          </a:prstGeom>
        </p:spPr>
      </p:pic>
      <p:pic>
        <p:nvPicPr>
          <p:cNvPr id="58" name="Graphic 57">
            <a:extLst>
              <a:ext uri="{FF2B5EF4-FFF2-40B4-BE49-F238E27FC236}">
                <a16:creationId xmlns:a16="http://schemas.microsoft.com/office/drawing/2014/main" id="{073C62C2-6425-06FA-CD65-9B7989967098}"/>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2529755" y="4232619"/>
            <a:ext cx="293793" cy="489654"/>
          </a:xfrm>
          <a:prstGeom prst="rect">
            <a:avLst/>
          </a:prstGeom>
        </p:spPr>
      </p:pic>
      <p:pic>
        <p:nvPicPr>
          <p:cNvPr id="60" name="Graphic 59">
            <a:extLst>
              <a:ext uri="{FF2B5EF4-FFF2-40B4-BE49-F238E27FC236}">
                <a16:creationId xmlns:a16="http://schemas.microsoft.com/office/drawing/2014/main" id="{CF91E3F9-8B17-CE6B-E444-D1DA9F30A1D2}"/>
              </a:ext>
            </a:extLst>
          </p:cNvPr>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1854718" y="4247685"/>
            <a:ext cx="542386" cy="459521"/>
          </a:xfrm>
          <a:prstGeom prst="rect">
            <a:avLst/>
          </a:prstGeom>
        </p:spPr>
      </p:pic>
      <p:pic>
        <p:nvPicPr>
          <p:cNvPr id="62" name="Graphic 61">
            <a:extLst>
              <a:ext uri="{FF2B5EF4-FFF2-40B4-BE49-F238E27FC236}">
                <a16:creationId xmlns:a16="http://schemas.microsoft.com/office/drawing/2014/main" id="{BB9F2FFB-3178-A7A5-04B1-54396FE223CE}"/>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1041113" y="4257186"/>
            <a:ext cx="451989" cy="406790"/>
          </a:xfrm>
          <a:prstGeom prst="rect">
            <a:avLst/>
          </a:prstGeom>
        </p:spPr>
      </p:pic>
      <p:pic>
        <p:nvPicPr>
          <p:cNvPr id="64" name="Graphic 63">
            <a:extLst>
              <a:ext uri="{FF2B5EF4-FFF2-40B4-BE49-F238E27FC236}">
                <a16:creationId xmlns:a16="http://schemas.microsoft.com/office/drawing/2014/main" id="{E7A2338D-D05D-1A83-6FA5-37FC0C4CC261}"/>
              </a:ext>
            </a:extLst>
          </p:cNvPr>
          <p:cNvPicPr>
            <a:picLocks noChangeAspect="1"/>
          </p:cNvPicPr>
          <p:nvPr/>
        </p:nvPicPr>
        <p:blipFill>
          <a:blip>
            <a:extLst>
              <a:ext uri="{96DAC541-7B7A-43D3-8B79-37D633B846F1}">
                <asvg:svgBlip xmlns:asvg="http://schemas.microsoft.com/office/drawing/2016/SVG/main" r:embed="rId31"/>
              </a:ext>
            </a:extLst>
          </a:blip>
          <a:stretch>
            <a:fillRect/>
          </a:stretch>
        </p:blipFill>
        <p:spPr>
          <a:xfrm>
            <a:off x="-3377865" y="4919718"/>
            <a:ext cx="361590" cy="542386"/>
          </a:xfrm>
          <a:prstGeom prst="rect">
            <a:avLst/>
          </a:prstGeom>
        </p:spPr>
      </p:pic>
      <p:pic>
        <p:nvPicPr>
          <p:cNvPr id="66" name="Graphic 65">
            <a:extLst>
              <a:ext uri="{FF2B5EF4-FFF2-40B4-BE49-F238E27FC236}">
                <a16:creationId xmlns:a16="http://schemas.microsoft.com/office/drawing/2014/main" id="{107306E2-D599-A088-55A6-0CED3F6D99F0}"/>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a:off x="-2529755" y="4942317"/>
            <a:ext cx="293793" cy="497187"/>
          </a:xfrm>
          <a:prstGeom prst="rect">
            <a:avLst/>
          </a:prstGeom>
        </p:spPr>
      </p:pic>
      <p:pic>
        <p:nvPicPr>
          <p:cNvPr id="68" name="Graphic 67">
            <a:extLst>
              <a:ext uri="{FF2B5EF4-FFF2-40B4-BE49-F238E27FC236}">
                <a16:creationId xmlns:a16="http://schemas.microsoft.com/office/drawing/2014/main" id="{24406CBC-AFAE-3A2E-924D-6E3F13DB9128}"/>
              </a:ext>
            </a:extLst>
          </p:cNvPr>
          <p:cNvPicPr>
            <a:picLocks noChangeAspect="1"/>
          </p:cNvPicPr>
          <p:nvPr/>
        </p:nvPicPr>
        <p:blipFill>
          <a:blip>
            <a:extLst>
              <a:ext uri="{96DAC541-7B7A-43D3-8B79-37D633B846F1}">
                <asvg:svgBlip xmlns:asvg="http://schemas.microsoft.com/office/drawing/2016/SVG/main" r:embed="rId33"/>
              </a:ext>
            </a:extLst>
          </a:blip>
          <a:stretch>
            <a:fillRect/>
          </a:stretch>
        </p:blipFill>
        <p:spPr>
          <a:xfrm>
            <a:off x="-1854718" y="5010116"/>
            <a:ext cx="542386" cy="361590"/>
          </a:xfrm>
          <a:prstGeom prst="rect">
            <a:avLst/>
          </a:prstGeom>
        </p:spPr>
      </p:pic>
      <p:pic>
        <p:nvPicPr>
          <p:cNvPr id="70" name="Graphic 69">
            <a:extLst>
              <a:ext uri="{FF2B5EF4-FFF2-40B4-BE49-F238E27FC236}">
                <a16:creationId xmlns:a16="http://schemas.microsoft.com/office/drawing/2014/main" id="{5A2486BD-6EE2-6E91-849A-77D2B4702CA5}"/>
              </a:ext>
            </a:extLst>
          </p:cNvPr>
          <p:cNvPicPr>
            <a:picLocks noChangeAspect="1"/>
          </p:cNvPicPr>
          <p:nvPr/>
        </p:nvPicPr>
        <p:blipFill>
          <a:blip>
            <a:extLst>
              <a:ext uri="{96DAC541-7B7A-43D3-8B79-37D633B846F1}">
                <asvg:svgBlip xmlns:asvg="http://schemas.microsoft.com/office/drawing/2016/SVG/main" r:embed="rId34"/>
              </a:ext>
            </a:extLst>
          </a:blip>
          <a:stretch>
            <a:fillRect/>
          </a:stretch>
        </p:blipFill>
        <p:spPr>
          <a:xfrm>
            <a:off x="-1041113" y="4948052"/>
            <a:ext cx="451989" cy="451988"/>
          </a:xfrm>
          <a:prstGeom prst="rect">
            <a:avLst/>
          </a:prstGeom>
        </p:spPr>
      </p:pic>
      <p:pic>
        <p:nvPicPr>
          <p:cNvPr id="72" name="Graphic 71">
            <a:extLst>
              <a:ext uri="{FF2B5EF4-FFF2-40B4-BE49-F238E27FC236}">
                <a16:creationId xmlns:a16="http://schemas.microsoft.com/office/drawing/2014/main" id="{0B2BF4F8-A9C7-A36D-933D-347E8ED116A0}"/>
              </a:ext>
            </a:extLst>
          </p:cNvPr>
          <p:cNvPicPr>
            <a:picLocks noChangeAspect="1"/>
          </p:cNvPicPr>
          <p:nvPr/>
        </p:nvPicPr>
        <p:blipFill>
          <a:blip>
            <a:extLst>
              <a:ext uri="{96DAC541-7B7A-43D3-8B79-37D633B846F1}">
                <asvg:svgBlip xmlns:asvg="http://schemas.microsoft.com/office/drawing/2016/SVG/main" r:embed="rId35"/>
              </a:ext>
            </a:extLst>
          </a:blip>
          <a:stretch>
            <a:fillRect/>
          </a:stretch>
        </p:blipFill>
        <p:spPr>
          <a:xfrm>
            <a:off x="-3423065" y="5732996"/>
            <a:ext cx="451989" cy="451988"/>
          </a:xfrm>
          <a:prstGeom prst="rect">
            <a:avLst/>
          </a:prstGeom>
        </p:spPr>
      </p:pic>
      <p:pic>
        <p:nvPicPr>
          <p:cNvPr id="74" name="Graphic 73">
            <a:extLst>
              <a:ext uri="{FF2B5EF4-FFF2-40B4-BE49-F238E27FC236}">
                <a16:creationId xmlns:a16="http://schemas.microsoft.com/office/drawing/2014/main" id="{2CC23BB8-E9EE-EC7F-14F2-0173622FD090}"/>
              </a:ext>
            </a:extLst>
          </p:cNvPr>
          <p:cNvPicPr>
            <a:picLocks noChangeAspect="1"/>
          </p:cNvPicPr>
          <p:nvPr/>
        </p:nvPicPr>
        <p:blipFill>
          <a:blip>
            <a:extLst>
              <a:ext uri="{96DAC541-7B7A-43D3-8B79-37D633B846F1}">
                <asvg:svgBlip xmlns:asvg="http://schemas.microsoft.com/office/drawing/2016/SVG/main" r:embed="rId36"/>
              </a:ext>
            </a:extLst>
          </a:blip>
          <a:stretch>
            <a:fillRect/>
          </a:stretch>
        </p:blipFill>
        <p:spPr>
          <a:xfrm>
            <a:off x="-2608853" y="5732996"/>
            <a:ext cx="451989" cy="451988"/>
          </a:xfrm>
          <a:prstGeom prst="rect">
            <a:avLst/>
          </a:prstGeom>
        </p:spPr>
      </p:pic>
      <p:pic>
        <p:nvPicPr>
          <p:cNvPr id="76" name="Graphic 75">
            <a:extLst>
              <a:ext uri="{FF2B5EF4-FFF2-40B4-BE49-F238E27FC236}">
                <a16:creationId xmlns:a16="http://schemas.microsoft.com/office/drawing/2014/main" id="{88C4838C-5EF1-B98A-93F8-B6C926E5950C}"/>
              </a:ext>
            </a:extLst>
          </p:cNvPr>
          <p:cNvPicPr>
            <a:picLocks noChangeAspect="1"/>
          </p:cNvPicPr>
          <p:nvPr/>
        </p:nvPicPr>
        <p:blipFill>
          <a:blip>
            <a:extLst>
              <a:ext uri="{96DAC541-7B7A-43D3-8B79-37D633B846F1}">
                <asvg:svgBlip xmlns:asvg="http://schemas.microsoft.com/office/drawing/2016/SVG/main" r:embed="rId37"/>
              </a:ext>
            </a:extLst>
          </a:blip>
          <a:stretch>
            <a:fillRect/>
          </a:stretch>
        </p:blipFill>
        <p:spPr>
          <a:xfrm>
            <a:off x="-1809521" y="5778195"/>
            <a:ext cx="451989" cy="361590"/>
          </a:xfrm>
          <a:prstGeom prst="rect">
            <a:avLst/>
          </a:prstGeom>
        </p:spPr>
      </p:pic>
      <p:pic>
        <p:nvPicPr>
          <p:cNvPr id="78" name="Graphic 77">
            <a:extLst>
              <a:ext uri="{FF2B5EF4-FFF2-40B4-BE49-F238E27FC236}">
                <a16:creationId xmlns:a16="http://schemas.microsoft.com/office/drawing/2014/main" id="{108C0EDF-6573-19E5-85BF-B70194584FBA}"/>
              </a:ext>
            </a:extLst>
          </p:cNvPr>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1028064" y="5755595"/>
            <a:ext cx="406790" cy="406790"/>
          </a:xfrm>
          <a:prstGeom prst="rect">
            <a:avLst/>
          </a:prstGeom>
        </p:spPr>
      </p:pic>
      <p:pic>
        <p:nvPicPr>
          <p:cNvPr id="93" name="Graphic 92">
            <a:extLst>
              <a:ext uri="{FF2B5EF4-FFF2-40B4-BE49-F238E27FC236}">
                <a16:creationId xmlns:a16="http://schemas.microsoft.com/office/drawing/2014/main" id="{09456C6C-6B4F-96F7-AE5E-0F0EC9DCF8D9}"/>
              </a:ext>
            </a:extLst>
          </p:cNvPr>
          <p:cNvPicPr>
            <a:picLocks noChangeAspect="1"/>
          </p:cNvPicPr>
          <p:nvPr userDrawn="1"/>
        </p:nvPicPr>
        <p:blipFill>
          <a:blip>
            <a:extLst>
              <a:ext uri="{96DAC541-7B7A-43D3-8B79-37D633B846F1}">
                <asvg:svgBlip xmlns:asvg="http://schemas.microsoft.com/office/drawing/2016/SVG/main" r:embed="rId39"/>
              </a:ext>
            </a:extLst>
          </a:blip>
          <a:stretch>
            <a:fillRect/>
          </a:stretch>
        </p:blipFill>
        <p:spPr>
          <a:xfrm>
            <a:off x="-3518791" y="6386411"/>
            <a:ext cx="643443" cy="643443"/>
          </a:xfrm>
          <a:prstGeom prst="rect">
            <a:avLst/>
          </a:prstGeom>
        </p:spPr>
      </p:pic>
      <p:pic>
        <p:nvPicPr>
          <p:cNvPr id="95" name="Graphic 94">
            <a:extLst>
              <a:ext uri="{FF2B5EF4-FFF2-40B4-BE49-F238E27FC236}">
                <a16:creationId xmlns:a16="http://schemas.microsoft.com/office/drawing/2014/main" id="{F166F759-2453-B757-BFC4-E906922E876B}"/>
              </a:ext>
            </a:extLst>
          </p:cNvPr>
          <p:cNvPicPr>
            <a:picLocks noChangeAspect="1"/>
          </p:cNvPicPr>
          <p:nvPr userDrawn="1"/>
        </p:nvPicPr>
        <p:blipFill>
          <a:blip>
            <a:extLst>
              <a:ext uri="{96DAC541-7B7A-43D3-8B79-37D633B846F1}">
                <asvg:svgBlip xmlns:asvg="http://schemas.microsoft.com/office/drawing/2016/SVG/main" r:embed="rId40"/>
              </a:ext>
            </a:extLst>
          </a:blip>
          <a:stretch>
            <a:fillRect/>
          </a:stretch>
        </p:blipFill>
        <p:spPr>
          <a:xfrm>
            <a:off x="-1949825" y="6265979"/>
            <a:ext cx="763876" cy="763876"/>
          </a:xfrm>
          <a:prstGeom prst="rect">
            <a:avLst/>
          </a:prstGeom>
        </p:spPr>
      </p:pic>
      <p:pic>
        <p:nvPicPr>
          <p:cNvPr id="97" name="Graphic 96">
            <a:extLst>
              <a:ext uri="{FF2B5EF4-FFF2-40B4-BE49-F238E27FC236}">
                <a16:creationId xmlns:a16="http://schemas.microsoft.com/office/drawing/2014/main" id="{B750B40C-2C54-818D-8E49-0215CAE06945}"/>
              </a:ext>
            </a:extLst>
          </p:cNvPr>
          <p:cNvPicPr>
            <a:picLocks noChangeAspect="1"/>
          </p:cNvPicPr>
          <p:nvPr userDrawn="1"/>
        </p:nvPicPr>
        <p:blipFill>
          <a:blip>
            <a:extLst>
              <a:ext uri="{96DAC541-7B7A-43D3-8B79-37D633B846F1}">
                <asvg:svgBlip xmlns:asvg="http://schemas.microsoft.com/office/drawing/2016/SVG/main" r:embed="rId41"/>
              </a:ext>
            </a:extLst>
          </a:blip>
          <a:stretch>
            <a:fillRect/>
          </a:stretch>
        </p:blipFill>
        <p:spPr>
          <a:xfrm>
            <a:off x="-2704579" y="6386411"/>
            <a:ext cx="643443" cy="643443"/>
          </a:xfrm>
          <a:prstGeom prst="rect">
            <a:avLst/>
          </a:prstGeom>
        </p:spPr>
      </p:pic>
      <p:sp>
        <p:nvSpPr>
          <p:cNvPr id="98" name="TextBox 97">
            <a:extLst>
              <a:ext uri="{FF2B5EF4-FFF2-40B4-BE49-F238E27FC236}">
                <a16:creationId xmlns:a16="http://schemas.microsoft.com/office/drawing/2014/main" id="{42E929C8-1776-39F4-F0B9-6E536D9CA9E3}"/>
              </a:ext>
            </a:extLst>
          </p:cNvPr>
          <p:cNvSpPr txBox="1"/>
          <p:nvPr/>
        </p:nvSpPr>
        <p:spPr>
          <a:xfrm>
            <a:off x="-3360967" y="-419521"/>
            <a:ext cx="2926654" cy="898246"/>
          </a:xfrm>
          <a:prstGeom prst="rect">
            <a:avLst/>
          </a:prstGeom>
          <a:noFill/>
        </p:spPr>
        <p:txBody>
          <a:bodyPr wrap="square" rtlCol="0">
            <a:spAutoFit/>
          </a:bodyPr>
          <a:lstStyle/>
          <a:p>
            <a:pPr>
              <a:lnSpc>
                <a:spcPct val="105000"/>
              </a:lnSpc>
            </a:pPr>
            <a:r>
              <a:rPr lang="en-US" sz="1268" dirty="0"/>
              <a:t>Copy/paste any of the icons below into your presentation. Please change color to white if using them on a dark background.</a:t>
            </a:r>
          </a:p>
        </p:txBody>
      </p:sp>
      <p:sp>
        <p:nvSpPr>
          <p:cNvPr id="7" name="Rectangle: Rounded Corners 6">
            <a:extLst>
              <a:ext uri="{FF2B5EF4-FFF2-40B4-BE49-F238E27FC236}">
                <a16:creationId xmlns:a16="http://schemas.microsoft.com/office/drawing/2014/main" id="{C4276B95-6C14-445B-9F29-F34899225994}"/>
              </a:ext>
            </a:extLst>
          </p:cNvPr>
          <p:cNvSpPr/>
          <p:nvPr/>
        </p:nvSpPr>
        <p:spPr>
          <a:xfrm>
            <a:off x="9099779" y="850663"/>
            <a:ext cx="2147028" cy="1077559"/>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55"/>
          </a:p>
        </p:txBody>
      </p:sp>
      <p:pic>
        <p:nvPicPr>
          <p:cNvPr id="6" name="Picture 5" descr="Logo&#10;&#10;Description automatically generated with medium confidence">
            <a:extLst>
              <a:ext uri="{FF2B5EF4-FFF2-40B4-BE49-F238E27FC236}">
                <a16:creationId xmlns:a16="http://schemas.microsoft.com/office/drawing/2014/main" id="{B742D0E4-74DA-4629-85D8-30112BD57ADD}"/>
              </a:ext>
            </a:extLst>
          </p:cNvPr>
          <p:cNvPicPr>
            <a:picLocks noChangeAspect="1"/>
          </p:cNvPicPr>
          <p:nvPr/>
        </p:nvPicPr>
        <p:blipFill>
          <a:blip r:embed="rId42"/>
          <a:stretch>
            <a:fillRect/>
          </a:stretch>
        </p:blipFill>
        <p:spPr>
          <a:xfrm>
            <a:off x="9105429" y="836220"/>
            <a:ext cx="2135729" cy="1077559"/>
          </a:xfrm>
          <a:prstGeom prst="rect">
            <a:avLst/>
          </a:prstGeom>
        </p:spPr>
      </p:pic>
    </p:spTree>
    <p:extLst>
      <p:ext uri="{BB962C8B-B14F-4D97-AF65-F5344CB8AC3E}">
        <p14:creationId xmlns:p14="http://schemas.microsoft.com/office/powerpoint/2010/main" val="2987952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49C8CB-198A-4362-B36D-A664F9BC4094}"/>
              </a:ext>
            </a:extLst>
          </p:cNvPr>
          <p:cNvSpPr>
            <a:spLocks noGrp="1"/>
          </p:cNvSpPr>
          <p:nvPr>
            <p:ph idx="1"/>
          </p:nvPr>
        </p:nvSpPr>
        <p:spPr>
          <a:xfrm>
            <a:off x="423703" y="1587089"/>
            <a:ext cx="10954464" cy="3932834"/>
          </a:xfrm>
        </p:spPr>
        <p:txBody>
          <a:bodyPr vert="horz" lIns="91440" tIns="45720" rIns="91440" bIns="45720" rtlCol="0" anchor="t">
            <a:normAutofit/>
          </a:bodyPr>
          <a:lstStyle/>
          <a:p>
            <a:pPr defTabSz="891540"/>
            <a:r>
              <a:rPr lang="en-US" sz="1800" dirty="0">
                <a:latin typeface="Montserrat Light"/>
              </a:rPr>
              <a:t>The purpose of the Paved Trails and Sidewalks Feasibility Studies Grant Program is to improve the pathway of bicycle and pedestrian projects accessing state and federal funding, resulting in successful implementation of projects led by communities multimodal infrastructure. </a:t>
            </a:r>
          </a:p>
          <a:p>
            <a:pPr defTabSz="891540"/>
            <a:r>
              <a:rPr lang="en-US" sz="1800" dirty="0">
                <a:latin typeface="Montserrat Light"/>
              </a:rPr>
              <a:t>Applications are open on October 1</a:t>
            </a:r>
            <a:r>
              <a:rPr lang="en-US" sz="1800" baseline="30000" dirty="0">
                <a:latin typeface="Montserrat Light"/>
              </a:rPr>
              <a:t>st</a:t>
            </a:r>
            <a:r>
              <a:rPr lang="en-US" sz="1800" dirty="0">
                <a:latin typeface="Montserrat Light"/>
              </a:rPr>
              <a:t> 2026 through November 6</a:t>
            </a:r>
            <a:r>
              <a:rPr lang="en-US" sz="1800" baseline="30000" dirty="0">
                <a:latin typeface="Montserrat Light"/>
              </a:rPr>
              <a:t>th</a:t>
            </a:r>
            <a:r>
              <a:rPr lang="en-US" sz="1800" dirty="0">
                <a:latin typeface="Montserrat Light"/>
              </a:rPr>
              <a:t> 2026 </a:t>
            </a:r>
          </a:p>
        </p:txBody>
      </p:sp>
      <p:sp>
        <p:nvSpPr>
          <p:cNvPr id="3" name="Title 2">
            <a:extLst>
              <a:ext uri="{FF2B5EF4-FFF2-40B4-BE49-F238E27FC236}">
                <a16:creationId xmlns:a16="http://schemas.microsoft.com/office/drawing/2014/main" id="{CFCDCAB3-FDF7-702F-7EA1-CB71017A7C25}"/>
              </a:ext>
            </a:extLst>
          </p:cNvPr>
          <p:cNvSpPr>
            <a:spLocks noGrp="1"/>
          </p:cNvSpPr>
          <p:nvPr>
            <p:ph type="title"/>
          </p:nvPr>
        </p:nvSpPr>
        <p:spPr>
          <a:xfrm>
            <a:off x="445900" y="869950"/>
            <a:ext cx="10954467" cy="286997"/>
          </a:xfrm>
        </p:spPr>
        <p:txBody>
          <a:bodyPr/>
          <a:lstStyle/>
          <a:p>
            <a:r>
              <a:rPr lang="en-US" dirty="0"/>
              <a:t>PURPOSE</a:t>
            </a:r>
          </a:p>
        </p:txBody>
      </p:sp>
      <p:sp>
        <p:nvSpPr>
          <p:cNvPr id="5" name="Text Placeholder 4">
            <a:extLst>
              <a:ext uri="{FF2B5EF4-FFF2-40B4-BE49-F238E27FC236}">
                <a16:creationId xmlns:a16="http://schemas.microsoft.com/office/drawing/2014/main" id="{5D9D9EFF-B120-CA22-2D86-F1693ECB1B5C}"/>
              </a:ext>
            </a:extLst>
          </p:cNvPr>
          <p:cNvSpPr>
            <a:spLocks noGrp="1"/>
          </p:cNvSpPr>
          <p:nvPr>
            <p:ph type="body" sz="quarter" idx="11"/>
          </p:nvPr>
        </p:nvSpPr>
        <p:spPr/>
        <p:txBody>
          <a:bodyPr/>
          <a:lstStyle/>
          <a:p>
            <a:r>
              <a:rPr lang="en-US" dirty="0"/>
              <a:t>Paved Trails &amp; Sidewalks</a:t>
            </a:r>
            <a:br>
              <a:rPr lang="en-US" dirty="0"/>
            </a:br>
            <a:r>
              <a:rPr lang="en-US" dirty="0"/>
              <a:t>Feasibility Study Grant Program</a:t>
            </a:r>
          </a:p>
        </p:txBody>
      </p:sp>
      <p:sp>
        <p:nvSpPr>
          <p:cNvPr id="8" name="Slide Number Placeholder 7">
            <a:extLst>
              <a:ext uri="{FF2B5EF4-FFF2-40B4-BE49-F238E27FC236}">
                <a16:creationId xmlns:a16="http://schemas.microsoft.com/office/drawing/2014/main" id="{CFE7A6FB-4F64-9865-FF52-A78EEFBE0ECA}"/>
              </a:ext>
            </a:extLst>
          </p:cNvPr>
          <p:cNvSpPr>
            <a:spLocks noGrp="1"/>
          </p:cNvSpPr>
          <p:nvPr>
            <p:ph type="sldNum" sz="quarter" idx="4"/>
          </p:nvPr>
        </p:nvSpPr>
        <p:spPr/>
        <p:txBody>
          <a:bodyPr/>
          <a:lstStyle/>
          <a:p>
            <a:pPr marL="0" marR="0" lvl="0" indent="0" algn="ctr" defTabSz="891540" rtl="0" eaLnBrk="1" fontAlgn="auto" latinLnBrk="0" hangingPunct="1">
              <a:lnSpc>
                <a:spcPct val="100000"/>
              </a:lnSpc>
              <a:spcBef>
                <a:spcPts val="0"/>
              </a:spcBef>
              <a:spcAft>
                <a:spcPts val="0"/>
              </a:spcAft>
              <a:buClrTx/>
              <a:buSzTx/>
              <a:buFontTx/>
              <a:buNone/>
              <a:tabLst/>
              <a:defRPr/>
            </a:pPr>
            <a:fld id="{71AF279C-F903-5C4F-9E12-139067057548}" type="slidenum">
              <a:rPr kumimoji="0" lang="en-US" sz="1268" b="1" i="0" u="none" strike="noStrike" kern="1200" cap="none" spc="0" normalizeH="0" baseline="0" noProof="0" smtClean="0">
                <a:ln>
                  <a:noFill/>
                </a:ln>
                <a:solidFill>
                  <a:srgbClr val="0B3C61"/>
                </a:solidFill>
                <a:effectLst/>
                <a:uLnTx/>
                <a:uFillTx/>
                <a:latin typeface="Montserrat" pitchFamily="2" charset="77"/>
                <a:ea typeface="+mn-ea"/>
                <a:cs typeface="+mn-cs"/>
              </a:rPr>
              <a:pPr marL="0" marR="0" lvl="0" indent="0" algn="ctr" defTabSz="891540" rtl="0" eaLnBrk="1" fontAlgn="auto" latinLnBrk="0" hangingPunct="1">
                <a:lnSpc>
                  <a:spcPct val="100000"/>
                </a:lnSpc>
                <a:spcBef>
                  <a:spcPts val="0"/>
                </a:spcBef>
                <a:spcAft>
                  <a:spcPts val="0"/>
                </a:spcAft>
                <a:buClrTx/>
                <a:buSzTx/>
                <a:buFontTx/>
                <a:buNone/>
                <a:tabLst/>
                <a:defRPr/>
              </a:pPr>
              <a:t>32</a:t>
            </a:fld>
            <a:endParaRPr kumimoji="0" lang="en-US" sz="1268" b="1" i="0" u="none" strike="noStrike" kern="1200" cap="none" spc="0" normalizeH="0" baseline="0" noProof="0" dirty="0">
              <a:ln>
                <a:noFill/>
              </a:ln>
              <a:solidFill>
                <a:srgbClr val="0B3C61"/>
              </a:solidFill>
              <a:effectLst/>
              <a:uLnTx/>
              <a:uFillTx/>
              <a:latin typeface="Montserrat" pitchFamily="2" charset="77"/>
              <a:ea typeface="+mn-ea"/>
              <a:cs typeface="+mn-cs"/>
            </a:endParaRPr>
          </a:p>
        </p:txBody>
      </p:sp>
      <p:pic>
        <p:nvPicPr>
          <p:cNvPr id="15" name="Picture 14" descr="Timeline&#10;&#10;Description automatically generated with low confidence">
            <a:extLst>
              <a:ext uri="{FF2B5EF4-FFF2-40B4-BE49-F238E27FC236}">
                <a16:creationId xmlns:a16="http://schemas.microsoft.com/office/drawing/2014/main" id="{B5A4860B-CAED-400A-A6B4-D23935A2433A}"/>
              </a:ext>
            </a:extLst>
          </p:cNvPr>
          <p:cNvPicPr>
            <a:picLocks noChangeAspect="1"/>
          </p:cNvPicPr>
          <p:nvPr/>
        </p:nvPicPr>
        <p:blipFill>
          <a:blip r:embed="rId3"/>
          <a:stretch>
            <a:fillRect/>
          </a:stretch>
        </p:blipFill>
        <p:spPr>
          <a:xfrm>
            <a:off x="2407583" y="3153836"/>
            <a:ext cx="6986702" cy="2282342"/>
          </a:xfrm>
          <a:prstGeom prst="rect">
            <a:avLst/>
          </a:prstGeom>
        </p:spPr>
      </p:pic>
      <p:sp>
        <p:nvSpPr>
          <p:cNvPr id="6" name="TextBox 5">
            <a:extLst>
              <a:ext uri="{FF2B5EF4-FFF2-40B4-BE49-F238E27FC236}">
                <a16:creationId xmlns:a16="http://schemas.microsoft.com/office/drawing/2014/main" id="{82626BFD-9550-7B2F-C53A-849E583D5736}"/>
              </a:ext>
            </a:extLst>
          </p:cNvPr>
          <p:cNvSpPr txBox="1"/>
          <p:nvPr/>
        </p:nvSpPr>
        <p:spPr>
          <a:xfrm>
            <a:off x="3973168" y="5653860"/>
            <a:ext cx="3940865" cy="570156"/>
          </a:xfrm>
          <a:prstGeom prst="rect">
            <a:avLst/>
          </a:prstGeom>
          <a:noFill/>
        </p:spPr>
        <p:txBody>
          <a:bodyPr wrap="square">
            <a:spAutoFit/>
          </a:bodyPr>
          <a:lstStyle/>
          <a:p>
            <a:r>
              <a:rPr lang="en-US" sz="3120" b="1" u="sng" dirty="0">
                <a:latin typeface="+mn-lt"/>
                <a:hlinkClick r:id="rId4"/>
              </a:rPr>
              <a:t>Click Here to Apply</a:t>
            </a:r>
            <a:r>
              <a:rPr lang="en-US" sz="3120" b="1" u="sng" dirty="0">
                <a:latin typeface="+mn-lt"/>
              </a:rPr>
              <a:t> </a:t>
            </a:r>
            <a:endParaRPr lang="en-US" sz="3510" b="1" u="sng" dirty="0"/>
          </a:p>
        </p:txBody>
      </p:sp>
    </p:spTree>
    <p:extLst>
      <p:ext uri="{BB962C8B-B14F-4D97-AF65-F5344CB8AC3E}">
        <p14:creationId xmlns:p14="http://schemas.microsoft.com/office/powerpoint/2010/main" val="13170806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49C8CB-198A-4362-B36D-A664F9BC4094}"/>
              </a:ext>
            </a:extLst>
          </p:cNvPr>
          <p:cNvSpPr>
            <a:spLocks noGrp="1"/>
          </p:cNvSpPr>
          <p:nvPr>
            <p:ph idx="1"/>
          </p:nvPr>
        </p:nvSpPr>
        <p:spPr>
          <a:xfrm>
            <a:off x="423703" y="1908905"/>
            <a:ext cx="5519897" cy="3932834"/>
          </a:xfrm>
        </p:spPr>
        <p:txBody>
          <a:bodyPr vert="horz" lIns="91440" tIns="45720" rIns="91440" bIns="45720" rtlCol="0" anchor="t">
            <a:noAutofit/>
          </a:bodyPr>
          <a:lstStyle/>
          <a:p>
            <a:pPr algn="l"/>
            <a:r>
              <a:rPr lang="en-US" sz="1600" dirty="0">
                <a:latin typeface="Montserrat Light"/>
                <a:cs typeface="helvetica"/>
              </a:rPr>
              <a:t>The following governmental entities and non-profit organizations can apply to the Paved Trails and Sidewalk Feasibility Study Grant Program:</a:t>
            </a:r>
          </a:p>
          <a:p>
            <a:pPr marL="278130" indent="-278130" algn="l">
              <a:buFont typeface="Arial" panose="020B0604020202020204" pitchFamily="34" charset="0"/>
              <a:buChar char="•"/>
            </a:pPr>
            <a:r>
              <a:rPr lang="en-US" sz="1600" b="1" dirty="0">
                <a:latin typeface="Montserrat Light"/>
                <a:cs typeface="helvetica"/>
              </a:rPr>
              <a:t>Any municipality or county within North Carolina </a:t>
            </a:r>
          </a:p>
          <a:p>
            <a:pPr marL="278130" indent="-278130" algn="l">
              <a:buFont typeface="Arial" panose="020B0604020202020204" pitchFamily="34" charset="0"/>
              <a:buChar char="•"/>
            </a:pPr>
            <a:r>
              <a:rPr lang="en-US" sz="1600" b="1" dirty="0">
                <a:latin typeface="Montserrat Light"/>
                <a:cs typeface="helvetica"/>
              </a:rPr>
              <a:t>Metropolitan Planning Organizations (MPOs) and Rural Planning Organizations (RPOs) in North Carolina</a:t>
            </a:r>
          </a:p>
          <a:p>
            <a:pPr marL="278130" indent="-278130" algn="l">
              <a:buFont typeface="Arial" panose="020B0604020202020204" pitchFamily="34" charset="0"/>
              <a:buChar char="•"/>
            </a:pPr>
            <a:r>
              <a:rPr lang="en-US" sz="1600" b="1" dirty="0">
                <a:latin typeface="Montserrat Light"/>
                <a:cs typeface="helvetica"/>
              </a:rPr>
              <a:t>Bicycle, pedestrian, and transit agencies and advocacy groups, Friends-of-the-Trail groups, and Land Conservancies</a:t>
            </a:r>
          </a:p>
        </p:txBody>
      </p:sp>
      <p:sp>
        <p:nvSpPr>
          <p:cNvPr id="3" name="Title 2">
            <a:extLst>
              <a:ext uri="{FF2B5EF4-FFF2-40B4-BE49-F238E27FC236}">
                <a16:creationId xmlns:a16="http://schemas.microsoft.com/office/drawing/2014/main" id="{CFCDCAB3-FDF7-702F-7EA1-CB71017A7C25}"/>
              </a:ext>
            </a:extLst>
          </p:cNvPr>
          <p:cNvSpPr>
            <a:spLocks noGrp="1"/>
          </p:cNvSpPr>
          <p:nvPr>
            <p:ph type="title"/>
          </p:nvPr>
        </p:nvSpPr>
        <p:spPr/>
        <p:txBody>
          <a:bodyPr/>
          <a:lstStyle/>
          <a:p>
            <a:r>
              <a:rPr lang="en-US" dirty="0"/>
              <a:t>ELIGIBILITY</a:t>
            </a:r>
          </a:p>
        </p:txBody>
      </p:sp>
      <p:sp>
        <p:nvSpPr>
          <p:cNvPr id="5" name="Text Placeholder 4">
            <a:extLst>
              <a:ext uri="{FF2B5EF4-FFF2-40B4-BE49-F238E27FC236}">
                <a16:creationId xmlns:a16="http://schemas.microsoft.com/office/drawing/2014/main" id="{5D9D9EFF-B120-CA22-2D86-F1693ECB1B5C}"/>
              </a:ext>
            </a:extLst>
          </p:cNvPr>
          <p:cNvSpPr>
            <a:spLocks noGrp="1"/>
          </p:cNvSpPr>
          <p:nvPr>
            <p:ph type="body" sz="quarter" idx="11"/>
          </p:nvPr>
        </p:nvSpPr>
        <p:spPr/>
        <p:txBody>
          <a:bodyPr/>
          <a:lstStyle/>
          <a:p>
            <a:r>
              <a:rPr lang="en-US" dirty="0"/>
              <a:t>Paved Trails &amp; Sidewalks</a:t>
            </a:r>
            <a:br>
              <a:rPr lang="en-US" dirty="0"/>
            </a:br>
            <a:r>
              <a:rPr lang="en-US" dirty="0"/>
              <a:t>Feasibility Study Grant Program</a:t>
            </a:r>
          </a:p>
        </p:txBody>
      </p:sp>
      <p:sp>
        <p:nvSpPr>
          <p:cNvPr id="8" name="Slide Number Placeholder 7">
            <a:extLst>
              <a:ext uri="{FF2B5EF4-FFF2-40B4-BE49-F238E27FC236}">
                <a16:creationId xmlns:a16="http://schemas.microsoft.com/office/drawing/2014/main" id="{CFE7A6FB-4F64-9865-FF52-A78EEFBE0ECA}"/>
              </a:ext>
            </a:extLst>
          </p:cNvPr>
          <p:cNvSpPr>
            <a:spLocks noGrp="1"/>
          </p:cNvSpPr>
          <p:nvPr>
            <p:ph type="sldNum" sz="quarter" idx="4"/>
          </p:nvPr>
        </p:nvSpPr>
        <p:spPr/>
        <p:txBody>
          <a:bodyPr/>
          <a:lstStyle/>
          <a:p>
            <a:pPr marL="0" marR="0" lvl="0" indent="0" algn="ctr" defTabSz="891540" rtl="0" eaLnBrk="1" fontAlgn="auto" latinLnBrk="0" hangingPunct="1">
              <a:lnSpc>
                <a:spcPct val="100000"/>
              </a:lnSpc>
              <a:spcBef>
                <a:spcPts val="0"/>
              </a:spcBef>
              <a:spcAft>
                <a:spcPts val="0"/>
              </a:spcAft>
              <a:buClrTx/>
              <a:buSzTx/>
              <a:buFontTx/>
              <a:buNone/>
              <a:tabLst/>
              <a:defRPr/>
            </a:pPr>
            <a:fld id="{71AF279C-F903-5C4F-9E12-139067057548}" type="slidenum">
              <a:rPr kumimoji="0" lang="en-US" sz="1268" b="1" i="0" u="none" strike="noStrike" kern="1200" cap="none" spc="0" normalizeH="0" baseline="0" noProof="0" smtClean="0">
                <a:ln>
                  <a:noFill/>
                </a:ln>
                <a:solidFill>
                  <a:srgbClr val="0B3C61"/>
                </a:solidFill>
                <a:effectLst/>
                <a:uLnTx/>
                <a:uFillTx/>
                <a:latin typeface="Montserrat" pitchFamily="2" charset="77"/>
                <a:ea typeface="+mn-ea"/>
                <a:cs typeface="+mn-cs"/>
              </a:rPr>
              <a:pPr marL="0" marR="0" lvl="0" indent="0" algn="ctr" defTabSz="891540" rtl="0" eaLnBrk="1" fontAlgn="auto" latinLnBrk="0" hangingPunct="1">
                <a:lnSpc>
                  <a:spcPct val="100000"/>
                </a:lnSpc>
                <a:spcBef>
                  <a:spcPts val="0"/>
                </a:spcBef>
                <a:spcAft>
                  <a:spcPts val="0"/>
                </a:spcAft>
                <a:buClrTx/>
                <a:buSzTx/>
                <a:buFontTx/>
                <a:buNone/>
                <a:tabLst/>
                <a:defRPr/>
              </a:pPr>
              <a:t>33</a:t>
            </a:fld>
            <a:endParaRPr kumimoji="0" lang="en-US" sz="1268" b="1" i="0" u="none" strike="noStrike" kern="1200" cap="none" spc="0" normalizeH="0" baseline="0" noProof="0" dirty="0">
              <a:ln>
                <a:noFill/>
              </a:ln>
              <a:solidFill>
                <a:srgbClr val="0B3C61"/>
              </a:solidFill>
              <a:effectLst/>
              <a:uLnTx/>
              <a:uFillTx/>
              <a:latin typeface="Montserrat" pitchFamily="2" charset="77"/>
              <a:ea typeface="+mn-ea"/>
              <a:cs typeface="+mn-cs"/>
            </a:endParaRPr>
          </a:p>
        </p:txBody>
      </p:sp>
      <p:sp>
        <p:nvSpPr>
          <p:cNvPr id="10" name="Content Placeholder 1">
            <a:extLst>
              <a:ext uri="{FF2B5EF4-FFF2-40B4-BE49-F238E27FC236}">
                <a16:creationId xmlns:a16="http://schemas.microsoft.com/office/drawing/2014/main" id="{11B3FC34-B9CD-4552-94E9-7A51048A7935}"/>
              </a:ext>
            </a:extLst>
          </p:cNvPr>
          <p:cNvSpPr txBox="1">
            <a:spLocks/>
          </p:cNvSpPr>
          <p:nvPr/>
        </p:nvSpPr>
        <p:spPr>
          <a:xfrm>
            <a:off x="5876310" y="1907897"/>
            <a:ext cx="5519897" cy="3932834"/>
          </a:xfrm>
          <a:prstGeom prst="rect">
            <a:avLst/>
          </a:prstGeom>
        </p:spPr>
        <p:txBody>
          <a:bodyPr vert="horz" lIns="89154" tIns="44577" rIns="89154" bIns="44577" rtlCol="0">
            <a:noAutofit/>
          </a:bodyPr>
          <a:lstStyle>
            <a:lvl1pPr marL="0" indent="0" algn="l" defTabSz="685800" rtl="0" eaLnBrk="1" latinLnBrk="0" hangingPunct="1">
              <a:lnSpc>
                <a:spcPct val="105000"/>
              </a:lnSpc>
              <a:spcBef>
                <a:spcPts val="750"/>
              </a:spcBef>
              <a:buFont typeface="Arial" panose="020B0604020202020204" pitchFamily="34" charset="0"/>
              <a:buNone/>
              <a:defRPr sz="1600" b="0" i="0" kern="1200">
                <a:solidFill>
                  <a:schemeClr val="tx2"/>
                </a:solidFill>
                <a:latin typeface="Montserrat Light"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600" b="0" i="0" kern="1200">
                <a:solidFill>
                  <a:schemeClr val="tx2"/>
                </a:solidFill>
                <a:latin typeface="Montserrat Light"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400" b="0" i="0" kern="1200">
                <a:solidFill>
                  <a:schemeClr val="tx2"/>
                </a:solidFill>
                <a:latin typeface="Montserrat Light"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b="0" i="0" kern="1200">
                <a:solidFill>
                  <a:srgbClr val="082940"/>
                </a:solidFill>
                <a:latin typeface="Montserrat Light"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68655" rtl="0" eaLnBrk="1" fontAlgn="auto" latinLnBrk="0" hangingPunct="1">
              <a:lnSpc>
                <a:spcPct val="105000"/>
              </a:lnSpc>
              <a:spcBef>
                <a:spcPts val="731"/>
              </a:spcBef>
              <a:spcAft>
                <a:spcPts val="0"/>
              </a:spcAft>
              <a:buClrTx/>
              <a:buSzTx/>
              <a:buFont typeface="Arial" panose="020B0604020202020204" pitchFamily="34" charset="0"/>
              <a:buNone/>
              <a:tabLst/>
              <a:defRPr/>
            </a:pPr>
            <a:r>
              <a:rPr kumimoji="0" lang="en-US" sz="1560" b="0" i="0" u="none" strike="noStrike" kern="1200" cap="none" spc="0" normalizeH="0" baseline="0" noProof="0" dirty="0">
                <a:ln>
                  <a:noFill/>
                </a:ln>
                <a:solidFill>
                  <a:srgbClr val="012639"/>
                </a:solidFill>
                <a:effectLst/>
                <a:uLnTx/>
                <a:uFillTx/>
                <a:latin typeface="Montserrat Light"/>
                <a:ea typeface="+mn-ea"/>
                <a:cs typeface="helvetica" panose="020B0604020202020204" pitchFamily="34" charset="0"/>
              </a:rPr>
              <a:t>Due to limited funding, the following entities are ineligible to apply to the Paved Trails and Sidewalk Feasibility Study Grant Program: </a:t>
            </a:r>
          </a:p>
          <a:p>
            <a:pPr marL="278606" marR="0" lvl="0" indent="-278606" algn="l" defTabSz="668655" rtl="0" eaLnBrk="1" fontAlgn="auto" latinLnBrk="0" hangingPunct="1">
              <a:lnSpc>
                <a:spcPct val="105000"/>
              </a:lnSpc>
              <a:spcBef>
                <a:spcPts val="731"/>
              </a:spcBef>
              <a:spcAft>
                <a:spcPts val="0"/>
              </a:spcAft>
              <a:buClrTx/>
              <a:buSzTx/>
              <a:buFont typeface="Arial" panose="020B0604020202020204" pitchFamily="34" charset="0"/>
              <a:buChar char="•"/>
              <a:tabLst/>
              <a:defRPr/>
            </a:pPr>
            <a:r>
              <a:rPr kumimoji="0" lang="en-US" sz="1560" b="0" i="0" u="none" strike="noStrike" kern="1200" cap="none" spc="0" normalizeH="0" baseline="0" noProof="0" dirty="0">
                <a:ln>
                  <a:noFill/>
                </a:ln>
                <a:solidFill>
                  <a:srgbClr val="012639"/>
                </a:solidFill>
                <a:effectLst/>
                <a:uLnTx/>
                <a:uFillTx/>
                <a:latin typeface="Montserrat Light"/>
                <a:ea typeface="+mn-ea"/>
                <a:cs typeface="helvetica" panose="020B0604020202020204" pitchFamily="34" charset="0"/>
              </a:rPr>
              <a:t>Colleges or universities </a:t>
            </a:r>
          </a:p>
          <a:p>
            <a:pPr marL="278606" marR="0" lvl="0" indent="-278606" algn="l" defTabSz="668655" rtl="0" eaLnBrk="1" fontAlgn="auto" latinLnBrk="0" hangingPunct="1">
              <a:lnSpc>
                <a:spcPct val="105000"/>
              </a:lnSpc>
              <a:spcBef>
                <a:spcPts val="731"/>
              </a:spcBef>
              <a:spcAft>
                <a:spcPts val="0"/>
              </a:spcAft>
              <a:buClrTx/>
              <a:buSzTx/>
              <a:buFont typeface="Arial" panose="020B0604020202020204" pitchFamily="34" charset="0"/>
              <a:buChar char="•"/>
              <a:tabLst/>
              <a:defRPr/>
            </a:pPr>
            <a:r>
              <a:rPr kumimoji="0" lang="en-US" sz="1560" b="0" i="0" u="none" strike="noStrike" kern="1200" cap="none" spc="0" normalizeH="0" baseline="0" noProof="0" dirty="0">
                <a:ln>
                  <a:noFill/>
                </a:ln>
                <a:solidFill>
                  <a:srgbClr val="012639"/>
                </a:solidFill>
                <a:effectLst/>
                <a:uLnTx/>
                <a:uFillTx/>
                <a:latin typeface="Montserrat Light"/>
                <a:ea typeface="+mn-ea"/>
                <a:cs typeface="helvetica" panose="020B0604020202020204" pitchFamily="34" charset="0"/>
              </a:rPr>
              <a:t>Other entities such as Business Improvement Districts </a:t>
            </a:r>
          </a:p>
          <a:p>
            <a:pPr marL="0" marR="0" lvl="0" indent="0" algn="l" defTabSz="668655" rtl="0" eaLnBrk="1" fontAlgn="auto" latinLnBrk="0" hangingPunct="1">
              <a:lnSpc>
                <a:spcPct val="105000"/>
              </a:lnSpc>
              <a:spcBef>
                <a:spcPts val="731"/>
              </a:spcBef>
              <a:spcAft>
                <a:spcPts val="0"/>
              </a:spcAft>
              <a:buClrTx/>
              <a:buSzTx/>
              <a:buFont typeface="Arial" panose="020B0604020202020204" pitchFamily="34" charset="0"/>
              <a:buNone/>
              <a:tabLst/>
              <a:defRPr/>
            </a:pPr>
            <a:r>
              <a:rPr kumimoji="0" lang="en-US" sz="1560" b="0" i="0" u="none" strike="noStrike" kern="1200" cap="none" spc="0" normalizeH="0" baseline="0" noProof="0" dirty="0">
                <a:ln>
                  <a:noFill/>
                </a:ln>
                <a:solidFill>
                  <a:srgbClr val="012639"/>
                </a:solidFill>
                <a:effectLst/>
                <a:uLnTx/>
                <a:uFillTx/>
                <a:latin typeface="Montserrat Light"/>
                <a:ea typeface="+mn-ea"/>
                <a:cs typeface="helvetica" panose="020B0604020202020204" pitchFamily="34" charset="0"/>
              </a:rPr>
              <a:t>Applicants must re-apply each year to be considered within the current grant cycle. Please note that all applications and relevant documents will be accepted online at the program webpage. </a:t>
            </a:r>
          </a:p>
        </p:txBody>
      </p:sp>
    </p:spTree>
    <p:extLst>
      <p:ext uri="{BB962C8B-B14F-4D97-AF65-F5344CB8AC3E}">
        <p14:creationId xmlns:p14="http://schemas.microsoft.com/office/powerpoint/2010/main" val="16848325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CDCAB3-FDF7-702F-7EA1-CB71017A7C25}"/>
              </a:ext>
            </a:extLst>
          </p:cNvPr>
          <p:cNvSpPr>
            <a:spLocks noGrp="1"/>
          </p:cNvSpPr>
          <p:nvPr>
            <p:ph type="title"/>
          </p:nvPr>
        </p:nvSpPr>
        <p:spPr/>
        <p:txBody>
          <a:bodyPr/>
          <a:lstStyle/>
          <a:p>
            <a:r>
              <a:rPr lang="en-US" dirty="0"/>
              <a:t>FEASIBILITY STUDY SCALE</a:t>
            </a:r>
          </a:p>
        </p:txBody>
      </p:sp>
      <p:sp>
        <p:nvSpPr>
          <p:cNvPr id="5" name="Text Placeholder 4">
            <a:extLst>
              <a:ext uri="{FF2B5EF4-FFF2-40B4-BE49-F238E27FC236}">
                <a16:creationId xmlns:a16="http://schemas.microsoft.com/office/drawing/2014/main" id="{5D9D9EFF-B120-CA22-2D86-F1693ECB1B5C}"/>
              </a:ext>
            </a:extLst>
          </p:cNvPr>
          <p:cNvSpPr>
            <a:spLocks noGrp="1"/>
          </p:cNvSpPr>
          <p:nvPr>
            <p:ph type="body" sz="quarter" idx="11"/>
          </p:nvPr>
        </p:nvSpPr>
        <p:spPr/>
        <p:txBody>
          <a:bodyPr/>
          <a:lstStyle/>
          <a:p>
            <a:r>
              <a:rPr lang="en-US" dirty="0"/>
              <a:t>Paved Trails &amp; Sidewalks</a:t>
            </a:r>
            <a:br>
              <a:rPr lang="en-US" dirty="0"/>
            </a:br>
            <a:r>
              <a:rPr lang="en-US" dirty="0"/>
              <a:t>Feasibility Study Grant Program</a:t>
            </a:r>
          </a:p>
          <a:p>
            <a:endParaRPr lang="en-US" dirty="0"/>
          </a:p>
        </p:txBody>
      </p:sp>
      <p:sp>
        <p:nvSpPr>
          <p:cNvPr id="8" name="Slide Number Placeholder 7">
            <a:extLst>
              <a:ext uri="{FF2B5EF4-FFF2-40B4-BE49-F238E27FC236}">
                <a16:creationId xmlns:a16="http://schemas.microsoft.com/office/drawing/2014/main" id="{CFE7A6FB-4F64-9865-FF52-A78EEFBE0ECA}"/>
              </a:ext>
            </a:extLst>
          </p:cNvPr>
          <p:cNvSpPr>
            <a:spLocks noGrp="1"/>
          </p:cNvSpPr>
          <p:nvPr>
            <p:ph type="sldNum" sz="quarter" idx="4"/>
          </p:nvPr>
        </p:nvSpPr>
        <p:spPr/>
        <p:txBody>
          <a:bodyPr/>
          <a:lstStyle/>
          <a:p>
            <a:pPr marL="0" marR="0" lvl="0" indent="0" algn="ctr" defTabSz="891540" rtl="0" eaLnBrk="1" fontAlgn="auto" latinLnBrk="0" hangingPunct="1">
              <a:lnSpc>
                <a:spcPct val="100000"/>
              </a:lnSpc>
              <a:spcBef>
                <a:spcPts val="0"/>
              </a:spcBef>
              <a:spcAft>
                <a:spcPts val="0"/>
              </a:spcAft>
              <a:buClrTx/>
              <a:buSzTx/>
              <a:buFontTx/>
              <a:buNone/>
              <a:tabLst/>
              <a:defRPr/>
            </a:pPr>
            <a:fld id="{71AF279C-F903-5C4F-9E12-139067057548}" type="slidenum">
              <a:rPr kumimoji="0" lang="en-US" sz="1268" b="1" i="0" u="none" strike="noStrike" kern="1200" cap="none" spc="0" normalizeH="0" baseline="0" noProof="0" smtClean="0">
                <a:ln>
                  <a:noFill/>
                </a:ln>
                <a:solidFill>
                  <a:srgbClr val="0B3C61"/>
                </a:solidFill>
                <a:effectLst/>
                <a:uLnTx/>
                <a:uFillTx/>
                <a:latin typeface="Montserrat" pitchFamily="2" charset="77"/>
                <a:ea typeface="+mn-ea"/>
                <a:cs typeface="+mn-cs"/>
              </a:rPr>
              <a:pPr marL="0" marR="0" lvl="0" indent="0" algn="ctr" defTabSz="891540" rtl="0" eaLnBrk="1" fontAlgn="auto" latinLnBrk="0" hangingPunct="1">
                <a:lnSpc>
                  <a:spcPct val="100000"/>
                </a:lnSpc>
                <a:spcBef>
                  <a:spcPts val="0"/>
                </a:spcBef>
                <a:spcAft>
                  <a:spcPts val="0"/>
                </a:spcAft>
                <a:buClrTx/>
                <a:buSzTx/>
                <a:buFontTx/>
                <a:buNone/>
                <a:tabLst/>
                <a:defRPr/>
              </a:pPr>
              <a:t>34</a:t>
            </a:fld>
            <a:endParaRPr kumimoji="0" lang="en-US" sz="1268" b="1" i="0" u="none" strike="noStrike" kern="1200" cap="none" spc="0" normalizeH="0" baseline="0" noProof="0" dirty="0">
              <a:ln>
                <a:noFill/>
              </a:ln>
              <a:solidFill>
                <a:srgbClr val="0B3C61"/>
              </a:solidFill>
              <a:effectLst/>
              <a:uLnTx/>
              <a:uFillTx/>
              <a:latin typeface="Montserrat" pitchFamily="2" charset="77"/>
              <a:ea typeface="+mn-ea"/>
              <a:cs typeface="+mn-cs"/>
            </a:endParaRPr>
          </a:p>
        </p:txBody>
      </p:sp>
      <p:graphicFrame>
        <p:nvGraphicFramePr>
          <p:cNvPr id="11" name="Table 12">
            <a:extLst>
              <a:ext uri="{FF2B5EF4-FFF2-40B4-BE49-F238E27FC236}">
                <a16:creationId xmlns:a16="http://schemas.microsoft.com/office/drawing/2014/main" id="{B74BA865-7266-445F-8A9F-617AF860A32C}"/>
              </a:ext>
            </a:extLst>
          </p:cNvPr>
          <p:cNvGraphicFramePr>
            <a:graphicFrameLocks noGrp="1"/>
          </p:cNvGraphicFramePr>
          <p:nvPr/>
        </p:nvGraphicFramePr>
        <p:xfrm>
          <a:off x="534029" y="1656418"/>
          <a:ext cx="9938744" cy="4780615"/>
        </p:xfrm>
        <a:graphic>
          <a:graphicData uri="http://schemas.openxmlformats.org/drawingml/2006/table">
            <a:tbl>
              <a:tblPr firstRow="1" bandRow="1">
                <a:tableStyleId>{9DCAF9ED-07DC-4A11-8D7F-57B35C25682E}</a:tableStyleId>
              </a:tblPr>
              <a:tblGrid>
                <a:gridCol w="2535577">
                  <a:extLst>
                    <a:ext uri="{9D8B030D-6E8A-4147-A177-3AD203B41FA5}">
                      <a16:colId xmlns:a16="http://schemas.microsoft.com/office/drawing/2014/main" val="1290102750"/>
                    </a:ext>
                  </a:extLst>
                </a:gridCol>
                <a:gridCol w="3758011">
                  <a:extLst>
                    <a:ext uri="{9D8B030D-6E8A-4147-A177-3AD203B41FA5}">
                      <a16:colId xmlns:a16="http://schemas.microsoft.com/office/drawing/2014/main" val="197048287"/>
                    </a:ext>
                  </a:extLst>
                </a:gridCol>
                <a:gridCol w="3645156">
                  <a:extLst>
                    <a:ext uri="{9D8B030D-6E8A-4147-A177-3AD203B41FA5}">
                      <a16:colId xmlns:a16="http://schemas.microsoft.com/office/drawing/2014/main" val="4218586531"/>
                    </a:ext>
                  </a:extLst>
                </a:gridCol>
              </a:tblGrid>
              <a:tr h="321326">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endParaRPr lang="en-US" sz="1300" b="1" dirty="0">
                        <a:solidFill>
                          <a:schemeClr val="bg1"/>
                        </a:solidFill>
                        <a:effectLst/>
                      </a:endParaRPr>
                    </a:p>
                  </a:txBody>
                  <a:tcPr marL="46434" marR="46434" marT="65008" marB="55721" anchor="ctr"/>
                </a:tc>
                <a:tc>
                  <a:txBody>
                    <a:bodyPr/>
                    <a:lstStyle/>
                    <a:p>
                      <a:pPr algn="l" fontAlgn="t"/>
                      <a:r>
                        <a:rPr lang="en-US" sz="1200" b="1" dirty="0">
                          <a:solidFill>
                            <a:schemeClr val="bg1"/>
                          </a:solidFill>
                          <a:effectLst/>
                        </a:rPr>
                        <a:t>Small-Scale Feasibility Study</a:t>
                      </a:r>
                    </a:p>
                  </a:txBody>
                  <a:tcPr marL="46434" marR="46434" marT="65008" marB="55721" anchor="ctr"/>
                </a:tc>
                <a:tc>
                  <a:txBody>
                    <a:bodyPr/>
                    <a:lstStyle/>
                    <a:p>
                      <a:pPr marL="0" marR="0" lvl="0" indent="0" algn="l" defTabSz="685800" rtl="0" eaLnBrk="1" fontAlgn="t" latinLnBrk="0" hangingPunct="1">
                        <a:lnSpc>
                          <a:spcPct val="100000"/>
                        </a:lnSpc>
                        <a:spcBef>
                          <a:spcPts val="0"/>
                        </a:spcBef>
                        <a:spcAft>
                          <a:spcPts val="0"/>
                        </a:spcAft>
                        <a:buClrTx/>
                        <a:buSzTx/>
                        <a:buFontTx/>
                        <a:buNone/>
                        <a:tabLst/>
                        <a:defRPr/>
                      </a:pPr>
                      <a:r>
                        <a:rPr lang="en-US" sz="1200" b="1" dirty="0">
                          <a:solidFill>
                            <a:schemeClr val="bg1"/>
                          </a:solidFill>
                          <a:effectLst/>
                        </a:rPr>
                        <a:t>Large-Scale Feasibility Study</a:t>
                      </a:r>
                    </a:p>
                  </a:txBody>
                  <a:tcPr marL="46434" marR="46434" marT="65008" marB="55721" anchor="ctr"/>
                </a:tc>
                <a:extLst>
                  <a:ext uri="{0D108BD9-81ED-4DB2-BD59-A6C34878D82A}">
                    <a16:rowId xmlns:a16="http://schemas.microsoft.com/office/drawing/2014/main" val="335873111"/>
                  </a:ext>
                </a:extLst>
              </a:tr>
              <a:tr h="611076">
                <a:tc>
                  <a:txBody>
                    <a:bodyPr/>
                    <a:lstStyle/>
                    <a:p>
                      <a:pPr fontAlgn="t"/>
                      <a:r>
                        <a:rPr lang="en-US" sz="1200" b="1" dirty="0">
                          <a:solidFill>
                            <a:schemeClr val="tx1"/>
                          </a:solidFill>
                          <a:effectLst/>
                        </a:rPr>
                        <a:t>Cost</a:t>
                      </a:r>
                    </a:p>
                  </a:txBody>
                  <a:tcPr marL="46434" marR="46434" marT="65008" marB="55721"/>
                </a:tc>
                <a:tc>
                  <a:txBody>
                    <a:bodyPr/>
                    <a:lstStyle/>
                    <a:p>
                      <a:pPr marL="0" marR="0" lvl="0" indent="0" algn="l"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1100" b="0" i="0" u="none" strike="noStrike" kern="1200" baseline="0" dirty="0">
                          <a:solidFill>
                            <a:schemeClr val="dk1"/>
                          </a:solidFill>
                          <a:latin typeface="+mn-lt"/>
                          <a:ea typeface="+mn-ea"/>
                          <a:cs typeface="+mn-cs"/>
                        </a:rPr>
                        <a:t>$60,000 - $80,000</a:t>
                      </a:r>
                      <a:endParaRPr lang="en-US" sz="1100" dirty="0">
                        <a:solidFill>
                          <a:schemeClr val="tx1"/>
                        </a:solidFill>
                        <a:effectLst/>
                      </a:endParaRPr>
                    </a:p>
                  </a:txBody>
                  <a:tcPr marL="46434" marR="46434" marT="65008" marB="55721"/>
                </a:tc>
                <a:tc>
                  <a:txBody>
                    <a:bodyPr/>
                    <a:lstStyle/>
                    <a:p>
                      <a:r>
                        <a:rPr lang="en-US" sz="1100" b="0" i="0" u="none" strike="noStrike" kern="1200" baseline="0" dirty="0">
                          <a:solidFill>
                            <a:schemeClr val="dk1"/>
                          </a:solidFill>
                          <a:latin typeface="+mn-lt"/>
                          <a:ea typeface="+mn-ea"/>
                          <a:cs typeface="+mn-cs"/>
                        </a:rPr>
                        <a:t>$80,000 - $120,000+</a:t>
                      </a:r>
                    </a:p>
                    <a:p>
                      <a:r>
                        <a:rPr lang="en-US" sz="1100" b="0" i="0" u="none" strike="noStrike" kern="1200" baseline="0" dirty="0">
                          <a:solidFill>
                            <a:schemeClr val="dk1"/>
                          </a:solidFill>
                          <a:latin typeface="+mn-lt"/>
                          <a:ea typeface="+mn-ea"/>
                          <a:cs typeface="+mn-cs"/>
                        </a:rPr>
                        <a:t>Significantly more complex and extensive</a:t>
                      </a:r>
                    </a:p>
                    <a:p>
                      <a:r>
                        <a:rPr lang="en-US" sz="1100" b="0" i="0" u="none" strike="noStrike" kern="1200" baseline="0" dirty="0">
                          <a:solidFill>
                            <a:schemeClr val="dk1"/>
                          </a:solidFill>
                          <a:latin typeface="+mn-lt"/>
                          <a:ea typeface="+mn-ea"/>
                          <a:cs typeface="+mn-cs"/>
                        </a:rPr>
                        <a:t>corridors may result in a higher plan cost</a:t>
                      </a:r>
                      <a:endParaRPr lang="en-US" sz="1100" dirty="0">
                        <a:solidFill>
                          <a:schemeClr val="tx1"/>
                        </a:solidFill>
                        <a:effectLst/>
                      </a:endParaRPr>
                    </a:p>
                  </a:txBody>
                  <a:tcPr marL="46434" marR="46434" marT="65008" marB="55721"/>
                </a:tc>
                <a:extLst>
                  <a:ext uri="{0D108BD9-81ED-4DB2-BD59-A6C34878D82A}">
                    <a16:rowId xmlns:a16="http://schemas.microsoft.com/office/drawing/2014/main" val="3503049421"/>
                  </a:ext>
                </a:extLst>
              </a:tr>
              <a:tr h="318233">
                <a:tc>
                  <a:txBody>
                    <a:bodyPr/>
                    <a:lstStyle/>
                    <a:p>
                      <a:pPr fontAlgn="t"/>
                      <a:r>
                        <a:rPr lang="en-US" sz="1200" b="1" dirty="0">
                          <a:solidFill>
                            <a:schemeClr val="tx1"/>
                          </a:solidFill>
                          <a:effectLst/>
                        </a:rPr>
                        <a:t>Number of Route Alternatives</a:t>
                      </a:r>
                    </a:p>
                  </a:txBody>
                  <a:tcPr marL="46434" marR="46434" marT="65008" marB="55721"/>
                </a:tc>
                <a:tc>
                  <a:txBody>
                    <a:bodyPr/>
                    <a:lstStyle/>
                    <a:p>
                      <a:pPr marL="0" marR="0" lvl="0" indent="0" algn="l"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1100" b="0" i="0" u="none" strike="noStrike" kern="1200" baseline="0" dirty="0">
                          <a:solidFill>
                            <a:schemeClr val="dk1"/>
                          </a:solidFill>
                          <a:latin typeface="+mn-lt"/>
                          <a:ea typeface="+mn-ea"/>
                          <a:cs typeface="+mn-cs"/>
                        </a:rPr>
                        <a:t>Up to 4 alternatives to be evaluated</a:t>
                      </a:r>
                      <a:endParaRPr lang="en-US" sz="1100" dirty="0">
                        <a:solidFill>
                          <a:schemeClr val="tx1"/>
                        </a:solidFill>
                        <a:effectLst/>
                      </a:endParaRPr>
                    </a:p>
                  </a:txBody>
                  <a:tcPr marL="46434" marR="46434" marT="65008" marB="55721"/>
                </a:tc>
                <a:tc>
                  <a:txBody>
                    <a:bodyPr/>
                    <a:lstStyle/>
                    <a:p>
                      <a:pPr marL="0" marR="0" lvl="0" indent="0" algn="l"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1100" b="0" i="0" u="none" strike="noStrike" kern="1200" baseline="0" dirty="0">
                          <a:solidFill>
                            <a:schemeClr val="dk1"/>
                          </a:solidFill>
                          <a:latin typeface="+mn-lt"/>
                          <a:ea typeface="+mn-ea"/>
                          <a:cs typeface="+mn-cs"/>
                        </a:rPr>
                        <a:t>Greater than 4 alternatives to be evaluated</a:t>
                      </a:r>
                      <a:endParaRPr lang="en-US" sz="1100" dirty="0">
                        <a:solidFill>
                          <a:schemeClr val="tx1"/>
                        </a:solidFill>
                        <a:effectLst/>
                      </a:endParaRPr>
                    </a:p>
                  </a:txBody>
                  <a:tcPr marL="46434" marR="46434" marT="65008" marB="55721"/>
                </a:tc>
                <a:extLst>
                  <a:ext uri="{0D108BD9-81ED-4DB2-BD59-A6C34878D82A}">
                    <a16:rowId xmlns:a16="http://schemas.microsoft.com/office/drawing/2014/main" val="2914631672"/>
                  </a:ext>
                </a:extLst>
              </a:tr>
              <a:tr h="305340">
                <a:tc>
                  <a:txBody>
                    <a:bodyPr/>
                    <a:lstStyle/>
                    <a:p>
                      <a:pPr fontAlgn="t"/>
                      <a:r>
                        <a:rPr lang="en-US" sz="1200" b="1" dirty="0">
                          <a:solidFill>
                            <a:schemeClr val="tx1"/>
                          </a:solidFill>
                          <a:effectLst/>
                        </a:rPr>
                        <a:t>Mileage Range</a:t>
                      </a:r>
                    </a:p>
                  </a:txBody>
                  <a:tcPr marL="46434" marR="46434" marT="65008" marB="55721"/>
                </a:tc>
                <a:tc>
                  <a:txBody>
                    <a:bodyPr/>
                    <a:lstStyle/>
                    <a:p>
                      <a:pPr marL="0" marR="0" lvl="0" indent="0" algn="l"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1100" b="0" i="0" u="none" strike="noStrike" kern="1200" baseline="0" dirty="0">
                          <a:solidFill>
                            <a:schemeClr val="dk1"/>
                          </a:solidFill>
                          <a:latin typeface="+mn-lt"/>
                          <a:ea typeface="+mn-ea"/>
                          <a:cs typeface="+mn-cs"/>
                        </a:rPr>
                        <a:t>¼ mile to 3 miles</a:t>
                      </a:r>
                      <a:endParaRPr lang="en-US" sz="1100" dirty="0">
                        <a:solidFill>
                          <a:schemeClr val="tx1"/>
                        </a:solidFill>
                        <a:effectLst/>
                      </a:endParaRPr>
                    </a:p>
                  </a:txBody>
                  <a:tcPr marL="46434" marR="46434" marT="65008" marB="55721"/>
                </a:tc>
                <a:tc>
                  <a:txBody>
                    <a:bodyPr/>
                    <a:lstStyle/>
                    <a:p>
                      <a:pPr marL="0" marR="0" lvl="0" indent="0" algn="l"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1100" b="0" i="0" u="none" strike="noStrike" kern="1200" baseline="0" dirty="0">
                          <a:solidFill>
                            <a:schemeClr val="dk1"/>
                          </a:solidFill>
                          <a:latin typeface="+mn-lt"/>
                          <a:ea typeface="+mn-ea"/>
                          <a:cs typeface="+mn-cs"/>
                        </a:rPr>
                        <a:t>3+ miles</a:t>
                      </a:r>
                      <a:endParaRPr lang="en-US" sz="1100" dirty="0">
                        <a:solidFill>
                          <a:schemeClr val="tx1"/>
                        </a:solidFill>
                        <a:effectLst/>
                      </a:endParaRPr>
                    </a:p>
                  </a:txBody>
                  <a:tcPr marL="46434" marR="46434" marT="65008" marB="55721"/>
                </a:tc>
                <a:extLst>
                  <a:ext uri="{0D108BD9-81ED-4DB2-BD59-A6C34878D82A}">
                    <a16:rowId xmlns:a16="http://schemas.microsoft.com/office/drawing/2014/main" val="1711140067"/>
                  </a:ext>
                </a:extLst>
              </a:tr>
              <a:tr h="447627">
                <a:tc>
                  <a:txBody>
                    <a:bodyPr/>
                    <a:lstStyle/>
                    <a:p>
                      <a:pPr fontAlgn="t"/>
                      <a:r>
                        <a:rPr lang="en-US" sz="1200" b="1" dirty="0">
                          <a:solidFill>
                            <a:schemeClr val="tx1"/>
                          </a:solidFill>
                          <a:effectLst/>
                        </a:rPr>
                        <a:t>Jurisdictional Range</a:t>
                      </a:r>
                    </a:p>
                  </a:txBody>
                  <a:tcPr marL="46434" marR="46434" marT="65008" marB="55721"/>
                </a:tc>
                <a:tc>
                  <a:txBody>
                    <a:bodyPr/>
                    <a:lstStyle/>
                    <a:p>
                      <a:pPr marL="0" marR="0" lvl="0" indent="0" algn="l"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1100" b="0" i="0" u="none" strike="noStrike" kern="1200" baseline="0" dirty="0">
                          <a:solidFill>
                            <a:schemeClr val="dk1"/>
                          </a:solidFill>
                          <a:latin typeface="+mn-lt"/>
                          <a:ea typeface="+mn-ea"/>
                          <a:cs typeface="+mn-cs"/>
                        </a:rPr>
                        <a:t>Up to 2 jurisdictions along the corridor</a:t>
                      </a:r>
                      <a:endParaRPr lang="en-US" sz="1100" dirty="0">
                        <a:solidFill>
                          <a:schemeClr val="tx1"/>
                        </a:solidFill>
                        <a:effectLst/>
                      </a:endParaRPr>
                    </a:p>
                  </a:txBody>
                  <a:tcPr marL="46434" marR="46434" marT="65008" marB="55721"/>
                </a:tc>
                <a:tc>
                  <a:txBody>
                    <a:bodyPr/>
                    <a:lstStyle/>
                    <a:p>
                      <a:r>
                        <a:rPr lang="en-US" sz="1100" b="0" i="0" u="none" strike="noStrike" kern="1200" baseline="0" dirty="0">
                          <a:solidFill>
                            <a:schemeClr val="dk1"/>
                          </a:solidFill>
                          <a:latin typeface="+mn-lt"/>
                          <a:ea typeface="+mn-ea"/>
                          <a:cs typeface="+mn-cs"/>
                        </a:rPr>
                        <a:t>2+ jurisdictions along the corridor (may require</a:t>
                      </a:r>
                    </a:p>
                    <a:p>
                      <a:r>
                        <a:rPr lang="en-US" sz="1100" b="0" i="0" u="none" strike="noStrike" kern="1200" baseline="0" dirty="0">
                          <a:solidFill>
                            <a:schemeClr val="dk1"/>
                          </a:solidFill>
                          <a:latin typeface="+mn-lt"/>
                          <a:ea typeface="+mn-ea"/>
                          <a:cs typeface="+mn-cs"/>
                        </a:rPr>
                        <a:t>additional jurisdictional meetings/coordination)</a:t>
                      </a:r>
                      <a:endParaRPr lang="en-US" sz="1100" dirty="0">
                        <a:solidFill>
                          <a:schemeClr val="tx1"/>
                        </a:solidFill>
                        <a:effectLst/>
                      </a:endParaRPr>
                    </a:p>
                  </a:txBody>
                  <a:tcPr marL="46434" marR="46434" marT="65008" marB="55721"/>
                </a:tc>
                <a:extLst>
                  <a:ext uri="{0D108BD9-81ED-4DB2-BD59-A6C34878D82A}">
                    <a16:rowId xmlns:a16="http://schemas.microsoft.com/office/drawing/2014/main" val="296372843"/>
                  </a:ext>
                </a:extLst>
              </a:tr>
              <a:tr h="1428321">
                <a:tc>
                  <a:txBody>
                    <a:bodyPr/>
                    <a:lstStyle/>
                    <a:p>
                      <a:pPr fontAlgn="t"/>
                      <a:r>
                        <a:rPr lang="en-US" sz="1200" b="1" dirty="0">
                          <a:solidFill>
                            <a:schemeClr val="tx1"/>
                          </a:solidFill>
                          <a:effectLst/>
                        </a:rPr>
                        <a:t>Corridor Constraints</a:t>
                      </a:r>
                    </a:p>
                  </a:txBody>
                  <a:tcPr marL="46434" marR="46434" marT="65008" marB="55721"/>
                </a:tc>
                <a:tc>
                  <a:txBody>
                    <a:bodyPr/>
                    <a:lstStyle/>
                    <a:p>
                      <a:r>
                        <a:rPr lang="en-US" sz="1100" b="0" i="0" u="none" strike="noStrike" kern="1200" baseline="0" dirty="0">
                          <a:solidFill>
                            <a:schemeClr val="dk1"/>
                          </a:solidFill>
                          <a:latin typeface="+mn-lt"/>
                          <a:ea typeface="+mn-ea"/>
                          <a:cs typeface="+mn-cs"/>
                        </a:rPr>
                        <a:t>Minimal utilities</a:t>
                      </a:r>
                    </a:p>
                    <a:p>
                      <a:r>
                        <a:rPr lang="en-US" sz="1100" b="0" i="0" u="none" strike="noStrike" kern="1200" baseline="0" dirty="0">
                          <a:solidFill>
                            <a:schemeClr val="dk1"/>
                          </a:solidFill>
                          <a:latin typeface="+mn-lt"/>
                          <a:ea typeface="+mn-ea"/>
                          <a:cs typeface="+mn-cs"/>
                        </a:rPr>
                        <a:t>Moderate topography</a:t>
                      </a:r>
                    </a:p>
                    <a:p>
                      <a:r>
                        <a:rPr lang="en-US" sz="1100" b="0" i="0" u="none" strike="noStrike" kern="1200" baseline="0" dirty="0">
                          <a:solidFill>
                            <a:schemeClr val="dk1"/>
                          </a:solidFill>
                          <a:latin typeface="+mn-lt"/>
                          <a:ea typeface="+mn-ea"/>
                          <a:cs typeface="+mn-cs"/>
                        </a:rPr>
                        <a:t>Smaller FEMA studied streams (creeks and streams)</a:t>
                      </a:r>
                    </a:p>
                    <a:p>
                      <a:r>
                        <a:rPr lang="en-US" sz="1100" b="0" i="0" u="none" strike="noStrike" kern="1200" baseline="0" dirty="0">
                          <a:solidFill>
                            <a:schemeClr val="dk1"/>
                          </a:solidFill>
                          <a:latin typeface="+mn-lt"/>
                          <a:ea typeface="+mn-ea"/>
                          <a:cs typeface="+mn-cs"/>
                        </a:rPr>
                        <a:t>Moderate roadway characteristics constraints (minor road crossings, moderate to high traffic volumes, moderate to high-speed limits)</a:t>
                      </a:r>
                      <a:endParaRPr lang="en-US" sz="1100" dirty="0">
                        <a:solidFill>
                          <a:schemeClr val="tx1"/>
                        </a:solidFill>
                        <a:effectLst/>
                      </a:endParaRPr>
                    </a:p>
                  </a:txBody>
                  <a:tcPr marL="46434" marR="46434" marT="65008" marB="55721"/>
                </a:tc>
                <a:tc>
                  <a:txBody>
                    <a:bodyPr/>
                    <a:lstStyle/>
                    <a:p>
                      <a:r>
                        <a:rPr lang="en-US" sz="1100" b="0" i="0" u="none" strike="noStrike" kern="1200" baseline="0" dirty="0">
                          <a:solidFill>
                            <a:schemeClr val="dk1"/>
                          </a:solidFill>
                          <a:latin typeface="+mn-lt"/>
                          <a:ea typeface="+mn-ea"/>
                          <a:cs typeface="+mn-cs"/>
                        </a:rPr>
                        <a:t>Rail corridors/crossings</a:t>
                      </a:r>
                    </a:p>
                    <a:p>
                      <a:r>
                        <a:rPr lang="en-US" sz="1100" b="0" i="0" u="none" strike="noStrike" kern="1200" baseline="0" dirty="0">
                          <a:solidFill>
                            <a:schemeClr val="dk1"/>
                          </a:solidFill>
                          <a:latin typeface="+mn-lt"/>
                          <a:ea typeface="+mn-ea"/>
                          <a:cs typeface="+mn-cs"/>
                        </a:rPr>
                        <a:t>Significant roadway characteristic constraints</a:t>
                      </a:r>
                    </a:p>
                    <a:p>
                      <a:r>
                        <a:rPr lang="en-US" sz="1100" b="0" i="0" u="none" strike="noStrike" kern="1200" baseline="0" dirty="0">
                          <a:solidFill>
                            <a:schemeClr val="dk1"/>
                          </a:solidFill>
                          <a:latin typeface="+mn-lt"/>
                          <a:ea typeface="+mn-ea"/>
                          <a:cs typeface="+mn-cs"/>
                        </a:rPr>
                        <a:t>(controlled access roadways, major road</a:t>
                      </a:r>
                    </a:p>
                    <a:p>
                      <a:r>
                        <a:rPr lang="en-US" sz="1100" b="0" i="0" u="none" strike="noStrike" kern="1200" baseline="0" dirty="0">
                          <a:solidFill>
                            <a:schemeClr val="dk1"/>
                          </a:solidFill>
                          <a:latin typeface="+mn-lt"/>
                          <a:ea typeface="+mn-ea"/>
                          <a:cs typeface="+mn-cs"/>
                        </a:rPr>
                        <a:t>crossings, high traffic volumes, high speeds)</a:t>
                      </a:r>
                    </a:p>
                    <a:p>
                      <a:r>
                        <a:rPr lang="en-US" sz="1100" b="0" i="0" u="none" strike="noStrike" kern="1200" baseline="0" dirty="0">
                          <a:solidFill>
                            <a:schemeClr val="dk1"/>
                          </a:solidFill>
                          <a:latin typeface="+mn-lt"/>
                          <a:ea typeface="+mn-ea"/>
                          <a:cs typeface="+mn-cs"/>
                        </a:rPr>
                        <a:t>Larger FEMA studied streams (major water</a:t>
                      </a:r>
                    </a:p>
                    <a:p>
                      <a:r>
                        <a:rPr lang="en-US" sz="1100" b="0" i="0" u="none" strike="noStrike" kern="1200" baseline="0" dirty="0">
                          <a:solidFill>
                            <a:schemeClr val="dk1"/>
                          </a:solidFill>
                          <a:latin typeface="+mn-lt"/>
                          <a:ea typeface="+mn-ea"/>
                          <a:cs typeface="+mn-cs"/>
                        </a:rPr>
                        <a:t>bodies – rivers, lakes)</a:t>
                      </a:r>
                    </a:p>
                    <a:p>
                      <a:r>
                        <a:rPr lang="en-US" sz="1100" b="0" i="0" u="none" strike="noStrike" kern="1200" baseline="0" dirty="0">
                          <a:solidFill>
                            <a:schemeClr val="dk1"/>
                          </a:solidFill>
                          <a:latin typeface="+mn-lt"/>
                          <a:ea typeface="+mn-ea"/>
                          <a:cs typeface="+mn-cs"/>
                        </a:rPr>
                        <a:t>Moderate/significant utilities</a:t>
                      </a:r>
                    </a:p>
                    <a:p>
                      <a:r>
                        <a:rPr lang="en-US" sz="1100" b="0" i="0" u="none" strike="noStrike" kern="1200" baseline="0" dirty="0">
                          <a:solidFill>
                            <a:schemeClr val="dk1"/>
                          </a:solidFill>
                          <a:latin typeface="+mn-lt"/>
                          <a:ea typeface="+mn-ea"/>
                          <a:cs typeface="+mn-cs"/>
                        </a:rPr>
                        <a:t>Significant topography</a:t>
                      </a:r>
                      <a:endParaRPr lang="en-US" sz="1100" dirty="0">
                        <a:solidFill>
                          <a:schemeClr val="tx1"/>
                        </a:solidFill>
                        <a:effectLst/>
                      </a:endParaRPr>
                    </a:p>
                  </a:txBody>
                  <a:tcPr marL="46434" marR="46434" marT="65008" marB="55721"/>
                </a:tc>
                <a:extLst>
                  <a:ext uri="{0D108BD9-81ED-4DB2-BD59-A6C34878D82A}">
                    <a16:rowId xmlns:a16="http://schemas.microsoft.com/office/drawing/2014/main" val="123844295"/>
                  </a:ext>
                </a:extLst>
              </a:tr>
              <a:tr h="1264872">
                <a:tc>
                  <a:txBody>
                    <a:bodyPr/>
                    <a:lstStyle/>
                    <a:p>
                      <a:pPr fontAlgn="t"/>
                      <a:r>
                        <a:rPr lang="en-US" sz="1200" b="1" dirty="0">
                          <a:solidFill>
                            <a:schemeClr val="tx1"/>
                          </a:solidFill>
                          <a:effectLst/>
                        </a:rPr>
                        <a:t>Community + Stakeholder Engagement Expectation</a:t>
                      </a:r>
                    </a:p>
                  </a:txBody>
                  <a:tcPr marL="46434" marR="46434" marT="65008" marB="55721"/>
                </a:tc>
                <a:tc>
                  <a:txBody>
                    <a:bodyPr/>
                    <a:lstStyle/>
                    <a:p>
                      <a:r>
                        <a:rPr lang="en-US" sz="1100" b="0" i="0" u="none" strike="noStrike" kern="1200" baseline="0" dirty="0">
                          <a:solidFill>
                            <a:schemeClr val="dk1"/>
                          </a:solidFill>
                          <a:latin typeface="+mn-lt"/>
                          <a:ea typeface="+mn-ea"/>
                          <a:cs typeface="+mn-cs"/>
                        </a:rPr>
                        <a:t>3 steering committee meetings (virtual)</a:t>
                      </a:r>
                    </a:p>
                    <a:p>
                      <a:r>
                        <a:rPr lang="en-US" sz="1100" b="0" i="0" u="none" strike="noStrike" kern="1200" baseline="0" dirty="0">
                          <a:solidFill>
                            <a:schemeClr val="dk1"/>
                          </a:solidFill>
                          <a:latin typeface="+mn-lt"/>
                          <a:ea typeface="+mn-ea"/>
                          <a:cs typeface="+mn-cs"/>
                        </a:rPr>
                        <a:t>1 online survey</a:t>
                      </a:r>
                    </a:p>
                    <a:p>
                      <a:r>
                        <a:rPr lang="en-US" sz="1100" b="0" i="0" u="none" strike="noStrike" kern="1200" baseline="0" dirty="0">
                          <a:solidFill>
                            <a:schemeClr val="dk1"/>
                          </a:solidFill>
                          <a:latin typeface="+mn-lt"/>
                          <a:ea typeface="+mn-ea"/>
                          <a:cs typeface="+mn-cs"/>
                        </a:rPr>
                        <a:t>1 public meeting</a:t>
                      </a:r>
                    </a:p>
                    <a:p>
                      <a:r>
                        <a:rPr lang="en-US" sz="1100" b="0" i="0" u="none" strike="noStrike" kern="1200" baseline="0" dirty="0">
                          <a:solidFill>
                            <a:schemeClr val="dk1"/>
                          </a:solidFill>
                          <a:latin typeface="+mn-lt"/>
                          <a:ea typeface="+mn-ea"/>
                          <a:cs typeface="+mn-cs"/>
                        </a:rPr>
                        <a:t>Up to 4 focused stakeholder (landowners, local businesses, underrepresented groups, etc.) meetings (1-on-1 or may include multiple stakeholders per meeting)</a:t>
                      </a:r>
                      <a:endParaRPr lang="en-US" sz="1100" dirty="0">
                        <a:solidFill>
                          <a:schemeClr val="tx1"/>
                        </a:solidFill>
                        <a:effectLst/>
                      </a:endParaRPr>
                    </a:p>
                  </a:txBody>
                  <a:tcPr marL="46434" marR="46434" marT="65008" marB="55721"/>
                </a:tc>
                <a:tc>
                  <a:txBody>
                    <a:bodyPr/>
                    <a:lstStyle/>
                    <a:p>
                      <a:r>
                        <a:rPr lang="en-US" sz="1100" b="0" i="0" u="none" strike="noStrike" kern="1200" baseline="0" dirty="0">
                          <a:solidFill>
                            <a:schemeClr val="dk1"/>
                          </a:solidFill>
                          <a:latin typeface="+mn-lt"/>
                          <a:ea typeface="+mn-ea"/>
                          <a:cs typeface="+mn-cs"/>
                        </a:rPr>
                        <a:t>4-5 steering committee meetings (virtual)</a:t>
                      </a:r>
                    </a:p>
                    <a:p>
                      <a:r>
                        <a:rPr lang="en-US" sz="1100" b="0" i="0" u="none" strike="noStrike" kern="1200" baseline="0" dirty="0">
                          <a:solidFill>
                            <a:schemeClr val="dk1"/>
                          </a:solidFill>
                          <a:latin typeface="+mn-lt"/>
                          <a:ea typeface="+mn-ea"/>
                          <a:cs typeface="+mn-cs"/>
                        </a:rPr>
                        <a:t>1 online survey</a:t>
                      </a:r>
                    </a:p>
                    <a:p>
                      <a:r>
                        <a:rPr lang="en-US" sz="1100" b="0" i="0" u="none" strike="noStrike" kern="1200" baseline="0" dirty="0">
                          <a:solidFill>
                            <a:schemeClr val="dk1"/>
                          </a:solidFill>
                          <a:latin typeface="+mn-lt"/>
                          <a:ea typeface="+mn-ea"/>
                          <a:cs typeface="+mn-cs"/>
                        </a:rPr>
                        <a:t>1 public meeting</a:t>
                      </a:r>
                    </a:p>
                    <a:p>
                      <a:r>
                        <a:rPr lang="en-US" sz="1100" b="0" i="0" u="none" strike="noStrike" kern="1200" baseline="0" dirty="0">
                          <a:solidFill>
                            <a:schemeClr val="dk1"/>
                          </a:solidFill>
                          <a:latin typeface="+mn-lt"/>
                          <a:ea typeface="+mn-ea"/>
                          <a:cs typeface="+mn-cs"/>
                        </a:rPr>
                        <a:t>Up to 8 focused stakeholders (landowners,</a:t>
                      </a:r>
                    </a:p>
                    <a:p>
                      <a:r>
                        <a:rPr lang="en-US" sz="1100" b="0" i="0" u="none" strike="noStrike" kern="1200" baseline="0" dirty="0">
                          <a:solidFill>
                            <a:schemeClr val="dk1"/>
                          </a:solidFill>
                          <a:latin typeface="+mn-lt"/>
                          <a:ea typeface="+mn-ea"/>
                          <a:cs typeface="+mn-cs"/>
                        </a:rPr>
                        <a:t>local businesses, underrepresented groups,</a:t>
                      </a:r>
                    </a:p>
                    <a:p>
                      <a:r>
                        <a:rPr lang="en-US" sz="1100" b="0" i="0" u="none" strike="noStrike" kern="1200" baseline="0" dirty="0">
                          <a:solidFill>
                            <a:schemeClr val="dk1"/>
                          </a:solidFill>
                          <a:latin typeface="+mn-lt"/>
                          <a:ea typeface="+mn-ea"/>
                          <a:cs typeface="+mn-cs"/>
                        </a:rPr>
                        <a:t>etc.) meetings (1-on-1 or may include multiple</a:t>
                      </a:r>
                    </a:p>
                    <a:p>
                      <a:r>
                        <a:rPr lang="en-US" sz="1100" b="0" i="0" u="none" strike="noStrike" kern="1200" baseline="0" dirty="0">
                          <a:solidFill>
                            <a:schemeClr val="dk1"/>
                          </a:solidFill>
                          <a:latin typeface="+mn-lt"/>
                          <a:ea typeface="+mn-ea"/>
                          <a:cs typeface="+mn-cs"/>
                        </a:rPr>
                        <a:t>stakeholders per meeting)</a:t>
                      </a:r>
                      <a:endParaRPr lang="en-US" sz="1100" dirty="0">
                        <a:solidFill>
                          <a:schemeClr val="tx1"/>
                        </a:solidFill>
                        <a:effectLst/>
                      </a:endParaRPr>
                    </a:p>
                  </a:txBody>
                  <a:tcPr marL="46434" marR="46434" marT="65008" marB="55721"/>
                </a:tc>
                <a:extLst>
                  <a:ext uri="{0D108BD9-81ED-4DB2-BD59-A6C34878D82A}">
                    <a16:rowId xmlns:a16="http://schemas.microsoft.com/office/drawing/2014/main" val="3161637448"/>
                  </a:ext>
                </a:extLst>
              </a:tr>
            </a:tbl>
          </a:graphicData>
        </a:graphic>
      </p:graphicFrame>
    </p:spTree>
    <p:extLst>
      <p:ext uri="{BB962C8B-B14F-4D97-AF65-F5344CB8AC3E}">
        <p14:creationId xmlns:p14="http://schemas.microsoft.com/office/powerpoint/2010/main" val="38026858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26F251-77F6-39CC-2F99-A31F3B7D2A09}"/>
              </a:ext>
            </a:extLst>
          </p:cNvPr>
          <p:cNvSpPr>
            <a:spLocks noGrp="1"/>
          </p:cNvSpPr>
          <p:nvPr>
            <p:ph idx="1"/>
          </p:nvPr>
        </p:nvSpPr>
        <p:spPr>
          <a:xfrm>
            <a:off x="423702" y="1637934"/>
            <a:ext cx="5862219" cy="4083624"/>
          </a:xfrm>
        </p:spPr>
        <p:txBody>
          <a:bodyPr>
            <a:noAutofit/>
          </a:bodyPr>
          <a:lstStyle/>
          <a:p>
            <a:r>
              <a:rPr lang="en-US" sz="2145" b="1" dirty="0">
                <a:solidFill>
                  <a:srgbClr val="C00000"/>
                </a:solidFill>
              </a:rPr>
              <a:t>Next call for applications opened Oct 5</a:t>
            </a:r>
            <a:endParaRPr lang="en-US" b="1" i="1" dirty="0">
              <a:solidFill>
                <a:srgbClr val="C00000"/>
              </a:solidFill>
            </a:endParaRPr>
          </a:p>
          <a:p>
            <a:pPr marL="278606" indent="-278606">
              <a:spcBef>
                <a:spcPts val="1170"/>
              </a:spcBef>
              <a:buBlip>
                <a:blip>
                  <a:extLst>
                    <a:ext uri="{96DAC541-7B7A-43D3-8B79-37D633B846F1}">
                      <asvg:svgBlip xmlns:asvg="http://schemas.microsoft.com/office/drawing/2016/SVG/main" r:embed="rId3"/>
                    </a:ext>
                  </a:extLst>
                </a:blip>
              </a:buBlip>
            </a:pPr>
            <a:r>
              <a:rPr lang="en-US" sz="1560" dirty="0"/>
              <a:t>Application deadline on November 6, by 11:59pm</a:t>
            </a:r>
          </a:p>
          <a:p>
            <a:pPr marL="278606" indent="-278606">
              <a:spcBef>
                <a:spcPts val="1170"/>
              </a:spcBef>
              <a:buBlip>
                <a:blip>
                  <a:extLst>
                    <a:ext uri="{96DAC541-7B7A-43D3-8B79-37D633B846F1}">
                      <asvg:svgBlip xmlns:asvg="http://schemas.microsoft.com/office/drawing/2016/SVG/main" r:embed="rId3"/>
                    </a:ext>
                  </a:extLst>
                </a:blip>
              </a:buBlip>
            </a:pPr>
            <a:r>
              <a:rPr lang="en-US" sz="1560" dirty="0"/>
              <a:t>Project proposals should be between $25,000-$300,000</a:t>
            </a:r>
          </a:p>
          <a:p>
            <a:pPr marL="278606" indent="-278606">
              <a:spcBef>
                <a:spcPts val="1170"/>
              </a:spcBef>
              <a:buBlip>
                <a:blip>
                  <a:extLst>
                    <a:ext uri="{96DAC541-7B7A-43D3-8B79-37D633B846F1}">
                      <asvg:svgBlip xmlns:asvg="http://schemas.microsoft.com/office/drawing/2016/SVG/main" r:embed="rId3"/>
                    </a:ext>
                  </a:extLst>
                </a:blip>
              </a:buBlip>
            </a:pPr>
            <a:r>
              <a:rPr lang="en-US" sz="1560" dirty="0"/>
              <a:t>Period of Performance (18 months)</a:t>
            </a:r>
          </a:p>
          <a:p>
            <a:pPr marL="780098" lvl="1" indent="-278606">
              <a:spcBef>
                <a:spcPts val="1170"/>
              </a:spcBef>
              <a:buFont typeface="Courier New" panose="02070309020205020404" pitchFamily="49" charset="0"/>
              <a:buChar char="o"/>
            </a:pPr>
            <a:r>
              <a:rPr lang="en-US" sz="1560" dirty="0"/>
              <a:t>Jan 1, 2027 – June 30, 2028</a:t>
            </a:r>
          </a:p>
          <a:p>
            <a:pPr marL="278606" indent="-278606">
              <a:spcBef>
                <a:spcPts val="1170"/>
              </a:spcBef>
              <a:buBlip>
                <a:blip>
                  <a:extLst>
                    <a:ext uri="{96DAC541-7B7A-43D3-8B79-37D633B846F1}">
                      <asvg:svgBlip xmlns:asvg="http://schemas.microsoft.com/office/drawing/2016/SVG/main" r:embed="rId3"/>
                    </a:ext>
                  </a:extLst>
                </a:blip>
              </a:buBlip>
            </a:pPr>
            <a:r>
              <a:rPr lang="en-US" sz="1560" dirty="0"/>
              <a:t>Funded with TAP</a:t>
            </a:r>
          </a:p>
          <a:p>
            <a:pPr marL="780098" lvl="1" indent="-278606">
              <a:spcBef>
                <a:spcPts val="1170"/>
              </a:spcBef>
              <a:buFont typeface="Courier New" panose="02070309020205020404" pitchFamily="49" charset="0"/>
              <a:buChar char="o"/>
            </a:pPr>
            <a:r>
              <a:rPr lang="en-US" sz="1560" dirty="0"/>
              <a:t>80% federal, 20% local match required</a:t>
            </a:r>
          </a:p>
          <a:p>
            <a:pPr marL="278606" indent="-278606">
              <a:spcBef>
                <a:spcPts val="1170"/>
              </a:spcBef>
              <a:buBlip>
                <a:blip>
                  <a:extLst>
                    <a:ext uri="{96DAC541-7B7A-43D3-8B79-37D633B846F1}">
                      <asvg:svgBlip xmlns:asvg="http://schemas.microsoft.com/office/drawing/2016/SVG/main" r:embed="rId3"/>
                    </a:ext>
                  </a:extLst>
                </a:blip>
              </a:buBlip>
            </a:pPr>
            <a:r>
              <a:rPr lang="en-US" sz="1560" dirty="0"/>
              <a:t>Reimbursement-based funding</a:t>
            </a:r>
          </a:p>
          <a:p>
            <a:pPr marL="278606" indent="-278606">
              <a:spcBef>
                <a:spcPts val="1170"/>
              </a:spcBef>
              <a:buBlip>
                <a:blip>
                  <a:extLst>
                    <a:ext uri="{96DAC541-7B7A-43D3-8B79-37D633B846F1}">
                      <asvg:svgBlip xmlns:asvg="http://schemas.microsoft.com/office/drawing/2016/SVG/main" r:embed="rId3"/>
                    </a:ext>
                  </a:extLst>
                </a:blip>
              </a:buBlip>
            </a:pPr>
            <a:r>
              <a:rPr lang="en-US" sz="1560" dirty="0"/>
              <a:t>Projects must clearly serve K-12 students and support safe walking, bicycling, or rolling</a:t>
            </a:r>
          </a:p>
          <a:p>
            <a:pPr>
              <a:spcBef>
                <a:spcPts val="1170"/>
              </a:spcBef>
            </a:pPr>
            <a:r>
              <a:rPr lang="en-US" sz="1560" b="1" dirty="0"/>
              <a:t>Guidance &amp; application form: </a:t>
            </a:r>
            <a:r>
              <a:rPr lang="en-US" sz="1560" dirty="0">
                <a:hlinkClick r:id="rId4"/>
              </a:rPr>
              <a:t>https://connect.ncdot.gov/projects/BikePed/Pages/saferoutestoschool.aspx</a:t>
            </a:r>
            <a:r>
              <a:rPr lang="en-US" sz="1560" dirty="0"/>
              <a:t> </a:t>
            </a:r>
          </a:p>
          <a:p>
            <a:endParaRPr lang="en-US" sz="1755" dirty="0"/>
          </a:p>
          <a:p>
            <a:endParaRPr lang="en-US" sz="1755" dirty="0"/>
          </a:p>
        </p:txBody>
      </p:sp>
      <p:sp>
        <p:nvSpPr>
          <p:cNvPr id="3" name="Title 2">
            <a:extLst>
              <a:ext uri="{FF2B5EF4-FFF2-40B4-BE49-F238E27FC236}">
                <a16:creationId xmlns:a16="http://schemas.microsoft.com/office/drawing/2014/main" id="{25108E1B-96B1-D8FA-B558-7CE8CDBE8591}"/>
              </a:ext>
            </a:extLst>
          </p:cNvPr>
          <p:cNvSpPr>
            <a:spLocks noGrp="1"/>
          </p:cNvSpPr>
          <p:nvPr>
            <p:ph type="title"/>
          </p:nvPr>
        </p:nvSpPr>
        <p:spPr/>
        <p:txBody>
          <a:bodyPr>
            <a:noAutofit/>
          </a:bodyPr>
          <a:lstStyle/>
          <a:p>
            <a:r>
              <a:rPr lang="en-US" sz="3510" dirty="0"/>
              <a:t>NC Safe Routes to School Planning &amp; Programming Grants</a:t>
            </a:r>
          </a:p>
        </p:txBody>
      </p:sp>
      <p:sp>
        <p:nvSpPr>
          <p:cNvPr id="8" name="Slide Number Placeholder 7">
            <a:extLst>
              <a:ext uri="{FF2B5EF4-FFF2-40B4-BE49-F238E27FC236}">
                <a16:creationId xmlns:a16="http://schemas.microsoft.com/office/drawing/2014/main" id="{6AE9D7D6-AC4D-57B8-1502-75E3D4AB8E38}"/>
              </a:ext>
            </a:extLst>
          </p:cNvPr>
          <p:cNvSpPr>
            <a:spLocks noGrp="1"/>
          </p:cNvSpPr>
          <p:nvPr>
            <p:ph type="sldNum" sz="quarter" idx="4"/>
          </p:nvPr>
        </p:nvSpPr>
        <p:spPr/>
        <p:txBody>
          <a:bodyPr/>
          <a:lstStyle/>
          <a:p>
            <a:fld id="{71AF279C-F903-5C4F-9E12-139067057548}" type="slidenum">
              <a:rPr lang="en-US" smtClean="0"/>
              <a:pPr/>
              <a:t>35</a:t>
            </a:fld>
            <a:endParaRPr lang="en-US" dirty="0"/>
          </a:p>
        </p:txBody>
      </p:sp>
      <p:pic>
        <p:nvPicPr>
          <p:cNvPr id="14" name="Picture Placeholder 13">
            <a:extLst>
              <a:ext uri="{FF2B5EF4-FFF2-40B4-BE49-F238E27FC236}">
                <a16:creationId xmlns:a16="http://schemas.microsoft.com/office/drawing/2014/main" id="{4B147937-2348-28A1-D134-FB4E331FFB1D}"/>
              </a:ext>
            </a:extLst>
          </p:cNvPr>
          <p:cNvPicPr>
            <a:picLocks noGrp="1" noChangeAspect="1"/>
          </p:cNvPicPr>
          <p:nvPr>
            <p:ph type="pic" sz="quarter" idx="12"/>
          </p:nvPr>
        </p:nvPicPr>
        <p:blipFill>
          <a:blip r:embed="rId5"/>
          <a:srcRect t="21164" b="21164"/>
          <a:stretch>
            <a:fillRect/>
          </a:stretch>
        </p:blipFill>
        <p:spPr>
          <a:prstGeom prst="rect">
            <a:avLst/>
          </a:prstGeom>
        </p:spPr>
      </p:pic>
    </p:spTree>
    <p:extLst>
      <p:ext uri="{BB962C8B-B14F-4D97-AF65-F5344CB8AC3E}">
        <p14:creationId xmlns:p14="http://schemas.microsoft.com/office/powerpoint/2010/main" val="20406706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C3923F-8544-F232-783E-38185381E07E}"/>
              </a:ext>
            </a:extLst>
          </p:cNvPr>
          <p:cNvPicPr>
            <a:picLocks noChangeAspect="1"/>
          </p:cNvPicPr>
          <p:nvPr/>
        </p:nvPicPr>
        <p:blipFill>
          <a:blip r:embed="rId2"/>
          <a:stretch>
            <a:fillRect/>
          </a:stretch>
        </p:blipFill>
        <p:spPr>
          <a:xfrm>
            <a:off x="5061244" y="106989"/>
            <a:ext cx="6644422" cy="6644022"/>
          </a:xfrm>
          <a:prstGeom prst="rect">
            <a:avLst/>
          </a:prstGeom>
        </p:spPr>
      </p:pic>
      <p:sp>
        <p:nvSpPr>
          <p:cNvPr id="8" name="TextBox 7">
            <a:extLst>
              <a:ext uri="{FF2B5EF4-FFF2-40B4-BE49-F238E27FC236}">
                <a16:creationId xmlns:a16="http://schemas.microsoft.com/office/drawing/2014/main" id="{188AB796-C82A-DD11-C82D-CFB865881185}"/>
              </a:ext>
            </a:extLst>
          </p:cNvPr>
          <p:cNvSpPr txBox="1"/>
          <p:nvPr/>
        </p:nvSpPr>
        <p:spPr>
          <a:xfrm>
            <a:off x="361088" y="361088"/>
            <a:ext cx="4453420"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latin typeface="Calibri"/>
                <a:ea typeface="MS PGothic"/>
                <a:cs typeface="Calibri"/>
              </a:rPr>
              <a:t>AASHTO's </a:t>
            </a:r>
            <a:r>
              <a:rPr lang="en-US" sz="3600" b="1">
                <a:highlight>
                  <a:srgbClr val="FFFFFF"/>
                </a:highlight>
                <a:latin typeface="Calibri"/>
                <a:ea typeface="MS PGothic"/>
                <a:cs typeface="Calibri"/>
              </a:rPr>
              <a:t>2026 America's Transportation Awards </a:t>
            </a:r>
            <a:endParaRPr lang="en-US" sz="3600" b="1">
              <a:highlight>
                <a:srgbClr val="FFFFFF"/>
              </a:highlight>
              <a:cs typeface="Calibri"/>
            </a:endParaRPr>
          </a:p>
          <a:p>
            <a:endParaRPr lang="en-US" dirty="0">
              <a:cs typeface="Calibri"/>
            </a:endParaRPr>
          </a:p>
          <a:p>
            <a:endParaRPr lang="en-US" dirty="0">
              <a:cs typeface="Calibri"/>
            </a:endParaRPr>
          </a:p>
          <a:p>
            <a:r>
              <a:rPr lang="en-US" dirty="0">
                <a:ea typeface="Calibri"/>
                <a:cs typeface="Calibri"/>
                <a:hlinkClick r:id="rId3"/>
              </a:rPr>
              <a:t>https://americastransportationawards.org/</a:t>
            </a:r>
            <a:endParaRPr lang="en-US"/>
          </a:p>
          <a:p>
            <a:endParaRPr lang="en-US" dirty="0">
              <a:ea typeface="Calibri"/>
              <a:cs typeface="Calibri"/>
            </a:endParaRPr>
          </a:p>
          <a:p>
            <a:endParaRPr lang="en-US" dirty="0">
              <a:ea typeface="Calibri"/>
              <a:cs typeface="Calibri"/>
            </a:endParaRPr>
          </a:p>
          <a:p>
            <a:r>
              <a:rPr lang="en-US" dirty="0">
                <a:latin typeface="Calibri"/>
                <a:ea typeface="Calibri"/>
                <a:cs typeface="Calibri"/>
                <a:hlinkClick r:id="rId4"/>
              </a:rPr>
              <a:t>https://americastransportationawards.org/2026/08/24/north-carolina-department-of-transportations-mobility-for-everyone-everywhere-in-nc/</a:t>
            </a:r>
            <a:endParaRPr lang="en-US">
              <a:cs typeface="Calibri" pitchFamily="34" charset="0"/>
            </a:endParaRPr>
          </a:p>
          <a:p>
            <a:endParaRPr lang="en-US" dirty="0">
              <a:ea typeface="Calibri"/>
              <a:cs typeface="Calibri"/>
            </a:endParaRPr>
          </a:p>
          <a:p>
            <a:endParaRPr lang="en-US" dirty="0">
              <a:latin typeface="Calibri"/>
              <a:ea typeface="Calibri"/>
              <a:cs typeface="Calibri"/>
            </a:endParaRPr>
          </a:p>
          <a:p>
            <a:r>
              <a:rPr lang="en-US" i="1">
                <a:latin typeface="Calibri"/>
                <a:ea typeface="Calibri"/>
                <a:cs typeface="Calibri"/>
              </a:rPr>
              <a:t>Deadline – November 15th</a:t>
            </a:r>
            <a:endParaRPr lang="en-US" i="1">
              <a:ea typeface="Calibri"/>
              <a:cs typeface="Calibri"/>
            </a:endParaRPr>
          </a:p>
        </p:txBody>
      </p:sp>
    </p:spTree>
    <p:extLst>
      <p:ext uri="{BB962C8B-B14F-4D97-AF65-F5344CB8AC3E}">
        <p14:creationId xmlns:p14="http://schemas.microsoft.com/office/powerpoint/2010/main" val="36975531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 text, application, email&#10;&#10;AI-generated content may be incorrect.">
            <a:extLst>
              <a:ext uri="{FF2B5EF4-FFF2-40B4-BE49-F238E27FC236}">
                <a16:creationId xmlns:a16="http://schemas.microsoft.com/office/drawing/2014/main" id="{80679C0A-021A-2313-B7CD-B11C2D7608ED}"/>
              </a:ext>
            </a:extLst>
          </p:cNvPr>
          <p:cNvPicPr>
            <a:picLocks noChangeAspect="1"/>
          </p:cNvPicPr>
          <p:nvPr/>
        </p:nvPicPr>
        <p:blipFill>
          <a:blip r:embed="rId2"/>
          <a:stretch>
            <a:fillRect/>
          </a:stretch>
        </p:blipFill>
        <p:spPr>
          <a:xfrm>
            <a:off x="832533" y="0"/>
            <a:ext cx="10224354" cy="6858000"/>
          </a:xfrm>
          <a:prstGeom prst="rect">
            <a:avLst/>
          </a:prstGeom>
        </p:spPr>
      </p:pic>
    </p:spTree>
    <p:extLst>
      <p:ext uri="{BB962C8B-B14F-4D97-AF65-F5344CB8AC3E}">
        <p14:creationId xmlns:p14="http://schemas.microsoft.com/office/powerpoint/2010/main" val="4352719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raphical user interface, text, application&#10;&#10;AI-generated content may be incorrect.">
            <a:extLst>
              <a:ext uri="{FF2B5EF4-FFF2-40B4-BE49-F238E27FC236}">
                <a16:creationId xmlns:a16="http://schemas.microsoft.com/office/drawing/2014/main" id="{70E46262-5BD6-F22C-5D5F-5FDBC2CA124C}"/>
              </a:ext>
            </a:extLst>
          </p:cNvPr>
          <p:cNvPicPr>
            <a:picLocks noGrp="1" noChangeAspect="1"/>
          </p:cNvPicPr>
          <p:nvPr>
            <p:ph idx="1"/>
          </p:nvPr>
        </p:nvPicPr>
        <p:blipFill>
          <a:blip r:embed="rId2"/>
          <a:stretch>
            <a:fillRect/>
          </a:stretch>
        </p:blipFill>
        <p:spPr>
          <a:xfrm>
            <a:off x="166593" y="471780"/>
            <a:ext cx="11554013" cy="5904930"/>
          </a:xfrm>
          <a:prstGeom prst="rect">
            <a:avLst/>
          </a:prstGeom>
        </p:spPr>
      </p:pic>
      <p:sp>
        <p:nvSpPr>
          <p:cNvPr id="7" name="TextBox 6">
            <a:extLst>
              <a:ext uri="{FF2B5EF4-FFF2-40B4-BE49-F238E27FC236}">
                <a16:creationId xmlns:a16="http://schemas.microsoft.com/office/drawing/2014/main" id="{AD61DCE9-3578-090B-5D23-A19A9BA319E3}"/>
              </a:ext>
            </a:extLst>
          </p:cNvPr>
          <p:cNvSpPr txBox="1"/>
          <p:nvPr/>
        </p:nvSpPr>
        <p:spPr>
          <a:xfrm>
            <a:off x="7091039" y="4682970"/>
            <a:ext cx="4505646" cy="1508105"/>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dirty="0">
              <a:latin typeface="Noto Sans"/>
              <a:ea typeface="Noto Sans"/>
              <a:cs typeface="Noto Sans"/>
            </a:endParaRPr>
          </a:p>
          <a:p>
            <a:r>
              <a:rPr lang="en-US" sz="1200" dirty="0">
                <a:latin typeface="Noto Sans"/>
                <a:ea typeface="Noto Sans"/>
                <a:cs typeface="Noto Sans"/>
              </a:rPr>
              <a:t>Class is at ITRE on November 12-13, 2026</a:t>
            </a:r>
          </a:p>
          <a:p>
            <a:endParaRPr lang="en-US" sz="1200" dirty="0">
              <a:latin typeface="Noto Sans"/>
              <a:ea typeface="Noto Sans"/>
              <a:cs typeface="Noto Sans"/>
            </a:endParaRPr>
          </a:p>
          <a:p>
            <a:r>
              <a:rPr lang="en-US" sz="1200" dirty="0">
                <a:latin typeface="Noto Sans"/>
                <a:ea typeface="Noto Sans"/>
                <a:cs typeface="Noto Sans"/>
              </a:rPr>
              <a:t>You must register through the NTI Website.</a:t>
            </a:r>
          </a:p>
          <a:p>
            <a:endParaRPr lang="en-US" sz="1200" dirty="0">
              <a:latin typeface="Noto Sans"/>
              <a:ea typeface="Noto Sans"/>
              <a:cs typeface="Noto Sans"/>
            </a:endParaRPr>
          </a:p>
          <a:p>
            <a:r>
              <a:rPr lang="en-US" sz="1000" dirty="0">
                <a:latin typeface="Noto Sans"/>
                <a:ea typeface="Noto Sans"/>
                <a:cs typeface="Noto Sans"/>
              </a:rPr>
              <a:t>If this is your first NTI course, please click on this link to setup your profile so that you can register for this class and others - </a:t>
            </a:r>
            <a:r>
              <a:rPr lang="en-US" sz="1000" dirty="0">
                <a:latin typeface="Noto Sans"/>
                <a:ea typeface="Noto Sans"/>
                <a:cs typeface="Noto Sans"/>
                <a:hlinkClick r:id="rId3"/>
              </a:rPr>
              <a:t>https://ce-catalog.rutgers.edu/checkOutAccountInfo.cfm?newAcct=1</a:t>
            </a:r>
            <a:endParaRPr lang="en-US" sz="1000" dirty="0">
              <a:latin typeface="Noto Sans"/>
              <a:ea typeface="Noto Sans"/>
              <a:cs typeface="Noto Sans"/>
            </a:endParaRPr>
          </a:p>
        </p:txBody>
      </p:sp>
    </p:spTree>
    <p:extLst>
      <p:ext uri="{BB962C8B-B14F-4D97-AF65-F5344CB8AC3E}">
        <p14:creationId xmlns:p14="http://schemas.microsoft.com/office/powerpoint/2010/main" val="22640310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Graphical user interface&#10;&#10;AI-generated content may be incorrect.">
            <a:extLst>
              <a:ext uri="{FF2B5EF4-FFF2-40B4-BE49-F238E27FC236}">
                <a16:creationId xmlns:a16="http://schemas.microsoft.com/office/drawing/2014/main" id="{463B04D3-075D-4CDE-81F6-F63DBA7D4FD3}"/>
              </a:ext>
            </a:extLst>
          </p:cNvPr>
          <p:cNvPicPr>
            <a:picLocks noGrp="1" noChangeAspect="1"/>
          </p:cNvPicPr>
          <p:nvPr>
            <p:ph idx="1"/>
          </p:nvPr>
        </p:nvPicPr>
        <p:blipFill>
          <a:blip r:embed="rId2"/>
          <a:stretch>
            <a:fillRect/>
          </a:stretch>
        </p:blipFill>
        <p:spPr>
          <a:xfrm>
            <a:off x="519124" y="149965"/>
            <a:ext cx="10860048" cy="6559658"/>
          </a:xfrm>
          <a:prstGeom prst="rect">
            <a:avLst/>
          </a:prstGeom>
        </p:spPr>
      </p:pic>
      <p:sp>
        <p:nvSpPr>
          <p:cNvPr id="12" name="TextBox 11">
            <a:extLst>
              <a:ext uri="{FF2B5EF4-FFF2-40B4-BE49-F238E27FC236}">
                <a16:creationId xmlns:a16="http://schemas.microsoft.com/office/drawing/2014/main" id="{12110EE7-41D7-D2A1-3981-B5F08387D416}"/>
              </a:ext>
            </a:extLst>
          </p:cNvPr>
          <p:cNvSpPr txBox="1"/>
          <p:nvPr/>
        </p:nvSpPr>
        <p:spPr>
          <a:xfrm>
            <a:off x="7135436" y="4305669"/>
            <a:ext cx="4505646" cy="1877437"/>
          </a:xfrm>
          <a:prstGeom prst="rect">
            <a:avLst/>
          </a:prstGeom>
          <a:solidFill>
            <a:schemeClr val="bg1"/>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400" dirty="0">
              <a:latin typeface="Noto Sans"/>
              <a:ea typeface="Noto Sans"/>
              <a:cs typeface="Noto Sans"/>
            </a:endParaRPr>
          </a:p>
          <a:p>
            <a:r>
              <a:rPr lang="en-US" sz="1200">
                <a:latin typeface="Noto Sans"/>
                <a:ea typeface="Noto Sans"/>
                <a:cs typeface="Noto Sans"/>
              </a:rPr>
              <a:t>Class is located at Raleigh Union Station on March 22-23, 2027</a:t>
            </a:r>
          </a:p>
          <a:p>
            <a:endParaRPr lang="en-US" sz="1200" dirty="0">
              <a:latin typeface="Noto Sans"/>
              <a:ea typeface="Noto Sans"/>
              <a:cs typeface="Noto Sans"/>
            </a:endParaRPr>
          </a:p>
          <a:p>
            <a:r>
              <a:rPr lang="en-US" sz="1200" dirty="0">
                <a:latin typeface="Noto Sans"/>
                <a:ea typeface="Noto Sans"/>
                <a:cs typeface="Noto Sans"/>
              </a:rPr>
              <a:t>You must register through the NTI Website.  The class will </a:t>
            </a:r>
            <a:r>
              <a:rPr lang="en-US" sz="1200">
                <a:latin typeface="Noto Sans"/>
                <a:ea typeface="Noto Sans"/>
                <a:cs typeface="Noto Sans"/>
              </a:rPr>
              <a:t>be available to register on November 2, 2026.</a:t>
            </a:r>
          </a:p>
          <a:p>
            <a:endParaRPr lang="en-US" sz="1200" dirty="0">
              <a:latin typeface="Noto Sans"/>
              <a:ea typeface="Noto Sans"/>
              <a:cs typeface="Noto Sans"/>
            </a:endParaRPr>
          </a:p>
          <a:p>
            <a:r>
              <a:rPr lang="en-US" sz="1000" dirty="0">
                <a:latin typeface="Noto Sans"/>
                <a:ea typeface="Noto Sans"/>
                <a:cs typeface="Noto Sans"/>
              </a:rPr>
              <a:t>If this is your first NTI course, please click on this link to setup your profile so that you can register for this class and others - </a:t>
            </a:r>
            <a:r>
              <a:rPr lang="en-US" sz="1000" dirty="0">
                <a:latin typeface="Noto Sans"/>
                <a:ea typeface="Noto Sans"/>
                <a:cs typeface="Noto Sans"/>
                <a:hlinkClick r:id="rId3"/>
              </a:rPr>
              <a:t>https://ce-catalog.rutgers.edu/checkOutAccountInfo.cfm?newAcct=1</a:t>
            </a:r>
            <a:endParaRPr lang="en-US" sz="1000" dirty="0">
              <a:latin typeface="Noto Sans"/>
              <a:ea typeface="Noto Sans"/>
              <a:cs typeface="Noto Sans"/>
            </a:endParaRPr>
          </a:p>
        </p:txBody>
      </p:sp>
    </p:spTree>
    <p:extLst>
      <p:ext uri="{BB962C8B-B14F-4D97-AF65-F5344CB8AC3E}">
        <p14:creationId xmlns:p14="http://schemas.microsoft.com/office/powerpoint/2010/main" val="20579725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985442-3027-7D8C-25CC-7AC925537A5D}"/>
              </a:ext>
            </a:extLst>
          </p:cNvPr>
          <p:cNvSpPr txBox="1"/>
          <p:nvPr/>
        </p:nvSpPr>
        <p:spPr>
          <a:xfrm>
            <a:off x="320040" y="144780"/>
            <a:ext cx="6621780" cy="1015663"/>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Training Updates</a:t>
            </a:r>
          </a:p>
        </p:txBody>
      </p:sp>
    </p:spTree>
    <p:extLst>
      <p:ext uri="{BB962C8B-B14F-4D97-AF65-F5344CB8AC3E}">
        <p14:creationId xmlns:p14="http://schemas.microsoft.com/office/powerpoint/2010/main" val="11128057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4B3D4-2F79-36A1-EC99-6F9BE27869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0451DB-2C53-0AD3-5DE5-7D4B34ADA20F}"/>
              </a:ext>
            </a:extLst>
          </p:cNvPr>
          <p:cNvSpPr>
            <a:spLocks noGrp="1"/>
          </p:cNvSpPr>
          <p:nvPr>
            <p:ph type="title"/>
          </p:nvPr>
        </p:nvSpPr>
        <p:spPr>
          <a:xfrm>
            <a:off x="594360" y="509428"/>
            <a:ext cx="10698480" cy="1170546"/>
          </a:xfrm>
        </p:spPr>
        <p:txBody>
          <a:bodyPr/>
          <a:lstStyle/>
          <a:p>
            <a:r>
              <a:rPr lang="en-US" sz="3120" dirty="0">
                <a:solidFill>
                  <a:schemeClr val="tx1"/>
                </a:solidFill>
              </a:rPr>
              <a:t>Cost Allocation Planning, Indirect Cost</a:t>
            </a:r>
            <a:br>
              <a:rPr lang="en-US" sz="3120" dirty="0">
                <a:solidFill>
                  <a:schemeClr val="tx1"/>
                </a:solidFill>
              </a:rPr>
            </a:br>
            <a:r>
              <a:rPr lang="en-US" sz="3120" dirty="0">
                <a:solidFill>
                  <a:schemeClr val="tx1"/>
                </a:solidFill>
              </a:rPr>
              <a:t>&amp; Program Income</a:t>
            </a:r>
            <a:r>
              <a:rPr lang="en-US" dirty="0">
                <a:solidFill>
                  <a:schemeClr val="tx2"/>
                </a:solidFill>
              </a:rPr>
              <a:t>	</a:t>
            </a:r>
            <a:endParaRPr lang="en-US" dirty="0"/>
          </a:p>
        </p:txBody>
      </p:sp>
      <p:sp>
        <p:nvSpPr>
          <p:cNvPr id="3" name="Text Placeholder 2">
            <a:extLst>
              <a:ext uri="{FF2B5EF4-FFF2-40B4-BE49-F238E27FC236}">
                <a16:creationId xmlns:a16="http://schemas.microsoft.com/office/drawing/2014/main" id="{198EB28E-B6F6-B22B-A8C6-743F683A6BD9}"/>
              </a:ext>
            </a:extLst>
          </p:cNvPr>
          <p:cNvSpPr>
            <a:spLocks noGrp="1"/>
          </p:cNvSpPr>
          <p:nvPr>
            <p:ph type="body" sz="quarter" idx="11"/>
          </p:nvPr>
        </p:nvSpPr>
        <p:spPr/>
        <p:txBody>
          <a:bodyPr/>
          <a:lstStyle/>
          <a:p>
            <a:pPr>
              <a:defRPr/>
            </a:pPr>
            <a:r>
              <a:rPr lang="en-US" sz="1755" b="1" dirty="0">
                <a:solidFill>
                  <a:prstClr val="black"/>
                </a:solidFill>
              </a:rPr>
              <a:t>Date(s)/Times/Location:</a:t>
            </a:r>
          </a:p>
          <a:p>
            <a:pPr lvl="1"/>
            <a:r>
              <a:rPr lang="en-US" sz="1755" dirty="0">
                <a:solidFill>
                  <a:schemeClr val="tx1"/>
                </a:solidFill>
              </a:rPr>
              <a:t>10/29/26     10:00 a.m. – 12:00 p.m.</a:t>
            </a:r>
          </a:p>
          <a:p>
            <a:pPr lvl="1"/>
            <a:r>
              <a:rPr lang="en-US" sz="1755" dirty="0">
                <a:solidFill>
                  <a:schemeClr val="tx1"/>
                </a:solidFill>
              </a:rPr>
              <a:t>Virtual Webinar </a:t>
            </a:r>
            <a:r>
              <a:rPr lang="en-US" sz="1755" dirty="0">
                <a:solidFill>
                  <a:schemeClr val="tx1"/>
                </a:solidFill>
                <a:hlinkClick r:id="rId2"/>
              </a:rPr>
              <a:t>Cost Allocation &amp; Allowability Registration Link</a:t>
            </a:r>
            <a:endParaRPr lang="en-US" sz="1755" dirty="0">
              <a:solidFill>
                <a:schemeClr val="tx1"/>
              </a:solidFill>
            </a:endParaRPr>
          </a:p>
          <a:p>
            <a:r>
              <a:rPr lang="en-US" sz="1755" b="1" dirty="0">
                <a:solidFill>
                  <a:schemeClr val="tx1"/>
                </a:solidFill>
              </a:rPr>
              <a:t>Description: </a:t>
            </a:r>
            <a:r>
              <a:rPr lang="en-US" sz="1755" dirty="0">
                <a:solidFill>
                  <a:schemeClr val="tx1"/>
                </a:solidFill>
              </a:rPr>
              <a:t>This technical course provides a practical guide to cost allocation and financial compliance. This specialized course focuses on the unique concerns of passthrough funding, covering cost allocation methodologies under FTA regulations and 2 CFR 200 Uniform Guidance. Participants will learn how to identify, segregate, and document direct project costs versus agency overhead to ensure operational cost recovery and audit compliance.</a:t>
            </a:r>
          </a:p>
          <a:p>
            <a:r>
              <a:rPr lang="en-US" sz="1755" b="1" dirty="0">
                <a:solidFill>
                  <a:schemeClr val="tx1"/>
                </a:solidFill>
              </a:rPr>
              <a:t>Target Audience: </a:t>
            </a:r>
            <a:r>
              <a:rPr lang="en-US" sz="1755" b="0" i="0" dirty="0">
                <a:solidFill>
                  <a:srgbClr val="000000"/>
                </a:solidFill>
                <a:effectLst/>
                <a:latin typeface="Arial" panose="020B0604020202020204" pitchFamily="34" charset="0"/>
              </a:rPr>
              <a:t>Subrecipient finance directors, accountants, transit system directors, and grants managers.</a:t>
            </a:r>
            <a:r>
              <a:rPr lang="en-US" sz="1755" b="1" dirty="0">
                <a:solidFill>
                  <a:schemeClr val="tx1"/>
                </a:solidFill>
              </a:rPr>
              <a:t> </a:t>
            </a:r>
          </a:p>
          <a:p>
            <a:r>
              <a:rPr lang="en-US" sz="1755" b="1" dirty="0">
                <a:solidFill>
                  <a:schemeClr val="tx1"/>
                </a:solidFill>
              </a:rPr>
              <a:t>Value of Attending: </a:t>
            </a:r>
            <a:r>
              <a:rPr lang="en-US" sz="1755" dirty="0">
                <a:solidFill>
                  <a:schemeClr val="tx1"/>
                </a:solidFill>
              </a:rPr>
              <a:t>Key topics include developing Cost Allocation Plans (CAPs), differentiating between direct allocation metrics and indirect cost rates, and the practical mechanics of direct cost allocation.</a:t>
            </a:r>
            <a:endParaRPr lang="en-US" sz="1755" dirty="0"/>
          </a:p>
        </p:txBody>
      </p:sp>
      <p:sp>
        <p:nvSpPr>
          <p:cNvPr id="4" name="Slide Number Placeholder 3">
            <a:extLst>
              <a:ext uri="{FF2B5EF4-FFF2-40B4-BE49-F238E27FC236}">
                <a16:creationId xmlns:a16="http://schemas.microsoft.com/office/drawing/2014/main" id="{A862C791-BBD4-4033-EB69-0BD9E6EA8067}"/>
              </a:ext>
            </a:extLst>
          </p:cNvPr>
          <p:cNvSpPr>
            <a:spLocks noGrp="1"/>
          </p:cNvSpPr>
          <p:nvPr>
            <p:ph type="sldNum" sz="quarter" idx="13"/>
          </p:nvPr>
        </p:nvSpPr>
        <p:spPr/>
        <p:txBody>
          <a:bodyPr/>
          <a:lstStyle/>
          <a:p>
            <a:pPr>
              <a:defRPr/>
            </a:pPr>
            <a:fld id="{3C2E06F5-03C5-4BA5-AE80-2E98A827F366}" type="slidenum">
              <a:rPr lang="en-US" altLang="en-US" smtClean="0"/>
              <a:pPr>
                <a:defRPr/>
              </a:pPr>
              <a:t>41</a:t>
            </a:fld>
            <a:endParaRPr lang="en-US" altLang="en-US" dirty="0"/>
          </a:p>
        </p:txBody>
      </p:sp>
    </p:spTree>
    <p:extLst>
      <p:ext uri="{BB962C8B-B14F-4D97-AF65-F5344CB8AC3E}">
        <p14:creationId xmlns:p14="http://schemas.microsoft.com/office/powerpoint/2010/main" val="16615353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C58F3-33F0-092F-26CB-EBA54E08B52B}"/>
              </a:ext>
            </a:extLst>
          </p:cNvPr>
          <p:cNvSpPr>
            <a:spLocks noGrp="1"/>
          </p:cNvSpPr>
          <p:nvPr>
            <p:ph type="title"/>
          </p:nvPr>
        </p:nvSpPr>
        <p:spPr/>
        <p:txBody>
          <a:bodyPr/>
          <a:lstStyle/>
          <a:p>
            <a:r>
              <a:rPr lang="en-US" sz="3900" dirty="0"/>
              <a:t>R-STEP Listening Session</a:t>
            </a:r>
            <a:br>
              <a:rPr lang="en-US" dirty="0"/>
            </a:br>
            <a:endParaRPr lang="en-US" dirty="0"/>
          </a:p>
        </p:txBody>
      </p:sp>
      <p:sp>
        <p:nvSpPr>
          <p:cNvPr id="3" name="Text Placeholder 2">
            <a:extLst>
              <a:ext uri="{FF2B5EF4-FFF2-40B4-BE49-F238E27FC236}">
                <a16:creationId xmlns:a16="http://schemas.microsoft.com/office/drawing/2014/main" id="{82608F70-27C9-77FA-382A-4CAE7B6A01AA}"/>
              </a:ext>
            </a:extLst>
          </p:cNvPr>
          <p:cNvSpPr>
            <a:spLocks noGrp="1"/>
          </p:cNvSpPr>
          <p:nvPr>
            <p:ph type="body" sz="quarter" idx="11"/>
          </p:nvPr>
        </p:nvSpPr>
        <p:spPr>
          <a:xfrm>
            <a:off x="306185" y="1193397"/>
            <a:ext cx="11220796" cy="5286201"/>
          </a:xfrm>
        </p:spPr>
        <p:txBody>
          <a:bodyPr/>
          <a:lstStyle/>
          <a:p>
            <a:pPr marL="334328" marR="0" lvl="0" indent="-334328" algn="l" defTabSz="445770" rtl="0" eaLnBrk="1" fontAlgn="base" latinLnBrk="0" hangingPunct="1">
              <a:lnSpc>
                <a:spcPct val="100000"/>
              </a:lnSpc>
              <a:spcBef>
                <a:spcPct val="20000"/>
              </a:spcBef>
              <a:spcAft>
                <a:spcPct val="0"/>
              </a:spcAft>
              <a:buClrTx/>
              <a:buSzTx/>
              <a:buFont typeface="Arial" charset="0"/>
              <a:buChar char="•"/>
              <a:tabLst/>
              <a:defRPr/>
            </a:pPr>
            <a:r>
              <a:rPr kumimoji="0" lang="en-US" sz="1755" b="1" i="0" u="none" strike="noStrike" kern="1200" cap="none" spc="0" normalizeH="0" baseline="0" noProof="0" dirty="0">
                <a:ln>
                  <a:noFill/>
                </a:ln>
                <a:solidFill>
                  <a:prstClr val="black"/>
                </a:solidFill>
                <a:effectLst/>
                <a:uLnTx/>
                <a:uFillTx/>
                <a:latin typeface="Arial"/>
                <a:ea typeface="MS PGothic" pitchFamily="34" charset="-128"/>
                <a:cs typeface="Arial"/>
              </a:rPr>
              <a:t>Date(s)/Times/Location:</a:t>
            </a:r>
          </a:p>
          <a:p>
            <a:pPr marL="724376" marR="0" lvl="1" indent="-278606" algn="l" defTabSz="44577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sz="1755" dirty="0">
                <a:solidFill>
                  <a:prstClr val="black"/>
                </a:solidFill>
              </a:rPr>
              <a:t>11</a:t>
            </a:r>
            <a:r>
              <a:rPr kumimoji="0" lang="en-US" sz="1755" b="0" i="0" u="none" strike="noStrike" kern="1200" cap="none" spc="0" normalizeH="0" baseline="0" noProof="0" dirty="0">
                <a:ln>
                  <a:noFill/>
                </a:ln>
                <a:solidFill>
                  <a:prstClr val="black"/>
                </a:solidFill>
                <a:effectLst/>
                <a:uLnTx/>
                <a:uFillTx/>
                <a:latin typeface="Arial"/>
                <a:ea typeface="MS PGothic" pitchFamily="34" charset="-128"/>
                <a:cs typeface="Arial"/>
              </a:rPr>
              <a:t>/03/26	 2:00 p.m. - 3:30 p.m.(Rescheduled)</a:t>
            </a:r>
          </a:p>
          <a:p>
            <a:pPr marL="724376" marR="0" lvl="1" indent="-278606" algn="l" defTabSz="44577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kumimoji="0" lang="en-US" sz="1755" b="0" i="0" u="none" strike="noStrike" kern="1200" cap="none" spc="0" normalizeH="0" baseline="0" noProof="0" dirty="0">
                <a:ln>
                  <a:noFill/>
                </a:ln>
                <a:solidFill>
                  <a:prstClr val="black"/>
                </a:solidFill>
                <a:effectLst/>
                <a:uLnTx/>
                <a:uFillTx/>
                <a:latin typeface="Arial"/>
                <a:ea typeface="MS PGothic" pitchFamily="34" charset="-128"/>
                <a:cs typeface="Arial"/>
              </a:rPr>
              <a:t>Virtual Session </a:t>
            </a:r>
            <a:r>
              <a:rPr kumimoji="0" lang="en-US" sz="1755" b="0" i="0" u="none" strike="noStrike" kern="1200" cap="none" spc="0" normalizeH="0" baseline="0" noProof="0" dirty="0">
                <a:ln>
                  <a:noFill/>
                </a:ln>
                <a:solidFill>
                  <a:srgbClr val="4F81BD">
                    <a:lumMod val="75000"/>
                  </a:srgbClr>
                </a:solidFill>
                <a:effectLst/>
                <a:uLnTx/>
                <a:uFillTx/>
                <a:latin typeface="Arial"/>
                <a:ea typeface="MS PGothic" pitchFamily="34" charset="-128"/>
                <a:cs typeface="Arial"/>
              </a:rPr>
              <a:t>- </a:t>
            </a:r>
            <a:r>
              <a:rPr kumimoji="0" lang="en-US" sz="1755" b="0" i="0" u="none" strike="noStrike" kern="1200" cap="none" spc="0" normalizeH="0" baseline="0" noProof="0" dirty="0">
                <a:ln>
                  <a:noFill/>
                </a:ln>
                <a:solidFill>
                  <a:srgbClr val="4F81BD">
                    <a:lumMod val="75000"/>
                  </a:srgbClr>
                </a:solidFill>
                <a:effectLst/>
                <a:uLnTx/>
                <a:uFillTx/>
                <a:latin typeface="Arial"/>
                <a:ea typeface="MS PGothic" pitchFamily="34" charset="-128"/>
                <a:cs typeface="Arial"/>
                <a:hlinkClick r:id="rId2"/>
              </a:rPr>
              <a:t>R-STEP Listening Session Registration Link</a:t>
            </a:r>
            <a:r>
              <a:rPr kumimoji="0" lang="en-US" sz="1755" b="0" i="0" u="none" strike="noStrike" kern="1200" cap="none" spc="0" normalizeH="0" baseline="0" noProof="0" dirty="0">
                <a:ln>
                  <a:noFill/>
                </a:ln>
                <a:solidFill>
                  <a:srgbClr val="4F81BD">
                    <a:lumMod val="75000"/>
                  </a:srgbClr>
                </a:solidFill>
                <a:effectLst/>
                <a:uLnTx/>
                <a:uFillTx/>
                <a:latin typeface="Arial"/>
                <a:ea typeface="MS PGothic" pitchFamily="34" charset="-128"/>
                <a:cs typeface="Arial"/>
              </a:rPr>
              <a:t>. </a:t>
            </a:r>
            <a:r>
              <a:rPr kumimoji="0" lang="en-US" sz="1755" b="1" i="0" u="none" strike="noStrike" kern="1200" cap="none" spc="0" normalizeH="0" baseline="0" noProof="0" dirty="0">
                <a:ln>
                  <a:noFill/>
                </a:ln>
                <a:solidFill>
                  <a:schemeClr val="tx1"/>
                </a:solidFill>
                <a:effectLst/>
                <a:uLnTx/>
                <a:uFillTx/>
                <a:latin typeface="Arial"/>
                <a:ea typeface="MS PGothic" pitchFamily="34" charset="-128"/>
                <a:cs typeface="Arial"/>
              </a:rPr>
              <a:t>No need to register again if you were signed up for the August Session</a:t>
            </a:r>
          </a:p>
          <a:p>
            <a:r>
              <a:rPr lang="en-US" sz="1755" b="1" dirty="0">
                <a:solidFill>
                  <a:schemeClr val="tx1"/>
                </a:solidFill>
              </a:rPr>
              <a:t>Description:</a:t>
            </a:r>
            <a:r>
              <a:rPr lang="en-US" sz="1755" dirty="0">
                <a:solidFill>
                  <a:schemeClr val="tx1"/>
                </a:solidFill>
              </a:rPr>
              <a:t> NCDOT-IMD's Strategic Training Program seeks input from Transit Systems regarding training needs. This is a casual conversation between the Training Coordinator and up to 45 Transit Directors and Trainers. R-STEP meeting goals include receiving input on current and future training topics, locations, and delivery methods (in-person or virtual). </a:t>
            </a:r>
          </a:p>
          <a:p>
            <a:pPr marL="334328" marR="0" lvl="0" indent="-334328" algn="l" defTabSz="445770" rtl="0" eaLnBrk="1" fontAlgn="base" latinLnBrk="0" hangingPunct="1">
              <a:lnSpc>
                <a:spcPct val="100000"/>
              </a:lnSpc>
              <a:spcBef>
                <a:spcPct val="20000"/>
              </a:spcBef>
              <a:spcAft>
                <a:spcPct val="0"/>
              </a:spcAft>
              <a:buClrTx/>
              <a:buSzTx/>
              <a:buFont typeface="Arial" charset="0"/>
              <a:buChar char="•"/>
              <a:tabLst/>
              <a:defRPr/>
            </a:pPr>
            <a:r>
              <a:rPr kumimoji="0" lang="en-US" sz="1755" b="1" i="0" u="none" strike="noStrike" kern="1200" cap="none" spc="0" normalizeH="0" baseline="0" noProof="0" dirty="0">
                <a:ln>
                  <a:noFill/>
                </a:ln>
                <a:solidFill>
                  <a:schemeClr val="tx1"/>
                </a:solidFill>
                <a:effectLst/>
                <a:uLnTx/>
                <a:uFillTx/>
                <a:latin typeface="Arial"/>
                <a:ea typeface="MS PGothic" pitchFamily="34" charset="-128"/>
                <a:cs typeface="Arial"/>
              </a:rPr>
              <a:t>Target </a:t>
            </a:r>
            <a:r>
              <a:rPr lang="en-US" sz="1755" b="1" dirty="0">
                <a:solidFill>
                  <a:schemeClr val="tx1"/>
                </a:solidFill>
              </a:rPr>
              <a:t>A</a:t>
            </a:r>
            <a:r>
              <a:rPr kumimoji="0" lang="en-US" sz="1755" b="1" i="0" u="none" strike="noStrike" kern="1200" cap="none" spc="0" normalizeH="0" baseline="0" noProof="0" dirty="0" err="1">
                <a:ln>
                  <a:noFill/>
                </a:ln>
                <a:solidFill>
                  <a:schemeClr val="tx1"/>
                </a:solidFill>
                <a:effectLst/>
                <a:uLnTx/>
                <a:uFillTx/>
                <a:latin typeface="Arial"/>
                <a:ea typeface="MS PGothic" pitchFamily="34" charset="-128"/>
                <a:cs typeface="Arial"/>
              </a:rPr>
              <a:t>udience</a:t>
            </a:r>
            <a:r>
              <a:rPr lang="en-US" sz="1755" b="1" dirty="0">
                <a:solidFill>
                  <a:schemeClr val="tx1"/>
                </a:solidFill>
              </a:rPr>
              <a:t>: </a:t>
            </a:r>
            <a:r>
              <a:rPr kumimoji="0" lang="en-US" sz="1755" b="0" i="0" u="none" strike="noStrike" kern="1200" cap="none" spc="0" normalizeH="0" baseline="0" noProof="0" dirty="0">
                <a:ln>
                  <a:noFill/>
                </a:ln>
                <a:solidFill>
                  <a:schemeClr val="tx1"/>
                </a:solidFill>
                <a:effectLst/>
                <a:uLnTx/>
                <a:uFillTx/>
                <a:latin typeface="Arial"/>
                <a:ea typeface="MS PGothic" pitchFamily="34" charset="-128"/>
                <a:cs typeface="Arial"/>
              </a:rPr>
              <a:t>Training Managers, Lead Trainers, and/or Transit Directors from transit systems that receive 5311 funds.</a:t>
            </a:r>
          </a:p>
          <a:p>
            <a:pPr>
              <a:defRPr/>
            </a:pPr>
            <a:r>
              <a:rPr lang="en-US" sz="1755" b="1" dirty="0">
                <a:solidFill>
                  <a:schemeClr val="tx1"/>
                </a:solidFill>
              </a:rPr>
              <a:t>Value of Attending: </a:t>
            </a:r>
            <a:r>
              <a:rPr lang="en-US" sz="1755" dirty="0">
                <a:solidFill>
                  <a:schemeClr val="tx1"/>
                </a:solidFill>
              </a:rPr>
              <a:t>Participants will have an opportunity to directly influence the development of NCDOT-IMD’s Strategic Training Program by sharing their systems’ current and future training needs. Attendee feedback on priority topics, preferred locations, and delivery methods will help ensure future training opportunities are relevant, accessible, and responsive to North Carolina’s rural transit systems. The session will also encourage collaboration and the exchange of ideas among transit leaders and training professionals.</a:t>
            </a:r>
          </a:p>
          <a:p>
            <a:pPr marL="334328" marR="0" lvl="0" indent="-334328" algn="l" defTabSz="445770" rtl="0" eaLnBrk="1" fontAlgn="base" latinLnBrk="0" hangingPunct="1">
              <a:lnSpc>
                <a:spcPct val="100000"/>
              </a:lnSpc>
              <a:spcBef>
                <a:spcPct val="20000"/>
              </a:spcBef>
              <a:spcAft>
                <a:spcPct val="0"/>
              </a:spcAft>
              <a:buClrTx/>
              <a:buSzTx/>
              <a:buFont typeface="Arial" charset="0"/>
              <a:buChar char="•"/>
              <a:tabLst/>
              <a:defRPr/>
            </a:pPr>
            <a:endParaRPr kumimoji="0" lang="en-US" sz="1755" b="0" i="0" u="none" strike="noStrike" kern="1200" cap="none" spc="0" normalizeH="0" baseline="0" noProof="0" dirty="0">
              <a:ln>
                <a:noFill/>
              </a:ln>
              <a:solidFill>
                <a:schemeClr val="tx1"/>
              </a:solidFill>
              <a:effectLst/>
              <a:uLnTx/>
              <a:uFillTx/>
              <a:latin typeface="Arial"/>
              <a:ea typeface="MS PGothic" pitchFamily="34" charset="-128"/>
              <a:cs typeface="Arial"/>
            </a:endParaRPr>
          </a:p>
          <a:p>
            <a:pPr marL="334328" marR="0" lvl="0" indent="-334328" algn="l" defTabSz="445770" rtl="0" eaLnBrk="1" fontAlgn="base" latinLnBrk="0" hangingPunct="1">
              <a:lnSpc>
                <a:spcPct val="100000"/>
              </a:lnSpc>
              <a:spcBef>
                <a:spcPct val="20000"/>
              </a:spcBef>
              <a:spcAft>
                <a:spcPct val="0"/>
              </a:spcAft>
              <a:buClrTx/>
              <a:buSzTx/>
              <a:buFont typeface="Arial" charset="0"/>
              <a:buChar char="•"/>
              <a:tabLst/>
              <a:defRPr/>
            </a:pPr>
            <a:endParaRPr kumimoji="0" lang="en-US" sz="1755" b="0" i="0" u="none" strike="noStrike" kern="1200" cap="none" spc="0" normalizeH="0" baseline="0" noProof="0" dirty="0">
              <a:ln>
                <a:noFill/>
              </a:ln>
              <a:solidFill>
                <a:schemeClr val="tx1"/>
              </a:solidFill>
              <a:effectLst/>
              <a:uLnTx/>
              <a:uFillTx/>
              <a:latin typeface="Arial"/>
              <a:ea typeface="MS PGothic" pitchFamily="34" charset="-128"/>
              <a:cs typeface="Arial"/>
            </a:endParaRPr>
          </a:p>
        </p:txBody>
      </p:sp>
      <p:sp>
        <p:nvSpPr>
          <p:cNvPr id="4" name="Slide Number Placeholder 3">
            <a:extLst>
              <a:ext uri="{FF2B5EF4-FFF2-40B4-BE49-F238E27FC236}">
                <a16:creationId xmlns:a16="http://schemas.microsoft.com/office/drawing/2014/main" id="{DAF29C80-FF1D-4704-8B8A-D2DA3EB3A8D5}"/>
              </a:ext>
            </a:extLst>
          </p:cNvPr>
          <p:cNvSpPr>
            <a:spLocks noGrp="1"/>
          </p:cNvSpPr>
          <p:nvPr>
            <p:ph type="sldNum" sz="quarter" idx="13"/>
          </p:nvPr>
        </p:nvSpPr>
        <p:spPr/>
        <p:txBody>
          <a:bodyPr/>
          <a:lstStyle/>
          <a:p>
            <a:pPr>
              <a:defRPr/>
            </a:pPr>
            <a:fld id="{3C2E06F5-03C5-4BA5-AE80-2E98A827F366}" type="slidenum">
              <a:rPr lang="en-US" altLang="en-US" smtClean="0"/>
              <a:pPr>
                <a:defRPr/>
              </a:pPr>
              <a:t>42</a:t>
            </a:fld>
            <a:endParaRPr lang="en-US" altLang="en-US" dirty="0"/>
          </a:p>
        </p:txBody>
      </p:sp>
    </p:spTree>
    <p:extLst>
      <p:ext uri="{BB962C8B-B14F-4D97-AF65-F5344CB8AC3E}">
        <p14:creationId xmlns:p14="http://schemas.microsoft.com/office/powerpoint/2010/main" val="10145855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320C1-6570-D6A6-E05C-A9CCA4C460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9626DF-49C5-1FA2-2849-CF70E14936DF}"/>
              </a:ext>
            </a:extLst>
          </p:cNvPr>
          <p:cNvSpPr>
            <a:spLocks noGrp="1"/>
          </p:cNvSpPr>
          <p:nvPr>
            <p:ph type="title"/>
          </p:nvPr>
        </p:nvSpPr>
        <p:spPr/>
        <p:txBody>
          <a:bodyPr/>
          <a:lstStyle/>
          <a:p>
            <a:r>
              <a:rPr lang="en-US" dirty="0">
                <a:solidFill>
                  <a:schemeClr val="tx1"/>
                </a:solidFill>
              </a:rPr>
              <a:t>Drug &amp; Alcohol Program	Training</a:t>
            </a:r>
          </a:p>
        </p:txBody>
      </p:sp>
      <p:sp>
        <p:nvSpPr>
          <p:cNvPr id="3" name="Text Placeholder 2">
            <a:extLst>
              <a:ext uri="{FF2B5EF4-FFF2-40B4-BE49-F238E27FC236}">
                <a16:creationId xmlns:a16="http://schemas.microsoft.com/office/drawing/2014/main" id="{A453D292-7835-E1BA-1037-E65D3246A250}"/>
              </a:ext>
            </a:extLst>
          </p:cNvPr>
          <p:cNvSpPr>
            <a:spLocks noGrp="1"/>
          </p:cNvSpPr>
          <p:nvPr>
            <p:ph type="body" sz="quarter" idx="11"/>
          </p:nvPr>
        </p:nvSpPr>
        <p:spPr/>
        <p:txBody>
          <a:bodyPr/>
          <a:lstStyle/>
          <a:p>
            <a:r>
              <a:rPr lang="en-US" dirty="0">
                <a:solidFill>
                  <a:schemeClr val="tx1"/>
                </a:solidFill>
              </a:rPr>
              <a:t>Drug &amp; Alcohol Program Manager (DAPM)</a:t>
            </a:r>
          </a:p>
          <a:p>
            <a:pPr lvl="1"/>
            <a:r>
              <a:rPr lang="en-US" dirty="0">
                <a:solidFill>
                  <a:schemeClr val="tx1"/>
                </a:solidFill>
              </a:rPr>
              <a:t>November 16-18</a:t>
            </a:r>
          </a:p>
          <a:p>
            <a:pPr lvl="2"/>
            <a:r>
              <a:rPr lang="en-US" dirty="0">
                <a:solidFill>
                  <a:schemeClr val="tx1"/>
                </a:solidFill>
              </a:rPr>
              <a:t>Virtual Class </a:t>
            </a:r>
            <a:r>
              <a:rPr lang="en-US" dirty="0">
                <a:solidFill>
                  <a:schemeClr val="tx1"/>
                </a:solidFill>
                <a:hlinkClick r:id="rId2"/>
              </a:rPr>
              <a:t>November 2026 DAPM Registration Link</a:t>
            </a:r>
            <a:endParaRPr lang="en-US" dirty="0">
              <a:solidFill>
                <a:schemeClr val="tx1"/>
              </a:solidFill>
            </a:endParaRPr>
          </a:p>
          <a:p>
            <a:r>
              <a:rPr lang="en-US" dirty="0">
                <a:solidFill>
                  <a:schemeClr val="tx1"/>
                </a:solidFill>
              </a:rPr>
              <a:t>Reasonable Suspicion Determination</a:t>
            </a:r>
          </a:p>
          <a:p>
            <a:pPr lvl="1"/>
            <a:r>
              <a:rPr lang="en-US" dirty="0">
                <a:solidFill>
                  <a:schemeClr val="tx1"/>
                </a:solidFill>
              </a:rPr>
              <a:t>November 19</a:t>
            </a:r>
          </a:p>
          <a:p>
            <a:pPr lvl="2"/>
            <a:r>
              <a:rPr lang="en-US" dirty="0">
                <a:solidFill>
                  <a:schemeClr val="tx1"/>
                </a:solidFill>
              </a:rPr>
              <a:t>Virtual Class  </a:t>
            </a:r>
            <a:r>
              <a:rPr lang="en-US" dirty="0">
                <a:solidFill>
                  <a:schemeClr val="tx1"/>
                </a:solidFill>
                <a:hlinkClick r:id="rId3"/>
              </a:rPr>
              <a:t>November 2026 Reasonable Suspicion Determination Registration Link</a:t>
            </a:r>
            <a:endParaRPr lang="en-US" dirty="0">
              <a:solidFill>
                <a:schemeClr val="tx1"/>
              </a:solidFill>
            </a:endParaRPr>
          </a:p>
        </p:txBody>
      </p:sp>
      <p:sp>
        <p:nvSpPr>
          <p:cNvPr id="4" name="Slide Number Placeholder 3">
            <a:extLst>
              <a:ext uri="{FF2B5EF4-FFF2-40B4-BE49-F238E27FC236}">
                <a16:creationId xmlns:a16="http://schemas.microsoft.com/office/drawing/2014/main" id="{B46F0C41-4C86-D356-4EC6-56F8D97C0528}"/>
              </a:ext>
            </a:extLst>
          </p:cNvPr>
          <p:cNvSpPr>
            <a:spLocks noGrp="1"/>
          </p:cNvSpPr>
          <p:nvPr>
            <p:ph type="sldNum" sz="quarter" idx="13"/>
          </p:nvPr>
        </p:nvSpPr>
        <p:spPr/>
        <p:txBody>
          <a:bodyPr/>
          <a:lstStyle/>
          <a:p>
            <a:pPr>
              <a:defRPr/>
            </a:pPr>
            <a:fld id="{3C2E06F5-03C5-4BA5-AE80-2E98A827F366}" type="slidenum">
              <a:rPr lang="en-US" altLang="en-US" smtClean="0"/>
              <a:pPr>
                <a:defRPr/>
              </a:pPr>
              <a:t>43</a:t>
            </a:fld>
            <a:endParaRPr lang="en-US" altLang="en-US" dirty="0"/>
          </a:p>
        </p:txBody>
      </p:sp>
    </p:spTree>
    <p:extLst>
      <p:ext uri="{BB962C8B-B14F-4D97-AF65-F5344CB8AC3E}">
        <p14:creationId xmlns:p14="http://schemas.microsoft.com/office/powerpoint/2010/main" val="1520710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7E822A-7CCB-6173-6384-8D8524CECBDA}"/>
              </a:ext>
            </a:extLst>
          </p:cNvPr>
          <p:cNvSpPr txBox="1"/>
          <p:nvPr/>
        </p:nvSpPr>
        <p:spPr>
          <a:xfrm>
            <a:off x="106680" y="83820"/>
            <a:ext cx="7399020" cy="2862322"/>
          </a:xfrm>
          <a:prstGeom prst="rect">
            <a:avLst/>
          </a:prstGeom>
          <a:noFill/>
        </p:spPr>
        <p:txBody>
          <a:bodyPr wrap="square" rtlCol="0">
            <a:spAutoFit/>
          </a:bodyPr>
          <a:lstStyle/>
          <a:p>
            <a:r>
              <a:rPr lang="en-US" sz="6000" b="1" dirty="0">
                <a:latin typeface="Arial" panose="020B0604020202020204" pitchFamily="34" charset="0"/>
                <a:cs typeface="Arial" panose="020B0604020202020204" pitchFamily="34" charset="0"/>
              </a:rPr>
              <a:t>Calendar &amp; Resource</a:t>
            </a:r>
          </a:p>
          <a:p>
            <a:r>
              <a:rPr lang="en-US" sz="6000" b="1" dirty="0">
                <a:latin typeface="Arial" panose="020B0604020202020204" pitchFamily="34" charset="0"/>
                <a:cs typeface="Arial" panose="020B0604020202020204" pitchFamily="34" charset="0"/>
              </a:rPr>
              <a:t>Updates</a:t>
            </a:r>
          </a:p>
        </p:txBody>
      </p:sp>
    </p:spTree>
    <p:extLst>
      <p:ext uri="{BB962C8B-B14F-4D97-AF65-F5344CB8AC3E}">
        <p14:creationId xmlns:p14="http://schemas.microsoft.com/office/powerpoint/2010/main" val="13143955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A587-0D5E-46EC-8574-52A9AA6C31C6}"/>
              </a:ext>
            </a:extLst>
          </p:cNvPr>
          <p:cNvSpPr>
            <a:spLocks noGrp="1"/>
          </p:cNvSpPr>
          <p:nvPr>
            <p:ph type="title"/>
          </p:nvPr>
        </p:nvSpPr>
        <p:spPr>
          <a:xfrm>
            <a:off x="387352" y="401585"/>
            <a:ext cx="6465591" cy="858958"/>
          </a:xfrm>
        </p:spPr>
        <p:txBody>
          <a:bodyPr/>
          <a:lstStyle/>
          <a:p>
            <a:r>
              <a:rPr lang="en-US" dirty="0"/>
              <a:t>Transit Communication Hub</a:t>
            </a:r>
          </a:p>
        </p:txBody>
      </p:sp>
      <p:sp>
        <p:nvSpPr>
          <p:cNvPr id="4" name="Slide Number Placeholder 3">
            <a:extLst>
              <a:ext uri="{FF2B5EF4-FFF2-40B4-BE49-F238E27FC236}">
                <a16:creationId xmlns:a16="http://schemas.microsoft.com/office/drawing/2014/main" id="{F38D844B-78D2-4F53-95F2-A008A5A00D3B}"/>
              </a:ext>
            </a:extLst>
          </p:cNvPr>
          <p:cNvSpPr>
            <a:spLocks noGrp="1"/>
          </p:cNvSpPr>
          <p:nvPr>
            <p:ph type="sldNum" sz="quarter" idx="13"/>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C2E06F5-03C5-4BA5-AE80-2E98A827F366}" type="slidenum">
              <a:rPr kumimoji="0" lang="en-US" altLang="en-US" sz="1200" b="0" i="0" u="none" strike="noStrike" kern="1200" cap="none" spc="0" normalizeH="0" baseline="0" noProof="0" smtClean="0">
                <a:ln>
                  <a:noFill/>
                </a:ln>
                <a:solidFill>
                  <a:prstClr val="black">
                    <a:lumMod val="50000"/>
                    <a:lumOff val="50000"/>
                  </a:prstClr>
                </a:solidFill>
                <a:effectLst/>
                <a:uLnTx/>
                <a:uFillTx/>
                <a:latin typeface="Calibri" pitchFamily="34" charset="0"/>
                <a:ea typeface="MS PGothic"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prstClr val="black">
                  <a:lumMod val="50000"/>
                  <a:lumOff val="50000"/>
                </a:prstClr>
              </a:solidFill>
              <a:effectLst/>
              <a:uLnTx/>
              <a:uFillTx/>
              <a:latin typeface="Calibri" pitchFamily="34" charset="0"/>
              <a:ea typeface="MS PGothic" pitchFamily="34" charset="-128"/>
              <a:cs typeface="+mn-cs"/>
            </a:endParaRPr>
          </a:p>
        </p:txBody>
      </p:sp>
      <p:sp>
        <p:nvSpPr>
          <p:cNvPr id="10" name="TextBox 9">
            <a:extLst>
              <a:ext uri="{FF2B5EF4-FFF2-40B4-BE49-F238E27FC236}">
                <a16:creationId xmlns:a16="http://schemas.microsoft.com/office/drawing/2014/main" id="{D52E641D-4162-E541-2265-38CC15D3138D}"/>
              </a:ext>
            </a:extLst>
          </p:cNvPr>
          <p:cNvSpPr txBox="1"/>
          <p:nvPr/>
        </p:nvSpPr>
        <p:spPr>
          <a:xfrm>
            <a:off x="7203969" y="416137"/>
            <a:ext cx="4273681" cy="6230424"/>
          </a:xfrm>
          <a:prstGeom prst="rect">
            <a:avLst/>
          </a:prstGeom>
          <a:noFill/>
        </p:spPr>
        <p:txBody>
          <a:bodyPr wrap="square" lIns="91440" tIns="45720" rIns="91440" bIns="45720" rtlCol="0" anchor="t">
            <a:spAutoFit/>
          </a:bodyPr>
          <a:lstStyle/>
          <a:p>
            <a:pPr>
              <a:lnSpc>
                <a:spcPts val="1600"/>
              </a:lnSpc>
            </a:pPr>
            <a:r>
              <a:rPr lang="en-US" sz="1600" b="1" u="sng" dirty="0">
                <a:latin typeface="+mj-lt"/>
              </a:rPr>
              <a:t>Important Dates – Next 30 Days</a:t>
            </a:r>
          </a:p>
          <a:p>
            <a:pPr>
              <a:lnSpc>
                <a:spcPts val="1600"/>
              </a:lnSpc>
            </a:pPr>
            <a:endParaRPr lang="en-US" sz="1200" dirty="0">
              <a:latin typeface="+mj-lt"/>
            </a:endParaRPr>
          </a:p>
          <a:p>
            <a:pPr>
              <a:lnSpc>
                <a:spcPts val="1600"/>
              </a:lnSpc>
            </a:pPr>
            <a:r>
              <a:rPr lang="en-US" sz="1200" b="1" u="sng" dirty="0">
                <a:latin typeface="+mj-lt"/>
                <a:cs typeface="Arial" panose="020B0604020202020204" pitchFamily="34" charset="0"/>
              </a:rPr>
              <a:t>Reporting Due:</a:t>
            </a:r>
          </a:p>
          <a:p>
            <a:pPr>
              <a:lnSpc>
                <a:spcPts val="1600"/>
              </a:lnSpc>
            </a:pPr>
            <a:r>
              <a:rPr lang="en-US" sz="1100" b="1" dirty="0">
                <a:latin typeface="+mj-lt"/>
                <a:ea typeface="MS PGothic"/>
                <a:cs typeface="Arial"/>
              </a:rPr>
              <a:t>Program Income                                                                   </a:t>
            </a:r>
            <a:r>
              <a:rPr lang="en-US" sz="1100">
                <a:latin typeface="+mj-lt"/>
                <a:ea typeface="MS PGothic"/>
                <a:cs typeface="Arial"/>
              </a:rPr>
              <a:t>10/15</a:t>
            </a:r>
            <a:endParaRPr lang="en-US"/>
          </a:p>
          <a:p>
            <a:pPr>
              <a:lnSpc>
                <a:spcPts val="1600"/>
              </a:lnSpc>
            </a:pPr>
            <a:r>
              <a:rPr lang="en-US" sz="1100" b="1">
                <a:latin typeface="+mj-lt"/>
                <a:ea typeface="MS PGothic"/>
                <a:cs typeface="Arial"/>
              </a:rPr>
              <a:t>Charter Reporting                                                                 </a:t>
            </a:r>
            <a:r>
              <a:rPr lang="en-US" sz="1100" dirty="0">
                <a:latin typeface="+mj-lt"/>
                <a:ea typeface="MS PGothic"/>
                <a:cs typeface="Arial"/>
              </a:rPr>
              <a:t>10/15</a:t>
            </a:r>
          </a:p>
          <a:p>
            <a:pPr>
              <a:lnSpc>
                <a:spcPts val="1600"/>
              </a:lnSpc>
            </a:pPr>
            <a:r>
              <a:rPr lang="en-US" sz="1100" b="1">
                <a:latin typeface="+mj-lt"/>
                <a:ea typeface="MS PGothic"/>
                <a:cs typeface="Arial"/>
              </a:rPr>
              <a:t>Training Reporting                                                                </a:t>
            </a:r>
            <a:r>
              <a:rPr lang="en-US" sz="1100" dirty="0">
                <a:latin typeface="+mj-lt"/>
                <a:ea typeface="MS PGothic"/>
                <a:cs typeface="Arial"/>
              </a:rPr>
              <a:t>10/15</a:t>
            </a:r>
            <a:endParaRPr lang="en-US" sz="1100" dirty="0">
              <a:solidFill>
                <a:srgbClr val="000000"/>
              </a:solidFill>
              <a:latin typeface="+mj-lt"/>
              <a:ea typeface="MS PGothic"/>
              <a:cs typeface="Arial"/>
            </a:endParaRPr>
          </a:p>
          <a:p>
            <a:pPr>
              <a:lnSpc>
                <a:spcPts val="1600"/>
              </a:lnSpc>
            </a:pPr>
            <a:r>
              <a:rPr lang="en-US" sz="1100" b="1">
                <a:solidFill>
                  <a:srgbClr val="000000"/>
                </a:solidFill>
                <a:latin typeface="+mj-lt"/>
                <a:ea typeface="Calibri"/>
                <a:cs typeface="Calibri"/>
              </a:rPr>
              <a:t>Vehicle &amp; Lift Preventative Maintenance Data              </a:t>
            </a:r>
            <a:r>
              <a:rPr lang="en-US" sz="1100" dirty="0">
                <a:solidFill>
                  <a:srgbClr val="000000"/>
                </a:solidFill>
                <a:latin typeface="+mj-lt"/>
                <a:ea typeface="Calibri"/>
                <a:cs typeface="Calibri"/>
              </a:rPr>
              <a:t>10/15</a:t>
            </a:r>
            <a:endParaRPr lang="en-US" sz="1100" dirty="0">
              <a:cs typeface="Calibri"/>
            </a:endParaRPr>
          </a:p>
          <a:p>
            <a:pPr>
              <a:lnSpc>
                <a:spcPts val="1600"/>
              </a:lnSpc>
            </a:pPr>
            <a:r>
              <a:rPr lang="en-US" sz="1100" b="1">
                <a:latin typeface="+mj-lt"/>
                <a:ea typeface="Calibri"/>
                <a:cs typeface="Calibri"/>
              </a:rPr>
              <a:t>TDM Claims                                                                             </a:t>
            </a:r>
            <a:r>
              <a:rPr lang="en-US" sz="1100" dirty="0">
                <a:latin typeface="+mj-lt"/>
                <a:ea typeface="Calibri"/>
                <a:cs typeface="Calibri"/>
              </a:rPr>
              <a:t>10/15</a:t>
            </a:r>
          </a:p>
          <a:p>
            <a:pPr>
              <a:lnSpc>
                <a:spcPts val="1600"/>
              </a:lnSpc>
            </a:pPr>
            <a:r>
              <a:rPr lang="en-US" sz="1100" b="1">
                <a:latin typeface="+mj-lt"/>
                <a:ea typeface="MS PGothic"/>
                <a:cs typeface="Arial"/>
              </a:rPr>
              <a:t>Monthly/Quarterly Claims                                                   </a:t>
            </a:r>
            <a:r>
              <a:rPr lang="en-US" sz="1100" dirty="0">
                <a:latin typeface="+mj-lt"/>
                <a:ea typeface="MS PGothic"/>
                <a:cs typeface="Arial"/>
              </a:rPr>
              <a:t>10/30</a:t>
            </a:r>
            <a:endParaRPr lang="en-US" sz="1100">
              <a:latin typeface="+mj-lt"/>
              <a:cs typeface="Arial" panose="020B0604020202020204" pitchFamily="34" charset="0"/>
            </a:endParaRPr>
          </a:p>
          <a:p>
            <a:pPr>
              <a:lnSpc>
                <a:spcPts val="1600"/>
              </a:lnSpc>
            </a:pPr>
            <a:r>
              <a:rPr lang="en-US" sz="1100" b="1" dirty="0">
                <a:latin typeface="+mj-lt"/>
                <a:ea typeface="MS PGothic"/>
                <a:cs typeface="Arial"/>
              </a:rPr>
              <a:t>September Monthly </a:t>
            </a:r>
            <a:r>
              <a:rPr lang="en-US" sz="1100" b="1" dirty="0" err="1">
                <a:latin typeface="+mj-lt"/>
                <a:ea typeface="MS PGothic"/>
                <a:cs typeface="Arial"/>
              </a:rPr>
              <a:t>OpStats</a:t>
            </a:r>
            <a:r>
              <a:rPr lang="en-US" sz="1100" b="1" dirty="0">
                <a:latin typeface="+mj-lt"/>
                <a:ea typeface="MS PGothic"/>
                <a:cs typeface="Arial"/>
              </a:rPr>
              <a:t>           </a:t>
            </a:r>
            <a:r>
              <a:rPr lang="en-US" sz="1100" b="1" dirty="0">
                <a:latin typeface="Calibri"/>
                <a:ea typeface="MS PGothic"/>
                <a:cs typeface="Arial"/>
              </a:rPr>
              <a:t>                                    </a:t>
            </a:r>
            <a:r>
              <a:rPr lang="en-US" sz="1100" dirty="0">
                <a:latin typeface="Calibri"/>
                <a:ea typeface="MS PGothic"/>
                <a:cs typeface="Arial"/>
              </a:rPr>
              <a:t>10/30</a:t>
            </a:r>
            <a:endParaRPr lang="en-US" sz="1100" dirty="0">
              <a:latin typeface="Calibri"/>
              <a:ea typeface="Calibri"/>
              <a:cs typeface="Calibri"/>
            </a:endParaRPr>
          </a:p>
          <a:p>
            <a:pPr>
              <a:lnSpc>
                <a:spcPts val="1600"/>
              </a:lnSpc>
            </a:pPr>
            <a:r>
              <a:rPr lang="en-US" sz="1100" b="1" dirty="0">
                <a:latin typeface="+mj-lt"/>
                <a:ea typeface="MS PGothic"/>
                <a:cs typeface="Arial"/>
              </a:rPr>
              <a:t>Annual Report </a:t>
            </a:r>
            <a:r>
              <a:rPr lang="en-US" sz="1100" b="1" dirty="0" err="1">
                <a:latin typeface="+mj-lt"/>
                <a:ea typeface="MS PGothic"/>
                <a:cs typeface="Arial"/>
              </a:rPr>
              <a:t>OpStats</a:t>
            </a:r>
            <a:r>
              <a:rPr lang="en-US" sz="1100" b="1" dirty="0">
                <a:latin typeface="+mj-lt"/>
                <a:ea typeface="MS PGothic"/>
                <a:cs typeface="Arial"/>
              </a:rPr>
              <a:t> (FY26)                                             </a:t>
            </a:r>
            <a:r>
              <a:rPr lang="en-US" sz="1100" dirty="0">
                <a:latin typeface="+mj-lt"/>
                <a:ea typeface="MS PGothic"/>
                <a:cs typeface="Arial"/>
              </a:rPr>
              <a:t>10/30</a:t>
            </a:r>
            <a:endParaRPr lang="en-US" sz="1100" dirty="0">
              <a:cs typeface="Arial" panose="020B0604020202020204" pitchFamily="34" charset="0"/>
            </a:endParaRPr>
          </a:p>
          <a:p>
            <a:pPr>
              <a:lnSpc>
                <a:spcPts val="1600"/>
              </a:lnSpc>
            </a:pPr>
            <a:r>
              <a:rPr lang="en-US" sz="1100" b="1">
                <a:latin typeface="+mj-lt"/>
                <a:ea typeface="MS PGothic"/>
                <a:cs typeface="Arial"/>
              </a:rPr>
              <a:t>September Monthly ROAP Report                                      </a:t>
            </a:r>
            <a:r>
              <a:rPr lang="en-US" sz="1100" dirty="0">
                <a:latin typeface="+mj-lt"/>
                <a:ea typeface="MS PGothic"/>
                <a:cs typeface="Arial"/>
              </a:rPr>
              <a:t>10/30</a:t>
            </a:r>
            <a:endParaRPr lang="en-US" sz="1100" dirty="0">
              <a:latin typeface="Calibri"/>
              <a:ea typeface="MS PGothic"/>
              <a:cs typeface="Arial"/>
            </a:endParaRPr>
          </a:p>
          <a:p>
            <a:pPr>
              <a:lnSpc>
                <a:spcPts val="1600"/>
              </a:lnSpc>
            </a:pPr>
            <a:endParaRPr lang="en-US" sz="1200" b="1" dirty="0">
              <a:latin typeface="+mj-lt"/>
              <a:cs typeface="Arial" panose="020B0604020202020204" pitchFamily="34" charset="0"/>
            </a:endParaRPr>
          </a:p>
          <a:p>
            <a:pPr>
              <a:lnSpc>
                <a:spcPts val="1600"/>
              </a:lnSpc>
            </a:pPr>
            <a:r>
              <a:rPr lang="en-US" sz="1200" b="1" u="sng" dirty="0">
                <a:latin typeface="+mj-lt"/>
                <a:ea typeface="Calibri"/>
                <a:cs typeface="Calibri"/>
              </a:rPr>
              <a:t>Meetings:</a:t>
            </a:r>
          </a:p>
          <a:p>
            <a:pPr>
              <a:lnSpc>
                <a:spcPts val="1600"/>
              </a:lnSpc>
            </a:pPr>
            <a:r>
              <a:rPr lang="en-US" sz="1100" b="1" dirty="0">
                <a:latin typeface="+mj-lt"/>
                <a:ea typeface="Calibri"/>
                <a:cs typeface="Calibri"/>
              </a:rPr>
              <a:t>Next Transit Call                                                                        </a:t>
            </a:r>
            <a:r>
              <a:rPr lang="en-US" sz="1100" dirty="0">
                <a:latin typeface="+mj-lt"/>
                <a:ea typeface="Calibri"/>
                <a:cs typeface="Calibri"/>
              </a:rPr>
              <a:t>11/10 </a:t>
            </a:r>
          </a:p>
          <a:p>
            <a:pPr marL="182880" indent="-182880">
              <a:lnSpc>
                <a:spcPts val="1600"/>
              </a:lnSpc>
              <a:buFont typeface="Arial" panose="020B0604020202020204" pitchFamily="34" charset="0"/>
              <a:buChar char="•"/>
            </a:pPr>
            <a:endParaRPr lang="en-US" sz="1100" b="1" dirty="0">
              <a:latin typeface="Calibri"/>
              <a:ea typeface="Calibri"/>
              <a:cs typeface="Calibri"/>
            </a:endParaRPr>
          </a:p>
          <a:p>
            <a:pPr>
              <a:lnSpc>
                <a:spcPts val="1600"/>
              </a:lnSpc>
            </a:pPr>
            <a:r>
              <a:rPr lang="en-US" sz="1200" b="1" u="sng" dirty="0">
                <a:latin typeface="+mj-lt"/>
                <a:ea typeface="Calibri"/>
                <a:cs typeface="Calibri"/>
              </a:rPr>
              <a:t>Training:</a:t>
            </a:r>
          </a:p>
          <a:p>
            <a:pPr>
              <a:lnSpc>
                <a:spcPts val="1600"/>
              </a:lnSpc>
            </a:pPr>
            <a:r>
              <a:rPr lang="en-US" sz="1100" b="1" dirty="0">
                <a:solidFill>
                  <a:srgbClr val="000000"/>
                </a:solidFill>
                <a:latin typeface="+mj-lt"/>
                <a:ea typeface="Calibri"/>
                <a:cs typeface="Calibri"/>
              </a:rPr>
              <a:t>Cost Allocation &amp; Allowability, Indirect Cost, </a:t>
            </a:r>
            <a:endParaRPr lang="en-US" sz="1100" b="1" dirty="0">
              <a:solidFill>
                <a:srgbClr val="000000"/>
              </a:solidFill>
              <a:ea typeface="Calibri"/>
              <a:cs typeface="Calibri"/>
            </a:endParaRPr>
          </a:p>
          <a:p>
            <a:pPr>
              <a:lnSpc>
                <a:spcPts val="1600"/>
              </a:lnSpc>
            </a:pPr>
            <a:r>
              <a:rPr lang="en-US" sz="1100" b="1" dirty="0">
                <a:solidFill>
                  <a:srgbClr val="000000"/>
                </a:solidFill>
                <a:latin typeface="+mj-lt"/>
                <a:ea typeface="Calibri"/>
                <a:cs typeface="Calibri"/>
              </a:rPr>
              <a:t>and Program Income                                                                </a:t>
            </a:r>
            <a:r>
              <a:rPr lang="en-US" sz="1100">
                <a:solidFill>
                  <a:srgbClr val="000000"/>
                </a:solidFill>
                <a:latin typeface="+mj-lt"/>
                <a:ea typeface="Calibri"/>
                <a:cs typeface="Calibri"/>
              </a:rPr>
              <a:t>10/29</a:t>
            </a:r>
            <a:endParaRPr lang="en-US" sz="1100">
              <a:ea typeface="Calibri"/>
              <a:cs typeface="Calibri"/>
            </a:endParaRPr>
          </a:p>
          <a:p>
            <a:pPr>
              <a:lnSpc>
                <a:spcPts val="1600"/>
              </a:lnSpc>
            </a:pPr>
            <a:r>
              <a:rPr lang="en-US" sz="1100" b="1">
                <a:latin typeface="+mj-lt"/>
                <a:ea typeface="Calibri"/>
                <a:cs typeface="Calibri"/>
              </a:rPr>
              <a:t>R-Step Listening Session</a:t>
            </a:r>
            <a:r>
              <a:rPr lang="en-US" sz="1100">
                <a:latin typeface="+mj-lt"/>
                <a:ea typeface="Calibri"/>
                <a:cs typeface="Calibri"/>
              </a:rPr>
              <a:t>                                                           11/03 </a:t>
            </a:r>
            <a:endParaRPr lang="en-US" sz="1100" dirty="0">
              <a:latin typeface="+mj-lt"/>
              <a:ea typeface="Calibri"/>
              <a:cs typeface="Calibri"/>
            </a:endParaRPr>
          </a:p>
          <a:p>
            <a:pPr>
              <a:lnSpc>
                <a:spcPts val="1600"/>
              </a:lnSpc>
            </a:pPr>
            <a:r>
              <a:rPr lang="en-US" sz="1100" b="1" dirty="0">
                <a:latin typeface="+mj-lt"/>
                <a:ea typeface="Calibri"/>
                <a:cs typeface="Calibri"/>
              </a:rPr>
              <a:t>NTI – Advancing Mobility Management    </a:t>
            </a:r>
            <a:r>
              <a:rPr lang="en-US" sz="1100">
                <a:latin typeface="+mj-lt"/>
                <a:ea typeface="Calibri"/>
                <a:cs typeface="Calibri"/>
              </a:rPr>
              <a:t>                           11/12 &amp; </a:t>
            </a:r>
            <a:r>
              <a:rPr lang="en-US" sz="1100" dirty="0">
                <a:latin typeface="+mj-lt"/>
                <a:ea typeface="Calibri"/>
                <a:cs typeface="Calibri"/>
              </a:rPr>
              <a:t>11/13</a:t>
            </a:r>
          </a:p>
          <a:p>
            <a:pPr>
              <a:lnSpc>
                <a:spcPts val="1600"/>
              </a:lnSpc>
            </a:pPr>
            <a:endParaRPr lang="en-US" sz="1200" dirty="0">
              <a:solidFill>
                <a:srgbClr val="000000"/>
              </a:solidFill>
              <a:latin typeface="Calibri"/>
              <a:cs typeface="Arial" panose="020B0604020202020204" pitchFamily="34" charset="0"/>
            </a:endParaRPr>
          </a:p>
          <a:p>
            <a:pPr>
              <a:lnSpc>
                <a:spcPts val="1600"/>
              </a:lnSpc>
            </a:pPr>
            <a:r>
              <a:rPr lang="en-US" sz="1200" b="1" u="sng">
                <a:solidFill>
                  <a:srgbClr val="000000"/>
                </a:solidFill>
                <a:latin typeface="Calibri"/>
                <a:ea typeface="MS PGothic"/>
                <a:cs typeface="Arial"/>
              </a:rPr>
              <a:t>Holidays:</a:t>
            </a:r>
          </a:p>
          <a:p>
            <a:pPr>
              <a:lnSpc>
                <a:spcPts val="1600"/>
              </a:lnSpc>
            </a:pPr>
            <a:r>
              <a:rPr lang="en-US" sz="1100" b="1">
                <a:solidFill>
                  <a:srgbClr val="000000"/>
                </a:solidFill>
                <a:latin typeface="Calibri"/>
                <a:ea typeface="MS PGothic"/>
                <a:cs typeface="Arial"/>
              </a:rPr>
              <a:t>Veteran's Day </a:t>
            </a:r>
            <a:r>
              <a:rPr lang="en-US" sz="1200" dirty="0">
                <a:solidFill>
                  <a:srgbClr val="000000"/>
                </a:solidFill>
                <a:latin typeface="Calibri"/>
                <a:ea typeface="MS PGothic"/>
                <a:cs typeface="Arial"/>
              </a:rPr>
              <a:t>                                                                      </a:t>
            </a:r>
            <a:r>
              <a:rPr lang="en-US" sz="1100">
                <a:solidFill>
                  <a:srgbClr val="000000"/>
                </a:solidFill>
                <a:latin typeface="Calibri"/>
                <a:ea typeface="MS PGothic"/>
                <a:cs typeface="Arial"/>
              </a:rPr>
              <a:t>11/11</a:t>
            </a:r>
            <a:endParaRPr lang="en-US" sz="1100" dirty="0">
              <a:solidFill>
                <a:srgbClr val="000000"/>
              </a:solidFill>
              <a:latin typeface="Calibri"/>
              <a:ea typeface="MS PGothic"/>
              <a:cs typeface="Calibri"/>
            </a:endParaRPr>
          </a:p>
          <a:p>
            <a:pPr>
              <a:lnSpc>
                <a:spcPts val="1600"/>
              </a:lnSpc>
            </a:pPr>
            <a:endParaRPr lang="en-US" sz="1100" dirty="0">
              <a:solidFill>
                <a:srgbClr val="000000"/>
              </a:solidFill>
              <a:latin typeface="Calibri"/>
              <a:ea typeface="MS PGothic"/>
              <a:cs typeface="Arial"/>
            </a:endParaRPr>
          </a:p>
          <a:p>
            <a:pPr>
              <a:lnSpc>
                <a:spcPts val="1600"/>
              </a:lnSpc>
            </a:pPr>
            <a:r>
              <a:rPr lang="en-US" sz="1200" b="0" i="1">
                <a:solidFill>
                  <a:srgbClr val="444444"/>
                </a:solidFill>
                <a:effectLst/>
                <a:latin typeface="helvetica"/>
                <a:ea typeface="MS PGothic"/>
                <a:cs typeface="helvetica"/>
              </a:rPr>
              <a:t>​</a:t>
            </a:r>
            <a:r>
              <a:rPr lang="en-US" sz="1000" b="0" i="1">
                <a:solidFill>
                  <a:srgbClr val="444444"/>
                </a:solidFill>
                <a:effectLst/>
                <a:latin typeface="Calibri"/>
                <a:ea typeface="MS PGothic"/>
                <a:cs typeface="Calibri"/>
              </a:rPr>
              <a:t>If you would like to add this calendar to your own Outlook, iCal, etc., </a:t>
            </a:r>
            <a:r>
              <a:rPr lang="en-US" sz="1000" b="0" i="1" dirty="0">
                <a:solidFill>
                  <a:srgbClr val="444444"/>
                </a:solidFill>
                <a:effectLst/>
                <a:latin typeface="Calibri"/>
                <a:ea typeface="MS PGothic"/>
                <a:cs typeface="Calibri"/>
              </a:rPr>
              <a:t>copy and paste this URL to subscribe from your calendar: </a:t>
            </a:r>
            <a:r>
              <a:rPr lang="en-US" sz="1000" b="1" i="1" u="none" strike="noStrike" dirty="0">
                <a:solidFill>
                  <a:srgbClr val="32424C"/>
                </a:solidFill>
                <a:effectLst/>
                <a:latin typeface="Calibri"/>
                <a:ea typeface="MS PGothic"/>
                <a:cs typeface="Calibri"/>
              </a:rPr>
              <a:t>webcal://publish.smartsheet.com/2abc0d6e1a874cb8ab9d1cd4585d6635.ics</a:t>
            </a:r>
            <a:endParaRPr lang="en-US" sz="1200">
              <a:latin typeface="Calibri"/>
              <a:ea typeface="MS PGothic"/>
              <a:cs typeface="Calibri"/>
            </a:endParaRPr>
          </a:p>
        </p:txBody>
      </p:sp>
      <p:pic>
        <p:nvPicPr>
          <p:cNvPr id="3" name="Picture 2" descr="Calendar&#10;&#10;AI-generated content may be incorrect.">
            <a:extLst>
              <a:ext uri="{FF2B5EF4-FFF2-40B4-BE49-F238E27FC236}">
                <a16:creationId xmlns:a16="http://schemas.microsoft.com/office/drawing/2014/main" id="{E88AFAAB-33DD-22B6-5953-735F7C556D97}"/>
              </a:ext>
            </a:extLst>
          </p:cNvPr>
          <p:cNvPicPr>
            <a:picLocks noChangeAspect="1"/>
          </p:cNvPicPr>
          <p:nvPr/>
        </p:nvPicPr>
        <p:blipFill>
          <a:blip r:embed="rId3"/>
          <a:stretch>
            <a:fillRect/>
          </a:stretch>
        </p:blipFill>
        <p:spPr>
          <a:xfrm>
            <a:off x="388609" y="1272604"/>
            <a:ext cx="6550447" cy="4767772"/>
          </a:xfrm>
          <a:prstGeom prst="rect">
            <a:avLst/>
          </a:prstGeom>
        </p:spPr>
      </p:pic>
    </p:spTree>
    <p:extLst>
      <p:ext uri="{BB962C8B-B14F-4D97-AF65-F5344CB8AC3E}">
        <p14:creationId xmlns:p14="http://schemas.microsoft.com/office/powerpoint/2010/main" val="201419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NCDOT Presentation Theme">
  <a:themeElements>
    <a:clrScheme name="Custom 1">
      <a:dk1>
        <a:srgbClr val="0B3C61"/>
      </a:dk1>
      <a:lt1>
        <a:srgbClr val="FFFFFF"/>
      </a:lt1>
      <a:dk2>
        <a:srgbClr val="012639"/>
      </a:dk2>
      <a:lt2>
        <a:srgbClr val="FFFFFF"/>
      </a:lt2>
      <a:accent1>
        <a:srgbClr val="C15D2D"/>
      </a:accent1>
      <a:accent2>
        <a:srgbClr val="288DC2"/>
      </a:accent2>
      <a:accent3>
        <a:srgbClr val="0B3C61"/>
      </a:accent3>
      <a:accent4>
        <a:srgbClr val="778591"/>
      </a:accent4>
      <a:accent5>
        <a:srgbClr val="58B7B3"/>
      </a:accent5>
      <a:accent6>
        <a:srgbClr val="672E6B"/>
      </a:accent6>
      <a:hlink>
        <a:srgbClr val="7FB0D5"/>
      </a:hlink>
      <a:folHlink>
        <a:srgbClr val="387AAB"/>
      </a:folHlink>
    </a:clrScheme>
    <a:fontScheme name="NCDOT-template-2022-07019">
      <a:majorFont>
        <a:latin typeface="Montserrat SemiBold"/>
        <a:ea typeface=""/>
        <a:cs typeface=""/>
      </a:majorFont>
      <a:minorFont>
        <a:latin typeface="Montserrat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CDOT-2022-07-29-template" id="{75CF54D4-0196-CA4E-81E1-E2F8807D3989}" vid="{99E48407-464E-2E43-B609-BD9B394F25B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78034D10B45F4AB981681B49E3BA84" ma:contentTypeVersion="21" ma:contentTypeDescription="Create a new document." ma:contentTypeScope="" ma:versionID="06cd21387664dd95a69cc578f3060496">
  <xsd:schema xmlns:xsd="http://www.w3.org/2001/XMLSchema" xmlns:xs="http://www.w3.org/2001/XMLSchema" xmlns:p="http://schemas.microsoft.com/office/2006/metadata/properties" xmlns:ns1="http://schemas.microsoft.com/sharepoint/v3" xmlns:ns2="16f00c2e-ac5c-418b-9f13-a0771dbd417d" xmlns:ns3="a721ab99-4100-4f07-9873-7a01e469d395" targetNamespace="http://schemas.microsoft.com/office/2006/metadata/properties" ma:root="true" ma:fieldsID="c360404b9f79d8fc2ad5c7698d1f641f" ns1:_="" ns2:_="" ns3:_="">
    <xsd:import namespace="http://schemas.microsoft.com/sharepoint/v3"/>
    <xsd:import namespace="16f00c2e-ac5c-418b-9f13-a0771dbd417d"/>
    <xsd:import namespace="a721ab99-4100-4f07-9873-7a01e469d395"/>
    <xsd:element name="properties">
      <xsd:complexType>
        <xsd:sequence>
          <xsd:element name="documentManagement">
            <xsd:complexType>
              <xsd:all>
                <xsd:element ref="ns2:_dlc_DocId" minOccurs="0"/>
                <xsd:element ref="ns2:_dlc_DocIdUrl" minOccurs="0"/>
                <xsd:element ref="ns2:_dlc_DocIdPersistId" minOccurs="0"/>
                <xsd:element ref="ns1:URL" minOccurs="0"/>
                <xsd:element ref="ns2:SharedWithUsers" minOccurs="0"/>
                <xsd:element ref="ns3:S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1"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6f00c2e-ac5c-418b-9f13-a0771dbd417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721ab99-4100-4f07-9873-7a01e469d395" elementFormDefault="qualified">
    <xsd:import namespace="http://schemas.microsoft.com/office/2006/documentManagement/types"/>
    <xsd:import namespace="http://schemas.microsoft.com/office/infopath/2007/PartnerControls"/>
    <xsd:element name="Section" ma:index="13" nillable="true" ma:displayName="Section" ma:internalName="Section">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16f00c2e-ac5c-418b-9f13-a0771dbd417d">bf-01490-1484820030-7949</_dlc_DocId>
    <_dlc_DocIdUrl xmlns="16f00c2e-ac5c-418b-9f13-a0771dbd417d">
      <Url>https://mottmac.sharepoint.com/teams/bf-01490/gs-RAL-pursui/_layouts/15/DocIdRedir.aspx?ID=bf-01490-1484820030-7949</Url>
      <Description>bf-01490-1484820030-7949</Description>
    </_dlc_DocIdUrl>
    <URL xmlns="http://schemas.microsoft.com/sharepoint/v3">
      <Url xsi:nil="true"/>
      <Description xsi:nil="true"/>
    </URL>
    <Section xmlns="a721ab99-4100-4f07-9873-7a01e469d39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file>

<file path=customXml/itemProps1.xml><?xml version="1.0" encoding="utf-8"?>
<ds:datastoreItem xmlns:ds="http://schemas.openxmlformats.org/officeDocument/2006/customXml" ds:itemID="{C785EA19-317D-42D5-8BD6-CE053930F05E}"/>
</file>

<file path=customXml/itemProps2.xml><?xml version="1.0" encoding="utf-8"?>
<ds:datastoreItem xmlns:ds="http://schemas.openxmlformats.org/officeDocument/2006/customXml" ds:itemID="{049D7261-F066-4658-8933-15520A0D1F64}">
  <ds:schemaRefs>
    <ds:schemaRef ds:uri="http://purl.org/dc/elements/1.1/"/>
    <ds:schemaRef ds:uri="http://schemas.microsoft.com/office/2006/metadata/properties"/>
    <ds:schemaRef ds:uri="http://schemas.openxmlformats.org/package/2006/metadata/core-properties"/>
    <ds:schemaRef ds:uri="http://schemas.microsoft.com/sharepoint/v3"/>
    <ds:schemaRef ds:uri="http://purl.org/dc/terms/"/>
    <ds:schemaRef ds:uri="980b2c76-4eb4-4926-991a-bb246786b55e"/>
    <ds:schemaRef ds:uri="http://purl.org/dc/dcmitype/"/>
    <ds:schemaRef ds:uri="http://schemas.microsoft.com/office/2006/documentManagement/typ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4D5A9F6D-6F1D-4F11-889A-EC0C3D3065E9}">
  <ds:schemaRefs>
    <ds:schemaRef ds:uri="http://schemas.microsoft.com/sharepoint/v3/contenttype/forms"/>
  </ds:schemaRefs>
</ds:datastoreItem>
</file>

<file path=customXml/itemProps4.xml><?xml version="1.0" encoding="utf-8"?>
<ds:datastoreItem xmlns:ds="http://schemas.openxmlformats.org/officeDocument/2006/customXml" ds:itemID="{65CCCC71-574F-40E5-A285-7F50941105DE}"/>
</file>

<file path=docProps/app.xml><?xml version="1.0" encoding="utf-8"?>
<Properties xmlns="http://schemas.openxmlformats.org/officeDocument/2006/extended-properties" xmlns:vt="http://schemas.openxmlformats.org/officeDocument/2006/docPropsVTypes">
  <TotalTime>27256</TotalTime>
  <Words>3249</Words>
  <Application>Microsoft Office PowerPoint</Application>
  <PresentationFormat>Custom</PresentationFormat>
  <Paragraphs>378</Paragraphs>
  <Slides>45</Slides>
  <Notes>16</Notes>
  <HiddenSlides>1</HiddenSlides>
  <MMClips>0</MMClips>
  <ScaleCrop>false</ScaleCrop>
  <HeadingPairs>
    <vt:vector size="4" baseType="variant">
      <vt:variant>
        <vt:lpstr>Theme</vt:lpstr>
      </vt:variant>
      <vt:variant>
        <vt:i4>4</vt:i4>
      </vt:variant>
      <vt:variant>
        <vt:lpstr>Slide Titles</vt:lpstr>
      </vt:variant>
      <vt:variant>
        <vt:i4>45</vt:i4>
      </vt:variant>
    </vt:vector>
  </HeadingPairs>
  <TitlesOfParts>
    <vt:vector size="49" baseType="lpstr">
      <vt:lpstr>Office Theme</vt:lpstr>
      <vt:lpstr>1_Office Theme</vt:lpstr>
      <vt:lpstr>4_Office Theme</vt:lpstr>
      <vt:lpstr>NCDOT Presentation Theme</vt:lpstr>
      <vt:lpstr>Integrated Mobility Division Transit Systems Call </vt:lpstr>
      <vt:lpstr>AGENDA</vt:lpstr>
      <vt:lpstr>November Transit Call</vt:lpstr>
      <vt:lpstr> Finance Branch Updates </vt:lpstr>
      <vt:lpstr>Finance – FY27 Upcoming Due Dates </vt:lpstr>
      <vt:lpstr>Finance – FY27 Contracts</vt:lpstr>
      <vt:lpstr>Finance –Naming Convention for Files</vt:lpstr>
      <vt:lpstr>Finance – How to Name Supporting Docs</vt:lpstr>
      <vt:lpstr>Finance – Fares / Contra-Accounts</vt:lpstr>
      <vt:lpstr>Finance – Reminders</vt:lpstr>
      <vt:lpstr>Finance – Vehicle Claims</vt:lpstr>
      <vt:lpstr>Finance – Webpage Updates</vt:lpstr>
      <vt:lpstr>Subrecipient Claims Checklist </vt:lpstr>
      <vt:lpstr>Finance – Contacts</vt:lpstr>
      <vt:lpstr>Updated Invoice Number Format</vt:lpstr>
      <vt:lpstr>Grant Administration Updates</vt:lpstr>
      <vt:lpstr>PowerPoint Presentation</vt:lpstr>
      <vt:lpstr>PowerPoint Presentation</vt:lpstr>
      <vt:lpstr>Unified Grant Application (UGA) Process</vt:lpstr>
      <vt:lpstr>Unified Grant Application (UGA) Process</vt:lpstr>
      <vt:lpstr>ROAP</vt:lpstr>
      <vt:lpstr>ROAP</vt:lpstr>
      <vt:lpstr>Procurement</vt:lpstr>
      <vt:lpstr>Statewide Vehicle Invitation For Bid (IFB) </vt:lpstr>
      <vt:lpstr>Procurement</vt:lpstr>
      <vt:lpstr>PowerPoint Presentation</vt:lpstr>
      <vt:lpstr>Customer Service Survey</vt:lpstr>
      <vt:lpstr>Statewide Active Transportation Plan</vt:lpstr>
      <vt:lpstr>PowerPoint Presentation</vt:lpstr>
      <vt:lpstr>Local Transit Agency Website Updates for Intercity Bus Connectivity</vt:lpstr>
      <vt:lpstr>Paved Trails &amp; Sidewalks  Feasibility Study Grant Program</vt:lpstr>
      <vt:lpstr>PURPOSE</vt:lpstr>
      <vt:lpstr>ELIGIBILITY</vt:lpstr>
      <vt:lpstr>FEASIBILITY STUDY SCALE</vt:lpstr>
      <vt:lpstr>NC Safe Routes to School Planning &amp; Programming Grants</vt:lpstr>
      <vt:lpstr>PowerPoint Presentation</vt:lpstr>
      <vt:lpstr>PowerPoint Presentation</vt:lpstr>
      <vt:lpstr>PowerPoint Presentation</vt:lpstr>
      <vt:lpstr>PowerPoint Presentation</vt:lpstr>
      <vt:lpstr>PowerPoint Presentation</vt:lpstr>
      <vt:lpstr>Cost Allocation Planning, Indirect Cost &amp; Program Income </vt:lpstr>
      <vt:lpstr>R-STEP Listening Session </vt:lpstr>
      <vt:lpstr>Drug &amp; Alcohol Program Training</vt:lpstr>
      <vt:lpstr>PowerPoint Presentation</vt:lpstr>
      <vt:lpstr>Transit Communication Hub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Mobility Division Transit Systems Call</dc:title>
  <dc:creator>Hildebrandt, Heather J</dc:creator>
  <cp:lastModifiedBy>Chambers, Blair</cp:lastModifiedBy>
  <cp:revision>780</cp:revision>
  <cp:lastPrinted>2025-07-09T17:43:16Z</cp:lastPrinted>
  <dcterms:created xsi:type="dcterms:W3CDTF">2020-12-15T18:39:39Z</dcterms:created>
  <dcterms:modified xsi:type="dcterms:W3CDTF">2026-10-14T15:15:50Z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0x010100A878034D10B45F4AB981681B49E3BA84</vt:lpwstr>
  </property>
  <property fmtid="{D5CDD505-2E9C-101B-9397-08002B2CF9AE}" pid="3" name="Order">
    <vt:r8>16500</vt:r8>
  </property>
</Properties>
</file>