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635" r:id="rId6"/>
    <p:sldId id="510" r:id="rId7"/>
    <p:sldId id="1636" r:id="rId8"/>
    <p:sldId id="350" r:id="rId9"/>
    <p:sldId id="348" r:id="rId10"/>
    <p:sldId id="517" r:id="rId11"/>
    <p:sldId id="723" r:id="rId12"/>
    <p:sldId id="1640" r:id="rId13"/>
    <p:sldId id="1641" r:id="rId14"/>
    <p:sldId id="1642" r:id="rId15"/>
    <p:sldId id="1643" r:id="rId16"/>
    <p:sldId id="1644" r:id="rId17"/>
    <p:sldId id="1646" r:id="rId18"/>
    <p:sldId id="1637" r:id="rId19"/>
    <p:sldId id="597" r:id="rId20"/>
    <p:sldId id="522" r:id="rId21"/>
    <p:sldId id="262" r:id="rId22"/>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890"/>
    <a:srgbClr val="F1F1F1"/>
    <a:srgbClr val="F6FCFC"/>
    <a:srgbClr val="F5FDFD"/>
    <a:srgbClr val="E9FBFB"/>
    <a:srgbClr val="E9F8FB"/>
    <a:srgbClr val="D8F2F8"/>
    <a:srgbClr val="F8FDFE"/>
    <a:srgbClr val="EAF9FA"/>
    <a:srgbClr val="BEEA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85922" autoAdjust="0"/>
  </p:normalViewPr>
  <p:slideViewPr>
    <p:cSldViewPr snapToGrid="0">
      <p:cViewPr varScale="1">
        <p:scale>
          <a:sx n="53" d="100"/>
          <a:sy n="53" d="100"/>
        </p:scale>
        <p:origin x="1096" y="2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showGuides="1">
      <p:cViewPr varScale="1">
        <p:scale>
          <a:sx n="49" d="100"/>
          <a:sy n="49" d="100"/>
        </p:scale>
        <p:origin x="2704" y="6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9780"/>
          </a:xfrm>
          <a:prstGeom prst="rect">
            <a:avLst/>
          </a:prstGeom>
        </p:spPr>
        <p:txBody>
          <a:bodyPr vert="horz" lIns="93925" tIns="46962" rIns="93925" bIns="46962" rtlCol="0"/>
          <a:lstStyle>
            <a:lvl1pPr algn="l">
              <a:defRPr sz="1200"/>
            </a:lvl1pPr>
          </a:lstStyle>
          <a:p>
            <a:endParaRPr lang="en-US"/>
          </a:p>
        </p:txBody>
      </p:sp>
      <p:sp>
        <p:nvSpPr>
          <p:cNvPr id="3" name="Date Placeholder 2"/>
          <p:cNvSpPr>
            <a:spLocks noGrp="1"/>
          </p:cNvSpPr>
          <p:nvPr>
            <p:ph type="dt" idx="1"/>
          </p:nvPr>
        </p:nvSpPr>
        <p:spPr>
          <a:xfrm>
            <a:off x="4008706" y="0"/>
            <a:ext cx="3066733" cy="469780"/>
          </a:xfrm>
          <a:prstGeom prst="rect">
            <a:avLst/>
          </a:prstGeom>
        </p:spPr>
        <p:txBody>
          <a:bodyPr vert="horz" lIns="93925" tIns="46962" rIns="93925" bIns="46962" rtlCol="0"/>
          <a:lstStyle>
            <a:lvl1pPr algn="r">
              <a:defRPr sz="1200"/>
            </a:lvl1pPr>
          </a:lstStyle>
          <a:p>
            <a:fld id="{CC052FEB-CC33-4543-9B3E-91513C3D304E}" type="datetimeFigureOut">
              <a:rPr lang="en-US"/>
              <a:t>4/17/2024</a:t>
            </a:fld>
            <a:endParaRPr lang="en-US"/>
          </a:p>
        </p:txBody>
      </p:sp>
      <p:sp>
        <p:nvSpPr>
          <p:cNvPr id="4" name="Slide Image Placeholder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25" tIns="46962" rIns="93925" bIns="46962" rtlCol="0" anchor="ctr"/>
          <a:lstStyle/>
          <a:p>
            <a:endParaRPr lang="en-US"/>
          </a:p>
        </p:txBody>
      </p:sp>
      <p:sp>
        <p:nvSpPr>
          <p:cNvPr id="5" name="Notes Placeholder 4"/>
          <p:cNvSpPr>
            <a:spLocks noGrp="1"/>
          </p:cNvSpPr>
          <p:nvPr>
            <p:ph type="body" sz="quarter" idx="3"/>
          </p:nvPr>
        </p:nvSpPr>
        <p:spPr>
          <a:xfrm>
            <a:off x="707708" y="4505981"/>
            <a:ext cx="5661660" cy="3686711"/>
          </a:xfrm>
          <a:prstGeom prst="rect">
            <a:avLst/>
          </a:prstGeom>
        </p:spPr>
        <p:txBody>
          <a:bodyPr vert="horz" lIns="93925" tIns="46962" rIns="93925" bIns="469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8"/>
            <a:ext cx="3066733" cy="469779"/>
          </a:xfrm>
          <a:prstGeom prst="rect">
            <a:avLst/>
          </a:prstGeom>
        </p:spPr>
        <p:txBody>
          <a:bodyPr vert="horz" lIns="93925" tIns="46962" rIns="93925" bIns="46962"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8"/>
            <a:ext cx="3066733" cy="469779"/>
          </a:xfrm>
          <a:prstGeom prst="rect">
            <a:avLst/>
          </a:prstGeom>
        </p:spPr>
        <p:txBody>
          <a:bodyPr vert="horz" lIns="93925" tIns="46962" rIns="93925" bIns="46962" rtlCol="0" anchor="b"/>
          <a:lstStyle>
            <a:lvl1pPr algn="r">
              <a:defRPr sz="1200"/>
            </a:lvl1pPr>
          </a:lstStyle>
          <a:p>
            <a:fld id="{0CBBA018-38AE-46D3-9FA6-73F2863DD58A}" type="slidenum">
              <a:rPr lang="en-US"/>
              <a:t>‹#›</a:t>
            </a:fld>
            <a:endParaRPr lang="en-US"/>
          </a:p>
        </p:txBody>
      </p:sp>
    </p:spTree>
    <p:extLst>
      <p:ext uri="{BB962C8B-B14F-4D97-AF65-F5344CB8AC3E}">
        <p14:creationId xmlns:p14="http://schemas.microsoft.com/office/powerpoint/2010/main" val="35275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i="0" dirty="0">
              <a:solidFill>
                <a:srgbClr val="333333"/>
              </a:solidFill>
              <a:effectLst/>
              <a:latin typeface="+mn-lt"/>
            </a:endParaRPr>
          </a:p>
        </p:txBody>
      </p:sp>
      <p:sp>
        <p:nvSpPr>
          <p:cNvPr id="4" name="Slide Number Placeholder 3"/>
          <p:cNvSpPr>
            <a:spLocks noGrp="1"/>
          </p:cNvSpPr>
          <p:nvPr>
            <p:ph type="sldNum" sz="quarter" idx="5"/>
          </p:nvPr>
        </p:nvSpPr>
        <p:spPr/>
        <p:txBody>
          <a:bodyPr/>
          <a:lstStyle/>
          <a:p>
            <a:fld id="{0CBBA018-38AE-46D3-9FA6-73F2863DD58A}" type="slidenum">
              <a:rPr lang="en-US" smtClean="0"/>
              <a:t>1</a:t>
            </a:fld>
            <a:endParaRPr lang="en-US"/>
          </a:p>
        </p:txBody>
      </p:sp>
    </p:spTree>
    <p:extLst>
      <p:ext uri="{BB962C8B-B14F-4D97-AF65-F5344CB8AC3E}">
        <p14:creationId xmlns:p14="http://schemas.microsoft.com/office/powerpoint/2010/main" val="3258853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BA018-38AE-46D3-9FA6-73F2863DD58A}" type="slidenum">
              <a:rPr lang="en-US" smtClean="0"/>
              <a:t>10</a:t>
            </a:fld>
            <a:endParaRPr lang="en-US"/>
          </a:p>
        </p:txBody>
      </p:sp>
    </p:spTree>
    <p:extLst>
      <p:ext uri="{BB962C8B-B14F-4D97-AF65-F5344CB8AC3E}">
        <p14:creationId xmlns:p14="http://schemas.microsoft.com/office/powerpoint/2010/main" val="968765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BBA018-38AE-46D3-9FA6-73F2863DD58A}" type="slidenum">
              <a:rPr lang="en-US" smtClean="0"/>
              <a:t>11</a:t>
            </a:fld>
            <a:endParaRPr lang="en-US"/>
          </a:p>
        </p:txBody>
      </p:sp>
    </p:spTree>
    <p:extLst>
      <p:ext uri="{BB962C8B-B14F-4D97-AF65-F5344CB8AC3E}">
        <p14:creationId xmlns:p14="http://schemas.microsoft.com/office/powerpoint/2010/main" val="4185780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BA018-38AE-46D3-9FA6-73F2863DD58A}" type="slidenum">
              <a:rPr lang="en-US" smtClean="0"/>
              <a:t>12</a:t>
            </a:fld>
            <a:endParaRPr lang="en-US"/>
          </a:p>
        </p:txBody>
      </p:sp>
    </p:spTree>
    <p:extLst>
      <p:ext uri="{BB962C8B-B14F-4D97-AF65-F5344CB8AC3E}">
        <p14:creationId xmlns:p14="http://schemas.microsoft.com/office/powerpoint/2010/main" val="312942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BA018-38AE-46D3-9FA6-73F2863DD58A}" type="slidenum">
              <a:rPr lang="en-US" smtClean="0"/>
              <a:t>13</a:t>
            </a:fld>
            <a:endParaRPr lang="en-US"/>
          </a:p>
        </p:txBody>
      </p:sp>
    </p:spTree>
    <p:extLst>
      <p:ext uri="{BB962C8B-B14F-4D97-AF65-F5344CB8AC3E}">
        <p14:creationId xmlns:p14="http://schemas.microsoft.com/office/powerpoint/2010/main" val="88835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BA018-38AE-46D3-9FA6-73F2863DD58A}" type="slidenum">
              <a:rPr lang="en-US" smtClean="0"/>
              <a:t>14</a:t>
            </a:fld>
            <a:endParaRPr lang="en-US"/>
          </a:p>
        </p:txBody>
      </p:sp>
    </p:spTree>
    <p:extLst>
      <p:ext uri="{BB962C8B-B14F-4D97-AF65-F5344CB8AC3E}">
        <p14:creationId xmlns:p14="http://schemas.microsoft.com/office/powerpoint/2010/main" val="2629079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9363">
              <a:defRPr/>
            </a:pPr>
            <a:fld id="{0CBBA018-38AE-46D3-9FA6-73F2863DD58A}" type="slidenum">
              <a:rPr lang="en-US">
                <a:solidFill>
                  <a:prstClr val="black"/>
                </a:solidFill>
                <a:latin typeface="Calibri" panose="020F0502020204030204"/>
              </a:rPr>
              <a:pPr defTabSz="939363">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940594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E7A5-FEF2-4725-8ABF-90F9E1FA981B}" type="slidenum">
              <a:rPr lang="en-US" smtClean="0"/>
              <a:t>16</a:t>
            </a:fld>
            <a:endParaRPr lang="en-US"/>
          </a:p>
        </p:txBody>
      </p:sp>
    </p:spTree>
    <p:extLst>
      <p:ext uri="{BB962C8B-B14F-4D97-AF65-F5344CB8AC3E}">
        <p14:creationId xmlns:p14="http://schemas.microsoft.com/office/powerpoint/2010/main" val="151962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9363">
              <a:defRPr/>
            </a:pPr>
            <a:fld id="{0CBBA018-38AE-46D3-9FA6-73F2863DD58A}" type="slidenum">
              <a:rPr lang="en-US">
                <a:solidFill>
                  <a:prstClr val="black"/>
                </a:solidFill>
                <a:latin typeface="Calibri" panose="020F0502020204030204"/>
              </a:rPr>
              <a:pPr defTabSz="939363">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337295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BBA018-38AE-46D3-9FA6-73F2863DD58A}" type="slidenum">
              <a:rPr lang="en-US" smtClean="0"/>
              <a:t>18</a:t>
            </a:fld>
            <a:endParaRPr lang="en-US"/>
          </a:p>
        </p:txBody>
      </p:sp>
    </p:spTree>
    <p:extLst>
      <p:ext uri="{BB962C8B-B14F-4D97-AF65-F5344CB8AC3E}">
        <p14:creationId xmlns:p14="http://schemas.microsoft.com/office/powerpoint/2010/main" val="384505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0CBBA018-38AE-46D3-9FA6-73F2863DD58A}" type="slidenum">
              <a:rPr lang="en-US" smtClean="0"/>
              <a:t>2</a:t>
            </a:fld>
            <a:endParaRPr lang="en-US"/>
          </a:p>
        </p:txBody>
      </p:sp>
    </p:spTree>
    <p:extLst>
      <p:ext uri="{BB962C8B-B14F-4D97-AF65-F5344CB8AC3E}">
        <p14:creationId xmlns:p14="http://schemas.microsoft.com/office/powerpoint/2010/main" val="3758053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5"/>
          </p:nvPr>
        </p:nvSpPr>
        <p:spPr/>
        <p:txBody>
          <a:bodyPr/>
          <a:lstStyle/>
          <a:p>
            <a:fld id="{C0F4E7A5-FEF2-4725-8ABF-90F9E1FA981B}" type="slidenum">
              <a:rPr lang="en-US" smtClean="0"/>
              <a:t>3</a:t>
            </a:fld>
            <a:endParaRPr lang="en-US"/>
          </a:p>
        </p:txBody>
      </p:sp>
    </p:spTree>
    <p:extLst>
      <p:ext uri="{BB962C8B-B14F-4D97-AF65-F5344CB8AC3E}">
        <p14:creationId xmlns:p14="http://schemas.microsoft.com/office/powerpoint/2010/main" val="1911045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latin typeface="+mj-lt"/>
            </a:endParaRPr>
          </a:p>
          <a:p>
            <a:endParaRPr lang="en-US" sz="900" dirty="0">
              <a:latin typeface="+mj-lt"/>
            </a:endParaRPr>
          </a:p>
        </p:txBody>
      </p:sp>
      <p:sp>
        <p:nvSpPr>
          <p:cNvPr id="4" name="Slide Number Placeholder 3"/>
          <p:cNvSpPr>
            <a:spLocks noGrp="1"/>
          </p:cNvSpPr>
          <p:nvPr>
            <p:ph type="sldNum" sz="quarter" idx="5"/>
          </p:nvPr>
        </p:nvSpPr>
        <p:spPr/>
        <p:txBody>
          <a:bodyPr/>
          <a:lstStyle/>
          <a:p>
            <a:fld id="{0CBBA018-38AE-46D3-9FA6-73F2863DD58A}" type="slidenum">
              <a:rPr lang="en-US" smtClean="0"/>
              <a:t>4</a:t>
            </a:fld>
            <a:endParaRPr lang="en-US"/>
          </a:p>
        </p:txBody>
      </p:sp>
    </p:spTree>
    <p:extLst>
      <p:ext uri="{BB962C8B-B14F-4D97-AF65-F5344CB8AC3E}">
        <p14:creationId xmlns:p14="http://schemas.microsoft.com/office/powerpoint/2010/main" val="941747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000" dirty="0"/>
          </a:p>
        </p:txBody>
      </p:sp>
      <p:sp>
        <p:nvSpPr>
          <p:cNvPr id="4" name="Slide Number Placeholder 3"/>
          <p:cNvSpPr>
            <a:spLocks noGrp="1"/>
          </p:cNvSpPr>
          <p:nvPr>
            <p:ph type="sldNum" sz="quarter" idx="5"/>
          </p:nvPr>
        </p:nvSpPr>
        <p:spPr/>
        <p:txBody>
          <a:bodyPr/>
          <a:lstStyle/>
          <a:p>
            <a:fld id="{0CBBA018-38AE-46D3-9FA6-73F2863DD58A}" type="slidenum">
              <a:rPr lang="en-US" smtClean="0"/>
              <a:t>5</a:t>
            </a:fld>
            <a:endParaRPr lang="en-US"/>
          </a:p>
        </p:txBody>
      </p:sp>
    </p:spTree>
    <p:extLst>
      <p:ext uri="{BB962C8B-B14F-4D97-AF65-F5344CB8AC3E}">
        <p14:creationId xmlns:p14="http://schemas.microsoft.com/office/powerpoint/2010/main" val="274635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BA018-38AE-46D3-9FA6-73F2863DD58A}" type="slidenum">
              <a:rPr lang="en-US" smtClean="0"/>
              <a:t>6</a:t>
            </a:fld>
            <a:endParaRPr lang="en-US"/>
          </a:p>
        </p:txBody>
      </p:sp>
    </p:spTree>
    <p:extLst>
      <p:ext uri="{BB962C8B-B14F-4D97-AF65-F5344CB8AC3E}">
        <p14:creationId xmlns:p14="http://schemas.microsoft.com/office/powerpoint/2010/main" val="388906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BA018-38AE-46D3-9FA6-73F2863DD58A}" type="slidenum">
              <a:rPr lang="en-US" smtClean="0"/>
              <a:t>7</a:t>
            </a:fld>
            <a:endParaRPr lang="en-US"/>
          </a:p>
        </p:txBody>
      </p:sp>
    </p:spTree>
    <p:extLst>
      <p:ext uri="{BB962C8B-B14F-4D97-AF65-F5344CB8AC3E}">
        <p14:creationId xmlns:p14="http://schemas.microsoft.com/office/powerpoint/2010/main" val="426246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9363">
              <a:defRPr/>
            </a:pPr>
            <a:fld id="{0CBBA018-38AE-46D3-9FA6-73F2863DD58A}" type="slidenum">
              <a:rPr lang="en-US">
                <a:solidFill>
                  <a:prstClr val="black"/>
                </a:solidFill>
                <a:latin typeface="Calibri" panose="020F0502020204030204"/>
              </a:rPr>
              <a:pPr defTabSz="939363">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016255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BA018-38AE-46D3-9FA6-73F2863DD58A}" type="slidenum">
              <a:rPr lang="en-US" smtClean="0"/>
              <a:t>9</a:t>
            </a:fld>
            <a:endParaRPr lang="en-US"/>
          </a:p>
        </p:txBody>
      </p:sp>
    </p:spTree>
    <p:extLst>
      <p:ext uri="{BB962C8B-B14F-4D97-AF65-F5344CB8AC3E}">
        <p14:creationId xmlns:p14="http://schemas.microsoft.com/office/powerpoint/2010/main" val="1593223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1A39DD-407C-A746-A681-806679DA94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6">
            <a:extLst>
              <a:ext uri="{FF2B5EF4-FFF2-40B4-BE49-F238E27FC236}">
                <a16:creationId xmlns:a16="http://schemas.microsoft.com/office/drawing/2014/main" id="{ADAD8C69-9C7D-0247-81CE-4EFD7177990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19100" y="5559104"/>
            <a:ext cx="1790700" cy="1013024"/>
          </a:xfrm>
          <a:prstGeom prst="rect">
            <a:avLst/>
          </a:prstGeom>
        </p:spPr>
      </p:pic>
      <p:sp>
        <p:nvSpPr>
          <p:cNvPr id="3" name="TextBox 2">
            <a:extLst>
              <a:ext uri="{FF2B5EF4-FFF2-40B4-BE49-F238E27FC236}">
                <a16:creationId xmlns:a16="http://schemas.microsoft.com/office/drawing/2014/main" id="{02FE80FF-03BA-3949-8BA6-FF512CDC7C3B}"/>
              </a:ext>
            </a:extLst>
          </p:cNvPr>
          <p:cNvSpPr txBox="1"/>
          <p:nvPr userDrawn="1"/>
        </p:nvSpPr>
        <p:spPr>
          <a:xfrm>
            <a:off x="165100" y="7061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7631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C922D52F-2711-FE42-9B90-87A127C3F52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385860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878AF01-0C20-164D-890F-4A7D42968F3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74777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stretch>
            <a:fillRect/>
          </a:stretch>
        </p:blipFill>
        <p:spPr>
          <a:xfrm>
            <a:off x="8509000" y="5815584"/>
            <a:ext cx="3683000" cy="859536"/>
          </a:xfrm>
          <a:prstGeom prst="rect">
            <a:avLst/>
          </a:prstGeom>
        </p:spPr>
      </p:pic>
      <p:pic>
        <p:nvPicPr>
          <p:cNvPr id="7" name="Graphic 6">
            <a:extLst>
              <a:ext uri="{FF2B5EF4-FFF2-40B4-BE49-F238E27FC236}">
                <a16:creationId xmlns:a16="http://schemas.microsoft.com/office/drawing/2014/main" id="{9F47D6F9-77F1-5D42-9073-E0715D41AE4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314116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FB1172D5-568E-3542-B214-66C5B7F43238}"/>
              </a:ext>
            </a:extLst>
          </p:cNvPr>
          <p:cNvPicPr>
            <a:picLocks noChangeAspect="1"/>
          </p:cNvPicPr>
          <p:nvPr userDrawn="1"/>
        </p:nvPicPr>
        <p:blipFill>
          <a:blip r:embed="rId3"/>
          <a:stretch>
            <a:fillRect/>
          </a:stretch>
        </p:blipFill>
        <p:spPr>
          <a:xfrm>
            <a:off x="595630" y="226060"/>
            <a:ext cx="1612900" cy="889000"/>
          </a:xfrm>
          <a:prstGeom prst="rect">
            <a:avLst/>
          </a:prstGeom>
        </p:spPr>
      </p:pic>
      <p:pic>
        <p:nvPicPr>
          <p:cNvPr id="11" name="Graphic 10">
            <a:extLst>
              <a:ext uri="{FF2B5EF4-FFF2-40B4-BE49-F238E27FC236}">
                <a16:creationId xmlns:a16="http://schemas.microsoft.com/office/drawing/2014/main" id="{A58EA05F-992F-3A41-83AD-A43B3895AE1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4607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CC9A8-3F06-4942-982C-383426DA94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4363D17C-6E41-3D4E-9DA7-DF7802CB86B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755110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15347A21-F2EB-A841-A8F5-568363429B20}"/>
              </a:ext>
            </a:extLst>
          </p:cNvPr>
          <p:cNvSpPr>
            <a:spLocks noGrp="1"/>
          </p:cNvSpPr>
          <p:nvPr>
            <p:ph type="sldNum" sz="quarter" idx="12"/>
          </p:nvPr>
        </p:nvSpPr>
        <p:spPr/>
        <p:txBody>
          <a:bodyPr/>
          <a:lstStyle/>
          <a:p>
            <a:fld id="{7C0564C1-ED85-FC4A-AC5D-56F28EA76E8D}" type="slidenum">
              <a:rPr lang="en-US" smtClean="0"/>
              <a:t>‹#›</a:t>
            </a:fld>
            <a:endParaRPr lang="en-US"/>
          </a:p>
        </p:txBody>
      </p:sp>
      <p:pic>
        <p:nvPicPr>
          <p:cNvPr id="6" name="Picture 5">
            <a:extLst>
              <a:ext uri="{FF2B5EF4-FFF2-40B4-BE49-F238E27FC236}">
                <a16:creationId xmlns:a16="http://schemas.microsoft.com/office/drawing/2014/main" id="{A0047133-E68C-1645-B560-6E6434553D85}"/>
              </a:ext>
            </a:extLst>
          </p:cNvPr>
          <p:cNvPicPr>
            <a:picLocks noChangeAspect="1"/>
          </p:cNvPicPr>
          <p:nvPr userDrawn="1"/>
        </p:nvPicPr>
        <p:blipFill>
          <a:blip r:embed="rId3"/>
          <a:stretch>
            <a:fillRect/>
          </a:stretch>
        </p:blipFill>
        <p:spPr>
          <a:xfrm>
            <a:off x="7778027" y="5515751"/>
            <a:ext cx="4039324" cy="1295400"/>
          </a:xfrm>
          <a:prstGeom prst="rect">
            <a:avLst/>
          </a:prstGeom>
        </p:spPr>
      </p:pic>
      <p:pic>
        <p:nvPicPr>
          <p:cNvPr id="8" name="Graphic 7">
            <a:extLst>
              <a:ext uri="{FF2B5EF4-FFF2-40B4-BE49-F238E27FC236}">
                <a16:creationId xmlns:a16="http://schemas.microsoft.com/office/drawing/2014/main" id="{7921D9FB-1F0D-694B-B8E1-00F2856A836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392946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37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D62BB5C-B72D-B040-AD8C-ACB272BBE902}"/>
              </a:ext>
            </a:extLst>
          </p:cNvPr>
          <p:cNvPicPr>
            <a:picLocks noChangeAspect="1"/>
          </p:cNvPicPr>
          <p:nvPr userDrawn="1"/>
        </p:nvPicPr>
        <p:blipFill>
          <a:blip r:embed="rId3"/>
          <a:stretch>
            <a:fillRect/>
          </a:stretch>
        </p:blipFill>
        <p:spPr>
          <a:xfrm>
            <a:off x="4637428" y="866012"/>
            <a:ext cx="2984500" cy="635000"/>
          </a:xfrm>
          <a:prstGeom prst="rect">
            <a:avLst/>
          </a:prstGeom>
        </p:spPr>
      </p:pic>
      <p:pic>
        <p:nvPicPr>
          <p:cNvPr id="6" name="Graphic 5">
            <a:extLst>
              <a:ext uri="{FF2B5EF4-FFF2-40B4-BE49-F238E27FC236}">
                <a16:creationId xmlns:a16="http://schemas.microsoft.com/office/drawing/2014/main" id="{EFDE62FB-77D0-BC43-B68F-E38AB3D4BD6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63910" y="601114"/>
            <a:ext cx="1664181" cy="941451"/>
          </a:xfrm>
          <a:prstGeom prst="rect">
            <a:avLst/>
          </a:prstGeom>
        </p:spPr>
      </p:pic>
    </p:spTree>
    <p:extLst>
      <p:ext uri="{BB962C8B-B14F-4D97-AF65-F5344CB8AC3E}">
        <p14:creationId xmlns:p14="http://schemas.microsoft.com/office/powerpoint/2010/main" val="219236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2013B1-B49D-A542-A4D4-11895E903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E52AC2-B03D-AE40-A31A-B5F93EEFA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D3A7F-5915-1D46-9BC2-D8C087C283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F4572-77DA-414C-98E4-624CEE4532DD}" type="datetimeFigureOut">
              <a:rPr lang="en-US" smtClean="0"/>
              <a:t>4/17/2024</a:t>
            </a:fld>
            <a:endParaRPr lang="en-US"/>
          </a:p>
        </p:txBody>
      </p:sp>
      <p:sp>
        <p:nvSpPr>
          <p:cNvPr id="5" name="Footer Placeholder 4">
            <a:extLst>
              <a:ext uri="{FF2B5EF4-FFF2-40B4-BE49-F238E27FC236}">
                <a16:creationId xmlns:a16="http://schemas.microsoft.com/office/drawing/2014/main" id="{889D063A-67D3-9744-9244-37EF53F9E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760C3C-E5F1-724D-8B94-DF566F8CC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564C1-ED85-FC4A-AC5D-56F28EA76E8D}" type="slidenum">
              <a:rPr lang="en-US" smtClean="0"/>
              <a:t>‹#›</a:t>
            </a:fld>
            <a:endParaRPr lang="en-US"/>
          </a:p>
        </p:txBody>
      </p:sp>
    </p:spTree>
    <p:extLst>
      <p:ext uri="{BB962C8B-B14F-4D97-AF65-F5344CB8AC3E}">
        <p14:creationId xmlns:p14="http://schemas.microsoft.com/office/powerpoint/2010/main" val="3118552995"/>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708" r:id="rId3"/>
    <p:sldLayoutId id="2147483702" r:id="rId4"/>
    <p:sldLayoutId id="2147483659" r:id="rId5"/>
    <p:sldLayoutId id="2147483711" r:id="rId6"/>
    <p:sldLayoutId id="2147483712" r:id="rId7"/>
    <p:sldLayoutId id="2147483655" r:id="rId8"/>
    <p:sldLayoutId id="214748370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data.census.gov/table/ACSST5Y2022.S0101?q=S0101" TargetMode="Externa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data.census.gov/table/ACSST5Y2022.S1810?q=Disability&amp;g=050XX00US37063" TargetMode="External"/><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data.census.gov/table/ACSST5Y2022.S1701?q=S1701&amp;g=050XX00US37063" TargetMode="External"/><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data.census.gov/table/ACSST5Y2022.S1901?q=S1901&amp;g=050XX00US37063" TargetMode="Externa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https://data.census.gov/table/ACSST5Y2022.S1601?q=S1601&amp;g=050XX00US3706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2.png"/><Relationship Id="rId7" Type="http://schemas.openxmlformats.org/officeDocument/2006/relationships/hyperlink" Target="https://www.census.gov/data/academy.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22.svg"/></Relationships>
</file>

<file path=ppt/slides/_rels/slide17.xml.rels><?xml version="1.0" encoding="UTF-8" standalone="yes"?>
<Relationships xmlns="http://schemas.openxmlformats.org/package/2006/relationships"><Relationship Id="rId8" Type="http://schemas.openxmlformats.org/officeDocument/2006/relationships/hyperlink" Target="https://www.census.gov/data/what-is-data-census-gov.html" TargetMode="External"/><Relationship Id="rId13" Type="http://schemas.openxmlformats.org/officeDocument/2006/relationships/image" Target="../media/image67.png"/><Relationship Id="rId3" Type="http://schemas.openxmlformats.org/officeDocument/2006/relationships/image" Target="../media/image18.png"/><Relationship Id="rId7" Type="http://schemas.openxmlformats.org/officeDocument/2006/relationships/hyperlink" Target="https://www.census.gov/quickfacts/fact/faq/US/PST045221" TargetMode="External"/><Relationship Id="rId12" Type="http://schemas.openxmlformats.org/officeDocument/2006/relationships/hyperlink" Target="https://onthemap.ces.census.gov/"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www.census.gov/data/data-tools.html" TargetMode="External"/><Relationship Id="rId11" Type="http://schemas.openxmlformats.org/officeDocument/2006/relationships/hyperlink" Target="https://www.census.gov/data/academy.html" TargetMode="External"/><Relationship Id="rId5" Type="http://schemas.openxmlformats.org/officeDocument/2006/relationships/hyperlink" Target="mailto:Kelly.karres@census.gov" TargetMode="External"/><Relationship Id="rId10" Type="http://schemas.openxmlformats.org/officeDocument/2006/relationships/hyperlink" Target="https://www.census.gov/glossary/" TargetMode="External"/><Relationship Id="rId4" Type="http://schemas.openxmlformats.org/officeDocument/2006/relationships/image" Target="../media/image66.svg"/><Relationship Id="rId9" Type="http://schemas.openxmlformats.org/officeDocument/2006/relationships/hyperlink" Target="https://www.census.gov/about/index.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4.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4.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19.sv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18.png"/><Relationship Id="rId9" Type="http://schemas.openxmlformats.org/officeDocument/2006/relationships/image" Target="../media/image28.pn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data.census.gov/cedsci/"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svg"/></Relationships>
</file>

<file path=ppt/slides/_rels/slide8.xml.rels><?xml version="1.0" encoding="UTF-8" standalone="yes"?>
<Relationships xmlns="http://schemas.openxmlformats.org/package/2006/relationships"><Relationship Id="rId3" Type="http://schemas.openxmlformats.org/officeDocument/2006/relationships/hyperlink" Target="https://data.census.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data.census.gov/table/ACSDP5Y2022.DP05?q=DP05" TargetMode="Externa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81329-518F-4A45-BDEE-0B5AEA6EB54F}"/>
              </a:ext>
            </a:extLst>
          </p:cNvPr>
          <p:cNvSpPr>
            <a:spLocks noGrp="1"/>
          </p:cNvSpPr>
          <p:nvPr>
            <p:ph type="ctrTitle" idx="4294967295"/>
          </p:nvPr>
        </p:nvSpPr>
        <p:spPr>
          <a:xfrm>
            <a:off x="584957" y="2483643"/>
            <a:ext cx="10881246" cy="945357"/>
          </a:xfrm>
        </p:spPr>
        <p:txBody>
          <a:bodyPr>
            <a:noAutofit/>
          </a:bodyPr>
          <a:lstStyle/>
          <a:p>
            <a:pPr algn="l">
              <a:lnSpc>
                <a:spcPct val="150000"/>
              </a:lnSpc>
            </a:pPr>
            <a:r>
              <a:rPr lang="en-US" sz="3200" b="1" dirty="0">
                <a:solidFill>
                  <a:schemeClr val="bg1"/>
                </a:solidFill>
                <a:latin typeface="+mn-lt"/>
              </a:rPr>
              <a:t>Accessing Census Data for Title VI Program Plans</a:t>
            </a:r>
          </a:p>
        </p:txBody>
      </p:sp>
      <p:sp>
        <p:nvSpPr>
          <p:cNvPr id="3" name="Subtitle 2">
            <a:extLst>
              <a:ext uri="{FF2B5EF4-FFF2-40B4-BE49-F238E27FC236}">
                <a16:creationId xmlns:a16="http://schemas.microsoft.com/office/drawing/2014/main" id="{7C2D0AFB-2812-4D4B-A3C6-57401E27264F}"/>
              </a:ext>
            </a:extLst>
          </p:cNvPr>
          <p:cNvSpPr>
            <a:spLocks noGrp="1"/>
          </p:cNvSpPr>
          <p:nvPr>
            <p:ph type="subTitle" idx="4294967295"/>
          </p:nvPr>
        </p:nvSpPr>
        <p:spPr>
          <a:xfrm>
            <a:off x="630248" y="3703195"/>
            <a:ext cx="7771880" cy="1610675"/>
          </a:xfrm>
        </p:spPr>
        <p:txBody>
          <a:bodyPr>
            <a:normAutofit fontScale="92500" lnSpcReduction="10000"/>
          </a:bodyPr>
          <a:lstStyle/>
          <a:p>
            <a:pPr marL="0" indent="0" algn="l">
              <a:buNone/>
            </a:pPr>
            <a:r>
              <a:rPr lang="en-US" sz="2400" b="1" dirty="0">
                <a:solidFill>
                  <a:schemeClr val="bg1"/>
                </a:solidFill>
              </a:rPr>
              <a:t>April 17, 2024</a:t>
            </a:r>
          </a:p>
          <a:p>
            <a:pPr marL="0" indent="0" algn="l">
              <a:buNone/>
            </a:pPr>
            <a:r>
              <a:rPr lang="en-US" sz="2400" b="1" dirty="0">
                <a:solidFill>
                  <a:schemeClr val="bg1"/>
                </a:solidFill>
              </a:rPr>
              <a:t>NC Department of Transportation </a:t>
            </a:r>
          </a:p>
          <a:p>
            <a:pPr marL="0" indent="0" algn="l">
              <a:buNone/>
            </a:pPr>
            <a:endParaRPr lang="en-US" sz="2400" b="1" dirty="0">
              <a:solidFill>
                <a:schemeClr val="bg1"/>
              </a:solidFill>
            </a:endParaRPr>
          </a:p>
          <a:p>
            <a:pPr marL="0" indent="0" algn="l">
              <a:buNone/>
            </a:pPr>
            <a:r>
              <a:rPr lang="en-US" sz="1900" b="1" dirty="0">
                <a:solidFill>
                  <a:schemeClr val="bg1"/>
                </a:solidFill>
              </a:rPr>
              <a:t>Kelly Karres, Data Dissemination Specialist, U.S. Census Bureau</a:t>
            </a:r>
          </a:p>
        </p:txBody>
      </p:sp>
      <p:sp>
        <p:nvSpPr>
          <p:cNvPr id="5" name="Subtitle 2">
            <a:extLst>
              <a:ext uri="{FF2B5EF4-FFF2-40B4-BE49-F238E27FC236}">
                <a16:creationId xmlns:a16="http://schemas.microsoft.com/office/drawing/2014/main" id="{CC067711-9EDA-114A-9A9E-EC210BE6F20B}"/>
              </a:ext>
            </a:extLst>
          </p:cNvPr>
          <p:cNvSpPr txBox="1">
            <a:spLocks/>
          </p:cNvSpPr>
          <p:nvPr/>
        </p:nvSpPr>
        <p:spPr>
          <a:xfrm>
            <a:off x="584957" y="3900869"/>
            <a:ext cx="6715538" cy="641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dirty="0">
              <a:solidFill>
                <a:schemeClr val="bg1"/>
              </a:solidFill>
            </a:endParaRPr>
          </a:p>
        </p:txBody>
      </p:sp>
    </p:spTree>
    <p:extLst>
      <p:ext uri="{BB962C8B-B14F-4D97-AF65-F5344CB8AC3E}">
        <p14:creationId xmlns:p14="http://schemas.microsoft.com/office/powerpoint/2010/main" val="2116262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D47584-0DA6-D660-9A0D-B15532D4A815}"/>
              </a:ext>
            </a:extLst>
          </p:cNvPr>
          <p:cNvPicPr>
            <a:picLocks noChangeAspect="1"/>
          </p:cNvPicPr>
          <p:nvPr/>
        </p:nvPicPr>
        <p:blipFill>
          <a:blip r:embed="rId3"/>
          <a:stretch>
            <a:fillRect/>
          </a:stretch>
        </p:blipFill>
        <p:spPr>
          <a:xfrm>
            <a:off x="1009615" y="993691"/>
            <a:ext cx="2368585" cy="708362"/>
          </a:xfrm>
          <a:prstGeom prst="rect">
            <a:avLst/>
          </a:prstGeom>
        </p:spPr>
      </p:pic>
      <p:pic>
        <p:nvPicPr>
          <p:cNvPr id="8" name="Picture 7">
            <a:extLst>
              <a:ext uri="{FF2B5EF4-FFF2-40B4-BE49-F238E27FC236}">
                <a16:creationId xmlns:a16="http://schemas.microsoft.com/office/drawing/2014/main" id="{36401FD3-E606-42B3-0690-43C2D6DB94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2903" y="1702053"/>
            <a:ext cx="9027583" cy="2698806"/>
          </a:xfrm>
          <a:prstGeom prst="rect">
            <a:avLst/>
          </a:prstGeom>
        </p:spPr>
      </p:pic>
      <p:sp>
        <p:nvSpPr>
          <p:cNvPr id="10" name="TextBox 9">
            <a:extLst>
              <a:ext uri="{FF2B5EF4-FFF2-40B4-BE49-F238E27FC236}">
                <a16:creationId xmlns:a16="http://schemas.microsoft.com/office/drawing/2014/main" id="{21415244-7EBB-C646-1CCA-F4E498A52873}"/>
              </a:ext>
            </a:extLst>
          </p:cNvPr>
          <p:cNvSpPr txBox="1"/>
          <p:nvPr/>
        </p:nvSpPr>
        <p:spPr>
          <a:xfrm>
            <a:off x="7835900" y="6105548"/>
            <a:ext cx="4356100" cy="369332"/>
          </a:xfrm>
          <a:prstGeom prst="rect">
            <a:avLst/>
          </a:prstGeom>
          <a:noFill/>
        </p:spPr>
        <p:txBody>
          <a:bodyPr wrap="square">
            <a:spAutoFit/>
          </a:bodyPr>
          <a:lstStyle/>
          <a:p>
            <a:r>
              <a:rPr lang="en-US" dirty="0">
                <a:hlinkClick r:id="rId5"/>
              </a:rPr>
              <a:t>S0101: Age and Sex - Census Bureau Table</a:t>
            </a:r>
            <a:endParaRPr lang="en-US" dirty="0"/>
          </a:p>
        </p:txBody>
      </p:sp>
      <p:sp>
        <p:nvSpPr>
          <p:cNvPr id="11" name="TextBox 10">
            <a:extLst>
              <a:ext uri="{FF2B5EF4-FFF2-40B4-BE49-F238E27FC236}">
                <a16:creationId xmlns:a16="http://schemas.microsoft.com/office/drawing/2014/main" id="{4096802E-730E-F476-FB62-741B2A3D5133}"/>
              </a:ext>
            </a:extLst>
          </p:cNvPr>
          <p:cNvSpPr txBox="1"/>
          <p:nvPr/>
        </p:nvSpPr>
        <p:spPr>
          <a:xfrm>
            <a:off x="1397000" y="4400859"/>
            <a:ext cx="9150498" cy="923330"/>
          </a:xfrm>
          <a:prstGeom prst="rect">
            <a:avLst/>
          </a:prstGeom>
          <a:noFill/>
        </p:spPr>
        <p:txBody>
          <a:bodyPr wrap="square" rtlCol="0">
            <a:spAutoFit/>
          </a:bodyPr>
          <a:lstStyle/>
          <a:p>
            <a:r>
              <a:rPr lang="en-US" dirty="0"/>
              <a:t>This table does not provide data for the 18 to 64 age group. You will need to calculate the data for the 18 to 64 category by subtracting Under 18  and+ 65 years and over from the Total Population.</a:t>
            </a:r>
          </a:p>
        </p:txBody>
      </p:sp>
      <p:sp>
        <p:nvSpPr>
          <p:cNvPr id="13" name="Star: 5 Points 12">
            <a:extLst>
              <a:ext uri="{FF2B5EF4-FFF2-40B4-BE49-F238E27FC236}">
                <a16:creationId xmlns:a16="http://schemas.microsoft.com/office/drawing/2014/main" id="{C7B4A551-1FBD-053F-17D0-C66F77D4BF02}"/>
              </a:ext>
            </a:extLst>
          </p:cNvPr>
          <p:cNvSpPr/>
          <p:nvPr/>
        </p:nvSpPr>
        <p:spPr>
          <a:xfrm>
            <a:off x="992903" y="4537103"/>
            <a:ext cx="274319" cy="2413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054EFB6E-C1BC-E72A-391F-5D1CA70870D3}"/>
              </a:ext>
            </a:extLst>
          </p:cNvPr>
          <p:cNvSpPr/>
          <p:nvPr/>
        </p:nvSpPr>
        <p:spPr>
          <a:xfrm>
            <a:off x="2628901" y="3429000"/>
            <a:ext cx="228600" cy="1905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49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93A1A9-45E8-409C-5F92-856FCD591AC1}"/>
              </a:ext>
            </a:extLst>
          </p:cNvPr>
          <p:cNvPicPr>
            <a:picLocks noChangeAspect="1"/>
          </p:cNvPicPr>
          <p:nvPr/>
        </p:nvPicPr>
        <p:blipFill>
          <a:blip r:embed="rId3"/>
          <a:stretch>
            <a:fillRect/>
          </a:stretch>
        </p:blipFill>
        <p:spPr>
          <a:xfrm>
            <a:off x="1555717" y="73016"/>
            <a:ext cx="2424830" cy="600084"/>
          </a:xfrm>
          <a:prstGeom prst="rect">
            <a:avLst/>
          </a:prstGeom>
        </p:spPr>
      </p:pic>
      <p:pic>
        <p:nvPicPr>
          <p:cNvPr id="5" name="Picture 4">
            <a:extLst>
              <a:ext uri="{FF2B5EF4-FFF2-40B4-BE49-F238E27FC236}">
                <a16:creationId xmlns:a16="http://schemas.microsoft.com/office/drawing/2014/main" id="{ECB116F7-02AA-3812-9A0E-A778422047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66817" y="546100"/>
            <a:ext cx="7880383" cy="4519537"/>
          </a:xfrm>
          <a:prstGeom prst="rect">
            <a:avLst/>
          </a:prstGeom>
        </p:spPr>
      </p:pic>
      <p:sp>
        <p:nvSpPr>
          <p:cNvPr id="7" name="TextBox 6">
            <a:extLst>
              <a:ext uri="{FF2B5EF4-FFF2-40B4-BE49-F238E27FC236}">
                <a16:creationId xmlns:a16="http://schemas.microsoft.com/office/drawing/2014/main" id="{4501E83A-A95A-74A8-9570-5C11646B10E6}"/>
              </a:ext>
            </a:extLst>
          </p:cNvPr>
          <p:cNvSpPr txBox="1"/>
          <p:nvPr/>
        </p:nvSpPr>
        <p:spPr>
          <a:xfrm>
            <a:off x="6642100" y="6143017"/>
            <a:ext cx="5549900" cy="369332"/>
          </a:xfrm>
          <a:prstGeom prst="rect">
            <a:avLst/>
          </a:prstGeom>
          <a:noFill/>
        </p:spPr>
        <p:txBody>
          <a:bodyPr wrap="square">
            <a:spAutoFit/>
          </a:bodyPr>
          <a:lstStyle/>
          <a:p>
            <a:r>
              <a:rPr lang="en-US" dirty="0">
                <a:hlinkClick r:id="rId5"/>
              </a:rPr>
              <a:t>S1810: Disability Characteristics - Census Bureau Table</a:t>
            </a:r>
            <a:endParaRPr lang="en-US" dirty="0"/>
          </a:p>
        </p:txBody>
      </p:sp>
      <p:sp>
        <p:nvSpPr>
          <p:cNvPr id="10" name="TextBox 9">
            <a:extLst>
              <a:ext uri="{FF2B5EF4-FFF2-40B4-BE49-F238E27FC236}">
                <a16:creationId xmlns:a16="http://schemas.microsoft.com/office/drawing/2014/main" id="{D026CB77-75E7-59BE-4E66-2D8E25568CDC}"/>
              </a:ext>
            </a:extLst>
          </p:cNvPr>
          <p:cNvSpPr txBox="1"/>
          <p:nvPr/>
        </p:nvSpPr>
        <p:spPr>
          <a:xfrm>
            <a:off x="2285532" y="5195669"/>
            <a:ext cx="8166568" cy="369332"/>
          </a:xfrm>
          <a:prstGeom prst="rect">
            <a:avLst/>
          </a:prstGeom>
          <a:noFill/>
        </p:spPr>
        <p:txBody>
          <a:bodyPr wrap="square" rtlCol="0">
            <a:spAutoFit/>
          </a:bodyPr>
          <a:lstStyle/>
          <a:p>
            <a:r>
              <a:rPr lang="en-US" dirty="0"/>
              <a:t>For the 18 to 64 category, you will need to combine the categories 18-34 and 35-64.</a:t>
            </a:r>
          </a:p>
        </p:txBody>
      </p:sp>
      <p:sp>
        <p:nvSpPr>
          <p:cNvPr id="11" name="Star: 5 Points 10">
            <a:extLst>
              <a:ext uri="{FF2B5EF4-FFF2-40B4-BE49-F238E27FC236}">
                <a16:creationId xmlns:a16="http://schemas.microsoft.com/office/drawing/2014/main" id="{D5BC6450-5DAF-4510-12CB-FFB1FD7FE6E1}"/>
              </a:ext>
            </a:extLst>
          </p:cNvPr>
          <p:cNvSpPr/>
          <p:nvPr/>
        </p:nvSpPr>
        <p:spPr>
          <a:xfrm>
            <a:off x="4361181" y="1968500"/>
            <a:ext cx="199389" cy="1778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93F1671D-ED64-67B4-340C-26DDF7E885B0}"/>
              </a:ext>
            </a:extLst>
          </p:cNvPr>
          <p:cNvSpPr/>
          <p:nvPr/>
        </p:nvSpPr>
        <p:spPr>
          <a:xfrm>
            <a:off x="1905001" y="5227935"/>
            <a:ext cx="278932" cy="26086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tar: 5 Points 1">
            <a:extLst>
              <a:ext uri="{FF2B5EF4-FFF2-40B4-BE49-F238E27FC236}">
                <a16:creationId xmlns:a16="http://schemas.microsoft.com/office/drawing/2014/main" id="{C4FEAE26-5421-B44A-CBB7-8A0416EF7085}"/>
              </a:ext>
            </a:extLst>
          </p:cNvPr>
          <p:cNvSpPr/>
          <p:nvPr/>
        </p:nvSpPr>
        <p:spPr>
          <a:xfrm>
            <a:off x="4361181" y="2174958"/>
            <a:ext cx="199389" cy="1778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D345039-306D-0CA1-5725-722AADF1F69D}"/>
              </a:ext>
            </a:extLst>
          </p:cNvPr>
          <p:cNvSpPr txBox="1"/>
          <p:nvPr/>
        </p:nvSpPr>
        <p:spPr>
          <a:xfrm>
            <a:off x="2285532" y="5611566"/>
            <a:ext cx="9258768" cy="369332"/>
          </a:xfrm>
          <a:prstGeom prst="rect">
            <a:avLst/>
          </a:prstGeom>
          <a:noFill/>
        </p:spPr>
        <p:txBody>
          <a:bodyPr wrap="square" rtlCol="0">
            <a:spAutoFit/>
          </a:bodyPr>
          <a:lstStyle/>
          <a:p>
            <a:r>
              <a:rPr lang="en-US" dirty="0"/>
              <a:t>For the 65 and over category, you will need to combine the categories 65 to 74 and 75 and over.</a:t>
            </a:r>
          </a:p>
        </p:txBody>
      </p:sp>
      <p:sp>
        <p:nvSpPr>
          <p:cNvPr id="6" name="Star: 5 Points 5">
            <a:extLst>
              <a:ext uri="{FF2B5EF4-FFF2-40B4-BE49-F238E27FC236}">
                <a16:creationId xmlns:a16="http://schemas.microsoft.com/office/drawing/2014/main" id="{ECB8947B-B2AA-44C9-7FD3-C47A0CB8DB2C}"/>
              </a:ext>
            </a:extLst>
          </p:cNvPr>
          <p:cNvSpPr/>
          <p:nvPr/>
        </p:nvSpPr>
        <p:spPr>
          <a:xfrm>
            <a:off x="1917701" y="5647035"/>
            <a:ext cx="278932" cy="26086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20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91CA1-DD15-CAC8-1FA4-ED60E8C302B4}"/>
              </a:ext>
            </a:extLst>
          </p:cNvPr>
          <p:cNvPicPr>
            <a:picLocks noChangeAspect="1"/>
          </p:cNvPicPr>
          <p:nvPr/>
        </p:nvPicPr>
        <p:blipFill>
          <a:blip r:embed="rId3"/>
          <a:stretch>
            <a:fillRect/>
          </a:stretch>
        </p:blipFill>
        <p:spPr>
          <a:xfrm>
            <a:off x="894184" y="149216"/>
            <a:ext cx="2376097" cy="612783"/>
          </a:xfrm>
          <a:prstGeom prst="rect">
            <a:avLst/>
          </a:prstGeom>
        </p:spPr>
      </p:pic>
      <p:pic>
        <p:nvPicPr>
          <p:cNvPr id="5" name="Picture 4">
            <a:extLst>
              <a:ext uri="{FF2B5EF4-FFF2-40B4-BE49-F238E27FC236}">
                <a16:creationId xmlns:a16="http://schemas.microsoft.com/office/drawing/2014/main" id="{3610754A-3D76-E2B2-DE7C-3068C1F585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111" y="558798"/>
            <a:ext cx="6742919" cy="5410202"/>
          </a:xfrm>
          <a:prstGeom prst="rect">
            <a:avLst/>
          </a:prstGeom>
        </p:spPr>
      </p:pic>
      <p:sp>
        <p:nvSpPr>
          <p:cNvPr id="7" name="TextBox 6">
            <a:extLst>
              <a:ext uri="{FF2B5EF4-FFF2-40B4-BE49-F238E27FC236}">
                <a16:creationId xmlns:a16="http://schemas.microsoft.com/office/drawing/2014/main" id="{74BA336D-2864-B7E7-4F92-C18E8E397B76}"/>
              </a:ext>
            </a:extLst>
          </p:cNvPr>
          <p:cNvSpPr txBox="1"/>
          <p:nvPr/>
        </p:nvSpPr>
        <p:spPr>
          <a:xfrm>
            <a:off x="6445110" y="6193916"/>
            <a:ext cx="5746890" cy="369332"/>
          </a:xfrm>
          <a:prstGeom prst="rect">
            <a:avLst/>
          </a:prstGeom>
          <a:noFill/>
        </p:spPr>
        <p:txBody>
          <a:bodyPr wrap="square">
            <a:spAutoFit/>
          </a:bodyPr>
          <a:lstStyle/>
          <a:p>
            <a:r>
              <a:rPr lang="en-US" dirty="0">
                <a:hlinkClick r:id="rId5"/>
              </a:rPr>
              <a:t>S1701: Poverty Status in the Past ... - Census Bureau Table</a:t>
            </a:r>
            <a:endParaRPr lang="en-US" dirty="0"/>
          </a:p>
        </p:txBody>
      </p:sp>
    </p:spTree>
    <p:extLst>
      <p:ext uri="{BB962C8B-B14F-4D97-AF65-F5344CB8AC3E}">
        <p14:creationId xmlns:p14="http://schemas.microsoft.com/office/powerpoint/2010/main" val="185143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16A52C-69D0-6E8C-484C-23FAD5E82F44}"/>
              </a:ext>
            </a:extLst>
          </p:cNvPr>
          <p:cNvPicPr>
            <a:picLocks noChangeAspect="1"/>
          </p:cNvPicPr>
          <p:nvPr/>
        </p:nvPicPr>
        <p:blipFill>
          <a:blip r:embed="rId3"/>
          <a:stretch>
            <a:fillRect/>
          </a:stretch>
        </p:blipFill>
        <p:spPr>
          <a:xfrm>
            <a:off x="771489" y="561968"/>
            <a:ext cx="3573093" cy="708032"/>
          </a:xfrm>
          <a:prstGeom prst="rect">
            <a:avLst/>
          </a:prstGeom>
        </p:spPr>
      </p:pic>
      <p:pic>
        <p:nvPicPr>
          <p:cNvPr id="5" name="Picture 4">
            <a:extLst>
              <a:ext uri="{FF2B5EF4-FFF2-40B4-BE49-F238E27FC236}">
                <a16:creationId xmlns:a16="http://schemas.microsoft.com/office/drawing/2014/main" id="{EAC35117-41B1-5046-9861-EB63DBF737C3}"/>
              </a:ext>
            </a:extLst>
          </p:cNvPr>
          <p:cNvPicPr>
            <a:picLocks noChangeAspect="1"/>
          </p:cNvPicPr>
          <p:nvPr/>
        </p:nvPicPr>
        <p:blipFill>
          <a:blip r:embed="rId4"/>
          <a:stretch>
            <a:fillRect/>
          </a:stretch>
        </p:blipFill>
        <p:spPr>
          <a:xfrm>
            <a:off x="942983" y="1252504"/>
            <a:ext cx="5688119" cy="4284696"/>
          </a:xfrm>
          <a:prstGeom prst="rect">
            <a:avLst/>
          </a:prstGeom>
        </p:spPr>
      </p:pic>
      <p:sp>
        <p:nvSpPr>
          <p:cNvPr id="7" name="TextBox 6">
            <a:extLst>
              <a:ext uri="{FF2B5EF4-FFF2-40B4-BE49-F238E27FC236}">
                <a16:creationId xmlns:a16="http://schemas.microsoft.com/office/drawing/2014/main" id="{63805887-96AF-5C35-EF76-3096273C563C}"/>
              </a:ext>
            </a:extLst>
          </p:cNvPr>
          <p:cNvSpPr txBox="1"/>
          <p:nvPr/>
        </p:nvSpPr>
        <p:spPr>
          <a:xfrm>
            <a:off x="5905501" y="6151536"/>
            <a:ext cx="6016556" cy="369332"/>
          </a:xfrm>
          <a:prstGeom prst="rect">
            <a:avLst/>
          </a:prstGeom>
          <a:noFill/>
        </p:spPr>
        <p:txBody>
          <a:bodyPr wrap="square">
            <a:spAutoFit/>
          </a:bodyPr>
          <a:lstStyle/>
          <a:p>
            <a:r>
              <a:rPr lang="en-US">
                <a:hlinkClick r:id="rId5"/>
              </a:rPr>
              <a:t>S1901: Income in the Past 12 Months ... - Census Bureau Table</a:t>
            </a:r>
            <a:endParaRPr lang="en-US" dirty="0"/>
          </a:p>
        </p:txBody>
      </p:sp>
    </p:spTree>
    <p:extLst>
      <p:ext uri="{BB962C8B-B14F-4D97-AF65-F5344CB8AC3E}">
        <p14:creationId xmlns:p14="http://schemas.microsoft.com/office/powerpoint/2010/main" val="3647986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A33CC7-E3DD-E4A0-4118-21ADCD62E9EB}"/>
              </a:ext>
            </a:extLst>
          </p:cNvPr>
          <p:cNvPicPr>
            <a:picLocks noChangeAspect="1"/>
          </p:cNvPicPr>
          <p:nvPr/>
        </p:nvPicPr>
        <p:blipFill>
          <a:blip r:embed="rId3"/>
          <a:stretch>
            <a:fillRect/>
          </a:stretch>
        </p:blipFill>
        <p:spPr>
          <a:xfrm>
            <a:off x="315037" y="452125"/>
            <a:ext cx="6138448" cy="669932"/>
          </a:xfrm>
          <a:prstGeom prst="rect">
            <a:avLst/>
          </a:prstGeom>
        </p:spPr>
      </p:pic>
      <p:sp>
        <p:nvSpPr>
          <p:cNvPr id="5" name="TextBox 4">
            <a:extLst>
              <a:ext uri="{FF2B5EF4-FFF2-40B4-BE49-F238E27FC236}">
                <a16:creationId xmlns:a16="http://schemas.microsoft.com/office/drawing/2014/main" id="{AC44F8A2-AF41-60DD-41A9-176C1053FFAA}"/>
              </a:ext>
            </a:extLst>
          </p:cNvPr>
          <p:cNvSpPr txBox="1"/>
          <p:nvPr/>
        </p:nvSpPr>
        <p:spPr>
          <a:xfrm>
            <a:off x="6453485" y="6036543"/>
            <a:ext cx="5903615" cy="369332"/>
          </a:xfrm>
          <a:prstGeom prst="rect">
            <a:avLst/>
          </a:prstGeom>
          <a:noFill/>
        </p:spPr>
        <p:txBody>
          <a:bodyPr wrap="square">
            <a:spAutoFit/>
          </a:bodyPr>
          <a:lstStyle/>
          <a:p>
            <a:r>
              <a:rPr lang="en-US" dirty="0">
                <a:hlinkClick r:id="rId4"/>
              </a:rPr>
              <a:t>S1601: Language Spoken at Home - Census Bureau Table</a:t>
            </a:r>
            <a:endParaRPr lang="en-US" dirty="0"/>
          </a:p>
        </p:txBody>
      </p:sp>
      <p:pic>
        <p:nvPicPr>
          <p:cNvPr id="4" name="Picture 3">
            <a:extLst>
              <a:ext uri="{FF2B5EF4-FFF2-40B4-BE49-F238E27FC236}">
                <a16:creationId xmlns:a16="http://schemas.microsoft.com/office/drawing/2014/main" id="{BCA6E57E-27FA-0F94-1D6A-BFC56EA1B9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2337" y="1666797"/>
            <a:ext cx="7383139" cy="1447180"/>
          </a:xfrm>
          <a:prstGeom prst="rect">
            <a:avLst/>
          </a:prstGeom>
        </p:spPr>
      </p:pic>
      <p:pic>
        <p:nvPicPr>
          <p:cNvPr id="8" name="Picture 7">
            <a:extLst>
              <a:ext uri="{FF2B5EF4-FFF2-40B4-BE49-F238E27FC236}">
                <a16:creationId xmlns:a16="http://schemas.microsoft.com/office/drawing/2014/main" id="{C38D85E9-3E31-71F8-135B-87F5EA1E1BA4}"/>
              </a:ext>
            </a:extLst>
          </p:cNvPr>
          <p:cNvPicPr>
            <a:picLocks noChangeAspect="1"/>
          </p:cNvPicPr>
          <p:nvPr/>
        </p:nvPicPr>
        <p:blipFill>
          <a:blip r:embed="rId6"/>
          <a:stretch>
            <a:fillRect/>
          </a:stretch>
        </p:blipFill>
        <p:spPr>
          <a:xfrm>
            <a:off x="338461" y="3055890"/>
            <a:ext cx="7383139" cy="2036810"/>
          </a:xfrm>
          <a:prstGeom prst="rect">
            <a:avLst/>
          </a:prstGeom>
        </p:spPr>
      </p:pic>
      <p:pic>
        <p:nvPicPr>
          <p:cNvPr id="6" name="Picture 5">
            <a:extLst>
              <a:ext uri="{FF2B5EF4-FFF2-40B4-BE49-F238E27FC236}">
                <a16:creationId xmlns:a16="http://schemas.microsoft.com/office/drawing/2014/main" id="{64D32DF2-1C00-2E68-F14F-8AFBEA10E477}"/>
              </a:ext>
            </a:extLst>
          </p:cNvPr>
          <p:cNvPicPr>
            <a:picLocks noChangeAspect="1"/>
          </p:cNvPicPr>
          <p:nvPr/>
        </p:nvPicPr>
        <p:blipFill>
          <a:blip r:embed="rId7"/>
          <a:stretch>
            <a:fillRect/>
          </a:stretch>
        </p:blipFill>
        <p:spPr>
          <a:xfrm>
            <a:off x="425808" y="1013853"/>
            <a:ext cx="4068372" cy="520105"/>
          </a:xfrm>
          <a:prstGeom prst="rect">
            <a:avLst/>
          </a:prstGeom>
        </p:spPr>
      </p:pic>
      <p:sp>
        <p:nvSpPr>
          <p:cNvPr id="7" name="Star: 5 Points 6">
            <a:extLst>
              <a:ext uri="{FF2B5EF4-FFF2-40B4-BE49-F238E27FC236}">
                <a16:creationId xmlns:a16="http://schemas.microsoft.com/office/drawing/2014/main" id="{87A1AEF4-AD15-333F-E8DF-8A4432EBA4A9}"/>
              </a:ext>
            </a:extLst>
          </p:cNvPr>
          <p:cNvSpPr/>
          <p:nvPr/>
        </p:nvSpPr>
        <p:spPr>
          <a:xfrm>
            <a:off x="4624408" y="1165996"/>
            <a:ext cx="199389" cy="1778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F36CD7CF-56FD-987A-577F-33B9C558F087}"/>
              </a:ext>
            </a:extLst>
          </p:cNvPr>
          <p:cNvSpPr/>
          <p:nvPr/>
        </p:nvSpPr>
        <p:spPr>
          <a:xfrm>
            <a:off x="425808" y="5374262"/>
            <a:ext cx="199389" cy="1778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54C7620-3590-DC06-ABC2-9298E5E91A0B}"/>
              </a:ext>
            </a:extLst>
          </p:cNvPr>
          <p:cNvSpPr txBox="1"/>
          <p:nvPr/>
        </p:nvSpPr>
        <p:spPr>
          <a:xfrm>
            <a:off x="625197" y="5278496"/>
            <a:ext cx="6167336" cy="369332"/>
          </a:xfrm>
          <a:prstGeom prst="rect">
            <a:avLst/>
          </a:prstGeom>
          <a:noFill/>
        </p:spPr>
        <p:txBody>
          <a:bodyPr wrap="square" rtlCol="0">
            <a:spAutoFit/>
          </a:bodyPr>
          <a:lstStyle/>
          <a:p>
            <a:r>
              <a:rPr lang="en-US" dirty="0"/>
              <a:t>Factor #1 in the Four Factor Analysis</a:t>
            </a:r>
          </a:p>
        </p:txBody>
      </p:sp>
      <p:sp>
        <p:nvSpPr>
          <p:cNvPr id="11" name="TextBox 10">
            <a:extLst>
              <a:ext uri="{FF2B5EF4-FFF2-40B4-BE49-F238E27FC236}">
                <a16:creationId xmlns:a16="http://schemas.microsoft.com/office/drawing/2014/main" id="{1A379B12-0F5F-CB8E-427F-BD869ECA1708}"/>
              </a:ext>
            </a:extLst>
          </p:cNvPr>
          <p:cNvSpPr txBox="1"/>
          <p:nvPr/>
        </p:nvSpPr>
        <p:spPr>
          <a:xfrm>
            <a:off x="8079805" y="1680943"/>
            <a:ext cx="3773734" cy="3693319"/>
          </a:xfrm>
          <a:prstGeom prst="rect">
            <a:avLst/>
          </a:prstGeom>
          <a:noFill/>
        </p:spPr>
        <p:txBody>
          <a:bodyPr wrap="square">
            <a:spAutoFit/>
          </a:bodyPr>
          <a:lstStyle/>
          <a:p>
            <a:pPr algn="l"/>
            <a:r>
              <a:rPr lang="en-US" sz="1800" b="0" i="0" u="none" strike="noStrike" baseline="0" dirty="0"/>
              <a:t>See pages 26 and 30 of the plan template for more information on the language sections.  </a:t>
            </a:r>
          </a:p>
          <a:p>
            <a:pPr algn="l"/>
            <a:endParaRPr lang="en-US" dirty="0"/>
          </a:p>
          <a:p>
            <a:pPr algn="l"/>
            <a:r>
              <a:rPr lang="en-US" sz="1800" b="0" i="0" u="none" strike="noStrike" baseline="0" dirty="0"/>
              <a:t>Replace the yellow text in the table with every</a:t>
            </a:r>
          </a:p>
          <a:p>
            <a:pPr algn="l"/>
            <a:r>
              <a:rPr lang="en-US" sz="1800" b="0" i="0" u="none" strike="noStrike" baseline="0" dirty="0"/>
              <a:t>language group that has at least 1,000 people who speak English less than very well, or those with less</a:t>
            </a:r>
          </a:p>
          <a:p>
            <a:pPr algn="l"/>
            <a:r>
              <a:rPr lang="en-US" sz="1800" b="0" i="0" u="none" strike="noStrike" baseline="0" dirty="0"/>
              <a:t>than 1,000 LEP persons that reaches 1,000 people when the margin of error (MOE) is added to the</a:t>
            </a:r>
          </a:p>
          <a:p>
            <a:pPr algn="l"/>
            <a:r>
              <a:rPr lang="en-US" sz="1800" b="0" i="0" u="none" strike="noStrike" baseline="0" dirty="0"/>
              <a:t>estimate.</a:t>
            </a:r>
            <a:endParaRPr lang="en-US" dirty="0"/>
          </a:p>
        </p:txBody>
      </p:sp>
    </p:spTree>
    <p:extLst>
      <p:ext uri="{BB962C8B-B14F-4D97-AF65-F5344CB8AC3E}">
        <p14:creationId xmlns:p14="http://schemas.microsoft.com/office/powerpoint/2010/main" val="193597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B7A073-E0A0-3040-95B1-9CA25A2EA4C1}"/>
              </a:ext>
            </a:extLst>
          </p:cNvPr>
          <p:cNvSpPr txBox="1">
            <a:spLocks noGrp="1"/>
          </p:cNvSpPr>
          <p:nvPr>
            <p:ph type="title" idx="4294967295"/>
          </p:nvPr>
        </p:nvSpPr>
        <p:spPr>
          <a:xfrm>
            <a:off x="1449800" y="3313426"/>
            <a:ext cx="7195726" cy="4300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dirty="0">
                <a:solidFill>
                  <a:schemeClr val="bg1"/>
                </a:solidFill>
                <a:latin typeface="Calibri" panose="020F0502020204030204" pitchFamily="34" charset="0"/>
                <a:cs typeface="Calibri" panose="020F0502020204030204" pitchFamily="34" charset="0"/>
              </a:rPr>
              <a:t>Resources + Contact Us</a:t>
            </a: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endParaRPr>
          </a:p>
        </p:txBody>
      </p:sp>
      <p:pic>
        <p:nvPicPr>
          <p:cNvPr id="9" name="Graphic 8">
            <a:extLst>
              <a:ext uri="{FF2B5EF4-FFF2-40B4-BE49-F238E27FC236}">
                <a16:creationId xmlns:a16="http://schemas.microsoft.com/office/drawing/2014/main" id="{F5D53E1D-D9E1-0544-A813-76817D16D63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298" y="1695178"/>
            <a:ext cx="690666" cy="3666500"/>
          </a:xfrm>
          <a:prstGeom prst="rect">
            <a:avLst/>
          </a:prstGeom>
        </p:spPr>
      </p:pic>
    </p:spTree>
    <p:extLst>
      <p:ext uri="{BB962C8B-B14F-4D97-AF65-F5344CB8AC3E}">
        <p14:creationId xmlns:p14="http://schemas.microsoft.com/office/powerpoint/2010/main" val="3466110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B020A3-9B31-4238-8354-2042AFFE0169}"/>
              </a:ext>
            </a:extLst>
          </p:cNvPr>
          <p:cNvSpPr txBox="1">
            <a:spLocks noGrp="1"/>
          </p:cNvSpPr>
          <p:nvPr>
            <p:ph type="title" idx="4294967295"/>
          </p:nvPr>
        </p:nvSpPr>
        <p:spPr>
          <a:xfrm>
            <a:off x="376649" y="440657"/>
            <a:ext cx="10808801" cy="4300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dirty="0">
                <a:solidFill>
                  <a:schemeClr val="bg1"/>
                </a:solidFill>
                <a:latin typeface="Calibri" panose="020F0502020204030204" pitchFamily="34" charset="0"/>
                <a:cs typeface="Calibri" panose="020F0502020204030204" pitchFamily="34" charset="0"/>
              </a:rPr>
              <a:t>Independent Learning on All Census Topic Areas and Tools:</a:t>
            </a:r>
            <a:br>
              <a:rPr lang="en-US" sz="2800" b="1" dirty="0">
                <a:solidFill>
                  <a:schemeClr val="bg1"/>
                </a:solidFill>
                <a:latin typeface="Calibri" panose="020F0502020204030204" pitchFamily="34" charset="0"/>
                <a:cs typeface="Calibri" panose="020F0502020204030204" pitchFamily="34" charset="0"/>
              </a:rPr>
            </a:b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rPr>
              <a:t>Webinars, Data Gems</a:t>
            </a:r>
            <a:r>
              <a:rPr kumimoji="0" lang="en-US" sz="2800" b="1" i="0" u="none" strike="noStrike" kern="1200" cap="none" spc="0" normalizeH="0" noProof="0" dirty="0">
                <a:ln>
                  <a:noFill/>
                </a:ln>
                <a:solidFill>
                  <a:schemeClr val="bg1"/>
                </a:solidFill>
                <a:effectLst/>
                <a:uLnTx/>
                <a:uFillTx/>
                <a:latin typeface="Calibri" panose="020F0502020204030204" pitchFamily="34" charset="0"/>
                <a:ea typeface="+mj-ea"/>
                <a:cs typeface="Calibri" panose="020F0502020204030204" pitchFamily="34" charset="0"/>
              </a:rPr>
              <a:t> and Courses on Census Academy</a:t>
            </a: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endParaRPr>
          </a:p>
        </p:txBody>
      </p:sp>
      <p:pic>
        <p:nvPicPr>
          <p:cNvPr id="6" name="Picture 13" descr="A flat screen television with a screenshot of the QuickFacts tool featuring a map and data table.">
            <a:extLst>
              <a:ext uri="{FF2B5EF4-FFF2-40B4-BE49-F238E27FC236}">
                <a16:creationId xmlns:a16="http://schemas.microsoft.com/office/drawing/2014/main" id="{33A151C6-0E3A-4A27-B126-8360E26C93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7608" y="1036659"/>
            <a:ext cx="8941551" cy="5165729"/>
          </a:xfrm>
          <a:prstGeom prst="rect">
            <a:avLst/>
          </a:prstGeom>
        </p:spPr>
      </p:pic>
      <p:pic>
        <p:nvPicPr>
          <p:cNvPr id="14" name="Picture 13" descr="Screen shot of Census Academy home page">
            <a:extLst>
              <a:ext uri="{FF2B5EF4-FFF2-40B4-BE49-F238E27FC236}">
                <a16:creationId xmlns:a16="http://schemas.microsoft.com/office/drawing/2014/main" id="{594FEC48-15F5-A5F5-27CC-9B8FAACED78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10190" y="1380914"/>
            <a:ext cx="6612585" cy="4209849"/>
          </a:xfrm>
          <a:prstGeom prst="rect">
            <a:avLst/>
          </a:prstGeom>
          <a:ln>
            <a:noFill/>
          </a:ln>
          <a:effectLst>
            <a:softEdge rad="112500"/>
          </a:effectLst>
        </p:spPr>
      </p:pic>
      <p:pic>
        <p:nvPicPr>
          <p:cNvPr id="9" name="Picture 8" descr="Screen shot of data gems">
            <a:extLst>
              <a:ext uri="{FF2B5EF4-FFF2-40B4-BE49-F238E27FC236}">
                <a16:creationId xmlns:a16="http://schemas.microsoft.com/office/drawing/2014/main" id="{8E0D5D2C-691C-18CD-9953-1C70D2D2660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08526" y="1523332"/>
            <a:ext cx="3979687" cy="2346370"/>
          </a:xfrm>
          <a:prstGeom prst="rect">
            <a:avLst/>
          </a:prstGeom>
        </p:spPr>
      </p:pic>
      <p:pic>
        <p:nvPicPr>
          <p:cNvPr id="12" name="Picture 11" descr="Screen shot of a list of recorded webinars on Census Academy">
            <a:extLst>
              <a:ext uri="{FF2B5EF4-FFF2-40B4-BE49-F238E27FC236}">
                <a16:creationId xmlns:a16="http://schemas.microsoft.com/office/drawing/2014/main" id="{30E805B8-B195-AAD8-7B8A-6FF9993BEBE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16050" y="2979858"/>
            <a:ext cx="3884612" cy="2485678"/>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691984E0-2E13-4E96-B3D2-67F574DD4C30}"/>
              </a:ext>
            </a:extLst>
          </p:cNvPr>
          <p:cNvSpPr txBox="1"/>
          <p:nvPr/>
        </p:nvSpPr>
        <p:spPr>
          <a:xfrm>
            <a:off x="9554674" y="6216627"/>
            <a:ext cx="2148969" cy="369332"/>
          </a:xfrm>
          <a:prstGeom prst="rect">
            <a:avLst/>
          </a:prstGeom>
          <a:noFill/>
        </p:spPr>
        <p:txBody>
          <a:bodyPr wrap="square">
            <a:spAutoFit/>
          </a:bodyPr>
          <a:lstStyle/>
          <a:p>
            <a:r>
              <a:rPr lang="en-US" dirty="0">
                <a:solidFill>
                  <a:schemeClr val="bg1"/>
                </a:solidFill>
                <a:hlinkClick r:id="rId7">
                  <a:extLst>
                    <a:ext uri="{A12FA001-AC4F-418D-AE19-62706E023703}">
                      <ahyp:hlinkClr xmlns:ahyp="http://schemas.microsoft.com/office/drawing/2018/hyperlinkcolor" val="tx"/>
                    </a:ext>
                  </a:extLst>
                </a:hlinkClick>
              </a:rPr>
              <a:t>Census Academy</a:t>
            </a:r>
            <a:endParaRPr lang="en-US" dirty="0">
              <a:solidFill>
                <a:schemeClr val="bg1"/>
              </a:solidFill>
            </a:endParaRPr>
          </a:p>
        </p:txBody>
      </p:sp>
      <p:pic>
        <p:nvPicPr>
          <p:cNvPr id="5" name="Graphic 4">
            <a:extLst>
              <a:ext uri="{FF2B5EF4-FFF2-40B4-BE49-F238E27FC236}">
                <a16:creationId xmlns:a16="http://schemas.microsoft.com/office/drawing/2014/main" id="{8455B7A4-9956-41FE-AE3F-7FCF69130EBA}"/>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76649" y="1095418"/>
            <a:ext cx="1074452" cy="229180"/>
          </a:xfrm>
          <a:prstGeom prst="rect">
            <a:avLst/>
          </a:prstGeom>
        </p:spPr>
      </p:pic>
    </p:spTree>
    <p:extLst>
      <p:ext uri="{BB962C8B-B14F-4D97-AF65-F5344CB8AC3E}">
        <p14:creationId xmlns:p14="http://schemas.microsoft.com/office/powerpoint/2010/main" val="90403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11FC23-D9D5-2A46-941B-DA3BA7CD54E6}"/>
              </a:ext>
            </a:extLst>
          </p:cNvPr>
          <p:cNvSpPr txBox="1">
            <a:spLocks noGrp="1"/>
          </p:cNvSpPr>
          <p:nvPr>
            <p:ph type="title" idx="4294967295"/>
          </p:nvPr>
        </p:nvSpPr>
        <p:spPr>
          <a:xfrm>
            <a:off x="376649" y="372456"/>
            <a:ext cx="7195726" cy="4300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mj-ea"/>
                <a:cs typeface="Calibri" panose="020F0502020204030204" pitchFamily="34" charset="0"/>
              </a:rPr>
              <a:t>Resources &amp; Contact Information</a:t>
            </a:r>
          </a:p>
        </p:txBody>
      </p:sp>
      <p:pic>
        <p:nvPicPr>
          <p:cNvPr id="3" name="Graphic 2">
            <a:extLst>
              <a:ext uri="{FF2B5EF4-FFF2-40B4-BE49-F238E27FC236}">
                <a16:creationId xmlns:a16="http://schemas.microsoft.com/office/drawing/2014/main" id="{FE3752D7-AF7E-8545-ABAF-2788DAFEF4F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6649" y="775580"/>
            <a:ext cx="1074452" cy="229180"/>
          </a:xfrm>
          <a:prstGeom prst="rect">
            <a:avLst/>
          </a:prstGeom>
        </p:spPr>
      </p:pic>
      <p:sp>
        <p:nvSpPr>
          <p:cNvPr id="9" name="TextBox 8">
            <a:extLst>
              <a:ext uri="{FF2B5EF4-FFF2-40B4-BE49-F238E27FC236}">
                <a16:creationId xmlns:a16="http://schemas.microsoft.com/office/drawing/2014/main" id="{E612B299-FA0A-204A-B7C8-ED10CD946DC7}"/>
              </a:ext>
              <a:ext uri="{C183D7F6-B498-43B3-948B-1728B52AA6E4}">
                <adec:decorative xmlns:adec="http://schemas.microsoft.com/office/drawing/2017/decorative" val="0"/>
              </a:ext>
            </a:extLst>
          </p:cNvPr>
          <p:cNvSpPr txBox="1"/>
          <p:nvPr/>
        </p:nvSpPr>
        <p:spPr>
          <a:xfrm>
            <a:off x="7421801" y="843236"/>
            <a:ext cx="3489332" cy="2831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Contact 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Calibri" panose="020F0502020204030204"/>
              </a:rPr>
              <a:t>Kelly Karres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Kelly.karres@census.gov</a:t>
            </a:r>
            <a:endParaRPr kumimoji="0" lang="en-US" sz="200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Calibri" panose="020F0502020204030204"/>
              </a:rPr>
              <a:t>704-726-7829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Calibri" panose="020F0502020204030204"/>
                <a:ea typeface="+mn-ea"/>
                <a:cs typeface="+mn-cs"/>
              </a:rPr>
              <a:t>Ask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Census.askdata@census.gov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1-844-ASK-DATA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82D16BF3-E6B4-4221-B211-E0A2264A8EFE}"/>
              </a:ext>
            </a:extLst>
          </p:cNvPr>
          <p:cNvSpPr txBox="1">
            <a:spLocks/>
          </p:cNvSpPr>
          <p:nvPr/>
        </p:nvSpPr>
        <p:spPr>
          <a:xfrm>
            <a:off x="390391" y="1247291"/>
            <a:ext cx="5965571" cy="47521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1F5593"/>
                </a:solidFill>
                <a:effectLst/>
                <a:uLnTx/>
                <a:uFillTx/>
                <a:latin typeface="Calibri" panose="020F0502020204030204" pitchFamily="34" charset="0"/>
                <a:ea typeface="+mn-ea"/>
                <a:cs typeface="Calibri" panose="020F0502020204030204" pitchFamily="34" charset="0"/>
              </a:rPr>
              <a:t>Links to Tools &amp; Resources on census.gov:</a:t>
            </a:r>
          </a:p>
          <a:p>
            <a:pPr marL="228600" marR="0" lvl="0" indent="-228600" algn="l"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1F5593"/>
                </a:solidFill>
                <a:effectLst/>
                <a:uLnTx/>
                <a:uFillTx/>
                <a:latin typeface="Calibri" panose="020F050202020403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Data Tools and Apps (census.gov)</a:t>
            </a:r>
            <a:endParaRPr kumimoji="0" lang="en-US" sz="2000" b="0" i="0" u="none" strike="noStrike" kern="1200" cap="none" spc="0" normalizeH="0" baseline="0" noProof="0" dirty="0">
              <a:ln>
                <a:noFill/>
              </a:ln>
              <a:solidFill>
                <a:srgbClr val="1F5593"/>
              </a:solidFill>
              <a:effectLst/>
              <a:uLnTx/>
              <a:uFillTx/>
              <a:latin typeface="Calibri" panose="020F0502020204030204" pitchFamily="34" charset="0"/>
              <a:ea typeface="+mn-ea"/>
              <a:cs typeface="Calibri" panose="020F0502020204030204" pitchFamily="34" charset="0"/>
              <a:hlinkClick r:id="rId7">
                <a:extLst>
                  <a:ext uri="{A12FA001-AC4F-418D-AE19-62706E023703}">
                    <ahyp:hlinkClr xmlns:ahyp="http://schemas.microsoft.com/office/drawing/2018/hyperlinkcolor" val="tx"/>
                  </a:ext>
                </a:extLst>
              </a:hlinkClick>
            </a:endParaRPr>
          </a:p>
          <a:p>
            <a:pPr marL="228600" marR="0" lvl="0" indent="-228600" algn="l"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1F5593"/>
                </a:solidFill>
                <a:effectLst/>
                <a:uLnTx/>
                <a:uFillTx/>
                <a:latin typeface="Calibri" panose="020F0502020204030204" pitchFamily="34" charset="0"/>
                <a:ea typeface="+mn-ea"/>
                <a:cs typeface="Calibri" panose="020F0502020204030204" pitchFamily="34" charset="0"/>
                <a:hlinkClick r:id="rId7">
                  <a:extLst>
                    <a:ext uri="{A12FA001-AC4F-418D-AE19-62706E023703}">
                      <ahyp:hlinkClr xmlns:ahyp="http://schemas.microsoft.com/office/drawing/2018/hyperlinkcolor" val="tx"/>
                    </a:ext>
                  </a:extLst>
                </a:hlinkClick>
              </a:rPr>
              <a:t>QuickFacts FAQs</a:t>
            </a:r>
            <a:endParaRPr kumimoji="0" lang="en-US" sz="2000" b="0" i="0" u="none" strike="noStrike" kern="1200" cap="none" spc="0" normalizeH="0" baseline="0" noProof="0" dirty="0">
              <a:ln>
                <a:noFill/>
              </a:ln>
              <a:solidFill>
                <a:srgbClr val="1F5593"/>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1F5593"/>
                </a:solidFill>
                <a:effectLst/>
                <a:uLnTx/>
                <a:uFillTx/>
                <a:latin typeface="Calibri" panose="020F0502020204030204" pitchFamily="34" charset="0"/>
                <a:ea typeface="+mn-ea"/>
                <a:cs typeface="Calibri" panose="020F0502020204030204" pitchFamily="34" charset="0"/>
                <a:hlinkClick r:id="rId8">
                  <a:extLst>
                    <a:ext uri="{A12FA001-AC4F-418D-AE19-62706E023703}">
                      <ahyp:hlinkClr xmlns:ahyp="http://schemas.microsoft.com/office/drawing/2018/hyperlinkcolor" val="tx"/>
                    </a:ext>
                  </a:extLst>
                </a:hlinkClick>
              </a:rPr>
              <a:t>data.census.gov Resources</a:t>
            </a:r>
            <a:endParaRPr kumimoji="0" lang="en-US" sz="2000" b="0" i="0" u="none" strike="noStrike" kern="1200" cap="none" spc="0" normalizeH="0" baseline="0" noProof="0" dirty="0">
              <a:ln>
                <a:noFill/>
              </a:ln>
              <a:solidFill>
                <a:srgbClr val="1F5593"/>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1F5593"/>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ahyp="http://schemas.microsoft.com/office/drawing/2018/hyperlinkcolor" val="tx"/>
                    </a:ext>
                  </a:extLst>
                </a:hlinkClick>
              </a:rPr>
              <a:t>Index A-Z</a:t>
            </a:r>
            <a:endParaRPr kumimoji="0" lang="en-US" sz="2000" b="0" i="0" u="none" strike="noStrike" kern="1200" cap="none" spc="0" normalizeH="0" baseline="0" noProof="0" dirty="0">
              <a:ln>
                <a:noFill/>
              </a:ln>
              <a:solidFill>
                <a:srgbClr val="1F5593"/>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1F5593"/>
                </a:solidFill>
                <a:effectLst/>
                <a:uLnTx/>
                <a:uFillTx/>
                <a:latin typeface="Calibri" panose="020F0502020204030204" pitchFamily="34" charset="0"/>
                <a:ea typeface="+mn-ea"/>
                <a:cs typeface="Calibri" panose="020F0502020204030204" pitchFamily="34" charset="0"/>
                <a:hlinkClick r:id="rId10">
                  <a:extLst>
                    <a:ext uri="{A12FA001-AC4F-418D-AE19-62706E023703}">
                      <ahyp:hlinkClr xmlns:ahyp="http://schemas.microsoft.com/office/drawing/2018/hyperlinkcolor" val="tx"/>
                    </a:ext>
                  </a:extLst>
                </a:hlinkClick>
              </a:rPr>
              <a:t>Census Glossary</a:t>
            </a:r>
            <a:endParaRPr kumimoji="0" lang="en-US" sz="2000" b="0" i="0" u="none" strike="noStrike" kern="1200" cap="none" spc="0" normalizeH="0" baseline="0" noProof="0" dirty="0">
              <a:ln>
                <a:noFill/>
              </a:ln>
              <a:solidFill>
                <a:srgbClr val="1F5593"/>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1F5593"/>
                </a:solidFill>
                <a:effectLst/>
                <a:uLnTx/>
                <a:uFillTx/>
                <a:latin typeface="Calibri" panose="020F0502020204030204" pitchFamily="34" charset="0"/>
                <a:ea typeface="+mn-ea"/>
                <a:cs typeface="Calibri" panose="020F0502020204030204" pitchFamily="34" charset="0"/>
                <a:hlinkClick r:id="rId11">
                  <a:extLst>
                    <a:ext uri="{A12FA001-AC4F-418D-AE19-62706E023703}">
                      <ahyp:hlinkClr xmlns:ahyp="http://schemas.microsoft.com/office/drawing/2018/hyperlinkcolor" val="tx"/>
                    </a:ext>
                  </a:extLst>
                </a:hlinkClick>
              </a:rPr>
              <a:t>Census Academy</a:t>
            </a:r>
            <a:endParaRPr kumimoji="0" lang="en-US" sz="2000" b="0" i="0" u="none" strike="noStrike" kern="1200" cap="none" spc="0" normalizeH="0" baseline="0" noProof="0" dirty="0">
              <a:ln>
                <a:noFill/>
              </a:ln>
              <a:solidFill>
                <a:srgbClr val="1F5593"/>
              </a:solidFill>
              <a:effectLst/>
              <a:uLnTx/>
              <a:uFillTx/>
              <a:latin typeface="Calibri" panose="020F0502020204030204" pitchFamily="34" charset="0"/>
              <a:ea typeface="+mn-ea"/>
              <a:cs typeface="Calibri" panose="020F0502020204030204" pitchFamily="34" charset="0"/>
            </a:endParaRPr>
          </a:p>
          <a:p>
            <a:pPr>
              <a:lnSpc>
                <a:spcPct val="150000"/>
              </a:lnSpc>
              <a:spcBef>
                <a:spcPts val="0"/>
              </a:spcBef>
              <a:spcAft>
                <a:spcPts val="1200"/>
              </a:spcAft>
              <a:buFont typeface="Wingdings" panose="05000000000000000000" pitchFamily="2" charset="2"/>
              <a:buChar char="ü"/>
              <a:defRPr/>
            </a:pPr>
            <a:r>
              <a:rPr lang="en-US" sz="2000" dirty="0">
                <a:solidFill>
                  <a:srgbClr val="1F5593"/>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OnTheMap (census.gov)</a:t>
            </a:r>
            <a:endParaRPr lang="en-US" sz="2000" dirty="0">
              <a:solidFill>
                <a:srgbClr val="1F5593"/>
              </a:solidFill>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photo of the data dissemination staff.">
            <a:extLst>
              <a:ext uri="{FF2B5EF4-FFF2-40B4-BE49-F238E27FC236}">
                <a16:creationId xmlns:a16="http://schemas.microsoft.com/office/drawing/2014/main" id="{5C9860A9-1C34-804F-86A8-3A06F218A7AF}"/>
              </a:ext>
              <a:ext uri="{C183D7F6-B498-43B3-948B-1728B52AA6E4}">
                <adec:decorative xmlns:adec="http://schemas.microsoft.com/office/drawing/2017/decorative" val="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11476" y="3827588"/>
            <a:ext cx="3709981" cy="20956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5201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9D97-26E4-5A48-83C6-8CCC4666818C}"/>
              </a:ext>
            </a:extLst>
          </p:cNvPr>
          <p:cNvSpPr>
            <a:spLocks noGrp="1"/>
          </p:cNvSpPr>
          <p:nvPr>
            <p:ph type="title" idx="4294967295"/>
          </p:nvPr>
        </p:nvSpPr>
        <p:spPr>
          <a:xfrm>
            <a:off x="4836318" y="3832542"/>
            <a:ext cx="2519363" cy="587375"/>
          </a:xfrm>
        </p:spPr>
        <p:txBody>
          <a:bodyPr>
            <a:normAutofit fontScale="90000"/>
          </a:bodyPr>
          <a:lstStyle/>
          <a:p>
            <a:pPr algn="ctr"/>
            <a:r>
              <a:rPr lang="en-US" b="1" dirty="0">
                <a:solidFill>
                  <a:schemeClr val="bg1"/>
                </a:solidFill>
              </a:rPr>
              <a:t>THANK YOU</a:t>
            </a:r>
          </a:p>
        </p:txBody>
      </p:sp>
    </p:spTree>
    <p:extLst>
      <p:ext uri="{BB962C8B-B14F-4D97-AF65-F5344CB8AC3E}">
        <p14:creationId xmlns:p14="http://schemas.microsoft.com/office/powerpoint/2010/main" val="93108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83BCC7-161C-4140-807B-5F07F455A0D8}"/>
              </a:ext>
            </a:extLst>
          </p:cNvPr>
          <p:cNvSpPr txBox="1">
            <a:spLocks noGrp="1"/>
          </p:cNvSpPr>
          <p:nvPr>
            <p:ph type="title" idx="4294967295"/>
          </p:nvPr>
        </p:nvSpPr>
        <p:spPr>
          <a:xfrm>
            <a:off x="151177" y="414588"/>
            <a:ext cx="7195726" cy="4300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F5593"/>
                </a:solidFill>
                <a:effectLst/>
                <a:uLnTx/>
                <a:uFillTx/>
                <a:latin typeface="Calibri" panose="020F0502020204030204" pitchFamily="34" charset="0"/>
                <a:ea typeface="+mj-ea"/>
                <a:cs typeface="Calibri" panose="020F0502020204030204" pitchFamily="34" charset="0"/>
              </a:rPr>
              <a:t>Session Overview: What to Expect</a:t>
            </a:r>
          </a:p>
        </p:txBody>
      </p:sp>
      <p:sp>
        <p:nvSpPr>
          <p:cNvPr id="8" name="Rectangle 7">
            <a:extLst>
              <a:ext uri="{FF2B5EF4-FFF2-40B4-BE49-F238E27FC236}">
                <a16:creationId xmlns:a16="http://schemas.microsoft.com/office/drawing/2014/main" id="{418C6ED4-BE04-564C-B53E-F130A9E904CE}"/>
              </a:ext>
            </a:extLst>
          </p:cNvPr>
          <p:cNvSpPr/>
          <p:nvPr/>
        </p:nvSpPr>
        <p:spPr>
          <a:xfrm>
            <a:off x="254130" y="1498816"/>
            <a:ext cx="5325201" cy="5178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spcAft>
                <a:spcPts val="600"/>
              </a:spcAft>
            </a:pPr>
            <a:endParaRPr lang="en-US" sz="2200" dirty="0">
              <a:solidFill>
                <a:schemeClr val="tx1"/>
              </a:solidFill>
              <a:latin typeface="Calibri" panose="020F0502020204030204" pitchFamily="34" charset="0"/>
              <a:cs typeface="Calibri" panose="020F0502020204030204" pitchFamily="34" charset="0"/>
            </a:endParaRPr>
          </a:p>
          <a:p>
            <a:r>
              <a:rPr lang="en-US" sz="2200" b="1" dirty="0">
                <a:solidFill>
                  <a:srgbClr val="1F5593"/>
                </a:solidFill>
                <a:latin typeface="Calibri" panose="020F0502020204030204" pitchFamily="34" charset="0"/>
                <a:cs typeface="Calibri" panose="020F0502020204030204" pitchFamily="34" charset="0"/>
              </a:rPr>
              <a:t>Intro to U.S. Census Bureau + Census Data</a:t>
            </a:r>
          </a:p>
          <a:p>
            <a:pPr marL="342900" indent="-342900">
              <a:spcAft>
                <a:spcPts val="2400"/>
              </a:spcAft>
              <a:buFont typeface="Arial" panose="020B0604020202020204" pitchFamily="34" charset="0"/>
              <a:buChar char="•"/>
            </a:pPr>
            <a:r>
              <a:rPr lang="en-US" sz="2200" dirty="0">
                <a:solidFill>
                  <a:srgbClr val="1F5593"/>
                </a:solidFill>
                <a:latin typeface="Calibri" panose="020F0502020204030204" pitchFamily="34" charset="0"/>
                <a:cs typeface="Calibri" panose="020F0502020204030204" pitchFamily="34" charset="0"/>
              </a:rPr>
              <a:t>Who we are, what we do, our mission</a:t>
            </a:r>
          </a:p>
          <a:p>
            <a:r>
              <a:rPr lang="en-US" sz="2200" b="1" dirty="0">
                <a:solidFill>
                  <a:srgbClr val="1F5593"/>
                </a:solidFill>
                <a:latin typeface="Calibri" panose="020F0502020204030204" pitchFamily="34" charset="0"/>
                <a:cs typeface="Calibri" panose="020F0502020204030204" pitchFamily="34" charset="0"/>
              </a:rPr>
              <a:t>Finding the Data You Need for Title VI Plan</a:t>
            </a:r>
          </a:p>
          <a:p>
            <a:pPr marL="342900" indent="-342900">
              <a:buFont typeface="Arial" panose="020B0604020202020204" pitchFamily="34" charset="0"/>
              <a:buChar char="•"/>
            </a:pPr>
            <a:r>
              <a:rPr lang="en-US" sz="2200" dirty="0">
                <a:solidFill>
                  <a:srgbClr val="1F5593"/>
                </a:solidFill>
                <a:latin typeface="Calibri" panose="020F0502020204030204" pitchFamily="34" charset="0"/>
                <a:cs typeface="Calibri" panose="020F0502020204030204" pitchFamily="34" charset="0"/>
              </a:rPr>
              <a:t>Where the data comes from</a:t>
            </a:r>
          </a:p>
          <a:p>
            <a:pPr marL="342900" indent="-342900">
              <a:buFont typeface="Arial" panose="020B0604020202020204" pitchFamily="34" charset="0"/>
              <a:buChar char="•"/>
            </a:pPr>
            <a:r>
              <a:rPr lang="en-US" sz="2200" dirty="0">
                <a:solidFill>
                  <a:srgbClr val="1F5593"/>
                </a:solidFill>
                <a:latin typeface="Calibri" panose="020F0502020204030204" pitchFamily="34" charset="0"/>
                <a:cs typeface="Calibri" panose="020F0502020204030204" pitchFamily="34" charset="0"/>
              </a:rPr>
              <a:t>Where the data are located</a:t>
            </a:r>
          </a:p>
          <a:p>
            <a:pPr marL="342900" indent="-342900">
              <a:spcAft>
                <a:spcPts val="2400"/>
              </a:spcAft>
              <a:buFont typeface="Arial" panose="020B0604020202020204" pitchFamily="34" charset="0"/>
              <a:buChar char="•"/>
            </a:pPr>
            <a:r>
              <a:rPr lang="en-US" sz="2200" dirty="0">
                <a:solidFill>
                  <a:srgbClr val="1F5593"/>
                </a:solidFill>
                <a:latin typeface="Calibri" panose="020F0502020204030204" pitchFamily="34" charset="0"/>
                <a:cs typeface="Calibri" panose="020F0502020204030204" pitchFamily="34" charset="0"/>
              </a:rPr>
              <a:t>Things to keep in mind</a:t>
            </a:r>
          </a:p>
          <a:p>
            <a:r>
              <a:rPr lang="en-US" sz="2200" b="1" dirty="0">
                <a:solidFill>
                  <a:srgbClr val="1F5593"/>
                </a:solidFill>
                <a:latin typeface="Calibri" panose="020F0502020204030204" pitchFamily="34" charset="0"/>
                <a:cs typeface="Calibri" panose="020F0502020204030204" pitchFamily="34" charset="0"/>
              </a:rPr>
              <a:t>Online Training</a:t>
            </a:r>
          </a:p>
          <a:p>
            <a:pPr marL="342900" indent="-342900">
              <a:buFont typeface="Arial" panose="020B0604020202020204" pitchFamily="34" charset="0"/>
              <a:buChar char="•"/>
            </a:pPr>
            <a:r>
              <a:rPr lang="en-US" sz="2200" dirty="0">
                <a:solidFill>
                  <a:srgbClr val="1F5593"/>
                </a:solidFill>
                <a:latin typeface="Calibri" panose="020F0502020204030204" pitchFamily="34" charset="0"/>
                <a:cs typeface="Calibri" panose="020F0502020204030204" pitchFamily="34" charset="0"/>
              </a:rPr>
              <a:t>Go live and learn how to access the data, using the table shells from the plan, as our guide</a:t>
            </a:r>
            <a:endParaRPr lang="en-US" sz="2200" b="1" dirty="0">
              <a:solidFill>
                <a:schemeClr val="tx1"/>
              </a:solidFill>
              <a:latin typeface="Calibri" panose="020F0502020204030204" pitchFamily="34" charset="0"/>
              <a:cs typeface="Calibri" panose="020F0502020204030204" pitchFamily="34" charset="0"/>
            </a:endParaRPr>
          </a:p>
          <a:p>
            <a:pPr marL="457200" indent="-457200">
              <a:lnSpc>
                <a:spcPct val="150000"/>
              </a:lnSpc>
              <a:spcAft>
                <a:spcPts val="600"/>
              </a:spcAft>
              <a:buFont typeface="Wingdings" panose="05000000000000000000" pitchFamily="2" charset="2"/>
              <a:buChar char="ü"/>
            </a:pPr>
            <a:endParaRPr lang="en-US" sz="2200" dirty="0">
              <a:solidFill>
                <a:schemeClr val="tx1"/>
              </a:solidFill>
              <a:latin typeface="Calibri" panose="020F0502020204030204" pitchFamily="34" charset="0"/>
              <a:cs typeface="Calibri" panose="020F0502020204030204" pitchFamily="34" charset="0"/>
            </a:endParaRPr>
          </a:p>
          <a:p>
            <a:pPr>
              <a:lnSpc>
                <a:spcPct val="150000"/>
              </a:lnSpc>
              <a:spcAft>
                <a:spcPts val="600"/>
              </a:spcAft>
            </a:pPr>
            <a:endParaRPr lang="en-US" sz="2200" dirty="0">
              <a:solidFill>
                <a:schemeClr val="tx1"/>
              </a:solidFill>
              <a:latin typeface="Calibri" panose="020F0502020204030204" pitchFamily="34" charset="0"/>
              <a:cs typeface="Calibri" panose="020F0502020204030204" pitchFamily="34" charset="0"/>
            </a:endParaRPr>
          </a:p>
          <a:p>
            <a:pPr marL="342900" indent="-342900">
              <a:spcAft>
                <a:spcPts val="600"/>
              </a:spcAft>
              <a:buFont typeface="Wingdings" panose="05000000000000000000" pitchFamily="2" charset="2"/>
              <a:buChar char="ü"/>
            </a:pPr>
            <a:endParaRPr lang="en-US" sz="2200" dirty="0">
              <a:solidFill>
                <a:schemeClr val="tx1"/>
              </a:solidFill>
              <a:latin typeface="Calibri" panose="020F0502020204030204" pitchFamily="34" charset="0"/>
              <a:cs typeface="Calibri" panose="020F0502020204030204" pitchFamily="34" charset="0"/>
            </a:endParaRPr>
          </a:p>
          <a:p>
            <a:pPr marL="342900" indent="-342900">
              <a:spcAft>
                <a:spcPts val="600"/>
              </a:spcAft>
              <a:buFont typeface="Wingdings" panose="05000000000000000000" pitchFamily="2" charset="2"/>
              <a:buChar char="ü"/>
            </a:pPr>
            <a:endParaRPr lang="en-US" sz="2200" dirty="0">
              <a:solidFill>
                <a:schemeClr val="tx1"/>
              </a:solidFill>
              <a:latin typeface="Calibri" panose="020F0502020204030204" pitchFamily="34" charset="0"/>
              <a:cs typeface="Calibri" panose="020F0502020204030204" pitchFamily="34" charset="0"/>
            </a:endParaRPr>
          </a:p>
        </p:txBody>
      </p:sp>
      <p:pic>
        <p:nvPicPr>
          <p:cNvPr id="2" name="Graphic 1">
            <a:extLst>
              <a:ext uri="{FF2B5EF4-FFF2-40B4-BE49-F238E27FC236}">
                <a16:creationId xmlns:a16="http://schemas.microsoft.com/office/drawing/2014/main" id="{A95AD1CC-6418-534E-A074-3381DF0A7EC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9802" y="810608"/>
            <a:ext cx="1074452" cy="229180"/>
          </a:xfrm>
          <a:prstGeom prst="rect">
            <a:avLst/>
          </a:prstGeom>
        </p:spPr>
      </p:pic>
      <p:pic>
        <p:nvPicPr>
          <p:cNvPr id="6" name="Picture 5">
            <a:extLst>
              <a:ext uri="{FF2B5EF4-FFF2-40B4-BE49-F238E27FC236}">
                <a16:creationId xmlns:a16="http://schemas.microsoft.com/office/drawing/2014/main" id="{02D9D4AA-1F5F-6944-B32A-97B07A2D29DD}"/>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612670" y="994530"/>
            <a:ext cx="5050978" cy="4868940"/>
          </a:xfrm>
          <a:prstGeom prst="rect">
            <a:avLst/>
          </a:prstGeom>
        </p:spPr>
      </p:pic>
    </p:spTree>
    <p:extLst>
      <p:ext uri="{BB962C8B-B14F-4D97-AF65-F5344CB8AC3E}">
        <p14:creationId xmlns:p14="http://schemas.microsoft.com/office/powerpoint/2010/main" val="44704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B020A3-9B31-4238-8354-2042AFFE0169}"/>
              </a:ext>
            </a:extLst>
          </p:cNvPr>
          <p:cNvSpPr txBox="1">
            <a:spLocks noGrp="1"/>
          </p:cNvSpPr>
          <p:nvPr>
            <p:ph type="title" idx="4294967295"/>
          </p:nvPr>
        </p:nvSpPr>
        <p:spPr>
          <a:xfrm>
            <a:off x="376649" y="389857"/>
            <a:ext cx="10808801" cy="4300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rPr>
              <a:t>The U.S. Census Bureau: Who We Are, What We Do, Our Mission </a:t>
            </a:r>
          </a:p>
        </p:txBody>
      </p:sp>
      <p:pic>
        <p:nvPicPr>
          <p:cNvPr id="5" name="Graphic 4">
            <a:extLst>
              <a:ext uri="{FF2B5EF4-FFF2-40B4-BE49-F238E27FC236}">
                <a16:creationId xmlns:a16="http://schemas.microsoft.com/office/drawing/2014/main" id="{8455B7A4-9956-41FE-AE3F-7FCF69130EB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8548" y="807479"/>
            <a:ext cx="1074452" cy="229180"/>
          </a:xfrm>
          <a:prstGeom prst="rect">
            <a:avLst/>
          </a:prstGeom>
        </p:spPr>
      </p:pic>
      <p:pic>
        <p:nvPicPr>
          <p:cNvPr id="3" name="Picture 2" descr="This is a graphic which give some information about who the Census Bureau is, what they do and their mission.">
            <a:extLst>
              <a:ext uri="{FF2B5EF4-FFF2-40B4-BE49-F238E27FC236}">
                <a16:creationId xmlns:a16="http://schemas.microsoft.com/office/drawing/2014/main" id="{6564B047-C8B1-4AB7-9DD4-D2B60C88BE3A}"/>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51000"/>
                    </a14:imgEffect>
                  </a14:imgLayer>
                </a14:imgProps>
              </a:ext>
              <a:ext uri="{28A0092B-C50C-407E-A947-70E740481C1C}">
                <a14:useLocalDpi xmlns:a14="http://schemas.microsoft.com/office/drawing/2010/main"/>
              </a:ext>
            </a:extLst>
          </a:blip>
          <a:srcRect/>
          <a:stretch/>
        </p:blipFill>
        <p:spPr>
          <a:xfrm>
            <a:off x="1833470" y="1379884"/>
            <a:ext cx="8525059" cy="4267562"/>
          </a:xfrm>
          <a:prstGeom prst="rect">
            <a:avLst/>
          </a:prstGeom>
        </p:spPr>
      </p:pic>
    </p:spTree>
    <p:extLst>
      <p:ext uri="{BB962C8B-B14F-4D97-AF65-F5344CB8AC3E}">
        <p14:creationId xmlns:p14="http://schemas.microsoft.com/office/powerpoint/2010/main" val="344528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645156C3-11DD-925F-A918-9A68017E4C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37540" y="4918845"/>
            <a:ext cx="3699957" cy="405696"/>
          </a:xfrm>
          <a:prstGeom prst="rect">
            <a:avLst/>
          </a:prstGeom>
        </p:spPr>
      </p:pic>
      <p:sp>
        <p:nvSpPr>
          <p:cNvPr id="3" name="Title 1">
            <a:extLst>
              <a:ext uri="{FF2B5EF4-FFF2-40B4-BE49-F238E27FC236}">
                <a16:creationId xmlns:a16="http://schemas.microsoft.com/office/drawing/2014/main" id="{1083BCC7-161C-4140-807B-5F07F455A0D8}"/>
              </a:ext>
            </a:extLst>
          </p:cNvPr>
          <p:cNvSpPr txBox="1">
            <a:spLocks noGrp="1"/>
          </p:cNvSpPr>
          <p:nvPr>
            <p:ph type="title" idx="4294967295"/>
          </p:nvPr>
        </p:nvSpPr>
        <p:spPr>
          <a:xfrm>
            <a:off x="103518" y="441385"/>
            <a:ext cx="11267440" cy="7137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dirty="0">
                <a:solidFill>
                  <a:srgbClr val="1F5593"/>
                </a:solidFill>
                <a:latin typeface="Calibri" panose="020F0502020204030204" pitchFamily="34" charset="0"/>
                <a:cs typeface="Calibri" panose="020F0502020204030204" pitchFamily="34" charset="0"/>
              </a:rPr>
              <a:t>U.S. Census Bureau: Censuses, Surveys + Programs</a:t>
            </a:r>
            <a:br>
              <a:rPr lang="en-US" sz="2600" b="1" dirty="0">
                <a:solidFill>
                  <a:srgbClr val="1F5593"/>
                </a:solidFill>
                <a:latin typeface="Calibri" panose="020F0502020204030204" pitchFamily="34" charset="0"/>
                <a:cs typeface="Calibri" panose="020F0502020204030204" pitchFamily="34" charset="0"/>
              </a:rPr>
            </a:br>
            <a:endParaRPr kumimoji="0" lang="en-US" sz="2600" b="1" i="0" u="none" strike="noStrike" kern="1200" cap="none" spc="0" normalizeH="0" baseline="0" noProof="0" dirty="0">
              <a:ln>
                <a:noFill/>
              </a:ln>
              <a:solidFill>
                <a:srgbClr val="1F5593"/>
              </a:solidFill>
              <a:effectLst/>
              <a:uLnTx/>
              <a:uFillTx/>
              <a:latin typeface="Calibri" panose="020F0502020204030204" pitchFamily="34" charset="0"/>
              <a:ea typeface="+mj-ea"/>
              <a:cs typeface="Calibri" panose="020F0502020204030204" pitchFamily="34" charset="0"/>
            </a:endParaRPr>
          </a:p>
        </p:txBody>
      </p:sp>
      <p:pic>
        <p:nvPicPr>
          <p:cNvPr id="2" name="Graphic 1">
            <a:extLst>
              <a:ext uri="{FF2B5EF4-FFF2-40B4-BE49-F238E27FC236}">
                <a16:creationId xmlns:a16="http://schemas.microsoft.com/office/drawing/2014/main" id="{A95AD1CC-6418-534E-A074-3381DF0A7EC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196" y="816233"/>
            <a:ext cx="1074452" cy="229180"/>
          </a:xfrm>
          <a:prstGeom prst="rect">
            <a:avLst/>
          </a:prstGeom>
        </p:spPr>
      </p:pic>
      <p:pic>
        <p:nvPicPr>
          <p:cNvPr id="5" name="Picture 4">
            <a:extLst>
              <a:ext uri="{FF2B5EF4-FFF2-40B4-BE49-F238E27FC236}">
                <a16:creationId xmlns:a16="http://schemas.microsoft.com/office/drawing/2014/main" id="{FE0D3041-B71E-73BD-BE53-6F7A213E3A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906605"/>
            <a:ext cx="12218900" cy="2901656"/>
          </a:xfrm>
          <a:prstGeom prst="rect">
            <a:avLst/>
          </a:prstGeom>
        </p:spPr>
      </p:pic>
      <p:pic>
        <p:nvPicPr>
          <p:cNvPr id="7" name="Picture 6">
            <a:extLst>
              <a:ext uri="{FF2B5EF4-FFF2-40B4-BE49-F238E27FC236}">
                <a16:creationId xmlns:a16="http://schemas.microsoft.com/office/drawing/2014/main" id="{164835BA-63FA-3AE4-5D31-7EDF0A79FE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6700" y="2118075"/>
            <a:ext cx="4076025" cy="570960"/>
          </a:xfrm>
          <a:prstGeom prst="rect">
            <a:avLst/>
          </a:prstGeom>
        </p:spPr>
      </p:pic>
      <p:pic>
        <p:nvPicPr>
          <p:cNvPr id="6" name="Picture 5">
            <a:extLst>
              <a:ext uri="{FF2B5EF4-FFF2-40B4-BE49-F238E27FC236}">
                <a16:creationId xmlns:a16="http://schemas.microsoft.com/office/drawing/2014/main" id="{1946CD67-B0EE-27DD-6042-B2DAEFDC6E7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1391" y="4341253"/>
            <a:ext cx="6844445" cy="556239"/>
          </a:xfrm>
          <a:prstGeom prst="rect">
            <a:avLst/>
          </a:prstGeom>
        </p:spPr>
      </p:pic>
      <p:pic>
        <p:nvPicPr>
          <p:cNvPr id="10" name="Picture 9">
            <a:extLst>
              <a:ext uri="{FF2B5EF4-FFF2-40B4-BE49-F238E27FC236}">
                <a16:creationId xmlns:a16="http://schemas.microsoft.com/office/drawing/2014/main" id="{C91EDB3D-60CA-9FC0-2778-52117271CF8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75" y="1588323"/>
            <a:ext cx="5615736" cy="861575"/>
          </a:xfrm>
          <a:prstGeom prst="rect">
            <a:avLst/>
          </a:prstGeom>
        </p:spPr>
      </p:pic>
      <p:pic>
        <p:nvPicPr>
          <p:cNvPr id="12" name="Picture 11">
            <a:extLst>
              <a:ext uri="{FF2B5EF4-FFF2-40B4-BE49-F238E27FC236}">
                <a16:creationId xmlns:a16="http://schemas.microsoft.com/office/drawing/2014/main" id="{7D80C7F9-06F1-9553-FE47-C6C128ED1A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13613" y="5416807"/>
            <a:ext cx="2914995" cy="565943"/>
          </a:xfrm>
          <a:prstGeom prst="rect">
            <a:avLst/>
          </a:prstGeom>
        </p:spPr>
      </p:pic>
      <p:pic>
        <p:nvPicPr>
          <p:cNvPr id="16" name="Picture 15">
            <a:extLst>
              <a:ext uri="{FF2B5EF4-FFF2-40B4-BE49-F238E27FC236}">
                <a16:creationId xmlns:a16="http://schemas.microsoft.com/office/drawing/2014/main" id="{A8FD3766-7531-FAE2-879E-A6048FA839A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46522" y="4939580"/>
            <a:ext cx="4409115" cy="459032"/>
          </a:xfrm>
          <a:prstGeom prst="rect">
            <a:avLst/>
          </a:prstGeom>
        </p:spPr>
      </p:pic>
      <p:pic>
        <p:nvPicPr>
          <p:cNvPr id="18" name="Picture 17">
            <a:extLst>
              <a:ext uri="{FF2B5EF4-FFF2-40B4-BE49-F238E27FC236}">
                <a16:creationId xmlns:a16="http://schemas.microsoft.com/office/drawing/2014/main" id="{3E3B79E8-7D0F-B6B8-7B00-109461EC55D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224440" y="4314716"/>
            <a:ext cx="3812283" cy="558829"/>
          </a:xfrm>
          <a:prstGeom prst="rect">
            <a:avLst/>
          </a:prstGeom>
        </p:spPr>
      </p:pic>
      <p:pic>
        <p:nvPicPr>
          <p:cNvPr id="20" name="Picture 19">
            <a:extLst>
              <a:ext uri="{FF2B5EF4-FFF2-40B4-BE49-F238E27FC236}">
                <a16:creationId xmlns:a16="http://schemas.microsoft.com/office/drawing/2014/main" id="{9CCD6E35-6C72-AC80-B0C1-4BF7F5FDDAD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89461" y="5490220"/>
            <a:ext cx="3438212" cy="565943"/>
          </a:xfrm>
          <a:prstGeom prst="rect">
            <a:avLst/>
          </a:prstGeom>
        </p:spPr>
      </p:pic>
      <p:pic>
        <p:nvPicPr>
          <p:cNvPr id="22" name="Picture 21">
            <a:extLst>
              <a:ext uri="{FF2B5EF4-FFF2-40B4-BE49-F238E27FC236}">
                <a16:creationId xmlns:a16="http://schemas.microsoft.com/office/drawing/2014/main" id="{9674917F-AE24-F987-5938-CE0A890C302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086260" y="5489959"/>
            <a:ext cx="4978123" cy="408777"/>
          </a:xfrm>
          <a:prstGeom prst="rect">
            <a:avLst/>
          </a:prstGeom>
        </p:spPr>
      </p:pic>
      <p:pic>
        <p:nvPicPr>
          <p:cNvPr id="26" name="Picture 25">
            <a:extLst>
              <a:ext uri="{FF2B5EF4-FFF2-40B4-BE49-F238E27FC236}">
                <a16:creationId xmlns:a16="http://schemas.microsoft.com/office/drawing/2014/main" id="{1E39CA3F-8992-F5B0-63C3-B0CA6A9E87D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703757" y="1142558"/>
            <a:ext cx="3600635" cy="434645"/>
          </a:xfrm>
          <a:prstGeom prst="rect">
            <a:avLst/>
          </a:prstGeom>
        </p:spPr>
      </p:pic>
      <p:pic>
        <p:nvPicPr>
          <p:cNvPr id="28" name="Picture 27">
            <a:extLst>
              <a:ext uri="{FF2B5EF4-FFF2-40B4-BE49-F238E27FC236}">
                <a16:creationId xmlns:a16="http://schemas.microsoft.com/office/drawing/2014/main" id="{07567A8E-3A02-D50B-1E62-62B3FDB66644}"/>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9012" y="4918536"/>
            <a:ext cx="3685791" cy="445117"/>
          </a:xfrm>
          <a:prstGeom prst="rect">
            <a:avLst/>
          </a:prstGeom>
        </p:spPr>
      </p:pic>
      <p:pic>
        <p:nvPicPr>
          <p:cNvPr id="33" name="Picture 32">
            <a:extLst>
              <a:ext uri="{FF2B5EF4-FFF2-40B4-BE49-F238E27FC236}">
                <a16:creationId xmlns:a16="http://schemas.microsoft.com/office/drawing/2014/main" id="{6AAC1F2C-BD46-65B8-8290-324AA44D4B4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225782" y="1814616"/>
            <a:ext cx="2983124" cy="318807"/>
          </a:xfrm>
          <a:prstGeom prst="rect">
            <a:avLst/>
          </a:prstGeom>
        </p:spPr>
      </p:pic>
      <p:pic>
        <p:nvPicPr>
          <p:cNvPr id="35" name="Picture 34">
            <a:extLst>
              <a:ext uri="{FF2B5EF4-FFF2-40B4-BE49-F238E27FC236}">
                <a16:creationId xmlns:a16="http://schemas.microsoft.com/office/drawing/2014/main" id="{6A74A692-F637-5820-77AC-7991CC59FB78}"/>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207740" y="6008050"/>
            <a:ext cx="5124713" cy="463574"/>
          </a:xfrm>
          <a:prstGeom prst="rect">
            <a:avLst/>
          </a:prstGeom>
        </p:spPr>
      </p:pic>
      <p:pic>
        <p:nvPicPr>
          <p:cNvPr id="37" name="Picture 36">
            <a:extLst>
              <a:ext uri="{FF2B5EF4-FFF2-40B4-BE49-F238E27FC236}">
                <a16:creationId xmlns:a16="http://schemas.microsoft.com/office/drawing/2014/main" id="{59C4CB26-4806-3BE1-6B02-B8405FC31E8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441838" y="1027463"/>
            <a:ext cx="3713799" cy="517443"/>
          </a:xfrm>
          <a:prstGeom prst="rect">
            <a:avLst/>
          </a:prstGeom>
        </p:spPr>
      </p:pic>
      <p:pic>
        <p:nvPicPr>
          <p:cNvPr id="39" name="Picture 38">
            <a:extLst>
              <a:ext uri="{FF2B5EF4-FFF2-40B4-BE49-F238E27FC236}">
                <a16:creationId xmlns:a16="http://schemas.microsoft.com/office/drawing/2014/main" id="{FBB6425A-0239-FA56-65BE-2A7BAA0E20BF}"/>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662661" y="1497094"/>
            <a:ext cx="3764548" cy="400957"/>
          </a:xfrm>
          <a:prstGeom prst="rect">
            <a:avLst/>
          </a:prstGeom>
        </p:spPr>
      </p:pic>
      <p:pic>
        <p:nvPicPr>
          <p:cNvPr id="8" name="Picture 7">
            <a:extLst>
              <a:ext uri="{FF2B5EF4-FFF2-40B4-BE49-F238E27FC236}">
                <a16:creationId xmlns:a16="http://schemas.microsoft.com/office/drawing/2014/main" id="{E0C27B31-D5D1-41E5-E45A-4647FD0B0D0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144149" y="6008050"/>
            <a:ext cx="3972863" cy="619690"/>
          </a:xfrm>
          <a:prstGeom prst="rect">
            <a:avLst/>
          </a:prstGeom>
        </p:spPr>
      </p:pic>
    </p:spTree>
    <p:extLst>
      <p:ext uri="{BB962C8B-B14F-4D97-AF65-F5344CB8AC3E}">
        <p14:creationId xmlns:p14="http://schemas.microsoft.com/office/powerpoint/2010/main" val="370662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ppt_x"/>
                                          </p:val>
                                        </p:tav>
                                        <p:tav tm="100000">
                                          <p:val>
                                            <p:strVal val="#ppt_x"/>
                                          </p:val>
                                        </p:tav>
                                      </p:tavLst>
                                    </p:anim>
                                    <p:anim calcmode="lin" valueType="num">
                                      <p:cBhvr additive="base">
                                        <p:cTn id="52" dur="500" fill="hold"/>
                                        <p:tgtEl>
                                          <p:spTgt spid="3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ppt_x"/>
                                          </p:val>
                                        </p:tav>
                                        <p:tav tm="100000">
                                          <p:val>
                                            <p:strVal val="#ppt_x"/>
                                          </p:val>
                                        </p:tav>
                                      </p:tavLst>
                                    </p:anim>
                                    <p:anim calcmode="lin" valueType="num">
                                      <p:cBhvr additive="base">
                                        <p:cTn id="74" dur="500" fill="hold"/>
                                        <p:tgtEl>
                                          <p:spTgt spid="3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A picture containing electronics, display, monitor, computer&#10;&#10;Description automatically generated">
            <a:extLst>
              <a:ext uri="{FF2B5EF4-FFF2-40B4-BE49-F238E27FC236}">
                <a16:creationId xmlns:a16="http://schemas.microsoft.com/office/drawing/2014/main" id="{83F21CD4-1FBE-924E-A1D3-5F5B786970A0}"/>
              </a:ext>
            </a:extLst>
          </p:cNvPr>
          <p:cNvPicPr>
            <a:picLocks noChangeAspect="1"/>
          </p:cNvPicPr>
          <p:nvPr/>
        </p:nvPicPr>
        <p:blipFill>
          <a:blip r:embed="rId3"/>
          <a:stretch>
            <a:fillRect/>
          </a:stretch>
        </p:blipFill>
        <p:spPr>
          <a:xfrm>
            <a:off x="496639" y="1564844"/>
            <a:ext cx="5259236" cy="4423860"/>
          </a:xfrm>
          <a:prstGeom prst="rect">
            <a:avLst/>
          </a:prstGeom>
        </p:spPr>
      </p:pic>
      <p:sp>
        <p:nvSpPr>
          <p:cNvPr id="3" name="Title 1">
            <a:extLst>
              <a:ext uri="{FF2B5EF4-FFF2-40B4-BE49-F238E27FC236}">
                <a16:creationId xmlns:a16="http://schemas.microsoft.com/office/drawing/2014/main" id="{FFC111BF-6AD0-7E4B-ABA1-E31E50844C6F}"/>
              </a:ext>
            </a:extLst>
          </p:cNvPr>
          <p:cNvSpPr txBox="1">
            <a:spLocks/>
          </p:cNvSpPr>
          <p:nvPr/>
        </p:nvSpPr>
        <p:spPr>
          <a:xfrm>
            <a:off x="914400" y="2775855"/>
            <a:ext cx="4359729" cy="7837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216093"/>
                </a:solidFill>
                <a:latin typeface="Calibri" panose="020F0502020204030204" pitchFamily="34" charset="0"/>
                <a:cs typeface="Calibri" panose="020F0502020204030204" pitchFamily="34" charset="0"/>
              </a:rPr>
              <a:t>What is the American Community Survey?</a:t>
            </a:r>
          </a:p>
        </p:txBody>
      </p:sp>
      <p:sp>
        <p:nvSpPr>
          <p:cNvPr id="5" name="Rectangle 4">
            <a:extLst>
              <a:ext uri="{FF2B5EF4-FFF2-40B4-BE49-F238E27FC236}">
                <a16:creationId xmlns:a16="http://schemas.microsoft.com/office/drawing/2014/main" id="{F13C096B-5FAA-1B45-A52E-965F76F0F89B}"/>
              </a:ext>
            </a:extLst>
          </p:cNvPr>
          <p:cNvSpPr/>
          <p:nvPr/>
        </p:nvSpPr>
        <p:spPr>
          <a:xfrm>
            <a:off x="6578628" y="1564844"/>
            <a:ext cx="5259236" cy="31862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spcAft>
                <a:spcPts val="1200"/>
              </a:spcAft>
              <a:buFont typeface="Wingdings" panose="05000000000000000000" pitchFamily="2" charset="2"/>
              <a:buChar char="ü"/>
            </a:pPr>
            <a:r>
              <a:rPr lang="en-US" sz="2400" dirty="0">
                <a:solidFill>
                  <a:schemeClr val="bg1"/>
                </a:solidFill>
                <a:latin typeface="Calibri" panose="020F0502020204030204" pitchFamily="34" charset="0"/>
                <a:cs typeface="Calibri" panose="020F0502020204030204" pitchFamily="34" charset="0"/>
              </a:rPr>
              <a:t>Nationwide household survey</a:t>
            </a:r>
          </a:p>
          <a:p>
            <a:pPr marL="342900" indent="-342900">
              <a:spcAft>
                <a:spcPts val="1200"/>
              </a:spcAft>
              <a:buFont typeface="Wingdings" panose="05000000000000000000" pitchFamily="2" charset="2"/>
              <a:buChar char="ü"/>
            </a:pPr>
            <a:r>
              <a:rPr lang="en-US" sz="2400" dirty="0">
                <a:solidFill>
                  <a:schemeClr val="bg1"/>
                </a:solidFill>
                <a:latin typeface="Calibri" panose="020F0502020204030204" pitchFamily="34" charset="0"/>
                <a:cs typeface="Calibri" panose="020F0502020204030204" pitchFamily="34" charset="0"/>
              </a:rPr>
              <a:t>Sample size of 3.5 million addresses</a:t>
            </a:r>
          </a:p>
          <a:p>
            <a:pPr marL="342900" indent="-342900">
              <a:spcAft>
                <a:spcPts val="1200"/>
              </a:spcAft>
              <a:buFont typeface="Wingdings" panose="05000000000000000000" pitchFamily="2" charset="2"/>
              <a:buChar char="ü"/>
            </a:pPr>
            <a:r>
              <a:rPr lang="en-US" sz="2400" dirty="0">
                <a:solidFill>
                  <a:schemeClr val="bg1"/>
                </a:solidFill>
                <a:latin typeface="Calibri" panose="020F0502020204030204" pitchFamily="34" charset="0"/>
                <a:cs typeface="Calibri" panose="020F0502020204030204" pitchFamily="34" charset="0"/>
              </a:rPr>
              <a:t>Designed to provide communities with reliable and timely social, economic, demographic and housing data </a:t>
            </a:r>
            <a:r>
              <a:rPr lang="en-US" sz="2400" b="1" dirty="0">
                <a:solidFill>
                  <a:schemeClr val="bg1"/>
                </a:solidFill>
                <a:latin typeface="Calibri" panose="020F0502020204030204" pitchFamily="34" charset="0"/>
                <a:cs typeface="Calibri" panose="020F0502020204030204" pitchFamily="34" charset="0"/>
              </a:rPr>
              <a:t>every year</a:t>
            </a:r>
          </a:p>
          <a:p>
            <a:pPr marL="342900" indent="-342900">
              <a:spcAft>
                <a:spcPts val="1200"/>
              </a:spcAft>
              <a:buFont typeface="Wingdings" panose="05000000000000000000" pitchFamily="2" charset="2"/>
              <a:buChar char="ü"/>
            </a:pPr>
            <a:r>
              <a:rPr lang="en-US" sz="2400" dirty="0">
                <a:solidFill>
                  <a:schemeClr val="bg1"/>
                </a:solidFill>
                <a:latin typeface="Calibri" panose="020F0502020204030204" pitchFamily="34" charset="0"/>
                <a:cs typeface="Calibri" panose="020F0502020204030204" pitchFamily="34" charset="0"/>
              </a:rPr>
              <a:t>Part of the decennial Census program</a:t>
            </a:r>
          </a:p>
        </p:txBody>
      </p:sp>
    </p:spTree>
    <p:extLst>
      <p:ext uri="{BB962C8B-B14F-4D97-AF65-F5344CB8AC3E}">
        <p14:creationId xmlns:p14="http://schemas.microsoft.com/office/powerpoint/2010/main" val="2457977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81DEFE47-4089-4C86-89FC-A03D27999A8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saturation sat="66000"/>
                    </a14:imgEffect>
                  </a14:imgLayer>
                </a14:imgProps>
              </a:ext>
              <a:ext uri="{28A0092B-C50C-407E-A947-70E740481C1C}">
                <a14:useLocalDpi xmlns:a14="http://schemas.microsoft.com/office/drawing/2010/main"/>
              </a:ext>
            </a:extLst>
          </a:blip>
          <a:srcRect l="1421" t="1089" b="2481"/>
          <a:stretch/>
        </p:blipFill>
        <p:spPr>
          <a:xfrm>
            <a:off x="2031416" y="1138119"/>
            <a:ext cx="8186316" cy="4724641"/>
          </a:xfrm>
          <a:prstGeom prst="rect">
            <a:avLst/>
          </a:prstGeom>
        </p:spPr>
      </p:pic>
      <p:sp>
        <p:nvSpPr>
          <p:cNvPr id="59" name="Content Placeholder 2">
            <a:extLst>
              <a:ext uri="{FF2B5EF4-FFF2-40B4-BE49-F238E27FC236}">
                <a16:creationId xmlns:a16="http://schemas.microsoft.com/office/drawing/2014/main" id="{047BF5AA-CC53-492E-8B51-8A3BABF06FD9}"/>
              </a:ext>
            </a:extLst>
          </p:cNvPr>
          <p:cNvSpPr txBox="1">
            <a:spLocks/>
          </p:cNvSpPr>
          <p:nvPr/>
        </p:nvSpPr>
        <p:spPr>
          <a:xfrm>
            <a:off x="2869599" y="314639"/>
            <a:ext cx="6452799" cy="17561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American Community Survey Topic Areas</a:t>
            </a:r>
          </a:p>
        </p:txBody>
      </p:sp>
      <p:pic>
        <p:nvPicPr>
          <p:cNvPr id="2" name="Graphic 1">
            <a:extLst>
              <a:ext uri="{FF2B5EF4-FFF2-40B4-BE49-F238E27FC236}">
                <a16:creationId xmlns:a16="http://schemas.microsoft.com/office/drawing/2014/main" id="{76AF40AD-1F23-5390-F05F-94B7FBB1D1CE}"/>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69599" y="727439"/>
            <a:ext cx="1074452" cy="229180"/>
          </a:xfrm>
          <a:prstGeom prst="rect">
            <a:avLst/>
          </a:prstGeom>
        </p:spPr>
      </p:pic>
    </p:spTree>
    <p:extLst>
      <p:ext uri="{BB962C8B-B14F-4D97-AF65-F5344CB8AC3E}">
        <p14:creationId xmlns:p14="http://schemas.microsoft.com/office/powerpoint/2010/main" val="414263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FDB082-0063-CB48-AF53-2D343CD45012}"/>
              </a:ext>
            </a:extLst>
          </p:cNvPr>
          <p:cNvSpPr txBox="1">
            <a:spLocks noGrp="1"/>
          </p:cNvSpPr>
          <p:nvPr>
            <p:ph type="title" idx="4294967295"/>
          </p:nvPr>
        </p:nvSpPr>
        <p:spPr>
          <a:xfrm>
            <a:off x="376650" y="368591"/>
            <a:ext cx="7195726" cy="4300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noProof="0" dirty="0">
                <a:ln>
                  <a:noFill/>
                </a:ln>
                <a:solidFill>
                  <a:schemeClr val="bg1"/>
                </a:solidFill>
                <a:effectLst/>
                <a:uLnTx/>
                <a:uFillTx/>
                <a:latin typeface="Calibri" panose="020F0502020204030204" pitchFamily="34" charset="0"/>
                <a:ea typeface="+mj-ea"/>
                <a:cs typeface="Calibri" panose="020F0502020204030204" pitchFamily="34" charset="0"/>
              </a:rPr>
              <a:t>Finding the Data You Need</a:t>
            </a: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endParaRPr>
          </a:p>
        </p:txBody>
      </p:sp>
      <p:pic>
        <p:nvPicPr>
          <p:cNvPr id="4" name="Graphic 3">
            <a:extLst>
              <a:ext uri="{FF2B5EF4-FFF2-40B4-BE49-F238E27FC236}">
                <a16:creationId xmlns:a16="http://schemas.microsoft.com/office/drawing/2014/main" id="{134EB267-643F-C944-9116-A783FADB354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6649" y="775580"/>
            <a:ext cx="1074452" cy="229180"/>
          </a:xfrm>
          <a:prstGeom prst="rect">
            <a:avLst/>
          </a:prstGeom>
        </p:spPr>
      </p:pic>
      <p:sp>
        <p:nvSpPr>
          <p:cNvPr id="16" name="Rectangle 15" descr="The screen graphic contains a screen shot of the data.census.gov tool.">
            <a:extLst>
              <a:ext uri="{FF2B5EF4-FFF2-40B4-BE49-F238E27FC236}">
                <a16:creationId xmlns:a16="http://schemas.microsoft.com/office/drawing/2014/main" id="{410CD90E-4076-6641-9C1B-6E755E5CEF89}"/>
              </a:ext>
            </a:extLst>
          </p:cNvPr>
          <p:cNvSpPr/>
          <p:nvPr/>
        </p:nvSpPr>
        <p:spPr>
          <a:xfrm>
            <a:off x="535690" y="1420866"/>
            <a:ext cx="11170721" cy="4454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E14E5BF2-AE41-924D-8D42-19D1D7B2E0BA}"/>
              </a:ext>
            </a:extLst>
          </p:cNvPr>
          <p:cNvSpPr txBox="1">
            <a:spLocks/>
          </p:cNvSpPr>
          <p:nvPr/>
        </p:nvSpPr>
        <p:spPr>
          <a:xfrm>
            <a:off x="601471" y="1513185"/>
            <a:ext cx="5728316" cy="47521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2400" b="1" u="sng" kern="0" spc="30" dirty="0">
                <a:solidFill>
                  <a:srgbClr val="1F5593"/>
                </a:solidFill>
              </a:rPr>
              <a:t>data.census.gov</a:t>
            </a:r>
          </a:p>
          <a:p>
            <a:pPr>
              <a:lnSpc>
                <a:spcPct val="100000"/>
              </a:lnSpc>
              <a:spcBef>
                <a:spcPts val="0"/>
              </a:spcBef>
              <a:spcAft>
                <a:spcPts val="1200"/>
              </a:spcAft>
              <a:buFont typeface="Wingdings" panose="05000000000000000000" pitchFamily="2" charset="2"/>
              <a:buChar char="ü"/>
            </a:pPr>
            <a:r>
              <a:rPr lang="en-US" sz="2000" dirty="0">
                <a:solidFill>
                  <a:srgbClr val="1F5593"/>
                </a:solidFill>
                <a:latin typeface="Calibri" panose="020F0502020204030204" pitchFamily="34" charset="0"/>
                <a:cs typeface="Calibri" panose="020F0502020204030204" pitchFamily="34" charset="0"/>
              </a:rPr>
              <a:t>Data.census.gov is the Census Bureau’s main data tool. It is the platform to access demographic and economic data from the Census Bureau.</a:t>
            </a:r>
          </a:p>
          <a:p>
            <a:pPr>
              <a:lnSpc>
                <a:spcPct val="100000"/>
              </a:lnSpc>
              <a:spcBef>
                <a:spcPts val="0"/>
              </a:spcBef>
              <a:spcAft>
                <a:spcPts val="800"/>
              </a:spcAft>
              <a:buFont typeface="Wingdings" panose="05000000000000000000" pitchFamily="2" charset="2"/>
              <a:buChar char="ü"/>
            </a:pPr>
            <a:r>
              <a:rPr lang="en-US" sz="2000" dirty="0">
                <a:solidFill>
                  <a:srgbClr val="1F5593"/>
                </a:solidFill>
                <a:latin typeface="Calibri" panose="020F0502020204030204" pitchFamily="34" charset="0"/>
                <a:cs typeface="Calibri" panose="020F0502020204030204" pitchFamily="34" charset="0"/>
              </a:rPr>
              <a:t>Use when you need to access:</a:t>
            </a:r>
          </a:p>
          <a:p>
            <a:pPr lvl="1">
              <a:lnSpc>
                <a:spcPct val="100000"/>
              </a:lnSpc>
              <a:spcBef>
                <a:spcPts val="0"/>
              </a:spcBef>
              <a:spcAft>
                <a:spcPts val="1200"/>
              </a:spcAft>
            </a:pPr>
            <a:r>
              <a:rPr lang="en-US" sz="1800" dirty="0">
                <a:solidFill>
                  <a:srgbClr val="1F5593"/>
                </a:solidFill>
                <a:latin typeface="Calibri" panose="020F0502020204030204" pitchFamily="34" charset="0"/>
                <a:cs typeface="Calibri" panose="020F0502020204030204" pitchFamily="34" charset="0"/>
              </a:rPr>
              <a:t>Specific data tables</a:t>
            </a:r>
          </a:p>
          <a:p>
            <a:pPr lvl="1">
              <a:lnSpc>
                <a:spcPct val="100000"/>
              </a:lnSpc>
              <a:spcBef>
                <a:spcPts val="0"/>
              </a:spcBef>
              <a:spcAft>
                <a:spcPts val="1200"/>
              </a:spcAft>
            </a:pPr>
            <a:r>
              <a:rPr lang="en-US" sz="1800" dirty="0">
                <a:solidFill>
                  <a:srgbClr val="1F5593"/>
                </a:solidFill>
                <a:latin typeface="Calibri" panose="020F0502020204030204" pitchFamily="34" charset="0"/>
                <a:cs typeface="Calibri" panose="020F0502020204030204" pitchFamily="34" charset="0"/>
              </a:rPr>
              <a:t>Data profiles</a:t>
            </a:r>
          </a:p>
          <a:p>
            <a:pPr lvl="1">
              <a:lnSpc>
                <a:spcPct val="100000"/>
              </a:lnSpc>
              <a:spcBef>
                <a:spcPts val="0"/>
              </a:spcBef>
              <a:spcAft>
                <a:spcPts val="1200"/>
              </a:spcAft>
            </a:pPr>
            <a:r>
              <a:rPr lang="en-US" sz="1800" dirty="0">
                <a:solidFill>
                  <a:srgbClr val="1F5593"/>
                </a:solidFill>
                <a:latin typeface="Calibri" panose="020F0502020204030204" pitchFamily="34" charset="0"/>
                <a:cs typeface="Calibri" panose="020F0502020204030204" pitchFamily="34" charset="0"/>
              </a:rPr>
              <a:t>Detailed data tables</a:t>
            </a:r>
          </a:p>
          <a:p>
            <a:pPr lvl="1">
              <a:lnSpc>
                <a:spcPct val="100000"/>
              </a:lnSpc>
              <a:spcBef>
                <a:spcPts val="0"/>
              </a:spcBef>
              <a:spcAft>
                <a:spcPts val="1200"/>
              </a:spcAft>
            </a:pPr>
            <a:r>
              <a:rPr lang="en-US" sz="1800" dirty="0">
                <a:solidFill>
                  <a:srgbClr val="1F5593"/>
                </a:solidFill>
                <a:latin typeface="Calibri" panose="020F0502020204030204" pitchFamily="34" charset="0"/>
                <a:cs typeface="Calibri" panose="020F0502020204030204" pitchFamily="34" charset="0"/>
              </a:rPr>
              <a:t>Detailed thematic maps</a:t>
            </a:r>
          </a:p>
          <a:p>
            <a:pPr lvl="1">
              <a:lnSpc>
                <a:spcPct val="100000"/>
              </a:lnSpc>
              <a:spcBef>
                <a:spcPts val="0"/>
              </a:spcBef>
              <a:spcAft>
                <a:spcPts val="1200"/>
              </a:spcAft>
            </a:pPr>
            <a:r>
              <a:rPr lang="en-US" sz="1800" dirty="0">
                <a:solidFill>
                  <a:srgbClr val="1F5593"/>
                </a:solidFill>
                <a:latin typeface="Calibri" panose="020F0502020204030204" pitchFamily="34" charset="0"/>
                <a:cs typeface="Calibri" panose="020F0502020204030204" pitchFamily="34" charset="0"/>
              </a:rPr>
              <a:t>Microdata tool</a:t>
            </a:r>
          </a:p>
        </p:txBody>
      </p:sp>
      <p:pic>
        <p:nvPicPr>
          <p:cNvPr id="13" name="Picture 13" descr="A flat screen television&#10;&#10;Description automatically generated">
            <a:extLst>
              <a:ext uri="{FF2B5EF4-FFF2-40B4-BE49-F238E27FC236}">
                <a16:creationId xmlns:a16="http://schemas.microsoft.com/office/drawing/2014/main" id="{D4670FE9-C040-5D42-B920-646DDFA9E2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11395" y="2411891"/>
            <a:ext cx="7099631" cy="4101612"/>
          </a:xfrm>
          <a:prstGeom prst="rect">
            <a:avLst/>
          </a:prstGeom>
        </p:spPr>
      </p:pic>
      <p:pic>
        <p:nvPicPr>
          <p:cNvPr id="8" name="Picture 7" descr="The screen graphic contains a screen shot of the data.census.gov tool.">
            <a:extLst>
              <a:ext uri="{FF2B5EF4-FFF2-40B4-BE49-F238E27FC236}">
                <a16:creationId xmlns:a16="http://schemas.microsoft.com/office/drawing/2014/main" id="{CBD506B4-C5BF-437A-8E9A-F8DE6429B40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00369" y="3059916"/>
            <a:ext cx="4784947" cy="2462955"/>
          </a:xfrm>
          <a:prstGeom prst="rect">
            <a:avLst/>
          </a:prstGeom>
        </p:spPr>
      </p:pic>
      <p:sp>
        <p:nvSpPr>
          <p:cNvPr id="9" name="TextBox 8">
            <a:extLst>
              <a:ext uri="{FF2B5EF4-FFF2-40B4-BE49-F238E27FC236}">
                <a16:creationId xmlns:a16="http://schemas.microsoft.com/office/drawing/2014/main" id="{B6997F95-498F-4F21-9305-D2FF43924A04}"/>
              </a:ext>
            </a:extLst>
          </p:cNvPr>
          <p:cNvSpPr txBox="1"/>
          <p:nvPr/>
        </p:nvSpPr>
        <p:spPr>
          <a:xfrm>
            <a:off x="7938371" y="6391937"/>
            <a:ext cx="2208072" cy="369332"/>
          </a:xfrm>
          <a:prstGeom prst="rect">
            <a:avLst/>
          </a:prstGeom>
          <a:noFill/>
        </p:spPr>
        <p:txBody>
          <a:bodyPr wrap="square">
            <a:spAutoFit/>
          </a:bodyPr>
          <a:lstStyle/>
          <a:p>
            <a:r>
              <a:rPr lang="en-US" dirty="0">
                <a:hlinkClick r:id="rId7"/>
              </a:rPr>
              <a:t>Explore Census Data</a:t>
            </a:r>
            <a:endParaRPr lang="en-US" dirty="0"/>
          </a:p>
        </p:txBody>
      </p:sp>
    </p:spTree>
    <p:extLst>
      <p:ext uri="{BB962C8B-B14F-4D97-AF65-F5344CB8AC3E}">
        <p14:creationId xmlns:p14="http://schemas.microsoft.com/office/powerpoint/2010/main" val="255013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B7A073-E0A0-3040-95B1-9CA25A2EA4C1}"/>
              </a:ext>
            </a:extLst>
          </p:cNvPr>
          <p:cNvSpPr txBox="1">
            <a:spLocks noGrp="1"/>
          </p:cNvSpPr>
          <p:nvPr>
            <p:ph type="title" idx="4294967295"/>
          </p:nvPr>
        </p:nvSpPr>
        <p:spPr>
          <a:xfrm>
            <a:off x="1462500" y="3057891"/>
            <a:ext cx="7195726" cy="9410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rPr>
              <a:t>Online Data Training: </a:t>
            </a:r>
            <a:r>
              <a:rPr lang="en-US" sz="2800" b="1" dirty="0">
                <a:solidFill>
                  <a:schemeClr val="bg1"/>
                </a:solidFill>
                <a:latin typeface="+mn-lt"/>
                <a:hlinkClick r:id="rId3">
                  <a:extLst>
                    <a:ext uri="{A12FA001-AC4F-418D-AE19-62706E023703}">
                      <ahyp:hlinkClr xmlns:ahyp="http://schemas.microsoft.com/office/drawing/2018/hyperlinkcolor" val="tx"/>
                    </a:ext>
                  </a:extLst>
                </a:hlinkClick>
              </a:rPr>
              <a:t>data.census.gov</a:t>
            </a:r>
            <a:endParaRPr kumimoji="0" lang="en-US" sz="2800" b="1" i="0" u="none" strike="noStrike" kern="1200" cap="none" spc="0" normalizeH="0" baseline="0" noProof="0" dirty="0">
              <a:ln>
                <a:noFill/>
              </a:ln>
              <a:solidFill>
                <a:schemeClr val="bg1"/>
              </a:solidFill>
              <a:effectLst/>
              <a:uLnTx/>
              <a:uFillTx/>
              <a:latin typeface="+mn-lt"/>
              <a:ea typeface="+mj-ea"/>
              <a:cs typeface="Calibri" panose="020F0502020204030204" pitchFamily="34" charset="0"/>
            </a:endParaRPr>
          </a:p>
        </p:txBody>
      </p:sp>
      <p:pic>
        <p:nvPicPr>
          <p:cNvPr id="9" name="Graphic 8">
            <a:extLst>
              <a:ext uri="{FF2B5EF4-FFF2-40B4-BE49-F238E27FC236}">
                <a16:creationId xmlns:a16="http://schemas.microsoft.com/office/drawing/2014/main" id="{F5D53E1D-D9E1-0544-A813-76817D16D63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4298" y="1695178"/>
            <a:ext cx="690666" cy="3666500"/>
          </a:xfrm>
          <a:prstGeom prst="rect">
            <a:avLst/>
          </a:prstGeom>
        </p:spPr>
      </p:pic>
    </p:spTree>
    <p:extLst>
      <p:ext uri="{BB962C8B-B14F-4D97-AF65-F5344CB8AC3E}">
        <p14:creationId xmlns:p14="http://schemas.microsoft.com/office/powerpoint/2010/main" val="380118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CE6CD-E729-4451-BCBB-E2AE80288F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0839" y="1038137"/>
            <a:ext cx="6490122" cy="4549863"/>
          </a:xfrm>
          <a:prstGeom prst="rect">
            <a:avLst/>
          </a:prstGeom>
        </p:spPr>
      </p:pic>
      <p:pic>
        <p:nvPicPr>
          <p:cNvPr id="5" name="Picture 4">
            <a:extLst>
              <a:ext uri="{FF2B5EF4-FFF2-40B4-BE49-F238E27FC236}">
                <a16:creationId xmlns:a16="http://schemas.microsoft.com/office/drawing/2014/main" id="{F6C4E4D8-DBFB-DEE0-35AB-30A508E260C6}"/>
              </a:ext>
            </a:extLst>
          </p:cNvPr>
          <p:cNvPicPr>
            <a:picLocks noChangeAspect="1"/>
          </p:cNvPicPr>
          <p:nvPr/>
        </p:nvPicPr>
        <p:blipFill>
          <a:blip r:embed="rId4"/>
          <a:stretch>
            <a:fillRect/>
          </a:stretch>
        </p:blipFill>
        <p:spPr>
          <a:xfrm>
            <a:off x="1923839" y="330183"/>
            <a:ext cx="3314307" cy="584217"/>
          </a:xfrm>
          <a:prstGeom prst="rect">
            <a:avLst/>
          </a:prstGeom>
        </p:spPr>
      </p:pic>
      <p:sp>
        <p:nvSpPr>
          <p:cNvPr id="7" name="TextBox 6">
            <a:extLst>
              <a:ext uri="{FF2B5EF4-FFF2-40B4-BE49-F238E27FC236}">
                <a16:creationId xmlns:a16="http://schemas.microsoft.com/office/drawing/2014/main" id="{588B1612-FF71-4A3B-BB63-881883282221}"/>
              </a:ext>
            </a:extLst>
          </p:cNvPr>
          <p:cNvSpPr txBox="1"/>
          <p:nvPr/>
        </p:nvSpPr>
        <p:spPr>
          <a:xfrm>
            <a:off x="6570222" y="6126423"/>
            <a:ext cx="7451657" cy="369332"/>
          </a:xfrm>
          <a:prstGeom prst="rect">
            <a:avLst/>
          </a:prstGeom>
          <a:noFill/>
        </p:spPr>
        <p:txBody>
          <a:bodyPr wrap="square">
            <a:spAutoFit/>
          </a:bodyPr>
          <a:lstStyle/>
          <a:p>
            <a:r>
              <a:rPr lang="en-US" dirty="0">
                <a:hlinkClick r:id="rId5"/>
              </a:rPr>
              <a:t>DP05: ACS Demographic and ... - Census Bureau Table</a:t>
            </a:r>
            <a:endParaRPr lang="en-US" dirty="0"/>
          </a:p>
        </p:txBody>
      </p:sp>
    </p:spTree>
    <p:extLst>
      <p:ext uri="{BB962C8B-B14F-4D97-AF65-F5344CB8AC3E}">
        <p14:creationId xmlns:p14="http://schemas.microsoft.com/office/powerpoint/2010/main" val="162107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 xsi:nil="true"/>
      <Description xsi:nil="true"/>
    </URL>
    <Location xmlns="22628367-0b69-470b-87b0-d04b2383f76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54796CB0A83E46BD716FC00301F52C" ma:contentTypeVersion="12" ma:contentTypeDescription="Create a new document." ma:contentTypeScope="" ma:versionID="625ea3805b80734f2b4b65b99459db46">
  <xsd:schema xmlns:xsd="http://www.w3.org/2001/XMLSchema" xmlns:xs="http://www.w3.org/2001/XMLSchema" xmlns:p="http://schemas.microsoft.com/office/2006/metadata/properties" xmlns:ns1="http://schemas.microsoft.com/sharepoint/v3" xmlns:ns2="16f00c2e-ac5c-418b-9f13-a0771dbd417d" xmlns:ns3="22628367-0b69-470b-87b0-d04b2383f766" targetNamespace="http://schemas.microsoft.com/office/2006/metadata/properties" ma:root="true" ma:fieldsID="a7d65312b898e025bb0bc05dd8a0bbdc" ns1:_="" ns2:_="" ns3:_="">
    <xsd:import namespace="http://schemas.microsoft.com/sharepoint/v3"/>
    <xsd:import namespace="16f00c2e-ac5c-418b-9f13-a0771dbd417d"/>
    <xsd:import namespace="22628367-0b69-470b-87b0-d04b2383f766"/>
    <xsd:element name="properties">
      <xsd:complexType>
        <xsd:sequence>
          <xsd:element name="documentManagement">
            <xsd:complexType>
              <xsd:all>
                <xsd:element ref="ns2:_dlc_DocId" minOccurs="0"/>
                <xsd:element ref="ns2:_dlc_DocIdUrl" minOccurs="0"/>
                <xsd:element ref="ns2:_dlc_DocIdPersistId" minOccurs="0"/>
                <xsd:element ref="ns1:URL" minOccurs="0"/>
                <xsd:element ref="ns2:SharedWithUsers" minOccurs="0"/>
                <xsd:element ref="ns3: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1"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628367-0b69-470b-87b0-d04b2383f766" elementFormDefault="qualified">
    <xsd:import namespace="http://schemas.microsoft.com/office/2006/documentManagement/types"/>
    <xsd:import namespace="http://schemas.microsoft.com/office/infopath/2007/PartnerControls"/>
    <xsd:element name="Location" ma:index="13" nillable="true" ma:displayName="Location" ma:internalName="Loca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1D86EB46-92F7-44E3-934B-CC0E539B5426}">
  <ds:schemaRefs>
    <ds:schemaRef ds:uri="70fbdf8e-ad4a-406a-9181-4d0017bee694"/>
    <ds:schemaRef ds:uri="http://purl.org/dc/dcmitype/"/>
    <ds:schemaRef ds:uri="http://schemas.microsoft.com/office/infopath/2007/PartnerControls"/>
    <ds:schemaRef ds:uri="http://purl.org/dc/terms/"/>
    <ds:schemaRef ds:uri="http://www.w3.org/XML/1998/namespace"/>
    <ds:schemaRef ds:uri="4d7ec18a-fa13-43af-a84b-745a09f9dbdf"/>
    <ds:schemaRef ds:uri="http://purl.org/dc/elements/1.1/"/>
    <ds:schemaRef ds:uri="http://schemas.openxmlformats.org/package/2006/metadata/core-properties"/>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CB37177C-32FB-4EEF-91EF-8512E126D210}"/>
</file>

<file path=customXml/itemProps3.xml><?xml version="1.0" encoding="utf-8"?>
<ds:datastoreItem xmlns:ds="http://schemas.openxmlformats.org/officeDocument/2006/customXml" ds:itemID="{6B546BF8-3EDF-4318-A2FB-CA04D1497FED}">
  <ds:schemaRefs>
    <ds:schemaRef ds:uri="http://schemas.microsoft.com/sharepoint/v3/contenttype/forms"/>
  </ds:schemaRefs>
</ds:datastoreItem>
</file>

<file path=customXml/itemProps4.xml><?xml version="1.0" encoding="utf-8"?>
<ds:datastoreItem xmlns:ds="http://schemas.openxmlformats.org/officeDocument/2006/customXml" ds:itemID="{37A87298-44E5-47A1-9772-F83F5E8C7148}"/>
</file>

<file path=docProps/app.xml><?xml version="1.0" encoding="utf-8"?>
<Properties xmlns="http://schemas.openxmlformats.org/officeDocument/2006/extended-properties" xmlns:vt="http://schemas.openxmlformats.org/officeDocument/2006/docPropsVTypes">
  <TotalTime>14423</TotalTime>
  <Words>581</Words>
  <Application>Microsoft Office PowerPoint</Application>
  <PresentationFormat>Widescreen</PresentationFormat>
  <Paragraphs>91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Accessing Census Data for Title VI Program Plans</vt:lpstr>
      <vt:lpstr>Session Overview: What to Expect</vt:lpstr>
      <vt:lpstr>The U.S. Census Bureau: Who We Are, What We Do, Our Mission </vt:lpstr>
      <vt:lpstr>U.S. Census Bureau: Censuses, Surveys + Programs </vt:lpstr>
      <vt:lpstr>PowerPoint Presentation</vt:lpstr>
      <vt:lpstr>PowerPoint Presentation</vt:lpstr>
      <vt:lpstr>Finding the Data You Need</vt:lpstr>
      <vt:lpstr>Online Data Training: data.census.gov</vt:lpstr>
      <vt:lpstr>PowerPoint Presentation</vt:lpstr>
      <vt:lpstr>PowerPoint Presentation</vt:lpstr>
      <vt:lpstr>PowerPoint Presentation</vt:lpstr>
      <vt:lpstr>PowerPoint Presentation</vt:lpstr>
      <vt:lpstr>PowerPoint Presentation</vt:lpstr>
      <vt:lpstr>PowerPoint Presentation</vt:lpstr>
      <vt:lpstr>Resources + Contact Us</vt:lpstr>
      <vt:lpstr>Independent Learning on All Census Topic Areas and Tools: Webinars, Data Gems and Courses on Census Academy</vt:lpstr>
      <vt:lpstr>Resources &amp; Contact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 Hand</dc:creator>
  <cp:lastModifiedBy>Kelly Karres (CENSUS/CLMSO FED)</cp:lastModifiedBy>
  <cp:revision>231</cp:revision>
  <cp:lastPrinted>2024-04-16T17:07:47Z</cp:lastPrinted>
  <dcterms:created xsi:type="dcterms:W3CDTF">2020-10-07T15:55:27Z</dcterms:created>
  <dcterms:modified xsi:type="dcterms:W3CDTF">2024-04-17T15:50:00Z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0x0101004F54796CB0A83E46BD716FC00301F52C</vt:lpwstr>
  </property>
  <property fmtid="{D5CDD505-2E9C-101B-9397-08002B2CF9AE}" pid="3" name="Order">
    <vt:r8>16000</vt:r8>
  </property>
</Properties>
</file>