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32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3.xml" ContentType="application/vnd.openxmlformats-officedocument.presentationml.slide+xml"/>
  <Override PartName="/ppt/presentation.xml" ContentType="application/vnd.openxmlformats-officedocument.presentationml.presentation.main+xml"/>
  <Override PartName="/ppt/slides/slide3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8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29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69" saveSubsetFonts="1" autoCompressPictures="0">
  <p:sldMasterIdLst>
    <p:sldMasterId id="2147483651" r:id="rId5"/>
    <p:sldMasterId id="2147483648" r:id="rId6"/>
  </p:sldMasterIdLst>
  <p:notesMasterIdLst>
    <p:notesMasterId r:id="rId42"/>
  </p:notesMasterIdLst>
  <p:handoutMasterIdLst>
    <p:handoutMasterId r:id="rId43"/>
  </p:handoutMasterIdLst>
  <p:sldIdLst>
    <p:sldId id="455" r:id="rId7"/>
    <p:sldId id="457" r:id="rId8"/>
    <p:sldId id="458" r:id="rId9"/>
    <p:sldId id="459" r:id="rId10"/>
    <p:sldId id="526" r:id="rId11"/>
    <p:sldId id="527" r:id="rId12"/>
    <p:sldId id="530" r:id="rId13"/>
    <p:sldId id="525" r:id="rId14"/>
    <p:sldId id="465" r:id="rId15"/>
    <p:sldId id="466" r:id="rId16"/>
    <p:sldId id="531" r:id="rId17"/>
    <p:sldId id="532" r:id="rId18"/>
    <p:sldId id="468" r:id="rId19"/>
    <p:sldId id="538" r:id="rId20"/>
    <p:sldId id="539" r:id="rId21"/>
    <p:sldId id="540" r:id="rId22"/>
    <p:sldId id="541" r:id="rId23"/>
    <p:sldId id="542" r:id="rId24"/>
    <p:sldId id="543" r:id="rId25"/>
    <p:sldId id="544" r:id="rId26"/>
    <p:sldId id="545" r:id="rId27"/>
    <p:sldId id="546" r:id="rId28"/>
    <p:sldId id="547" r:id="rId29"/>
    <p:sldId id="548" r:id="rId30"/>
    <p:sldId id="549" r:id="rId31"/>
    <p:sldId id="550" r:id="rId32"/>
    <p:sldId id="551" r:id="rId33"/>
    <p:sldId id="552" r:id="rId34"/>
    <p:sldId id="553" r:id="rId35"/>
    <p:sldId id="554" r:id="rId36"/>
    <p:sldId id="555" r:id="rId37"/>
    <p:sldId id="556" r:id="rId38"/>
    <p:sldId id="557" r:id="rId39"/>
    <p:sldId id="558" r:id="rId40"/>
    <p:sldId id="559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0" autoAdjust="0"/>
  </p:normalViewPr>
  <p:slideViewPr>
    <p:cSldViewPr snapToGrid="0" snapToObjects="1">
      <p:cViewPr>
        <p:scale>
          <a:sx n="84" d="100"/>
          <a:sy n="84" d="100"/>
        </p:scale>
        <p:origin x="-1152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-188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handoutMaster" Target="handoutMasters/handoutMaster1.xml"/><Relationship Id="rId48" Type="http://schemas.openxmlformats.org/officeDocument/2006/relationships/customXml" Target="../customXml/item5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383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C1829-0ED1-DF49-AC76-2FDF38EDFBA6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B9A60-827A-884C-98D7-FE71B9DC9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8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B9A60-827A-884C-98D7-FE71B9DC9F6D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01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B9A60-827A-884C-98D7-FE71B9DC9F6D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72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72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47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98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046738"/>
            <a:ext cx="8229600" cy="3705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85750" indent="-285750">
              <a:buFont typeface="Arial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1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CDOT_PowerPoint_Template_4-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4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4121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NCDOT_PowerPoint_Template_Inside-02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9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>
              <a:lumMod val="75000"/>
              <a:lumOff val="25000"/>
            </a:schemeClr>
          </a:solidFill>
          <a:latin typeface="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inside13qc.ncdot.gov/training/ContributorTrainingClass/Pages/default.asp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inside16.ncdot.gov/training/ContributorTrainingClass/Pages/default.asp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inside13qc.ncdot.gov/training/ContributorTrainingClass/Pages/default.asp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inside16.ncdot.gov/training/ContributorTrainingClass/Pages/default.asp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Agenda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8706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57200" y="2978870"/>
            <a:ext cx="4114800" cy="3202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Overview</a:t>
            </a:r>
            <a:endParaRPr lang="en-US" sz="28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</a:t>
            </a:r>
            <a:r>
              <a:rPr lang="en-US" sz="2800" dirty="0"/>
              <a:t>is SharePoint?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NCDOT Websites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Roles 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Search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SharePoint Interface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724400" y="2978869"/>
            <a:ext cx="4114800" cy="320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7"/>
            </a:pPr>
            <a:r>
              <a:rPr lang="en-US" sz="2800" dirty="0"/>
              <a:t>SharePoint Changes </a:t>
            </a:r>
            <a:endParaRPr lang="en-US" sz="2800" dirty="0" smtClean="0"/>
          </a:p>
          <a:p>
            <a:pPr marL="514350" indent="-514350">
              <a:buFont typeface="+mj-lt"/>
              <a:buAutoNum type="arabicPeriod" startAt="7"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Items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&amp; Lists 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 smtClean="0"/>
              <a:t>Files &amp; Libraries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 smtClean="0"/>
              <a:t>SharePoint &amp; Office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 smtClean="0"/>
              <a:t>Help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 smtClean="0"/>
              <a:t>Wrap Up</a:t>
            </a:r>
            <a:endParaRPr lang="en-US" sz="2800" dirty="0"/>
          </a:p>
        </p:txBody>
      </p:sp>
      <p:pic>
        <p:nvPicPr>
          <p:cNvPr id="12" name="Picture 3" descr="C:\Users\drspringall\Desktop\S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729" y="980484"/>
            <a:ext cx="3436070" cy="193815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16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The ITEMS Tab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57400"/>
            <a:ext cx="8229600" cy="4133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When you select an individual item: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Other options become available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b="1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78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67"/>
          <a:stretch/>
        </p:blipFill>
        <p:spPr bwMode="auto">
          <a:xfrm>
            <a:off x="457200" y="2816677"/>
            <a:ext cx="4857750" cy="16246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99863"/>
            <a:ext cx="6418263" cy="1190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22517" y="3840917"/>
            <a:ext cx="286940" cy="60045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426031" y="5321375"/>
            <a:ext cx="4669968" cy="698426"/>
            <a:chOff x="1426031" y="5321375"/>
            <a:chExt cx="4669968" cy="698426"/>
          </a:xfrm>
        </p:grpSpPr>
        <p:sp>
          <p:nvSpPr>
            <p:cNvPr id="9" name="Rounded Rectangle 8"/>
            <p:cNvSpPr/>
            <p:nvPr/>
          </p:nvSpPr>
          <p:spPr>
            <a:xfrm>
              <a:off x="1426031" y="5323115"/>
              <a:ext cx="3309254" cy="696686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519056" y="5321375"/>
              <a:ext cx="576943" cy="698426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 descr="C:\Users\drspringall\Desktop\sharepoint_icons copy-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31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Properties</a:t>
            </a:r>
            <a:r>
              <a:rPr lang="en-US" dirty="0"/>
              <a:t> = </a:t>
            </a:r>
            <a:r>
              <a:rPr lang="en-US" dirty="0" smtClean="0"/>
              <a:t>Metadata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75688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Remember the Transportation Search demo?</a:t>
            </a:r>
          </a:p>
          <a:p>
            <a:r>
              <a:rPr lang="en-US" dirty="0" smtClean="0"/>
              <a:t>Meaningful metadata helps </a:t>
            </a:r>
            <a:r>
              <a:rPr lang="en-US" dirty="0"/>
              <a:t>with </a:t>
            </a:r>
            <a:r>
              <a:rPr lang="en-US" dirty="0" smtClean="0"/>
              <a:t>search </a:t>
            </a:r>
          </a:p>
          <a:p>
            <a:r>
              <a:rPr lang="en-US" dirty="0" smtClean="0"/>
              <a:t>Accurate metadata helps with content display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79</a:t>
            </a:fld>
            <a:endParaRPr lang="en-US" dirty="0"/>
          </a:p>
        </p:txBody>
      </p:sp>
      <p:pic>
        <p:nvPicPr>
          <p:cNvPr id="6" name="Picture 5" descr="C:\Users\drspringall\Desktop\sharepoint_icons copy-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43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Versioning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75688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7200" y="2057400"/>
            <a:ext cx="8229600" cy="4133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Versioning tracks changes to items (when, who, what)</a:t>
            </a:r>
          </a:p>
          <a:p>
            <a:r>
              <a:rPr lang="en-US" dirty="0" smtClean="0"/>
              <a:t>Items have major versions (1.0, 2.0, ...)</a:t>
            </a:r>
          </a:p>
          <a:p>
            <a:r>
              <a:rPr lang="en-US" dirty="0"/>
              <a:t>You can view and restore earlier </a:t>
            </a:r>
            <a:r>
              <a:rPr lang="en-US" dirty="0" smtClean="0"/>
              <a:t>versions</a:t>
            </a:r>
          </a:p>
          <a:p>
            <a:r>
              <a:rPr lang="en-US" dirty="0" smtClean="0"/>
              <a:t>Designer controls whether versioning is on or off</a:t>
            </a:r>
          </a:p>
          <a:p>
            <a:endParaRPr lang="en-US" dirty="0"/>
          </a:p>
        </p:txBody>
      </p:sp>
      <p:pic>
        <p:nvPicPr>
          <p:cNvPr id="6" name="Picture 5" descr="C:\Users\drspringall\Desktop\sharepoint_icons copy-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00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Exercise 2 – Items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en-US" b="1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09600" y="2218944"/>
            <a:ext cx="8229600" cy="4096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Go to the Contributor Class home page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Click </a:t>
            </a:r>
            <a:r>
              <a:rPr lang="en-US" b="1" dirty="0" smtClean="0"/>
              <a:t>Exercises</a:t>
            </a:r>
            <a:r>
              <a:rPr lang="en-US" dirty="0" smtClean="0"/>
              <a:t> for the links you’ll need</a:t>
            </a:r>
          </a:p>
        </p:txBody>
      </p:sp>
      <p:pic>
        <p:nvPicPr>
          <p:cNvPr id="9" name="Picture 2" descr="C:\Users\drspringall\Desktop\sharepoint_icons copy-07 (2)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67" y="3290704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75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Lists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57400"/>
            <a:ext cx="8229600" cy="4133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So far, we have worked with the items in a list </a:t>
            </a:r>
          </a:p>
          <a:p>
            <a:pPr lvl="0"/>
            <a:r>
              <a:rPr lang="en-US" dirty="0" smtClean="0"/>
              <a:t>We can also work with the list as a whole using the </a:t>
            </a:r>
            <a:r>
              <a:rPr lang="en-US" b="1" dirty="0" smtClean="0"/>
              <a:t>LIST</a:t>
            </a:r>
            <a:r>
              <a:rPr lang="en-US" dirty="0" smtClean="0"/>
              <a:t> tab</a:t>
            </a:r>
            <a:endParaRPr lang="en-US" dirty="0"/>
          </a:p>
          <a:p>
            <a:pPr lvl="0"/>
            <a:endParaRPr lang="en-US" dirty="0" smtClean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237228"/>
            <a:ext cx="8229600" cy="130217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1649138" y="4339117"/>
            <a:ext cx="364719" cy="243769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Let’s Learn How to…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Sort and filter </a:t>
            </a:r>
            <a:r>
              <a:rPr lang="en-US" dirty="0" smtClean="0"/>
              <a:t>a list</a:t>
            </a:r>
            <a:endParaRPr lang="en-US" dirty="0"/>
          </a:p>
          <a:p>
            <a:pPr lvl="0"/>
            <a:r>
              <a:rPr lang="en-US" dirty="0" smtClean="0"/>
              <a:t>Email </a:t>
            </a:r>
            <a:r>
              <a:rPr lang="en-US" dirty="0"/>
              <a:t>a </a:t>
            </a:r>
            <a:r>
              <a:rPr lang="en-US" dirty="0" smtClean="0"/>
              <a:t>link to a list</a:t>
            </a:r>
            <a:endParaRPr lang="en-US" dirty="0"/>
          </a:p>
          <a:p>
            <a:r>
              <a:rPr lang="en-US" dirty="0"/>
              <a:t>Set </a:t>
            </a:r>
            <a:r>
              <a:rPr lang="en-US" dirty="0" smtClean="0"/>
              <a:t>an alert on a list</a:t>
            </a:r>
            <a:endParaRPr lang="en-US" dirty="0"/>
          </a:p>
          <a:p>
            <a:pPr lvl="0"/>
            <a:r>
              <a:rPr lang="en-US" dirty="0" smtClean="0"/>
              <a:t>Switch list views</a:t>
            </a:r>
            <a:endParaRPr lang="en-US" dirty="0"/>
          </a:p>
          <a:p>
            <a:r>
              <a:rPr lang="en-US" dirty="0" smtClean="0"/>
              <a:t>Create </a:t>
            </a:r>
            <a:r>
              <a:rPr lang="en-US" dirty="0"/>
              <a:t>a personal </a:t>
            </a:r>
            <a:r>
              <a:rPr lang="en-US" dirty="0" smtClean="0"/>
              <a:t>view of a list</a:t>
            </a:r>
            <a:endParaRPr lang="en-US" dirty="0"/>
          </a:p>
          <a:p>
            <a:r>
              <a:rPr lang="en-US" dirty="0" smtClean="0"/>
              <a:t>Use Quick Edit to modify multiple items at the same time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21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When Do Changes to a List Go Live?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57400"/>
            <a:ext cx="8229600" cy="4142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Inside</a:t>
            </a:r>
            <a:endParaRPr lang="en-US" dirty="0"/>
          </a:p>
          <a:p>
            <a:pPr lvl="1"/>
            <a:r>
              <a:rPr lang="en-US" dirty="0"/>
              <a:t>Immediately</a:t>
            </a:r>
          </a:p>
          <a:p>
            <a:pPr lvl="0"/>
            <a:r>
              <a:rPr lang="en-US" dirty="0" smtClean="0"/>
              <a:t>Connect </a:t>
            </a:r>
            <a:r>
              <a:rPr lang="en-US" dirty="0"/>
              <a:t>team/project sites</a:t>
            </a:r>
          </a:p>
          <a:p>
            <a:pPr lvl="1"/>
            <a:r>
              <a:rPr lang="en-US" dirty="0"/>
              <a:t>Immediately</a:t>
            </a:r>
          </a:p>
          <a:p>
            <a:pPr lvl="0"/>
            <a:r>
              <a:rPr lang="en-US" dirty="0" smtClean="0"/>
              <a:t>Unauthenticated (public) area </a:t>
            </a:r>
            <a:r>
              <a:rPr lang="en-US" dirty="0"/>
              <a:t>of Connect</a:t>
            </a:r>
          </a:p>
          <a:p>
            <a:pPr lvl="1"/>
            <a:r>
              <a:rPr lang="en-US"/>
              <a:t>Make changes on a staging server; changes are copied to a production server at :42 after the hour</a:t>
            </a:r>
            <a:endParaRPr lang="en-US" dirty="0"/>
          </a:p>
          <a:p>
            <a:pPr lvl="0"/>
            <a:r>
              <a:rPr lang="en-US" dirty="0"/>
              <a:t>There may be review or  approval processes in your area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11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Demo of Lists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57400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mtClean="0"/>
              <a:t> </a:t>
            </a:r>
            <a:endParaRPr lang="en-US" dirty="0"/>
          </a:p>
        </p:txBody>
      </p:sp>
      <p:pic>
        <p:nvPicPr>
          <p:cNvPr id="6" name="Picture 5" descr="C:\Users\drspringall\Desktop\sharepoint_icons copy-06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425" y="2409797"/>
            <a:ext cx="3419149" cy="341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21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Alerts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761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2057400"/>
            <a:ext cx="8229600" cy="4142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An </a:t>
            </a:r>
            <a:r>
              <a:rPr lang="en-US" dirty="0"/>
              <a:t>alert </a:t>
            </a:r>
            <a:r>
              <a:rPr lang="en-US" dirty="0" smtClean="0"/>
              <a:t>sends an email to you when </a:t>
            </a:r>
            <a:r>
              <a:rPr lang="en-US" dirty="0"/>
              <a:t>changes are made to </a:t>
            </a:r>
            <a:r>
              <a:rPr lang="en-US" dirty="0" smtClean="0"/>
              <a:t>a list</a:t>
            </a:r>
          </a:p>
          <a:p>
            <a:r>
              <a:rPr lang="en-US" dirty="0" smtClean="0"/>
              <a:t>You can control what changes generate an alert and how often you receive them</a:t>
            </a:r>
          </a:p>
          <a:p>
            <a:r>
              <a:rPr lang="en-US" dirty="0"/>
              <a:t>You can also </a:t>
            </a:r>
            <a:r>
              <a:rPr lang="en-US" dirty="0" smtClean="0"/>
              <a:t>set </a:t>
            </a:r>
            <a:r>
              <a:rPr lang="en-US" dirty="0"/>
              <a:t>alerts on</a:t>
            </a:r>
          </a:p>
          <a:p>
            <a:pPr lvl="1"/>
            <a:r>
              <a:rPr lang="en-US" dirty="0"/>
              <a:t>Items</a:t>
            </a:r>
          </a:p>
          <a:p>
            <a:pPr lvl="1"/>
            <a:r>
              <a:rPr lang="en-US" dirty="0"/>
              <a:t>Files</a:t>
            </a:r>
          </a:p>
          <a:p>
            <a:pPr lvl="1"/>
            <a:r>
              <a:rPr lang="en-US" dirty="0"/>
              <a:t>Libraries</a:t>
            </a:r>
          </a:p>
          <a:p>
            <a:pPr lvl="1"/>
            <a:r>
              <a:rPr lang="en-US" dirty="0"/>
              <a:t>Search </a:t>
            </a:r>
            <a:r>
              <a:rPr lang="en-US" dirty="0" smtClean="0"/>
              <a:t>results</a:t>
            </a:r>
          </a:p>
        </p:txBody>
      </p:sp>
      <p:pic>
        <p:nvPicPr>
          <p:cNvPr id="8" name="Picture 7" descr="C:\Users\drspringall\Desktop\sharepoint_icons copy-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91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Alert Creation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761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2057400"/>
            <a:ext cx="822960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09600" y="2209800"/>
            <a:ext cx="822960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1"/>
          <a:stretch/>
        </p:blipFill>
        <p:spPr bwMode="auto">
          <a:xfrm>
            <a:off x="457201" y="2433638"/>
            <a:ext cx="8233459" cy="2051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9" descr="C:\Users\drspringall\Desktop\sharepoint_icons copy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34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What is a List?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 list is a set of related items, such as</a:t>
            </a:r>
          </a:p>
          <a:p>
            <a:r>
              <a:rPr lang="en-US" dirty="0"/>
              <a:t>Announcements</a:t>
            </a:r>
          </a:p>
          <a:p>
            <a:r>
              <a:rPr lang="en-US" dirty="0" smtClean="0"/>
              <a:t>Names</a:t>
            </a:r>
          </a:p>
          <a:p>
            <a:r>
              <a:rPr lang="en-US" dirty="0" smtClean="0"/>
              <a:t>Dates</a:t>
            </a:r>
          </a:p>
          <a:p>
            <a:r>
              <a:rPr lang="en-US" dirty="0" smtClean="0"/>
              <a:t>Tasks</a:t>
            </a:r>
          </a:p>
          <a:p>
            <a:r>
              <a:rPr lang="en-US" dirty="0" smtClean="0"/>
              <a:t>Links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70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428" y="3197021"/>
            <a:ext cx="5928372" cy="29727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16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Alert Message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761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2057400"/>
            <a:ext cx="822960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09600" y="2209800"/>
            <a:ext cx="822960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47"/>
          <a:stretch/>
        </p:blipFill>
        <p:spPr bwMode="auto">
          <a:xfrm>
            <a:off x="609600" y="2416629"/>
            <a:ext cx="7876931" cy="36311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9" descr="C:\Users\drspringall\Desktop\sharepoint_icons copy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0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Views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761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2057400"/>
            <a:ext cx="8229600" cy="4142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</a:t>
            </a:r>
            <a:r>
              <a:rPr lang="en-US" dirty="0" smtClean="0"/>
              <a:t>SharePoint, </a:t>
            </a:r>
            <a:r>
              <a:rPr lang="en-US" dirty="0"/>
              <a:t>you can </a:t>
            </a:r>
            <a:r>
              <a:rPr lang="en-US" dirty="0" smtClean="0"/>
              <a:t>sort </a:t>
            </a:r>
            <a:r>
              <a:rPr lang="en-US" dirty="0"/>
              <a:t>and filter </a:t>
            </a:r>
            <a:r>
              <a:rPr lang="en-US" dirty="0" smtClean="0"/>
              <a:t>a list, </a:t>
            </a:r>
            <a:r>
              <a:rPr lang="en-US" dirty="0"/>
              <a:t>but those </a:t>
            </a:r>
            <a:r>
              <a:rPr lang="en-US" dirty="0" smtClean="0"/>
              <a:t>“ad hoc” results </a:t>
            </a:r>
            <a:r>
              <a:rPr lang="en-US" dirty="0"/>
              <a:t>disappear when you </a:t>
            </a:r>
            <a:r>
              <a:rPr lang="en-US" dirty="0" smtClean="0"/>
              <a:t>leave the list</a:t>
            </a:r>
          </a:p>
          <a:p>
            <a:r>
              <a:rPr lang="en-US" dirty="0" smtClean="0"/>
              <a:t>A </a:t>
            </a:r>
            <a:r>
              <a:rPr lang="en-US" dirty="0"/>
              <a:t>SharePoint </a:t>
            </a:r>
            <a:r>
              <a:rPr lang="en-US" dirty="0" smtClean="0"/>
              <a:t>view </a:t>
            </a:r>
            <a:r>
              <a:rPr lang="en-US" dirty="0"/>
              <a:t>is a permanent setting that controls the way items in a list </a:t>
            </a:r>
            <a:r>
              <a:rPr lang="en-US" dirty="0" smtClean="0"/>
              <a:t>are displayed </a:t>
            </a:r>
            <a:endParaRPr lang="en-US" dirty="0"/>
          </a:p>
          <a:p>
            <a:r>
              <a:rPr lang="en-US" dirty="0"/>
              <a:t>A Designer </a:t>
            </a:r>
            <a:r>
              <a:rPr lang="en-US" dirty="0" smtClean="0"/>
              <a:t>creates all views </a:t>
            </a:r>
            <a:r>
              <a:rPr lang="en-US" smtClean="0"/>
              <a:t>except a personal </a:t>
            </a:r>
            <a:r>
              <a:rPr lang="en-US" dirty="0" smtClean="0"/>
              <a:t>view (a view that only you can see)</a:t>
            </a:r>
            <a:endParaRPr lang="en-US" dirty="0"/>
          </a:p>
        </p:txBody>
      </p:sp>
      <p:pic>
        <p:nvPicPr>
          <p:cNvPr id="8" name="Picture 7" descr="C:\Users\drspringall\Desktop\sharepoint_icons copy-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15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Example 1: All Items View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00"/>
          <a:stretch/>
        </p:blipFill>
        <p:spPr bwMode="auto">
          <a:xfrm>
            <a:off x="780056" y="2229830"/>
            <a:ext cx="7583888" cy="39606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935010" y="2630426"/>
            <a:ext cx="654304" cy="27606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:\Users\drspringall\Desktop\sharepoint_icons copy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84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Example 1: Grouped View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b="10063"/>
          <a:stretch/>
        </p:blipFill>
        <p:spPr bwMode="auto">
          <a:xfrm>
            <a:off x="2498272" y="2037931"/>
            <a:ext cx="3184071" cy="41811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 descr="C:\Users\drspringall\Desktop\sharepoint_icons copy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1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Example 2: </a:t>
            </a:r>
            <a:r>
              <a:rPr lang="en-US" dirty="0"/>
              <a:t>Custom View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761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2057400"/>
            <a:ext cx="822960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most lists, the default view is </a:t>
            </a:r>
            <a:r>
              <a:rPr lang="en-US" b="1" dirty="0"/>
              <a:t>All Items</a:t>
            </a:r>
            <a:endParaRPr lang="en-US" dirty="0" smtClean="0"/>
          </a:p>
          <a:p>
            <a:r>
              <a:rPr lang="en-US" dirty="0" smtClean="0"/>
              <a:t>Up </a:t>
            </a:r>
            <a:r>
              <a:rPr lang="en-US" dirty="0"/>
              <a:t>to three </a:t>
            </a:r>
            <a:r>
              <a:rPr lang="en-US" dirty="0" smtClean="0"/>
              <a:t>views </a:t>
            </a:r>
            <a:r>
              <a:rPr lang="en-US" dirty="0"/>
              <a:t>are </a:t>
            </a:r>
            <a:r>
              <a:rPr lang="en-US" dirty="0" smtClean="0"/>
              <a:t>listed</a:t>
            </a:r>
          </a:p>
          <a:p>
            <a:r>
              <a:rPr lang="en-US" dirty="0" smtClean="0"/>
              <a:t>Click the ellipsis for additional views and </a:t>
            </a:r>
            <a:br>
              <a:rPr lang="en-US" dirty="0" smtClean="0"/>
            </a:br>
            <a:r>
              <a:rPr lang="en-US" dirty="0" smtClean="0"/>
              <a:t>options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41"/>
          <a:stretch/>
        </p:blipFill>
        <p:spPr bwMode="auto">
          <a:xfrm>
            <a:off x="2862942" y="3752444"/>
            <a:ext cx="5823857" cy="2447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906385" y="4319128"/>
            <a:ext cx="2628853" cy="223155"/>
            <a:chOff x="3712032" y="3524358"/>
            <a:chExt cx="2628853" cy="223155"/>
          </a:xfrm>
        </p:grpSpPr>
        <p:sp>
          <p:nvSpPr>
            <p:cNvPr id="7" name="Rounded Rectangle 6"/>
            <p:cNvSpPr/>
            <p:nvPr/>
          </p:nvSpPr>
          <p:spPr>
            <a:xfrm>
              <a:off x="3712032" y="3529802"/>
              <a:ext cx="2362300" cy="217711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188485" y="3524358"/>
              <a:ext cx="152400" cy="146957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 descr="C:\Users\drspringall\Desktop\sharepoint_icons copy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14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Example 2: Custom View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761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2057400"/>
            <a:ext cx="822960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err="1"/>
              <a:t>ProductView</a:t>
            </a:r>
            <a:r>
              <a:rPr lang="en-US" dirty="0"/>
              <a:t> contains the items whose </a:t>
            </a:r>
            <a:br>
              <a:rPr lang="en-US" dirty="0"/>
            </a:br>
            <a:r>
              <a:rPr lang="en-US" dirty="0" err="1"/>
              <a:t>ItemType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equal to </a:t>
            </a:r>
            <a:br>
              <a:rPr lang="en-US" dirty="0" smtClean="0"/>
            </a:br>
            <a:r>
              <a:rPr lang="en-US" dirty="0" smtClean="0"/>
              <a:t>Product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8"/>
          <a:stretch/>
        </p:blipFill>
        <p:spPr bwMode="auto">
          <a:xfrm>
            <a:off x="2618779" y="2953249"/>
            <a:ext cx="6068022" cy="3246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463143" y="3548968"/>
            <a:ext cx="4201885" cy="2650664"/>
            <a:chOff x="4463143" y="3548968"/>
            <a:chExt cx="4201885" cy="2650664"/>
          </a:xfrm>
        </p:grpSpPr>
        <p:grpSp>
          <p:nvGrpSpPr>
            <p:cNvPr id="9" name="Group 8"/>
            <p:cNvGrpSpPr/>
            <p:nvPr/>
          </p:nvGrpSpPr>
          <p:grpSpPr>
            <a:xfrm>
              <a:off x="4463143" y="3548968"/>
              <a:ext cx="4201885" cy="2650664"/>
              <a:chOff x="4484915" y="3031679"/>
              <a:chExt cx="4201885" cy="2650664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4484915" y="3031679"/>
                <a:ext cx="696686" cy="217711"/>
              </a:xfrm>
              <a:prstGeom prst="round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7990114" y="4776110"/>
                <a:ext cx="696686" cy="906233"/>
              </a:xfrm>
              <a:prstGeom prst="round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7968342" y="3854329"/>
              <a:ext cx="576944" cy="217711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C:\Users\drspringall\Desktop\sharepoint_icons copy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92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Example </a:t>
            </a:r>
            <a:r>
              <a:rPr lang="en-US" dirty="0" smtClean="0"/>
              <a:t>2: </a:t>
            </a:r>
            <a:r>
              <a:rPr lang="en-US" dirty="0"/>
              <a:t>Custom View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761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2057400"/>
            <a:ext cx="822960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This is the </a:t>
            </a:r>
            <a:r>
              <a:rPr lang="en-US" dirty="0" err="1" smtClean="0"/>
              <a:t>ProductView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669" y="2617872"/>
            <a:ext cx="5876131" cy="35817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486275" y="3213339"/>
            <a:ext cx="727983" cy="157841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:\Users\drspringall\Desktop\sharepoint_icons copy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Example </a:t>
            </a:r>
            <a:r>
              <a:rPr lang="en-US" sz="3200" dirty="0" smtClean="0"/>
              <a:t>2: Custom View</a:t>
            </a:r>
            <a:endParaRPr lang="en-US" sz="32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761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2057400"/>
            <a:ext cx="822960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This is how a Designer</a:t>
            </a:r>
            <a:br>
              <a:rPr lang="en-US" dirty="0" smtClean="0"/>
            </a:br>
            <a:r>
              <a:rPr lang="en-US" dirty="0" smtClean="0"/>
              <a:t>might use the</a:t>
            </a:r>
            <a:br>
              <a:rPr lang="en-US" dirty="0" smtClean="0"/>
            </a:br>
            <a:r>
              <a:rPr lang="en-US" dirty="0" err="1" smtClean="0"/>
              <a:t>ProductView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on a home page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26" y="2057400"/>
            <a:ext cx="3960873" cy="4142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7" descr="C:\Users\drspringall\Desktop\sharepoint_icons copy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61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List Views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761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2057400"/>
            <a:ext cx="822960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Your work is important!</a:t>
            </a:r>
          </a:p>
          <a:p>
            <a:r>
              <a:rPr lang="en-US" dirty="0" smtClean="0"/>
              <a:t>Items must have the correct properties for </a:t>
            </a:r>
            <a:r>
              <a:rPr lang="en-US" dirty="0"/>
              <a:t>views </a:t>
            </a:r>
            <a:r>
              <a:rPr lang="en-US" dirty="0" smtClean="0"/>
              <a:t>and filters to work</a:t>
            </a:r>
          </a:p>
          <a:p>
            <a:endParaRPr lang="en-US" dirty="0"/>
          </a:p>
        </p:txBody>
      </p:sp>
      <p:pic>
        <p:nvPicPr>
          <p:cNvPr id="8" name="Picture 7" descr="C:\Users\drspringall\Desktop\sharepoint_icons copy-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5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Personal Views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761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2057400"/>
            <a:ext cx="8229600" cy="41422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Only you can see the view</a:t>
            </a:r>
          </a:p>
          <a:p>
            <a:r>
              <a:rPr lang="en-US" dirty="0" smtClean="0"/>
              <a:t>Your starting point can be</a:t>
            </a:r>
          </a:p>
          <a:p>
            <a:pPr lvl="1"/>
            <a:r>
              <a:rPr lang="en-US" dirty="0"/>
              <a:t>Standard </a:t>
            </a:r>
            <a:r>
              <a:rPr lang="en-US" dirty="0" smtClean="0"/>
              <a:t>view</a:t>
            </a:r>
          </a:p>
          <a:p>
            <a:pPr lvl="1"/>
            <a:r>
              <a:rPr lang="en-US" dirty="0" smtClean="0"/>
              <a:t>Calendar view</a:t>
            </a:r>
            <a:endParaRPr lang="en-US" dirty="0"/>
          </a:p>
          <a:p>
            <a:pPr lvl="1"/>
            <a:r>
              <a:rPr lang="en-US" dirty="0"/>
              <a:t>Access </a:t>
            </a:r>
            <a:r>
              <a:rPr lang="en-US" dirty="0" smtClean="0"/>
              <a:t>view</a:t>
            </a:r>
            <a:endParaRPr lang="en-US" dirty="0"/>
          </a:p>
          <a:p>
            <a:pPr lvl="1"/>
            <a:r>
              <a:rPr lang="en-US" dirty="0"/>
              <a:t>Datasheet </a:t>
            </a:r>
            <a:r>
              <a:rPr lang="en-US" dirty="0" smtClean="0"/>
              <a:t>view</a:t>
            </a:r>
            <a:endParaRPr lang="en-US" dirty="0"/>
          </a:p>
          <a:p>
            <a:pPr lvl="1"/>
            <a:r>
              <a:rPr lang="en-US" dirty="0"/>
              <a:t>Gantt </a:t>
            </a:r>
            <a:r>
              <a:rPr lang="en-US" dirty="0" smtClean="0"/>
              <a:t>view</a:t>
            </a:r>
            <a:endParaRPr lang="en-US" dirty="0"/>
          </a:p>
          <a:p>
            <a:pPr lvl="1"/>
            <a:r>
              <a:rPr lang="en-US" dirty="0" smtClean="0"/>
              <a:t>Existing view</a:t>
            </a:r>
          </a:p>
          <a:p>
            <a:endParaRPr lang="en-US" dirty="0"/>
          </a:p>
        </p:txBody>
      </p:sp>
      <p:pic>
        <p:nvPicPr>
          <p:cNvPr id="8" name="Picture 7" descr="C:\Users\drspringall\Desktop\sharepoint_icons copy-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82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 </a:t>
            </a:r>
            <a:r>
              <a:rPr lang="en-US" b="1" dirty="0" smtClean="0"/>
              <a:t>list</a:t>
            </a:r>
            <a:r>
              <a:rPr lang="en-US" dirty="0" smtClean="0"/>
              <a:t> contains </a:t>
            </a:r>
            <a:r>
              <a:rPr lang="en-US" b="1" dirty="0" smtClean="0"/>
              <a:t>items</a:t>
            </a:r>
            <a:endParaRPr lang="en-US" dirty="0"/>
          </a:p>
          <a:p>
            <a:r>
              <a:rPr lang="en-US" dirty="0"/>
              <a:t>An </a:t>
            </a:r>
            <a:r>
              <a:rPr lang="en-US" b="1" dirty="0"/>
              <a:t>item</a:t>
            </a:r>
            <a:r>
              <a:rPr lang="en-US" dirty="0"/>
              <a:t> </a:t>
            </a:r>
            <a:r>
              <a:rPr lang="en-US" dirty="0" smtClean="0"/>
              <a:t>may also be called </a:t>
            </a:r>
            <a:r>
              <a:rPr lang="en-US" dirty="0"/>
              <a:t>a </a:t>
            </a:r>
            <a:r>
              <a:rPr lang="en-US" b="1" dirty="0"/>
              <a:t>list item</a:t>
            </a:r>
            <a:endParaRPr lang="en-US" b="1" dirty="0" smtClean="0"/>
          </a:p>
          <a:p>
            <a:r>
              <a:rPr lang="en-US" dirty="0" smtClean="0"/>
              <a:t>Each item has </a:t>
            </a:r>
            <a:r>
              <a:rPr lang="en-US" b="1" dirty="0" smtClean="0"/>
              <a:t>properties</a:t>
            </a:r>
          </a:p>
          <a:p>
            <a:r>
              <a:rPr lang="en-US" dirty="0" smtClean="0"/>
              <a:t>Properties are also called </a:t>
            </a:r>
            <a:r>
              <a:rPr lang="en-US" b="1" dirty="0" smtClean="0"/>
              <a:t>metadata</a:t>
            </a:r>
          </a:p>
          <a:p>
            <a:pPr lvl="1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17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Personal Views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761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2057400"/>
            <a:ext cx="822960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Standard View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Calendar </a:t>
            </a:r>
            <a:r>
              <a:rPr lang="en-US" dirty="0" smtClean="0"/>
              <a:t>View</a:t>
            </a:r>
            <a:endParaRPr lang="en-US" dirty="0"/>
          </a:p>
        </p:txBody>
      </p:sp>
      <p:pic>
        <p:nvPicPr>
          <p:cNvPr id="9" name="Picture 3" descr="C:\Users\drspringall\Desktop\Calendar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86" y="4746625"/>
            <a:ext cx="4305300" cy="160972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drspringall\Desktop\Standard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86" y="2619934"/>
            <a:ext cx="4305300" cy="141922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drspringall\Desktop\sharepoint_icons copy-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58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Personal Views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761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2057400"/>
            <a:ext cx="822960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Access View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Datasheet </a:t>
            </a:r>
            <a:r>
              <a:rPr lang="en-US" dirty="0" smtClean="0"/>
              <a:t>View</a:t>
            </a:r>
            <a:endParaRPr lang="en-US" dirty="0"/>
          </a:p>
          <a:p>
            <a:endParaRPr lang="en-US" dirty="0"/>
          </a:p>
        </p:txBody>
      </p:sp>
      <p:pic>
        <p:nvPicPr>
          <p:cNvPr id="11" name="Picture 4" descr="C:\Users\drspringall\Desktop\Datasheet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7" y="4220010"/>
            <a:ext cx="4305300" cy="196215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drspringall\Desktop\Access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2057400"/>
            <a:ext cx="3533775" cy="230505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drspringall\Desktop\sharepoint_icons copy-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42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Personal Views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761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2057400"/>
            <a:ext cx="822960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Gantt View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Existing view</a:t>
            </a:r>
          </a:p>
          <a:p>
            <a:endParaRPr lang="en-US" dirty="0"/>
          </a:p>
        </p:txBody>
      </p:sp>
      <p:pic>
        <p:nvPicPr>
          <p:cNvPr id="8" name="Picture 5" descr="C:\Users\drspringall\Desktop\Gantt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15" y="2715184"/>
            <a:ext cx="4305300" cy="132397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drspringall\Desktop\sharepoint_icons copy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32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Quick Edit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761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2057400"/>
            <a:ext cx="822960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Can you update properties for multiple items at one time?</a:t>
            </a:r>
          </a:p>
          <a:p>
            <a:r>
              <a:rPr lang="en-US" dirty="0" smtClean="0"/>
              <a:t>Can you add multiple items at one time?</a:t>
            </a:r>
          </a:p>
          <a:p>
            <a:r>
              <a:rPr lang="en-US" dirty="0" smtClean="0"/>
              <a:t>Yes – Quick Edit lets you work with many items at the same time</a:t>
            </a:r>
          </a:p>
          <a:p>
            <a:r>
              <a:rPr lang="en-US" dirty="0" smtClean="0"/>
              <a:t>You can copy and paste </a:t>
            </a:r>
          </a:p>
          <a:p>
            <a:r>
              <a:rPr lang="en-US" dirty="0" smtClean="0"/>
              <a:t>You can use the Auto Fill handle to drag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C:\Users\drspringall\Desktop\sharepoint_icons copy-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09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Example: Quick Edit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77617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2057400"/>
            <a:ext cx="822960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en-US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27"/>
          <a:stretch/>
        </p:blipFill>
        <p:spPr bwMode="auto">
          <a:xfrm>
            <a:off x="1426138" y="2521717"/>
            <a:ext cx="6291723" cy="32135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8" descr="C:\Users\drspringall\Desktop\sharepoint_icons copy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Exercise 3 – Lists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en-US" b="1" dirty="0" smtClean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09600" y="2218944"/>
            <a:ext cx="8229600" cy="4096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Go to the Contributor Class home page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Click </a:t>
            </a:r>
            <a:r>
              <a:rPr lang="en-US" b="1" dirty="0" smtClean="0"/>
              <a:t>Exercises</a:t>
            </a:r>
            <a:r>
              <a:rPr lang="en-US" dirty="0" smtClean="0"/>
              <a:t> for the links you’ll need</a:t>
            </a:r>
          </a:p>
        </p:txBody>
      </p:sp>
      <p:pic>
        <p:nvPicPr>
          <p:cNvPr id="9" name="Picture 2" descr="C:\Users\drspringall\Desktop\sharepoint_icons copy-07 (2)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67" y="3290704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85A7AB-62D5-BB49-9143-B22354004447}" type="slidenum">
              <a:rPr lang="en-US" smtClean="0"/>
              <a:pPr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22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Common Lists in Use at NCDOT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Announcements</a:t>
            </a:r>
            <a:r>
              <a:rPr lang="en-US" dirty="0"/>
              <a:t> – News, </a:t>
            </a:r>
            <a:r>
              <a:rPr lang="en-US" dirty="0" smtClean="0"/>
              <a:t>information</a:t>
            </a:r>
            <a:endParaRPr lang="en-US" dirty="0"/>
          </a:p>
          <a:p>
            <a:r>
              <a:rPr lang="en-US" b="1" dirty="0"/>
              <a:t>Calendar</a:t>
            </a:r>
            <a:r>
              <a:rPr lang="en-US" dirty="0"/>
              <a:t> – Date-based view of events</a:t>
            </a:r>
          </a:p>
          <a:p>
            <a:r>
              <a:rPr lang="en-US" b="1" dirty="0"/>
              <a:t>Contacts</a:t>
            </a:r>
            <a:r>
              <a:rPr lang="en-US" dirty="0"/>
              <a:t> – Information about people</a:t>
            </a:r>
          </a:p>
          <a:p>
            <a:r>
              <a:rPr lang="en-US" b="1" dirty="0"/>
              <a:t>Links</a:t>
            </a:r>
            <a:r>
              <a:rPr lang="en-US" dirty="0"/>
              <a:t> – Links to resources</a:t>
            </a:r>
          </a:p>
          <a:p>
            <a:r>
              <a:rPr lang="en-US" b="1" dirty="0"/>
              <a:t>Tasks</a:t>
            </a:r>
            <a:r>
              <a:rPr lang="en-US" dirty="0"/>
              <a:t> </a:t>
            </a:r>
            <a:r>
              <a:rPr lang="en-US" dirty="0" smtClean="0"/>
              <a:t>– Work </a:t>
            </a:r>
            <a:r>
              <a:rPr lang="en-US" dirty="0"/>
              <a:t>items</a:t>
            </a:r>
          </a:p>
          <a:p>
            <a:r>
              <a:rPr lang="en-US" b="1" dirty="0"/>
              <a:t>Custom</a:t>
            </a:r>
            <a:r>
              <a:rPr lang="en-US" dirty="0"/>
              <a:t> – NCDOT-specific, created by </a:t>
            </a:r>
            <a:r>
              <a:rPr lang="en-US" dirty="0" smtClean="0"/>
              <a:t>Designer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2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A List May Look Different on a Page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75688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1588">
              <a:buNone/>
            </a:pPr>
            <a:r>
              <a:rPr lang="en-US" dirty="0" smtClean="0">
                <a:solidFill>
                  <a:schemeClr val="tx1"/>
                </a:solidFill>
              </a:rPr>
              <a:t>Announcements exist in the “source” list, but are often displayed on other pages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73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35996"/>
            <a:ext cx="4731388" cy="24231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975" y="3135996"/>
            <a:ext cx="3204825" cy="24231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11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Let’s Learn How to Work with Items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66544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Add and save an item</a:t>
            </a:r>
          </a:p>
          <a:p>
            <a:r>
              <a:rPr lang="en-US" dirty="0"/>
              <a:t>View and edit properties of an </a:t>
            </a:r>
            <a:r>
              <a:rPr lang="en-US" dirty="0" smtClean="0"/>
              <a:t>item</a:t>
            </a:r>
            <a:endParaRPr lang="en-US" dirty="0"/>
          </a:p>
          <a:p>
            <a:r>
              <a:rPr lang="en-US" dirty="0" smtClean="0"/>
              <a:t>Delete </a:t>
            </a:r>
            <a:r>
              <a:rPr lang="en-US" dirty="0"/>
              <a:t>and restore an </a:t>
            </a:r>
            <a:r>
              <a:rPr lang="en-US" dirty="0" smtClean="0"/>
              <a:t>item</a:t>
            </a:r>
          </a:p>
          <a:p>
            <a:r>
              <a:rPr lang="en-US" dirty="0" smtClean="0"/>
              <a:t>Add </a:t>
            </a:r>
            <a:r>
              <a:rPr lang="en-US" dirty="0"/>
              <a:t>an attachment</a:t>
            </a:r>
          </a:p>
          <a:p>
            <a:r>
              <a:rPr lang="en-US" dirty="0"/>
              <a:t>View version </a:t>
            </a:r>
            <a:r>
              <a:rPr lang="en-US" dirty="0" smtClean="0"/>
              <a:t>history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19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When Do Changes to an Item Go Live?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57400"/>
            <a:ext cx="8229600" cy="4142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Inside</a:t>
            </a:r>
            <a:endParaRPr lang="en-US" dirty="0"/>
          </a:p>
          <a:p>
            <a:pPr lvl="1"/>
            <a:r>
              <a:rPr lang="en-US" dirty="0"/>
              <a:t>Immediately</a:t>
            </a:r>
          </a:p>
          <a:p>
            <a:pPr lvl="0"/>
            <a:r>
              <a:rPr lang="en-US" dirty="0" smtClean="0"/>
              <a:t>Connect </a:t>
            </a:r>
            <a:r>
              <a:rPr lang="en-US" dirty="0"/>
              <a:t>team/project sites</a:t>
            </a:r>
          </a:p>
          <a:p>
            <a:pPr lvl="1"/>
            <a:r>
              <a:rPr lang="en-US" dirty="0"/>
              <a:t>Immediately</a:t>
            </a:r>
          </a:p>
          <a:p>
            <a:pPr lvl="0"/>
            <a:r>
              <a:rPr lang="en-US" dirty="0" smtClean="0"/>
              <a:t>Unauthenticated (public) area </a:t>
            </a:r>
            <a:r>
              <a:rPr lang="en-US" dirty="0"/>
              <a:t>of Connect</a:t>
            </a:r>
          </a:p>
          <a:p>
            <a:pPr lvl="1"/>
            <a:r>
              <a:rPr lang="en-US"/>
              <a:t>Make changes on a staging server; changes are copied to a production server at :42 after the hour</a:t>
            </a:r>
            <a:endParaRPr lang="en-US" dirty="0"/>
          </a:p>
          <a:p>
            <a:pPr lvl="0"/>
            <a:r>
              <a:rPr lang="en-US" dirty="0"/>
              <a:t>There may be review or  approval processes in your area</a:t>
            </a: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3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Demo of Items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57400"/>
            <a:ext cx="8229600" cy="4123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76</a:t>
            </a:fld>
            <a:endParaRPr lang="en-US" dirty="0"/>
          </a:p>
        </p:txBody>
      </p:sp>
      <p:pic>
        <p:nvPicPr>
          <p:cNvPr id="6" name="Picture 5" descr="C:\Users\drspringall\Desktop\sharepoint_icons copy-06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425" y="2409797"/>
            <a:ext cx="3419149" cy="341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79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6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The ITEMS Tab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057400"/>
            <a:ext cx="8229600" cy="4133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Offers options to work with items in the list. Initially, only </a:t>
            </a:r>
            <a:r>
              <a:rPr lang="en-US" b="1" dirty="0" smtClean="0"/>
              <a:t>New</a:t>
            </a:r>
            <a:r>
              <a:rPr lang="en-US" dirty="0" smtClean="0"/>
              <a:t> options are available</a:t>
            </a:r>
            <a:r>
              <a:rPr lang="en-US" dirty="0"/>
              <a:t/>
            </a:r>
            <a:br>
              <a:rPr lang="en-US" dirty="0"/>
            </a:br>
            <a:endParaRPr lang="en-US" b="1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749" y="6356350"/>
            <a:ext cx="544101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</a:lstStyle>
          <a:p>
            <a:fld id="{2985A7AB-62D5-BB49-9143-B22354004447}" type="slidenum">
              <a:rPr lang="en-US" smtClean="0"/>
              <a:pPr/>
              <a:t>77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25" y="3429000"/>
            <a:ext cx="7957550" cy="14761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93225" y="3862287"/>
            <a:ext cx="573881" cy="840341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485852" y="3500916"/>
            <a:ext cx="573881" cy="32871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:\Users\drspringall\Desktop\sharepoint_icons copy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0656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67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gesWebPartsApp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6f00c2e-ac5c-418b-9f13-a0771dbd417d">CONNECT-570-60</_dlc_DocId>
    <_dlc_DocIdUrl xmlns="16f00c2e-ac5c-418b-9f13-a0771dbd417d">
      <Url>https://inside13qc.ncdot.gov/stage/connect/help/SharePointTraining/_layouts/15/DocIdRedir.aspx?ID=CONNECT-570-60</Url>
      <Description>CONNECT-570-60</Description>
    </_dlc_DocIdUrl>
    <UserForTrainingPages xmlns="16f00c2e-ac5c-418b-9f13-a0771dbd417d">
      <Value>Contributor</Value>
    </UserForTrainingPages>
    <Web_x0020_Site xmlns="16f00c2e-ac5c-418b-9f13-a0771dbd417d">
      <Value>Connect</Value>
      <Value>Inside</Value>
    </Web_x0020_Site>
    <OrderTrainingMaterialsDesigner xmlns="16f00c2e-ac5c-418b-9f13-a0771dbd417d" xsi:nil="true"/>
    <OrderTrainingMaterialsContributor xmlns="16f00c2e-ac5c-418b-9f13-a0771dbd417d">10</OrderTrainingMaterialsContributor>
    <Order1 xmlns="16f00c2e-ac5c-418b-9f13-a0771dbd417d" xsi:nil="true"/>
    <TrainingMaterial xmlns="16f00c2e-ac5c-418b-9f13-a0771dbd417d">Presentation</TrainingMaterial>
    <URL xmlns="http://schemas.microsoft.com/sharepoint/v3">
      <Url xsi:nil="true"/>
      <Description xsi:nil="true"/>
    </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1DBD1ACF8B4E43A5A6492C8BECE13E" ma:contentTypeVersion="5" ma:contentTypeDescription="Create a new document." ma:contentTypeScope="" ma:versionID="81d941f707148197c8215f35901e57b6">
  <xsd:schema xmlns:xsd="http://www.w3.org/2001/XMLSchema" xmlns:xs="http://www.w3.org/2001/XMLSchema" xmlns:p="http://schemas.microsoft.com/office/2006/metadata/properties" xmlns:ns1="http://schemas.microsoft.com/sharepoint/v3" xmlns:ns2="16f00c2e-ac5c-418b-9f13-a0771dbd417d" targetNamespace="http://schemas.microsoft.com/office/2006/metadata/properties" ma:root="true" ma:fieldsID="cb66e1d07e5dc48b1e035d83d0267873" ns1:_="" ns2:_="">
    <xsd:import namespace="http://schemas.microsoft.com/sharepoint/v3"/>
    <xsd:import namespace="16f00c2e-ac5c-418b-9f13-a0771dbd417d"/>
    <xsd:element name="properties">
      <xsd:complexType>
        <xsd:sequence>
          <xsd:element name="documentManagement">
            <xsd:complexType>
              <xsd:all>
                <xsd:element ref="ns2:UserForTrainingPages" minOccurs="0"/>
                <xsd:element ref="ns2:Web_x0020_Site" minOccurs="0"/>
                <xsd:element ref="ns2:OrderTrainingMaterialsContributor" minOccurs="0"/>
                <xsd:element ref="ns2:OrderTrainingMaterialsDesigner" minOccurs="0"/>
                <xsd:element ref="ns2:Order1" minOccurs="0"/>
                <xsd:element ref="ns2:TrainingMaterial" minOccurs="0"/>
                <xsd:element ref="ns2:_dlc_DocId" minOccurs="0"/>
                <xsd:element ref="ns2:_dlc_DocIdUrl" minOccurs="0"/>
                <xsd:element ref="ns2:_dlc_DocIdPersistId" minOccurs="0"/>
                <xsd:element ref="ns1: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7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UserForTrainingPages" ma:index="4" nillable="true" ma:displayName="UserForTrainingPages" ma:internalName="UserForTrainingPag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struction Contributor-Desktop"/>
                    <xsd:enumeration value="Construction Contributor-iPad"/>
                    <xsd:enumeration value="Contributor"/>
                    <xsd:enumeration value="Delegated Access Manager"/>
                    <xsd:enumeration value="Designer"/>
                    <xsd:enumeration value="End User"/>
                  </xsd:restriction>
                </xsd:simpleType>
              </xsd:element>
            </xsd:sequence>
          </xsd:extension>
        </xsd:complexContent>
      </xsd:complexType>
    </xsd:element>
    <xsd:element name="Web_x0020_Site" ma:index="5" nillable="true" ma:displayName="Website" ma:internalName="Web_x0020_Sit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nect"/>
                    <xsd:enumeration value="Inside"/>
                  </xsd:restriction>
                </xsd:simpleType>
              </xsd:element>
            </xsd:sequence>
          </xsd:extension>
        </xsd:complexContent>
      </xsd:complexType>
    </xsd:element>
    <xsd:element name="OrderTrainingMaterialsContributor" ma:index="6" nillable="true" ma:displayName="OrderC" ma:decimals="0" ma:indexed="true" ma:internalName="OrderTrainingMaterialsContributor" ma:percentage="FALSE">
      <xsd:simpleType>
        <xsd:restriction base="dms:Number"/>
      </xsd:simpleType>
    </xsd:element>
    <xsd:element name="OrderTrainingMaterialsDesigner" ma:index="7" nillable="true" ma:displayName="OrderD" ma:decimals="0" ma:indexed="true" ma:internalName="OrderTrainingMaterialsDesigner" ma:percentage="FALSE">
      <xsd:simpleType>
        <xsd:restriction base="dms:Number"/>
      </xsd:simpleType>
    </xsd:element>
    <xsd:element name="Order1" ma:index="8" nillable="true" ma:displayName="OrderE" ma:decimals="0" ma:indexed="true" ma:internalName="Order1" ma:percentage="FALSE">
      <xsd:simpleType>
        <xsd:restriction base="dms:Number"/>
      </xsd:simpleType>
    </xsd:element>
    <xsd:element name="TrainingMaterial" ma:index="9" nillable="true" ma:displayName="TrainingMaterial" ma:format="Dropdown" ma:internalName="TrainingMaterial">
      <xsd:simpleType>
        <xsd:restriction base="dms:Choice">
          <xsd:enumeration value="N/A"/>
          <xsd:enumeration value="Exercise"/>
          <xsd:enumeration value="Presentation"/>
        </xsd:restriction>
      </xsd:simple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7ef604a7-ebc4-47af-96e9-7f1ad444f50a" ContentTypeId="0x0101" PreviousValue="false"/>
</file>

<file path=customXml/item5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9400A9AD-6DF8-46DA-9DE8-ED4262E13A54}"/>
</file>

<file path=customXml/itemProps2.xml><?xml version="1.0" encoding="utf-8"?>
<ds:datastoreItem xmlns:ds="http://schemas.openxmlformats.org/officeDocument/2006/customXml" ds:itemID="{D7E95C67-553A-4477-8E46-006EF89D4D5E}"/>
</file>

<file path=customXml/itemProps3.xml><?xml version="1.0" encoding="utf-8"?>
<ds:datastoreItem xmlns:ds="http://schemas.openxmlformats.org/officeDocument/2006/customXml" ds:itemID="{C473753C-2BB2-49A4-8308-8EC61A2C2B45}"/>
</file>

<file path=customXml/itemProps4.xml><?xml version="1.0" encoding="utf-8"?>
<ds:datastoreItem xmlns:ds="http://schemas.openxmlformats.org/officeDocument/2006/customXml" ds:itemID="{C9F82B7F-E078-49C2-8797-4F4019F3E90E}"/>
</file>

<file path=customXml/itemProps5.xml><?xml version="1.0" encoding="utf-8"?>
<ds:datastoreItem xmlns:ds="http://schemas.openxmlformats.org/officeDocument/2006/customXml" ds:itemID="{8255371C-35DF-4883-91EC-DCD059C6EDC0}"/>
</file>

<file path=docProps/app.xml><?xml version="1.0" encoding="utf-8"?>
<Properties xmlns="http://schemas.openxmlformats.org/officeDocument/2006/extended-properties" xmlns:vt="http://schemas.openxmlformats.org/officeDocument/2006/docPropsVTypes">
  <Template>PagesWebPartsApps</Template>
  <TotalTime>5290</TotalTime>
  <Words>788</Words>
  <Application>Microsoft Office PowerPoint</Application>
  <PresentationFormat>On-screen Show (4:3)</PresentationFormat>
  <Paragraphs>183</Paragraphs>
  <Slides>35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PagesWebPartsApps</vt:lpstr>
      <vt:lpstr>Office Theme</vt:lpstr>
      <vt:lpstr>Agenda</vt:lpstr>
      <vt:lpstr>What is a List?</vt:lpstr>
      <vt:lpstr>Terminology</vt:lpstr>
      <vt:lpstr>Common Lists in Use at NCDOT</vt:lpstr>
      <vt:lpstr>A List May Look Different on a Page</vt:lpstr>
      <vt:lpstr>Let’s Learn How to Work with Items</vt:lpstr>
      <vt:lpstr>When Do Changes to an Item Go Live?</vt:lpstr>
      <vt:lpstr>Demo of Items</vt:lpstr>
      <vt:lpstr>The ITEMS Tab</vt:lpstr>
      <vt:lpstr>The ITEMS Tab</vt:lpstr>
      <vt:lpstr>Properties = Metadata</vt:lpstr>
      <vt:lpstr>Versioning</vt:lpstr>
      <vt:lpstr>Exercise 2 – Items</vt:lpstr>
      <vt:lpstr>Lists</vt:lpstr>
      <vt:lpstr>Let’s Learn How to…</vt:lpstr>
      <vt:lpstr>When Do Changes to a List Go Live?</vt:lpstr>
      <vt:lpstr>Demo of Lists</vt:lpstr>
      <vt:lpstr>Alerts</vt:lpstr>
      <vt:lpstr>Alert Creation</vt:lpstr>
      <vt:lpstr>Alert Message</vt:lpstr>
      <vt:lpstr>Views</vt:lpstr>
      <vt:lpstr>Example 1: All Items View</vt:lpstr>
      <vt:lpstr>Example 1: Grouped View</vt:lpstr>
      <vt:lpstr>Example 2: Custom View</vt:lpstr>
      <vt:lpstr>Example 2: Custom View</vt:lpstr>
      <vt:lpstr>Example 2: Custom View</vt:lpstr>
      <vt:lpstr>Example 2: Custom View</vt:lpstr>
      <vt:lpstr>List Views</vt:lpstr>
      <vt:lpstr>Personal Views</vt:lpstr>
      <vt:lpstr>Personal Views</vt:lpstr>
      <vt:lpstr>Personal Views</vt:lpstr>
      <vt:lpstr>Personal Views</vt:lpstr>
      <vt:lpstr>Quick Edit</vt:lpstr>
      <vt:lpstr>Example: Quick Edit</vt:lpstr>
      <vt:lpstr>Exercise 3 – Lists</vt:lpstr>
    </vt:vector>
  </TitlesOfParts>
  <Company>N.C. Dept. of Transportation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Items and Lists</dc:title>
  <dc:creator>Deanna R. Springall</dc:creator>
  <cp:keywords>User Help; Training</cp:keywords>
  <cp:lastModifiedBy>Deanna R. Springall</cp:lastModifiedBy>
  <cp:revision>296</cp:revision>
  <cp:lastPrinted>2015-01-07T12:31:01Z</cp:lastPrinted>
  <dcterms:created xsi:type="dcterms:W3CDTF">2014-08-06T11:55:31Z</dcterms:created>
  <dcterms:modified xsi:type="dcterms:W3CDTF">2015-04-20T16:56:41Z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0x010100911DBD1ACF8B4E43A5A6492C8BECE13E</vt:lpwstr>
  </property>
  <property fmtid="{D5CDD505-2E9C-101B-9397-08002B2CF9AE}" pid="3" name="_dlc_DocIdItemGuid">
    <vt:lpwstr>6b5ff4aa-a0f6-4a0d-b7db-b4d99cf40fe9</vt:lpwstr>
  </property>
  <property fmtid="{D5CDD505-2E9C-101B-9397-08002B2CF9AE}" pid="4" name="Order">
    <vt:r8>800</vt:r8>
  </property>
  <property fmtid="{D5CDD505-2E9C-101B-9397-08002B2CF9AE}" pid="5" name="TaxKeyword">
    <vt:lpwstr>85;#Training|f826d6d9-87b8-4749-b5e4-1e5570ee4ab7;#15;#User Help|fa7b82eb-db38-4170-95e2-c978fce630b3</vt:lpwstr>
  </property>
</Properties>
</file>