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s/slide50.xml" ContentType="application/vnd.openxmlformats-officedocument.presentationml.slide+xml"/>
  <Override PartName="/ppt/slides/slide49.xml" ContentType="application/vnd.openxmlformats-officedocument.presentationml.slide+xml"/>
  <Override PartName="/ppt/slides/slide48.xml" ContentType="application/vnd.openxmlformats-officedocument.presentationml.slide+xml"/>
  <Override PartName="/ppt/diagrams/data1.xml" ContentType="application/vnd.openxmlformats-officedocument.drawingml.diagramData+xml"/>
  <Override PartName="/ppt/slides/slide46.xml" ContentType="application/vnd.openxmlformats-officedocument.presentationml.slide+xml"/>
  <Override PartName="/ppt/slides/slide30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41.xml" ContentType="application/vnd.openxmlformats-officedocument.presentationml.slide+xml"/>
  <Override PartName="/ppt/slides/slide40.xml" ContentType="application/vnd.openxmlformats-officedocument.presentationml.slide+xml"/>
  <Override PartName="/ppt/slides/slide39.xml" ContentType="application/vnd.openxmlformats-officedocument.presentationml.slide+xml"/>
  <Override PartName="/ppt/slides/slide38.xml" ContentType="application/vnd.openxmlformats-officedocument.presentationml.slide+xml"/>
  <Override PartName="/ppt/slides/slide37.xml" ContentType="application/vnd.openxmlformats-officedocument.presentationml.slide+xml"/>
  <Override PartName="/ppt/slides/slide36.xml" ContentType="application/vnd.openxmlformats-officedocument.presentationml.slide+xml"/>
  <Override PartName="/ppt/slides/slide35.xml" ContentType="application/vnd.openxmlformats-officedocument.presentationml.slide+xml"/>
  <Override PartName="/ppt/slides/slide34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42.xml" ContentType="application/vnd.openxmlformats-officedocument.presentationml.slide+xml"/>
  <Override PartName="/ppt/slides/slide47.xml" ContentType="application/vnd.openxmlformats-officedocument.presentationml.slide+xml"/>
  <Override PartName="/ppt/slides/slide43.xml" ContentType="application/vnd.openxmlformats-officedocument.presentationml.slide+xml"/>
  <Override PartName="/ppt/slides/slide45.xml" ContentType="application/vnd.openxmlformats-officedocument.presentationml.slide+xml"/>
  <Override PartName="/ppt/slides/slide44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2.xml" ContentType="application/vnd.openxmlformats-officedocument.presentationml.slideMaster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theme/theme4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2.xml" ContentType="application/vnd.openxmlformats-officedocument.theme+xml"/>
  <Override PartName="/ppt/theme/theme3.xml" ContentType="application/vnd.openxmlformats-officedocument.theme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customXml/itemProps2.xml" ContentType="application/vnd.openxmlformats-officedocument.customXmlProperties+xml"/>
  <Override PartName="/customXml/itemProps4.xml" ContentType="application/vnd.openxmlformats-officedocument.customXmlProperties+xml"/>
  <Override PartName="/customXml/itemProps3.xml" ContentType="application/vnd.openxmlformats-officedocument.customXmlProperties+xml"/>
  <Override PartName="/customXml/itemProps1.xml" ContentType="application/vnd.openxmlformats-officedocument.customXmlProperties+xml"/>
  <Override PartName="/customXml/itemProps5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104" saveSubsetFonts="1" autoCompressPictures="0">
  <p:sldMasterIdLst>
    <p:sldMasterId id="2147483651" r:id="rId5"/>
    <p:sldMasterId id="2147483648" r:id="rId6"/>
  </p:sldMasterIdLst>
  <p:notesMasterIdLst>
    <p:notesMasterId r:id="rId57"/>
  </p:notesMasterIdLst>
  <p:handoutMasterIdLst>
    <p:handoutMasterId r:id="rId58"/>
  </p:handoutMasterIdLst>
  <p:sldIdLst>
    <p:sldId id="471" r:id="rId7"/>
    <p:sldId id="573" r:id="rId8"/>
    <p:sldId id="574" r:id="rId9"/>
    <p:sldId id="474" r:id="rId10"/>
    <p:sldId id="475" r:id="rId11"/>
    <p:sldId id="551" r:id="rId12"/>
    <p:sldId id="552" r:id="rId13"/>
    <p:sldId id="556" r:id="rId14"/>
    <p:sldId id="549" r:id="rId15"/>
    <p:sldId id="478" r:id="rId16"/>
    <p:sldId id="479" r:id="rId17"/>
    <p:sldId id="557" r:id="rId18"/>
    <p:sldId id="570" r:id="rId19"/>
    <p:sldId id="559" r:id="rId20"/>
    <p:sldId id="540" r:id="rId21"/>
    <p:sldId id="563" r:id="rId22"/>
    <p:sldId id="564" r:id="rId23"/>
    <p:sldId id="568" r:id="rId24"/>
    <p:sldId id="565" r:id="rId25"/>
    <p:sldId id="569" r:id="rId26"/>
    <p:sldId id="566" r:id="rId27"/>
    <p:sldId id="567" r:id="rId28"/>
    <p:sldId id="571" r:id="rId29"/>
    <p:sldId id="572" r:id="rId30"/>
    <p:sldId id="601" r:id="rId31"/>
    <p:sldId id="595" r:id="rId32"/>
    <p:sldId id="596" r:id="rId33"/>
    <p:sldId id="597" r:id="rId34"/>
    <p:sldId id="599" r:id="rId35"/>
    <p:sldId id="600" r:id="rId36"/>
    <p:sldId id="598" r:id="rId37"/>
    <p:sldId id="577" r:id="rId38"/>
    <p:sldId id="578" r:id="rId39"/>
    <p:sldId id="602" r:id="rId40"/>
    <p:sldId id="579" r:id="rId41"/>
    <p:sldId id="580" r:id="rId42"/>
    <p:sldId id="581" r:id="rId43"/>
    <p:sldId id="582" r:id="rId44"/>
    <p:sldId id="583" r:id="rId45"/>
    <p:sldId id="584" r:id="rId46"/>
    <p:sldId id="585" r:id="rId47"/>
    <p:sldId id="586" r:id="rId48"/>
    <p:sldId id="587" r:id="rId49"/>
    <p:sldId id="588" r:id="rId50"/>
    <p:sldId id="589" r:id="rId51"/>
    <p:sldId id="590" r:id="rId52"/>
    <p:sldId id="591" r:id="rId53"/>
    <p:sldId id="592" r:id="rId54"/>
    <p:sldId id="593" r:id="rId55"/>
    <p:sldId id="594" r:id="rId56"/>
  </p:sldIdLst>
  <p:sldSz cx="9144000" cy="6858000" type="screen4x3"/>
  <p:notesSz cx="6881813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661" autoAdjust="0"/>
    <p:restoredTop sz="0" autoAdjust="0"/>
  </p:normalViewPr>
  <p:slideViewPr>
    <p:cSldViewPr snapToGrid="0" snapToObjects="1">
      <p:cViewPr>
        <p:scale>
          <a:sx n="88" d="100"/>
          <a:sy n="88" d="100"/>
        </p:scale>
        <p:origin x="-402" y="-4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84" d="100"/>
          <a:sy n="84" d="100"/>
        </p:scale>
        <p:origin x="-1884" y="-78"/>
      </p:cViewPr>
      <p:guideLst>
        <p:guide orient="horz" pos="2928"/>
        <p:guide pos="216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63" Type="http://schemas.openxmlformats.org/officeDocument/2006/relationships/customXml" Target="../customXml/item5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handoutMaster" Target="handoutMasters/handoutMaster1.xml"/><Relationship Id="rId5" Type="http://schemas.openxmlformats.org/officeDocument/2006/relationships/slideMaster" Target="slideMasters/slideMaster1.xml"/><Relationship Id="rId61" Type="http://schemas.openxmlformats.org/officeDocument/2006/relationships/theme" Target="theme/theme1.xml"/><Relationship Id="rId19" Type="http://schemas.openxmlformats.org/officeDocument/2006/relationships/slide" Target="slides/slide1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slide" Target="slides/slide50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presProps" Target="presProps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7B4EAA-9E83-4E06-AE66-0F461DE717F2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B7FD58C5-E7A3-465C-96EE-F0EFE46A62C8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 smtClean="0"/>
            <a:t>Highly Restricted</a:t>
          </a:r>
          <a:endParaRPr lang="en-US" dirty="0"/>
        </a:p>
      </dgm:t>
    </dgm:pt>
    <dgm:pt modelId="{BAA45667-EBF7-4CBF-B503-447509E999AD}" type="parTrans" cxnId="{54CC4F32-95F0-4D9A-B5D6-DCACAB09A60E}">
      <dgm:prSet/>
      <dgm:spPr/>
      <dgm:t>
        <a:bodyPr/>
        <a:lstStyle/>
        <a:p>
          <a:endParaRPr lang="en-US"/>
        </a:p>
      </dgm:t>
    </dgm:pt>
    <dgm:pt modelId="{6782CDF7-A430-4556-822F-6C17D87C14EE}" type="sibTrans" cxnId="{54CC4F32-95F0-4D9A-B5D6-DCACAB09A60E}">
      <dgm:prSet/>
      <dgm:spPr/>
      <dgm:t>
        <a:bodyPr/>
        <a:lstStyle/>
        <a:p>
          <a:endParaRPr lang="en-US"/>
        </a:p>
      </dgm:t>
    </dgm:pt>
    <dgm:pt modelId="{D8F05778-E21D-4021-9CED-9657DCB1D9AC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 smtClean="0"/>
            <a:t>Unrestricted</a:t>
          </a:r>
          <a:endParaRPr lang="en-US" dirty="0"/>
        </a:p>
      </dgm:t>
    </dgm:pt>
    <dgm:pt modelId="{4FDE7954-7D14-4F07-8494-BFAF85EFD264}" type="parTrans" cxnId="{F416CB6B-5AEF-4053-B0A4-C4BB9D0BB4CB}">
      <dgm:prSet/>
      <dgm:spPr/>
      <dgm:t>
        <a:bodyPr/>
        <a:lstStyle/>
        <a:p>
          <a:endParaRPr lang="en-US"/>
        </a:p>
      </dgm:t>
    </dgm:pt>
    <dgm:pt modelId="{00F04A3B-E724-4FC1-8CA6-5F8341FA772A}" type="sibTrans" cxnId="{F416CB6B-5AEF-4053-B0A4-C4BB9D0BB4CB}">
      <dgm:prSet/>
      <dgm:spPr/>
      <dgm:t>
        <a:bodyPr/>
        <a:lstStyle/>
        <a:p>
          <a:endParaRPr lang="en-US"/>
        </a:p>
      </dgm:t>
    </dgm:pt>
    <dgm:pt modelId="{87CC2C71-8F71-47DB-BF59-C5188D1D35D6}">
      <dgm:prSet phldrT="[Text]"/>
      <dgm:spPr>
        <a:solidFill>
          <a:srgbClr val="FFFF00"/>
        </a:solidFill>
      </dgm:spPr>
      <dgm:t>
        <a:bodyPr/>
        <a:lstStyle/>
        <a:p>
          <a:r>
            <a:rPr lang="en-US" dirty="0" smtClean="0"/>
            <a:t>Restricted</a:t>
          </a:r>
          <a:endParaRPr lang="en-US" dirty="0"/>
        </a:p>
      </dgm:t>
    </dgm:pt>
    <dgm:pt modelId="{9A220D10-E9CD-4583-AE2E-6DFCE9B739C2}" type="parTrans" cxnId="{2435725D-376E-43E4-BAEA-8576CA81678A}">
      <dgm:prSet/>
      <dgm:spPr/>
      <dgm:t>
        <a:bodyPr/>
        <a:lstStyle/>
        <a:p>
          <a:endParaRPr lang="en-US"/>
        </a:p>
      </dgm:t>
    </dgm:pt>
    <dgm:pt modelId="{FA454071-CF98-4CDB-A72D-3336BE4C3FC5}" type="sibTrans" cxnId="{2435725D-376E-43E4-BAEA-8576CA81678A}">
      <dgm:prSet/>
      <dgm:spPr/>
      <dgm:t>
        <a:bodyPr/>
        <a:lstStyle/>
        <a:p>
          <a:endParaRPr lang="en-US"/>
        </a:p>
      </dgm:t>
    </dgm:pt>
    <dgm:pt modelId="{3BD5B7AD-251A-4B02-9AAD-39CEF9E9413B}" type="pres">
      <dgm:prSet presAssocID="{AE7B4EAA-9E83-4E06-AE66-0F461DE717F2}" presName="Name0" presStyleCnt="0">
        <dgm:presLayoutVars>
          <dgm:dir/>
          <dgm:animLvl val="lvl"/>
          <dgm:resizeHandles val="exact"/>
        </dgm:presLayoutVars>
      </dgm:prSet>
      <dgm:spPr/>
    </dgm:pt>
    <dgm:pt modelId="{7237847F-6F78-4198-9375-6EBA9BD63D20}" type="pres">
      <dgm:prSet presAssocID="{B7FD58C5-E7A3-465C-96EE-F0EFE46A62C8}" presName="Name8" presStyleCnt="0"/>
      <dgm:spPr/>
    </dgm:pt>
    <dgm:pt modelId="{31C534DB-9CA3-4C36-BAC7-CD38860FF912}" type="pres">
      <dgm:prSet presAssocID="{B7FD58C5-E7A3-465C-96EE-F0EFE46A62C8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FA1F01-0F89-4217-AFFA-FB94F3C8B04D}" type="pres">
      <dgm:prSet presAssocID="{B7FD58C5-E7A3-465C-96EE-F0EFE46A62C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81FF04-3A78-484E-94EE-A8534410C776}" type="pres">
      <dgm:prSet presAssocID="{87CC2C71-8F71-47DB-BF59-C5188D1D35D6}" presName="Name8" presStyleCnt="0"/>
      <dgm:spPr/>
    </dgm:pt>
    <dgm:pt modelId="{FA960677-B717-43BA-ADD4-E3E8A3A09512}" type="pres">
      <dgm:prSet presAssocID="{87CC2C71-8F71-47DB-BF59-C5188D1D35D6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3DFB3D-D356-470D-93DC-DDFB6C481832}" type="pres">
      <dgm:prSet presAssocID="{87CC2C71-8F71-47DB-BF59-C5188D1D35D6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EA5850-D847-4248-A1DD-D708CAEE934F}" type="pres">
      <dgm:prSet presAssocID="{D8F05778-E21D-4021-9CED-9657DCB1D9AC}" presName="Name8" presStyleCnt="0"/>
      <dgm:spPr/>
    </dgm:pt>
    <dgm:pt modelId="{A0EAA238-78C9-4CF0-B267-A01D87A08E16}" type="pres">
      <dgm:prSet presAssocID="{D8F05778-E21D-4021-9CED-9657DCB1D9AC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40AABF-0462-4F4E-ADFB-CED340F20718}" type="pres">
      <dgm:prSet presAssocID="{D8F05778-E21D-4021-9CED-9657DCB1D9AC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ADD1FC0-A557-4ACC-A230-3E1311116F96}" type="presOf" srcId="{D8F05778-E21D-4021-9CED-9657DCB1D9AC}" destId="{A0EAA238-78C9-4CF0-B267-A01D87A08E16}" srcOrd="0" destOrd="0" presId="urn:microsoft.com/office/officeart/2005/8/layout/pyramid1"/>
    <dgm:cxn modelId="{2435725D-376E-43E4-BAEA-8576CA81678A}" srcId="{AE7B4EAA-9E83-4E06-AE66-0F461DE717F2}" destId="{87CC2C71-8F71-47DB-BF59-C5188D1D35D6}" srcOrd="1" destOrd="0" parTransId="{9A220D10-E9CD-4583-AE2E-6DFCE9B739C2}" sibTransId="{FA454071-CF98-4CDB-A72D-3336BE4C3FC5}"/>
    <dgm:cxn modelId="{A7DEF8B0-54CE-4CEF-B323-B45A9CDE57E2}" type="presOf" srcId="{B7FD58C5-E7A3-465C-96EE-F0EFE46A62C8}" destId="{25FA1F01-0F89-4217-AFFA-FB94F3C8B04D}" srcOrd="1" destOrd="0" presId="urn:microsoft.com/office/officeart/2005/8/layout/pyramid1"/>
    <dgm:cxn modelId="{59307E9C-1FA4-40D9-972B-B2C4C8DDA56C}" type="presOf" srcId="{87CC2C71-8F71-47DB-BF59-C5188D1D35D6}" destId="{FA960677-B717-43BA-ADD4-E3E8A3A09512}" srcOrd="0" destOrd="0" presId="urn:microsoft.com/office/officeart/2005/8/layout/pyramid1"/>
    <dgm:cxn modelId="{F416CB6B-5AEF-4053-B0A4-C4BB9D0BB4CB}" srcId="{AE7B4EAA-9E83-4E06-AE66-0F461DE717F2}" destId="{D8F05778-E21D-4021-9CED-9657DCB1D9AC}" srcOrd="2" destOrd="0" parTransId="{4FDE7954-7D14-4F07-8494-BFAF85EFD264}" sibTransId="{00F04A3B-E724-4FC1-8CA6-5F8341FA772A}"/>
    <dgm:cxn modelId="{0FAABA69-A89A-4705-AE3E-10004E304763}" type="presOf" srcId="{B7FD58C5-E7A3-465C-96EE-F0EFE46A62C8}" destId="{31C534DB-9CA3-4C36-BAC7-CD38860FF912}" srcOrd="0" destOrd="0" presId="urn:microsoft.com/office/officeart/2005/8/layout/pyramid1"/>
    <dgm:cxn modelId="{EB9F9E30-D6D9-4205-A382-9943578EAA94}" type="presOf" srcId="{87CC2C71-8F71-47DB-BF59-C5188D1D35D6}" destId="{463DFB3D-D356-470D-93DC-DDFB6C481832}" srcOrd="1" destOrd="0" presId="urn:microsoft.com/office/officeart/2005/8/layout/pyramid1"/>
    <dgm:cxn modelId="{54CC4F32-95F0-4D9A-B5D6-DCACAB09A60E}" srcId="{AE7B4EAA-9E83-4E06-AE66-0F461DE717F2}" destId="{B7FD58C5-E7A3-465C-96EE-F0EFE46A62C8}" srcOrd="0" destOrd="0" parTransId="{BAA45667-EBF7-4CBF-B503-447509E999AD}" sibTransId="{6782CDF7-A430-4556-822F-6C17D87C14EE}"/>
    <dgm:cxn modelId="{537E2869-E345-4EFD-A3AC-75B7E057C09A}" type="presOf" srcId="{D8F05778-E21D-4021-9CED-9657DCB1D9AC}" destId="{B640AABF-0462-4F4E-ADFB-CED340F20718}" srcOrd="1" destOrd="0" presId="urn:microsoft.com/office/officeart/2005/8/layout/pyramid1"/>
    <dgm:cxn modelId="{AFC58F76-C57F-4A8A-B096-1C21291A40F7}" type="presOf" srcId="{AE7B4EAA-9E83-4E06-AE66-0F461DE717F2}" destId="{3BD5B7AD-251A-4B02-9AAD-39CEF9E9413B}" srcOrd="0" destOrd="0" presId="urn:microsoft.com/office/officeart/2005/8/layout/pyramid1"/>
    <dgm:cxn modelId="{6396C37D-6AB2-464C-A4CB-B19609609BD7}" type="presParOf" srcId="{3BD5B7AD-251A-4B02-9AAD-39CEF9E9413B}" destId="{7237847F-6F78-4198-9375-6EBA9BD63D20}" srcOrd="0" destOrd="0" presId="urn:microsoft.com/office/officeart/2005/8/layout/pyramid1"/>
    <dgm:cxn modelId="{E2E21DB7-E10B-4BE9-B1A0-E0895FB9C307}" type="presParOf" srcId="{7237847F-6F78-4198-9375-6EBA9BD63D20}" destId="{31C534DB-9CA3-4C36-BAC7-CD38860FF912}" srcOrd="0" destOrd="0" presId="urn:microsoft.com/office/officeart/2005/8/layout/pyramid1"/>
    <dgm:cxn modelId="{233CB6A0-4E7A-48AE-9ACD-3B879D5E2893}" type="presParOf" srcId="{7237847F-6F78-4198-9375-6EBA9BD63D20}" destId="{25FA1F01-0F89-4217-AFFA-FB94F3C8B04D}" srcOrd="1" destOrd="0" presId="urn:microsoft.com/office/officeart/2005/8/layout/pyramid1"/>
    <dgm:cxn modelId="{C9A6AB5D-EA94-4C4E-BA87-C16244C32B2F}" type="presParOf" srcId="{3BD5B7AD-251A-4B02-9AAD-39CEF9E9413B}" destId="{FC81FF04-3A78-484E-94EE-A8534410C776}" srcOrd="1" destOrd="0" presId="urn:microsoft.com/office/officeart/2005/8/layout/pyramid1"/>
    <dgm:cxn modelId="{7C731766-BEAA-4A58-BBAB-55E17800E4B6}" type="presParOf" srcId="{FC81FF04-3A78-484E-94EE-A8534410C776}" destId="{FA960677-B717-43BA-ADD4-E3E8A3A09512}" srcOrd="0" destOrd="0" presId="urn:microsoft.com/office/officeart/2005/8/layout/pyramid1"/>
    <dgm:cxn modelId="{688A87FB-C6A0-4C0E-B966-DA67835D1271}" type="presParOf" srcId="{FC81FF04-3A78-484E-94EE-A8534410C776}" destId="{463DFB3D-D356-470D-93DC-DDFB6C481832}" srcOrd="1" destOrd="0" presId="urn:microsoft.com/office/officeart/2005/8/layout/pyramid1"/>
    <dgm:cxn modelId="{0A88791E-A07D-41DF-AA98-36DD52914758}" type="presParOf" srcId="{3BD5B7AD-251A-4B02-9AAD-39CEF9E9413B}" destId="{FBEA5850-D847-4248-A1DD-D708CAEE934F}" srcOrd="2" destOrd="0" presId="urn:microsoft.com/office/officeart/2005/8/layout/pyramid1"/>
    <dgm:cxn modelId="{ECB7BC8D-689E-4446-8EAC-01564B75D8AC}" type="presParOf" srcId="{FBEA5850-D847-4248-A1DD-D708CAEE934F}" destId="{A0EAA238-78C9-4CF0-B267-A01D87A08E16}" srcOrd="0" destOrd="0" presId="urn:microsoft.com/office/officeart/2005/8/layout/pyramid1"/>
    <dgm:cxn modelId="{0D330955-6A5C-4AB2-A598-288DDB1BC80A}" type="presParOf" srcId="{FBEA5850-D847-4248-A1DD-D708CAEE934F}" destId="{B640AABF-0462-4F4E-ADFB-CED340F20718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C534DB-9CA3-4C36-BAC7-CD38860FF912}">
      <dsp:nvSpPr>
        <dsp:cNvPr id="0" name=""/>
        <dsp:cNvSpPr/>
      </dsp:nvSpPr>
      <dsp:spPr>
        <a:xfrm>
          <a:off x="1255939" y="0"/>
          <a:ext cx="1255939" cy="837292"/>
        </a:xfrm>
        <a:prstGeom prst="trapezoid">
          <a:avLst>
            <a:gd name="adj" fmla="val 75000"/>
          </a:avLst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Highly Restricted</a:t>
          </a:r>
          <a:endParaRPr lang="en-US" sz="2300" kern="1200" dirty="0"/>
        </a:p>
      </dsp:txBody>
      <dsp:txXfrm>
        <a:off x="1255939" y="0"/>
        <a:ext cx="1255939" cy="837292"/>
      </dsp:txXfrm>
    </dsp:sp>
    <dsp:sp modelId="{FA960677-B717-43BA-ADD4-E3E8A3A09512}">
      <dsp:nvSpPr>
        <dsp:cNvPr id="0" name=""/>
        <dsp:cNvSpPr/>
      </dsp:nvSpPr>
      <dsp:spPr>
        <a:xfrm>
          <a:off x="627969" y="837292"/>
          <a:ext cx="2511878" cy="837292"/>
        </a:xfrm>
        <a:prstGeom prst="trapezoid">
          <a:avLst>
            <a:gd name="adj" fmla="val 75000"/>
          </a:avLst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Restricted</a:t>
          </a:r>
          <a:endParaRPr lang="en-US" sz="2300" kern="1200" dirty="0"/>
        </a:p>
      </dsp:txBody>
      <dsp:txXfrm>
        <a:off x="1067548" y="837292"/>
        <a:ext cx="1632720" cy="837292"/>
      </dsp:txXfrm>
    </dsp:sp>
    <dsp:sp modelId="{A0EAA238-78C9-4CF0-B267-A01D87A08E16}">
      <dsp:nvSpPr>
        <dsp:cNvPr id="0" name=""/>
        <dsp:cNvSpPr/>
      </dsp:nvSpPr>
      <dsp:spPr>
        <a:xfrm>
          <a:off x="0" y="1674585"/>
          <a:ext cx="3767817" cy="837292"/>
        </a:xfrm>
        <a:prstGeom prst="trapezoid">
          <a:avLst>
            <a:gd name="adj" fmla="val 75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Unrestricted</a:t>
          </a:r>
          <a:endParaRPr lang="en-US" sz="2300" kern="1200" dirty="0"/>
        </a:p>
      </dsp:txBody>
      <dsp:txXfrm>
        <a:off x="659367" y="1674585"/>
        <a:ext cx="2449081" cy="8372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03837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91DC1829-0ED1-DF49-AC76-2FDF38EDFBA6}" type="datetimeFigureOut">
              <a:rPr lang="en-US" smtClean="0"/>
              <a:t>4/20/2015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A17B9A60-827A-884C-98D7-FE71B9DC9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78379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62229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7B9A60-827A-884C-98D7-FE71B9DC9F6D}" type="slidenum">
              <a:rPr lang="en-US" smtClean="0"/>
              <a:t>115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6803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62229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7B9A60-827A-884C-98D7-FE71B9DC9F6D}" type="slidenum">
              <a:rPr lang="en-US" smtClean="0"/>
              <a:t>116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6803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62229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7B9A60-827A-884C-98D7-FE71B9DC9F6D}" type="slidenum">
              <a:rPr lang="en-US" smtClean="0"/>
              <a:t>117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6803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2479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42698" y="6356350"/>
            <a:ext cx="544101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</a:defRPr>
            </a:lvl1pPr>
          </a:lstStyle>
          <a:p>
            <a:fld id="{2985A7AB-62D5-BB49-9143-B2235400444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7200" y="80656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457200" y="2046738"/>
            <a:ext cx="8229600" cy="37051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85750" indent="-285750">
              <a:buFont typeface="Arial"/>
              <a:buChar char="•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285750" indent="-285750">
              <a:buFont typeface="Arial"/>
              <a:buChar char="•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285750" indent="-285750">
              <a:buFont typeface="Arial"/>
              <a:buChar char="•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285750" indent="-285750">
              <a:buFont typeface="Arial"/>
              <a:buChar char="•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2"/>
            <a:r>
              <a:rPr lang="en-US" dirty="0" smtClean="0"/>
              <a:t>Second level</a:t>
            </a:r>
          </a:p>
          <a:p>
            <a:pPr lvl="3"/>
            <a:r>
              <a:rPr lang="en-US" dirty="0" smtClean="0"/>
              <a:t>Third level</a:t>
            </a:r>
          </a:p>
          <a:p>
            <a:pPr lvl="4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13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CDOT_PowerPoint_Template_4-0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942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75000"/>
              <a:lumOff val="25000"/>
            </a:schemeClr>
          </a:solidFill>
          <a:latin typeface="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24121" y="6356350"/>
            <a:ext cx="544101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</a:defRPr>
            </a:lvl1pPr>
          </a:lstStyle>
          <a:p>
            <a:fld id="{2985A7AB-62D5-BB49-9143-B2235400444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Picture 1" descr="NCDOT_PowerPoint_Template_Inside-02-0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898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75000"/>
              <a:lumOff val="25000"/>
            </a:schemeClr>
          </a:solidFill>
          <a:latin typeface="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 baseline="0">
          <a:solidFill>
            <a:schemeClr val="tx1">
              <a:lumMod val="75000"/>
              <a:lumOff val="25000"/>
            </a:schemeClr>
          </a:solidFill>
          <a:latin typeface="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2800" kern="1200" baseline="0">
          <a:solidFill>
            <a:schemeClr val="tx1">
              <a:lumMod val="75000"/>
              <a:lumOff val="25000"/>
            </a:schemeClr>
          </a:solidFill>
          <a:latin typeface="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 baseline="0">
          <a:solidFill>
            <a:schemeClr val="tx1">
              <a:lumMod val="75000"/>
              <a:lumOff val="25000"/>
            </a:schemeClr>
          </a:solidFill>
          <a:latin typeface="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 baseline="0">
          <a:solidFill>
            <a:schemeClr val="tx1">
              <a:lumMod val="75000"/>
              <a:lumOff val="25000"/>
            </a:schemeClr>
          </a:solidFill>
          <a:latin typeface="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 baseline="0">
          <a:solidFill>
            <a:schemeClr val="tx1">
              <a:lumMod val="75000"/>
              <a:lumOff val="25000"/>
            </a:schemeClr>
          </a:solidFill>
          <a:latin typeface="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inside13qc.ncdot.gov/training/ContributorTrainingClass/Pages/default.aspx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inside16.ncdot.gov/Teams/ncdotea/Pages/ContentDataManagement-.aspx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inside13qc.ncdot.gov/TaggingDemo/TaggingDemoLibrary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inside16.ncdot.gov/training/ContributorTrainingClass/Pages/default.aspx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inside13qc.ncdot.gov/training/ContributorTrainingClass/Pages/default.aspx" TargetMode="Externa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inside16.ncdot.gov/training/ContributorTrainingClass/DocumentLibraryFolders/Forms/AllItems.aspx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inside16.ncdot.gov/training/ContributorTrainingClass/Pages/default.aspx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06564"/>
            <a:ext cx="8229600" cy="11430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Agenda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57200" y="1787065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4749" y="6356350"/>
            <a:ext cx="544101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</a:defRPr>
            </a:lvl1pPr>
          </a:lstStyle>
          <a:p>
            <a:fld id="{2985A7AB-62D5-BB49-9143-B22354004447}" type="slidenum">
              <a:rPr lang="en-US" smtClean="0"/>
              <a:pPr/>
              <a:t>104</a:t>
            </a:fld>
            <a:endParaRPr lang="en-US" dirty="0"/>
          </a:p>
        </p:txBody>
      </p:sp>
      <p:pic>
        <p:nvPicPr>
          <p:cNvPr id="10" name="Picture 3" descr="C:\Users\drspringall\Desktop\S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0729" y="980484"/>
            <a:ext cx="3436070" cy="1938159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Placeholder 2"/>
          <p:cNvSpPr txBox="1">
            <a:spLocks/>
          </p:cNvSpPr>
          <p:nvPr/>
        </p:nvSpPr>
        <p:spPr>
          <a:xfrm>
            <a:off x="457200" y="2978870"/>
            <a:ext cx="4114800" cy="32024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solidFill>
                  <a:schemeClr val="tx1"/>
                </a:solidFill>
              </a:rPr>
              <a:t>Overview</a:t>
            </a:r>
            <a:endParaRPr lang="en-US" sz="2800" dirty="0">
              <a:solidFill>
                <a:schemeClr val="tx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What </a:t>
            </a:r>
            <a:r>
              <a:rPr lang="en-US" sz="2800" dirty="0"/>
              <a:t>is SharePoint?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NCDOT Websites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Roles </a:t>
            </a:r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Search</a:t>
            </a:r>
            <a:endParaRPr lang="en-US" sz="28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SharePoint Interface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endParaRPr lang="en-US" sz="2800" dirty="0"/>
          </a:p>
        </p:txBody>
      </p:sp>
      <p:sp>
        <p:nvSpPr>
          <p:cNvPr id="12" name="Text Placeholder 2"/>
          <p:cNvSpPr txBox="1">
            <a:spLocks/>
          </p:cNvSpPr>
          <p:nvPr/>
        </p:nvSpPr>
        <p:spPr>
          <a:xfrm>
            <a:off x="4724400" y="2978869"/>
            <a:ext cx="4114800" cy="3202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 startAt="7"/>
            </a:pPr>
            <a:r>
              <a:rPr lang="en-US" sz="2800" dirty="0"/>
              <a:t>SharePoint Changes </a:t>
            </a:r>
            <a:endParaRPr lang="en-US" sz="2800" dirty="0" smtClean="0"/>
          </a:p>
          <a:p>
            <a:pPr marL="514350" indent="-514350">
              <a:buFont typeface="+mj-lt"/>
              <a:buAutoNum type="arabicPeriod" startAt="7"/>
            </a:pPr>
            <a:r>
              <a:rPr lang="en-US" sz="2800" dirty="0" smtClean="0"/>
              <a:t>Items </a:t>
            </a:r>
            <a:r>
              <a:rPr lang="en-US" sz="2800" dirty="0"/>
              <a:t>&amp; Lists </a:t>
            </a:r>
            <a:endParaRPr lang="en-US" sz="2800" dirty="0" smtClean="0"/>
          </a:p>
          <a:p>
            <a:pPr marL="514350" indent="-514350">
              <a:buFont typeface="+mj-lt"/>
              <a:buAutoNum type="arabicPeriod" startAt="7"/>
            </a:pP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Files &amp; Libraries</a:t>
            </a:r>
          </a:p>
          <a:p>
            <a:pPr marL="514350" indent="-514350">
              <a:buFont typeface="+mj-lt"/>
              <a:buAutoNum type="arabicPeriod" startAt="7"/>
            </a:pPr>
            <a:r>
              <a:rPr lang="en-US" sz="2800" dirty="0" smtClean="0"/>
              <a:t>SharePoint &amp; Office</a:t>
            </a:r>
          </a:p>
          <a:p>
            <a:pPr marL="514350" indent="-514350">
              <a:buFont typeface="+mj-lt"/>
              <a:buAutoNum type="arabicPeriod" startAt="7"/>
            </a:pPr>
            <a:r>
              <a:rPr lang="en-US" sz="2800" dirty="0" smtClean="0"/>
              <a:t>Help</a:t>
            </a:r>
          </a:p>
          <a:p>
            <a:pPr marL="514350" indent="-514350">
              <a:buFont typeface="+mj-lt"/>
              <a:buAutoNum type="arabicPeriod" startAt="7"/>
            </a:pPr>
            <a:r>
              <a:rPr lang="en-US" sz="2800" dirty="0" smtClean="0"/>
              <a:t>Wrap Up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70767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0656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The </a:t>
            </a:r>
            <a:r>
              <a:rPr lang="en-US" b="1" dirty="0" smtClean="0"/>
              <a:t>FILES</a:t>
            </a:r>
            <a:r>
              <a:rPr lang="en-US" dirty="0" smtClean="0"/>
              <a:t> Tab</a:t>
            </a:r>
            <a:endParaRPr lang="en-US" dirty="0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57200" y="2048256"/>
            <a:ext cx="8229600" cy="4142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Offers options to work with files </a:t>
            </a:r>
            <a:r>
              <a:rPr lang="en-US" dirty="0"/>
              <a:t>in </a:t>
            </a:r>
            <a:r>
              <a:rPr lang="en-US" dirty="0" smtClean="0"/>
              <a:t>the library</a:t>
            </a:r>
          </a:p>
          <a:p>
            <a:r>
              <a:rPr lang="en-US" dirty="0" smtClean="0"/>
              <a:t>Initially, only </a:t>
            </a:r>
            <a:r>
              <a:rPr lang="en-US" b="1" dirty="0" smtClean="0"/>
              <a:t>New</a:t>
            </a:r>
            <a:r>
              <a:rPr lang="en-US" dirty="0" smtClean="0"/>
              <a:t> options are available</a:t>
            </a:r>
            <a:r>
              <a:rPr lang="en-US" dirty="0"/>
              <a:t/>
            </a:r>
            <a:br>
              <a:rPr lang="en-US" dirty="0"/>
            </a:br>
            <a:endParaRPr lang="en-US" b="1" dirty="0" smtClean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4749" y="6356350"/>
            <a:ext cx="544101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</a:defRPr>
            </a:lvl1pPr>
          </a:lstStyle>
          <a:p>
            <a:fld id="{2985A7AB-62D5-BB49-9143-B22354004447}" type="slidenum">
              <a:rPr lang="en-US" smtClean="0"/>
              <a:pPr/>
              <a:t>113</a:t>
            </a:fld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302"/>
          <a:stretch/>
        </p:blipFill>
        <p:spPr bwMode="auto">
          <a:xfrm>
            <a:off x="457199" y="4002784"/>
            <a:ext cx="8051970" cy="12945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500741" y="4378887"/>
            <a:ext cx="1262744" cy="715628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1273627" y="4134828"/>
            <a:ext cx="370113" cy="233173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C:\Users\drspringall\Desktop\sharepoint_icons copy-0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806564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0352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0656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The </a:t>
            </a:r>
            <a:r>
              <a:rPr lang="en-US" b="1" dirty="0" smtClean="0"/>
              <a:t>FILES</a:t>
            </a:r>
            <a:r>
              <a:rPr lang="en-US" dirty="0" smtClean="0"/>
              <a:t> Tab</a:t>
            </a:r>
            <a:endParaRPr lang="en-US" dirty="0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57200" y="2048256"/>
            <a:ext cx="8229600" cy="4142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When you select an individual file: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Other </a:t>
            </a:r>
            <a:r>
              <a:rPr lang="en-US" dirty="0"/>
              <a:t>options become </a:t>
            </a:r>
            <a:r>
              <a:rPr lang="en-US" dirty="0" smtClean="0"/>
              <a:t>available</a:t>
            </a:r>
            <a:endParaRPr lang="en-US" b="1" dirty="0" smtClean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4749" y="6356350"/>
            <a:ext cx="544101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</a:defRPr>
            </a:lvl1pPr>
          </a:lstStyle>
          <a:p>
            <a:fld id="{2985A7AB-62D5-BB49-9143-B22354004447}" type="slidenum">
              <a:rPr lang="en-US" smtClean="0"/>
              <a:pPr/>
              <a:t>114</a:t>
            </a:fld>
            <a:endParaRPr lang="en-US" dirty="0"/>
          </a:p>
        </p:txBody>
      </p:sp>
      <p:pic>
        <p:nvPicPr>
          <p:cNvPr id="7" name="Picture 6"/>
          <p:cNvPicPr/>
          <p:nvPr/>
        </p:nvPicPr>
        <p:blipFill rotWithShape="1">
          <a:blip r:embed="rId2"/>
          <a:srcRect r="18487"/>
          <a:stretch/>
        </p:blipFill>
        <p:spPr bwMode="auto">
          <a:xfrm>
            <a:off x="457199" y="5173649"/>
            <a:ext cx="8229602" cy="1016839"/>
          </a:xfrm>
          <a:prstGeom prst="rect">
            <a:avLst/>
          </a:prstGeom>
          <a:ln w="317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11287"/>
            <a:ext cx="8229600" cy="141853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522517" y="3679370"/>
            <a:ext cx="286940" cy="440001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1894113" y="5431695"/>
            <a:ext cx="6770914" cy="609875"/>
            <a:chOff x="1817913" y="5519056"/>
            <a:chExt cx="6770914" cy="609875"/>
          </a:xfrm>
        </p:grpSpPr>
        <p:sp>
          <p:nvSpPr>
            <p:cNvPr id="10" name="Rounded Rectangle 9"/>
            <p:cNvSpPr/>
            <p:nvPr/>
          </p:nvSpPr>
          <p:spPr>
            <a:xfrm>
              <a:off x="1817913" y="5519056"/>
              <a:ext cx="5388430" cy="609875"/>
            </a:xfrm>
            <a:prstGeom prst="roundRect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8011884" y="5519057"/>
              <a:ext cx="576943" cy="609874"/>
            </a:xfrm>
            <a:prstGeom prst="roundRect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" name="Picture 11" descr="C:\Users\drspringall\Desktop\sharepoint_icons copy-0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806564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0781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0656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Check Out/Check In</a:t>
            </a:r>
            <a:endParaRPr lang="en-US" dirty="0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57200" y="2103120"/>
            <a:ext cx="82296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This process prevents </a:t>
            </a:r>
            <a:r>
              <a:rPr lang="en-US" dirty="0"/>
              <a:t>conflicting changes </a:t>
            </a:r>
            <a:endParaRPr lang="en-US" dirty="0" smtClean="0"/>
          </a:p>
          <a:p>
            <a:r>
              <a:rPr lang="en-US" dirty="0" smtClean="0"/>
              <a:t>When </a:t>
            </a:r>
            <a:r>
              <a:rPr lang="en-US" dirty="0"/>
              <a:t>you check </a:t>
            </a:r>
            <a:r>
              <a:rPr lang="en-US" dirty="0" smtClean="0"/>
              <a:t>out a file, </a:t>
            </a:r>
            <a:r>
              <a:rPr lang="en-US" dirty="0"/>
              <a:t>no one </a:t>
            </a:r>
            <a:r>
              <a:rPr lang="en-US" dirty="0" smtClean="0"/>
              <a:t>else can </a:t>
            </a:r>
            <a:r>
              <a:rPr lang="en-US" dirty="0"/>
              <a:t>edit </a:t>
            </a:r>
            <a:r>
              <a:rPr lang="en-US" dirty="0" smtClean="0"/>
              <a:t>the file until you check it back in</a:t>
            </a:r>
          </a:p>
          <a:p>
            <a:r>
              <a:rPr lang="en-US" dirty="0"/>
              <a:t>You can see what files are checked out and to whom</a:t>
            </a:r>
          </a:p>
          <a:p>
            <a:r>
              <a:rPr lang="en-US" dirty="0" smtClean="0"/>
              <a:t>When </a:t>
            </a:r>
            <a:r>
              <a:rPr lang="en-US" dirty="0"/>
              <a:t>you check in a file, you can add comments </a:t>
            </a:r>
            <a:r>
              <a:rPr lang="en-US" dirty="0" smtClean="0"/>
              <a:t>to describe your changes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4749" y="6356350"/>
            <a:ext cx="544101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</a:defRPr>
            </a:lvl1pPr>
          </a:lstStyle>
          <a:p>
            <a:fld id="{2985A7AB-62D5-BB49-9143-B22354004447}" type="slidenum">
              <a:rPr lang="en-US" smtClean="0"/>
              <a:pPr/>
              <a:t>115</a:t>
            </a:fld>
            <a:endParaRPr lang="en-US" dirty="0"/>
          </a:p>
        </p:txBody>
      </p:sp>
      <p:pic>
        <p:nvPicPr>
          <p:cNvPr id="7" name="Picture 6" descr="C:\Users\drspringall\Desktop\sharepoint_icons copy-0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806564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2086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0656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Check Out/Check In</a:t>
            </a:r>
            <a:endParaRPr lang="en-US" dirty="0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57200" y="2103120"/>
            <a:ext cx="82296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If you do not want to save your changes, use Discard Checkout to avoid creating a version</a:t>
            </a:r>
            <a:endParaRPr lang="en-US" dirty="0"/>
          </a:p>
          <a:p>
            <a:r>
              <a:rPr lang="en-US" dirty="0" smtClean="0"/>
              <a:t>Use the local (drafts) folder to avoid accessing the server every </a:t>
            </a:r>
            <a:r>
              <a:rPr lang="en-US" dirty="0"/>
              <a:t>time you </a:t>
            </a:r>
            <a:r>
              <a:rPr lang="en-US" dirty="0" smtClean="0"/>
              <a:t>save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4749" y="6356350"/>
            <a:ext cx="544101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</a:defRPr>
            </a:lvl1pPr>
          </a:lstStyle>
          <a:p>
            <a:fld id="{2985A7AB-62D5-BB49-9143-B22354004447}" type="slidenum">
              <a:rPr lang="en-US" smtClean="0"/>
              <a:pPr/>
              <a:t>116</a:t>
            </a:fld>
            <a:endParaRPr lang="en-US" dirty="0"/>
          </a:p>
        </p:txBody>
      </p:sp>
      <p:pic>
        <p:nvPicPr>
          <p:cNvPr id="7" name="Picture 6" descr="C:\Users\drspringall\Desktop\sharepoint_icons copy-0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806564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0650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0656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Versioning</a:t>
            </a:r>
            <a:endParaRPr lang="en-US" dirty="0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57200" y="2103120"/>
            <a:ext cx="82296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Versioning tracks</a:t>
            </a:r>
            <a:r>
              <a:rPr lang="en-US" dirty="0"/>
              <a:t> changes </a:t>
            </a:r>
            <a:r>
              <a:rPr lang="en-US" dirty="0" smtClean="0"/>
              <a:t>to files (when</a:t>
            </a:r>
            <a:r>
              <a:rPr lang="en-US" dirty="0"/>
              <a:t>, who, what)</a:t>
            </a:r>
            <a:r>
              <a:rPr lang="en-US" dirty="0" smtClean="0"/>
              <a:t> </a:t>
            </a:r>
          </a:p>
          <a:p>
            <a:r>
              <a:rPr lang="en-US" dirty="0" smtClean="0"/>
              <a:t>Files can have major </a:t>
            </a:r>
            <a:r>
              <a:rPr lang="en-US" dirty="0"/>
              <a:t>(1.0, 2.0, ...) </a:t>
            </a:r>
            <a:r>
              <a:rPr lang="en-US" dirty="0" smtClean="0"/>
              <a:t>or major/minor </a:t>
            </a:r>
            <a:r>
              <a:rPr lang="en-US" dirty="0"/>
              <a:t>(1.0, 1.1, 1.2, 2.0</a:t>
            </a:r>
            <a:r>
              <a:rPr lang="en-US" dirty="0" smtClean="0"/>
              <a:t>, ...) versions</a:t>
            </a:r>
          </a:p>
          <a:p>
            <a:r>
              <a:rPr lang="en-US" dirty="0" smtClean="0"/>
              <a:t>Minor versions are drafts</a:t>
            </a:r>
          </a:p>
          <a:p>
            <a:r>
              <a:rPr lang="en-US" dirty="0" smtClean="0"/>
              <a:t>You can view </a:t>
            </a:r>
            <a:r>
              <a:rPr lang="en-US" dirty="0"/>
              <a:t>and restore earlier </a:t>
            </a:r>
            <a:r>
              <a:rPr lang="en-US" dirty="0" smtClean="0"/>
              <a:t>versions</a:t>
            </a:r>
          </a:p>
          <a:p>
            <a:r>
              <a:rPr lang="en-US" dirty="0" smtClean="0"/>
              <a:t>You can add comments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4749" y="6356350"/>
            <a:ext cx="544101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</a:defRPr>
            </a:lvl1pPr>
          </a:lstStyle>
          <a:p>
            <a:fld id="{2985A7AB-62D5-BB49-9143-B22354004447}" type="slidenum">
              <a:rPr lang="en-US" smtClean="0"/>
              <a:pPr/>
              <a:t>117</a:t>
            </a:fld>
            <a:endParaRPr lang="en-US" dirty="0"/>
          </a:p>
        </p:txBody>
      </p:sp>
      <p:pic>
        <p:nvPicPr>
          <p:cNvPr id="7" name="Picture 6" descr="C:\Users\drspringall\Desktop\sharepoint_icons copy-0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806564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5241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0656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Exercise 4 – Files</a:t>
            </a:r>
            <a:endParaRPr lang="en-US" dirty="0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57200" y="2066544"/>
            <a:ext cx="8229600" cy="4096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endParaRPr lang="en-US" dirty="0" smtClean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4749" y="6356350"/>
            <a:ext cx="544101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</a:defRPr>
            </a:lvl1pPr>
          </a:lstStyle>
          <a:p>
            <a:fld id="{2985A7AB-62D5-BB49-9143-B22354004447}" type="slidenum">
              <a:rPr lang="en-US" smtClean="0"/>
              <a:pPr/>
              <a:t>118</a:t>
            </a:fld>
            <a:endParaRPr lang="en-US" dirty="0"/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609600" y="2218944"/>
            <a:ext cx="8229600" cy="4096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lvl="0" indent="-514350">
              <a:buFont typeface="+mj-lt"/>
              <a:buAutoNum type="arabicPeriod"/>
            </a:pPr>
            <a:r>
              <a:rPr lang="en-US" dirty="0" smtClean="0"/>
              <a:t>Go to the Contributor Class home page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 smtClean="0"/>
              <a:t>Click </a:t>
            </a:r>
            <a:r>
              <a:rPr lang="en-US" b="1" dirty="0" smtClean="0"/>
              <a:t>Exercises</a:t>
            </a:r>
            <a:r>
              <a:rPr lang="en-US" dirty="0" smtClean="0"/>
              <a:t> for the links you’ll need</a:t>
            </a:r>
          </a:p>
        </p:txBody>
      </p:sp>
      <p:pic>
        <p:nvPicPr>
          <p:cNvPr id="9" name="Picture 2" descr="C:\Users\drspringall\Desktop\sharepoint_icons copy-07 (2)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8867" y="3290704"/>
            <a:ext cx="32004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2630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0656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Considerations </a:t>
            </a:r>
            <a:r>
              <a:rPr lang="en-US" dirty="0" smtClean="0"/>
              <a:t>– File Names</a:t>
            </a:r>
            <a:endParaRPr lang="en-US" dirty="0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57200" y="2075688"/>
            <a:ext cx="82296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File names cannot contain these special characters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Error message: “The </a:t>
            </a:r>
            <a:r>
              <a:rPr lang="en-US" dirty="0"/>
              <a:t>file name is not valid</a:t>
            </a:r>
            <a:r>
              <a:rPr lang="en-US" dirty="0" smtClean="0"/>
              <a:t>”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4749" y="6356350"/>
            <a:ext cx="544101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</a:defRPr>
            </a:lvl1pPr>
          </a:lstStyle>
          <a:p>
            <a:fld id="{2985A7AB-62D5-BB49-9143-B22354004447}" type="slidenum">
              <a:rPr lang="en-US" smtClean="0"/>
              <a:pPr/>
              <a:t>119</a:t>
            </a:fld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0189999"/>
              </p:ext>
            </p:extLst>
          </p:nvPr>
        </p:nvGraphicFramePr>
        <p:xfrm>
          <a:off x="908958" y="3269888"/>
          <a:ext cx="7326084" cy="22707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251857"/>
                <a:gridCol w="1190171"/>
                <a:gridCol w="1221014"/>
                <a:gridCol w="1221014"/>
                <a:gridCol w="1221014"/>
                <a:gridCol w="1221014"/>
              </a:tblGrid>
              <a:tr h="370840"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Tilde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~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Braces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{}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Question mark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?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Number sign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#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Backslash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\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Slash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/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Percent 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%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Colon 	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Pipe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|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Ampersand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&amp;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Angle brackets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&lt; &gt;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Quotation mark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“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Asterisk 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*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2743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0656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Considerations </a:t>
            </a:r>
            <a:r>
              <a:rPr lang="en-US" dirty="0" smtClean="0"/>
              <a:t>– File Names</a:t>
            </a:r>
            <a:endParaRPr lang="en-US" dirty="0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57200" y="2075688"/>
            <a:ext cx="82296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Keep file names short and to the point</a:t>
            </a:r>
          </a:p>
          <a:p>
            <a:r>
              <a:rPr lang="en-US" dirty="0" smtClean="0"/>
              <a:t>Replace </a:t>
            </a:r>
            <a:r>
              <a:rPr lang="en-US" b="1" dirty="0" smtClean="0"/>
              <a:t>Human Resources Staffing Plan - February 10 2015 – Revision 3.16</a:t>
            </a:r>
            <a:r>
              <a:rPr lang="en-US" dirty="0" smtClean="0"/>
              <a:t> with </a:t>
            </a:r>
            <a:r>
              <a:rPr lang="en-US" b="1" dirty="0" smtClean="0"/>
              <a:t>Staffing-Plan</a:t>
            </a:r>
            <a:r>
              <a:rPr lang="en-US" dirty="0" smtClean="0"/>
              <a:t> and…</a:t>
            </a:r>
          </a:p>
          <a:p>
            <a:pPr lvl="1"/>
            <a:r>
              <a:rPr lang="en-US" dirty="0" smtClean="0"/>
              <a:t>Use properties (metadata)</a:t>
            </a:r>
          </a:p>
          <a:p>
            <a:pPr lvl="2"/>
            <a:r>
              <a:rPr lang="en-US" dirty="0"/>
              <a:t>Department = Human Resources</a:t>
            </a:r>
          </a:p>
          <a:p>
            <a:pPr lvl="2"/>
            <a:r>
              <a:rPr lang="en-US" dirty="0" smtClean="0"/>
              <a:t>Document type = </a:t>
            </a:r>
            <a:r>
              <a:rPr lang="en-US" dirty="0"/>
              <a:t>Staffing Plan</a:t>
            </a:r>
          </a:p>
          <a:p>
            <a:pPr lvl="1"/>
            <a:r>
              <a:rPr lang="en-US" dirty="0" smtClean="0"/>
              <a:t>Let </a:t>
            </a:r>
            <a:r>
              <a:rPr lang="en-US" dirty="0"/>
              <a:t>SharePoint track </a:t>
            </a:r>
            <a:r>
              <a:rPr lang="en-US" dirty="0" smtClean="0"/>
              <a:t>dates and revisions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4749" y="6356350"/>
            <a:ext cx="544101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</a:defRPr>
            </a:lvl1pPr>
          </a:lstStyle>
          <a:p>
            <a:fld id="{2985A7AB-62D5-BB49-9143-B22354004447}" type="slidenum">
              <a:rPr lang="en-US" smtClean="0"/>
              <a:pPr/>
              <a:t>120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280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0656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Considerations </a:t>
            </a:r>
            <a:r>
              <a:rPr lang="en-US" dirty="0" smtClean="0"/>
              <a:t>– File Names</a:t>
            </a:r>
            <a:endParaRPr lang="en-US" dirty="0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57200" y="2075688"/>
            <a:ext cx="82296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Use dashes, not spaces. </a:t>
            </a:r>
          </a:p>
          <a:p>
            <a:r>
              <a:rPr lang="en-US" dirty="0" smtClean="0"/>
              <a:t>Why? SharePoint replaces spaces with </a:t>
            </a:r>
            <a:r>
              <a:rPr lang="en-US" b="1" dirty="0" smtClean="0"/>
              <a:t>%20</a:t>
            </a:r>
            <a:r>
              <a:rPr lang="en-US" dirty="0" smtClean="0"/>
              <a:t>, creating longer URLs and reducing usability</a:t>
            </a:r>
          </a:p>
          <a:p>
            <a:r>
              <a:rPr lang="en-US" smtClean="0"/>
              <a:t>Compare </a:t>
            </a:r>
            <a:r>
              <a:rPr lang="en-US" b="1" smtClean="0"/>
              <a:t>Staffing-Plan</a:t>
            </a:r>
            <a:r>
              <a:rPr lang="en-US" smtClean="0"/>
              <a:t> </a:t>
            </a:r>
            <a:r>
              <a:rPr lang="en-US" dirty="0" smtClean="0"/>
              <a:t>with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Human</a:t>
            </a:r>
            <a:r>
              <a:rPr lang="en-US" b="1" dirty="0" smtClean="0"/>
              <a:t>%20</a:t>
            </a:r>
            <a:r>
              <a:rPr lang="en-US" dirty="0" smtClean="0"/>
              <a:t>Resources</a:t>
            </a:r>
            <a:r>
              <a:rPr lang="en-US" b="1" dirty="0" smtClean="0"/>
              <a:t>%20</a:t>
            </a:r>
            <a:r>
              <a:rPr lang="en-US" dirty="0" smtClean="0"/>
              <a:t>Staffing</a:t>
            </a:r>
            <a:r>
              <a:rPr lang="en-US" b="1" dirty="0" smtClean="0"/>
              <a:t>%20</a:t>
            </a:r>
            <a:r>
              <a:rPr lang="en-US" dirty="0" smtClean="0"/>
              <a:t>Plan</a:t>
            </a:r>
            <a:r>
              <a:rPr lang="en-US" b="1" dirty="0" smtClean="0"/>
              <a:t>%20</a:t>
            </a:r>
            <a:r>
              <a:rPr lang="en-US" dirty="0" smtClean="0"/>
              <a:t>-</a:t>
            </a:r>
            <a:r>
              <a:rPr lang="en-US" b="1" dirty="0" smtClean="0"/>
              <a:t>%20</a:t>
            </a:r>
            <a:r>
              <a:rPr lang="en-US" dirty="0" smtClean="0"/>
              <a:t>February</a:t>
            </a:r>
            <a:r>
              <a:rPr lang="en-US" b="1" dirty="0" smtClean="0"/>
              <a:t>%20</a:t>
            </a:r>
            <a:r>
              <a:rPr lang="en-US" dirty="0" smtClean="0"/>
              <a:t>10</a:t>
            </a:r>
            <a:r>
              <a:rPr lang="en-US" b="1" dirty="0" smtClean="0"/>
              <a:t>%20</a:t>
            </a:r>
            <a:r>
              <a:rPr lang="en-US" dirty="0" smtClean="0"/>
              <a:t>2015</a:t>
            </a:r>
            <a:r>
              <a:rPr lang="en-US" b="1" dirty="0" smtClean="0"/>
              <a:t>%20</a:t>
            </a:r>
            <a:r>
              <a:rPr lang="en-US" dirty="0" smtClean="0"/>
              <a:t>–</a:t>
            </a:r>
            <a:r>
              <a:rPr lang="en-US" b="1" dirty="0"/>
              <a:t>%</a:t>
            </a:r>
            <a:r>
              <a:rPr lang="en-US" b="1" dirty="0" smtClean="0"/>
              <a:t>20</a:t>
            </a:r>
            <a:r>
              <a:rPr lang="en-US" dirty="0" smtClean="0"/>
              <a:t>Revision</a:t>
            </a:r>
            <a:r>
              <a:rPr lang="en-US" b="1" dirty="0" smtClean="0"/>
              <a:t>%20</a:t>
            </a:r>
            <a:r>
              <a:rPr lang="en-US" dirty="0" smtClean="0"/>
              <a:t>3.16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4749" y="6356350"/>
            <a:ext cx="544101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</a:defRPr>
            </a:lvl1pPr>
          </a:lstStyle>
          <a:p>
            <a:fld id="{2985A7AB-62D5-BB49-9143-B22354004447}" type="slidenum">
              <a:rPr lang="en-US" smtClean="0"/>
              <a:pPr/>
              <a:t>121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4517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0656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Considerations – File Titles</a:t>
            </a:r>
            <a:endParaRPr lang="en-US" dirty="0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57200" y="2057400"/>
            <a:ext cx="8229600" cy="4133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Titles are </a:t>
            </a:r>
            <a:r>
              <a:rPr lang="en-US" b="1" dirty="0"/>
              <a:t>critical</a:t>
            </a:r>
            <a:r>
              <a:rPr lang="en-US" dirty="0"/>
              <a:t> for good search results </a:t>
            </a:r>
          </a:p>
          <a:p>
            <a:r>
              <a:rPr lang="en-US" dirty="0" smtClean="0"/>
              <a:t>Titles </a:t>
            </a:r>
            <a:r>
              <a:rPr lang="en-US" dirty="0"/>
              <a:t>are </a:t>
            </a:r>
            <a:r>
              <a:rPr lang="en-US" dirty="0" smtClean="0"/>
              <a:t>included search results</a:t>
            </a:r>
            <a:endParaRPr lang="en-US" dirty="0"/>
          </a:p>
          <a:p>
            <a:r>
              <a:rPr lang="en-US" dirty="0" smtClean="0"/>
              <a:t>Titles can (and should) be longer and more descriptive than file names </a:t>
            </a:r>
          </a:p>
          <a:p>
            <a:r>
              <a:rPr lang="en-US" dirty="0" smtClean="0"/>
              <a:t>Titles can use spaces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4749" y="6356350"/>
            <a:ext cx="544101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</a:defRPr>
            </a:lvl1pPr>
          </a:lstStyle>
          <a:p>
            <a:fld id="{2985A7AB-62D5-BB49-9143-B22354004447}" type="slidenum">
              <a:rPr lang="en-US" smtClean="0"/>
              <a:pPr/>
              <a:t>122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515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0656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What is a Library?</a:t>
            </a:r>
            <a:endParaRPr lang="en-US" dirty="0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57200" y="2040556"/>
            <a:ext cx="8229600" cy="4129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A </a:t>
            </a:r>
            <a:r>
              <a:rPr lang="en-US" b="1" dirty="0"/>
              <a:t>Library</a:t>
            </a:r>
            <a:r>
              <a:rPr lang="en-US" dirty="0"/>
              <a:t> is </a:t>
            </a:r>
            <a:r>
              <a:rPr lang="en-US" dirty="0" smtClean="0"/>
              <a:t>a special type of list. Rather than data, </a:t>
            </a:r>
            <a:br>
              <a:rPr lang="en-US" dirty="0" smtClean="0"/>
            </a:br>
            <a:r>
              <a:rPr lang="en-US" dirty="0" smtClean="0"/>
              <a:t>a library </a:t>
            </a:r>
            <a:br>
              <a:rPr lang="en-US" dirty="0" smtClean="0"/>
            </a:br>
            <a:r>
              <a:rPr lang="en-US" dirty="0" smtClean="0"/>
              <a:t>contains </a:t>
            </a:r>
            <a:br>
              <a:rPr lang="en-US" dirty="0" smtClean="0"/>
            </a:br>
            <a:r>
              <a:rPr lang="en-US" dirty="0" smtClean="0"/>
              <a:t>files.</a:t>
            </a:r>
          </a:p>
          <a:p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4749" y="6356350"/>
            <a:ext cx="544101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</a:defRPr>
            </a:lvl1pPr>
          </a:lstStyle>
          <a:p>
            <a:fld id="{2985A7AB-62D5-BB49-9143-B22354004447}" type="slidenum">
              <a:rPr lang="en-US" smtClean="0"/>
              <a:pPr/>
              <a:t>105</a:t>
            </a:fld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7452" y="2571848"/>
            <a:ext cx="6089348" cy="359794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3969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0656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Considerations – File Titles</a:t>
            </a:r>
            <a:endParaRPr lang="en-US" dirty="0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57200" y="2057400"/>
            <a:ext cx="8229600" cy="4133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If you copy a file, </a:t>
            </a:r>
            <a:r>
              <a:rPr lang="en-US" dirty="0" smtClean="0"/>
              <a:t>update its title </a:t>
            </a:r>
            <a:endParaRPr lang="en-US" dirty="0"/>
          </a:p>
          <a:p>
            <a:r>
              <a:rPr lang="en-US" dirty="0" smtClean="0"/>
              <a:t>A title such as “Human </a:t>
            </a:r>
            <a:r>
              <a:rPr lang="en-US" dirty="0"/>
              <a:t>Resources Staffing </a:t>
            </a:r>
            <a:r>
              <a:rPr lang="en-US" dirty="0" smtClean="0"/>
              <a:t>Plan” is good if you think users will search for Human Resources, staffing plan, or staffing</a:t>
            </a:r>
          </a:p>
          <a:p>
            <a:r>
              <a:rPr lang="en-US" dirty="0" smtClean="0"/>
              <a:t>Users likely will not search for Revision 3.16 or February 10, 2015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4749" y="6356350"/>
            <a:ext cx="544101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</a:defRPr>
            </a:lvl1pPr>
          </a:lstStyle>
          <a:p>
            <a:fld id="{2985A7AB-62D5-BB49-9143-B22354004447}" type="slidenum">
              <a:rPr lang="en-US" smtClean="0"/>
              <a:pPr/>
              <a:t>123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423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0656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Considerations – File Formats</a:t>
            </a:r>
            <a:endParaRPr lang="en-US" dirty="0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57200" y="2057400"/>
            <a:ext cx="8229600" cy="4133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Use PDF if no one should make changes – especially on unauthenticated (public) Connect</a:t>
            </a:r>
          </a:p>
          <a:p>
            <a:r>
              <a:rPr lang="en-US" dirty="0" smtClean="0"/>
              <a:t>Use the source (Word, etc.) if changes are allowed</a:t>
            </a:r>
          </a:p>
          <a:p>
            <a:r>
              <a:rPr lang="en-US" dirty="0" smtClean="0"/>
              <a:t>Use a SharePoint list instead of an Excel spreadsheet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4749" y="6356350"/>
            <a:ext cx="544101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</a:defRPr>
            </a:lvl1pPr>
          </a:lstStyle>
          <a:p>
            <a:fld id="{2985A7AB-62D5-BB49-9143-B22354004447}" type="slidenum">
              <a:rPr lang="en-US" smtClean="0"/>
              <a:pPr/>
              <a:t>124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0765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0656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Considerations – File Location</a:t>
            </a:r>
            <a:endParaRPr lang="en-US" dirty="0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57200" y="2057400"/>
            <a:ext cx="8229600" cy="4133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A </a:t>
            </a:r>
            <a:r>
              <a:rPr lang="en-US" dirty="0"/>
              <a:t>file should only </a:t>
            </a:r>
            <a:r>
              <a:rPr lang="en-US" dirty="0" smtClean="0"/>
              <a:t>live </a:t>
            </a:r>
            <a:r>
              <a:rPr lang="en-US" dirty="0"/>
              <a:t>in one </a:t>
            </a:r>
            <a:r>
              <a:rPr lang="en-US" dirty="0" smtClean="0"/>
              <a:t>library</a:t>
            </a:r>
          </a:p>
          <a:p>
            <a:r>
              <a:rPr lang="en-US" dirty="0" smtClean="0"/>
              <a:t>Link to the file from </a:t>
            </a:r>
            <a:r>
              <a:rPr lang="en-US" dirty="0"/>
              <a:t>other </a:t>
            </a:r>
            <a:r>
              <a:rPr lang="en-US" dirty="0" smtClean="0"/>
              <a:t>locations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4749" y="6356350"/>
            <a:ext cx="544101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</a:defRPr>
            </a:lvl1pPr>
          </a:lstStyle>
          <a:p>
            <a:fld id="{2985A7AB-62D5-BB49-9143-B22354004447}" type="slidenum">
              <a:rPr lang="en-US" smtClean="0"/>
              <a:pPr/>
              <a:t>125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5049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0656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/>
              <a:t>New!</a:t>
            </a:r>
            <a:r>
              <a:rPr lang="en-US" dirty="0"/>
              <a:t> </a:t>
            </a:r>
            <a:r>
              <a:rPr lang="en-US" dirty="0" smtClean="0"/>
              <a:t>Security Tags</a:t>
            </a:r>
            <a:endParaRPr lang="en-US" dirty="0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57200" y="2075688"/>
            <a:ext cx="82296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Three security categories</a:t>
            </a:r>
          </a:p>
          <a:p>
            <a:r>
              <a:rPr lang="en-US" dirty="0"/>
              <a:t>Highly restricted </a:t>
            </a:r>
            <a:r>
              <a:rPr lang="en-US" dirty="0" smtClean="0"/>
              <a:t>is not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permitted in SharePoint</a:t>
            </a:r>
          </a:p>
          <a:p>
            <a:r>
              <a:rPr lang="en-US" dirty="0" smtClean="0"/>
              <a:t>Consult your </a:t>
            </a:r>
            <a:r>
              <a:rPr lang="en-US" dirty="0"/>
              <a:t>Data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Steward for help and</a:t>
            </a:r>
            <a:br>
              <a:rPr lang="en-US" dirty="0" smtClean="0"/>
            </a:br>
            <a:r>
              <a:rPr lang="en-US" dirty="0" smtClean="0"/>
              <a:t>clarification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4749" y="6356350"/>
            <a:ext cx="544101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</a:defRPr>
            </a:lvl1pPr>
          </a:lstStyle>
          <a:p>
            <a:fld id="{2985A7AB-62D5-BB49-9143-B22354004447}" type="slidenum">
              <a:rPr lang="en-US" smtClean="0"/>
              <a:pPr/>
              <a:t>126</a:t>
            </a:fld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986275180"/>
              </p:ext>
            </p:extLst>
          </p:nvPr>
        </p:nvGraphicFramePr>
        <p:xfrm>
          <a:off x="4918983" y="2202833"/>
          <a:ext cx="3767817" cy="25118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6203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0656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 smtClean="0"/>
              <a:t>New!</a:t>
            </a:r>
            <a:r>
              <a:rPr lang="en-US" dirty="0" smtClean="0"/>
              <a:t> Business Content Type Tags</a:t>
            </a:r>
            <a:endParaRPr lang="en-US" dirty="0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57200" y="2075688"/>
            <a:ext cx="82296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~140 Business Content Types </a:t>
            </a:r>
            <a:br>
              <a:rPr lang="en-US" dirty="0" smtClean="0"/>
            </a:br>
            <a:r>
              <a:rPr lang="en-US" dirty="0" smtClean="0"/>
              <a:t>organized into 13 Genres</a:t>
            </a:r>
          </a:p>
          <a:p>
            <a:r>
              <a:rPr lang="en-US" dirty="0" smtClean="0"/>
              <a:t>Example: The Correspondence </a:t>
            </a:r>
            <a:br>
              <a:rPr lang="en-US" dirty="0" smtClean="0"/>
            </a:br>
            <a:r>
              <a:rPr lang="en-US" dirty="0" smtClean="0"/>
              <a:t>genre contains 7 business </a:t>
            </a:r>
            <a:r>
              <a:rPr lang="en-US" dirty="0"/>
              <a:t>content </a:t>
            </a:r>
            <a:r>
              <a:rPr lang="en-US" dirty="0" smtClean="0"/>
              <a:t>types – Invitations, Letters, Memos, etc.) </a:t>
            </a:r>
          </a:p>
          <a:p>
            <a:r>
              <a:rPr lang="en-US" dirty="0" smtClean="0"/>
              <a:t>Consult your Data Steward for </a:t>
            </a:r>
            <a:r>
              <a:rPr lang="en-US" dirty="0"/>
              <a:t>help and</a:t>
            </a:r>
            <a:br>
              <a:rPr lang="en-US" dirty="0"/>
            </a:br>
            <a:r>
              <a:rPr lang="en-US" dirty="0"/>
              <a:t>clarification</a:t>
            </a:r>
            <a:endParaRPr lang="en-US" dirty="0" smtClean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4749" y="6356350"/>
            <a:ext cx="544101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</a:defRPr>
            </a:lvl1pPr>
          </a:lstStyle>
          <a:p>
            <a:fld id="{2985A7AB-62D5-BB49-9143-B22354004447}" type="slidenum">
              <a:rPr lang="en-US" smtClean="0"/>
              <a:pPr/>
              <a:t>127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Brus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88" y="1949564"/>
            <a:ext cx="1810512" cy="181051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94827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0656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Why Is Content Tagging Important?</a:t>
            </a:r>
            <a:endParaRPr lang="en-US" dirty="0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57200" y="2075688"/>
            <a:ext cx="82296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Your data is well understood</a:t>
            </a:r>
          </a:p>
          <a:p>
            <a:r>
              <a:rPr lang="en-US" dirty="0" smtClean="0"/>
              <a:t>The </a:t>
            </a:r>
            <a:r>
              <a:rPr lang="en-US" dirty="0"/>
              <a:t>right people access the right </a:t>
            </a:r>
            <a:r>
              <a:rPr lang="en-US" dirty="0" smtClean="0"/>
              <a:t>data</a:t>
            </a:r>
            <a:endParaRPr lang="en-US" dirty="0"/>
          </a:p>
          <a:p>
            <a:r>
              <a:rPr lang="en-US" dirty="0" smtClean="0"/>
              <a:t>NCDOT </a:t>
            </a:r>
            <a:r>
              <a:rPr lang="en-US" dirty="0"/>
              <a:t>adheres to legal mandates </a:t>
            </a:r>
          </a:p>
          <a:p>
            <a:r>
              <a:rPr lang="en-US" dirty="0"/>
              <a:t>You can </a:t>
            </a:r>
            <a:r>
              <a:rPr lang="en-US" dirty="0" smtClean="0"/>
              <a:t>consistently </a:t>
            </a:r>
            <a:r>
              <a:rPr lang="en-US" dirty="0"/>
              <a:t>and easily </a:t>
            </a:r>
            <a:r>
              <a:rPr lang="en-US"/>
              <a:t>find </a:t>
            </a:r>
            <a:r>
              <a:rPr lang="en-US" smtClean="0"/>
              <a:t>data</a:t>
            </a:r>
            <a:endParaRPr lang="en-US" dirty="0"/>
          </a:p>
          <a:p>
            <a:r>
              <a:rPr lang="en-US" dirty="0" smtClean="0"/>
              <a:t>More information: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hlinkClick r:id="rId2"/>
              </a:rPr>
              <a:t>https://inside.ncdot.gov/Teams/ncdotea</a:t>
            </a:r>
            <a:r>
              <a:rPr lang="en-US" dirty="0" smtClean="0">
                <a:hlinkClick r:id="rId2"/>
              </a:rPr>
              <a:t>/</a:t>
            </a:r>
            <a:br>
              <a:rPr lang="en-US" dirty="0" smtClean="0">
                <a:hlinkClick r:id="rId2"/>
              </a:rPr>
            </a:br>
            <a:r>
              <a:rPr lang="en-US" dirty="0" smtClean="0">
                <a:hlinkClick r:id="rId2"/>
              </a:rPr>
              <a:t>Pages/ContentDataManagement-</a:t>
            </a:r>
            <a:r>
              <a:rPr lang="en-US" dirty="0">
                <a:hlinkClick r:id="rId2"/>
              </a:rPr>
              <a:t>.</a:t>
            </a:r>
            <a:r>
              <a:rPr lang="en-US" dirty="0" smtClean="0">
                <a:hlinkClick r:id="rId2"/>
              </a:rPr>
              <a:t>aspx</a:t>
            </a:r>
            <a:endParaRPr lang="en-US" dirty="0" smtClean="0"/>
          </a:p>
          <a:p>
            <a:endParaRPr lang="en-US" dirty="0" smtClean="0"/>
          </a:p>
          <a:p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4749" y="6356350"/>
            <a:ext cx="544101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</a:defRPr>
            </a:lvl1pPr>
          </a:lstStyle>
          <a:p>
            <a:fld id="{2985A7AB-62D5-BB49-9143-B22354004447}" type="slidenum">
              <a:rPr lang="en-US" smtClean="0"/>
              <a:pPr/>
              <a:t>128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878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0656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Demo of Security and Content Tagging</a:t>
            </a:r>
            <a:endParaRPr lang="en-US" dirty="0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57200" y="2057400"/>
            <a:ext cx="8229600" cy="41239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n-US" smtClean="0"/>
              <a:t> 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4749" y="6356350"/>
            <a:ext cx="544101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</a:defRPr>
            </a:lvl1pPr>
          </a:lstStyle>
          <a:p>
            <a:fld id="{2985A7AB-62D5-BB49-9143-B22354004447}" type="slidenum">
              <a:rPr lang="en-US" smtClean="0"/>
              <a:pPr/>
              <a:t>129</a:t>
            </a:fld>
            <a:endParaRPr lang="en-US" dirty="0"/>
          </a:p>
        </p:txBody>
      </p:sp>
      <p:pic>
        <p:nvPicPr>
          <p:cNvPr id="6" name="Picture 5" descr="C:\Users\drspringall\Desktop\sharepoint_icons copy-06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425" y="2409797"/>
            <a:ext cx="3419149" cy="3419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4301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0656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Security and Content Tagging</a:t>
            </a:r>
            <a:endParaRPr lang="en-US" dirty="0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57200" y="2057400"/>
            <a:ext cx="8229600" cy="41239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n-US" smtClean="0"/>
              <a:t> 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4749" y="6356350"/>
            <a:ext cx="544101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</a:defRPr>
            </a:lvl1pPr>
          </a:lstStyle>
          <a:p>
            <a:fld id="{2985A7AB-62D5-BB49-9143-B22354004447}" type="slidenum">
              <a:rPr lang="en-US" smtClean="0"/>
              <a:pPr/>
              <a:t>130</a:t>
            </a:fld>
            <a:endParaRPr lang="en-US" dirty="0"/>
          </a:p>
        </p:txBody>
      </p:sp>
      <p:pic>
        <p:nvPicPr>
          <p:cNvPr id="7" name="Picture 6" descr="C:\Users\drspringall\Desktop\sharepoint_icons copy-0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806564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34" t="21321" r="4279" b="22204"/>
          <a:stretch/>
        </p:blipFill>
        <p:spPr bwMode="auto">
          <a:xfrm>
            <a:off x="1197738" y="2039112"/>
            <a:ext cx="6748523" cy="41422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6008913" y="2808516"/>
            <a:ext cx="1937347" cy="272143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598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0656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Security and Content Tagging</a:t>
            </a:r>
            <a:endParaRPr lang="en-US" dirty="0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57200" y="2057400"/>
            <a:ext cx="8229600" cy="41239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n-US" smtClean="0"/>
              <a:t> 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4749" y="6356350"/>
            <a:ext cx="544101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</a:defRPr>
            </a:lvl1pPr>
          </a:lstStyle>
          <a:p>
            <a:fld id="{2985A7AB-62D5-BB49-9143-B22354004447}" type="slidenum">
              <a:rPr lang="en-US" smtClean="0"/>
              <a:pPr/>
              <a:t>131</a:t>
            </a:fld>
            <a:endParaRPr lang="en-US" dirty="0"/>
          </a:p>
        </p:txBody>
      </p:sp>
      <p:pic>
        <p:nvPicPr>
          <p:cNvPr id="7" name="Picture 6" descr="C:\Users\drspringall\Desktop\sharepoint_icons copy-0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806564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1487699" y="2039112"/>
            <a:ext cx="6168601" cy="4142232"/>
            <a:chOff x="1487699" y="2039112"/>
            <a:chExt cx="6168601" cy="4142232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248" t="30577" r="3889" b="7497"/>
            <a:stretch/>
          </p:blipFill>
          <p:spPr bwMode="auto">
            <a:xfrm>
              <a:off x="1487699" y="2039112"/>
              <a:ext cx="6168601" cy="414223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8" name="Rounded Rectangle 7"/>
            <p:cNvSpPr/>
            <p:nvPr/>
          </p:nvSpPr>
          <p:spPr>
            <a:xfrm>
              <a:off x="4963886" y="4110228"/>
              <a:ext cx="772886" cy="272143"/>
            </a:xfrm>
            <a:prstGeom prst="roundRect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3624943" y="2989000"/>
              <a:ext cx="310243" cy="272143"/>
            </a:xfrm>
            <a:prstGeom prst="roundRect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4887684" y="3620372"/>
              <a:ext cx="304800" cy="272143"/>
            </a:xfrm>
            <a:prstGeom prst="roundRect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1487699" y="2989000"/>
              <a:ext cx="254015" cy="272143"/>
            </a:xfrm>
            <a:prstGeom prst="roundRect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07009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0656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Content Tagging</a:t>
            </a:r>
            <a:endParaRPr lang="en-US" dirty="0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57200" y="2057400"/>
            <a:ext cx="8229600" cy="41239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n-US" smtClean="0"/>
              <a:t> 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4749" y="6356350"/>
            <a:ext cx="544101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</a:defRPr>
            </a:lvl1pPr>
          </a:lstStyle>
          <a:p>
            <a:fld id="{2985A7AB-62D5-BB49-9143-B22354004447}" type="slidenum">
              <a:rPr lang="en-US" smtClean="0"/>
              <a:pPr/>
              <a:t>132</a:t>
            </a:fld>
            <a:endParaRPr lang="en-US" dirty="0"/>
          </a:p>
        </p:txBody>
      </p:sp>
      <p:pic>
        <p:nvPicPr>
          <p:cNvPr id="7" name="Picture 6" descr="C:\Users\drspringall\Desktop\sharepoint_icons copy-0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806564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9" t="12772" r="4729" b="17102"/>
          <a:stretch/>
        </p:blipFill>
        <p:spPr bwMode="auto">
          <a:xfrm>
            <a:off x="1382729" y="2039112"/>
            <a:ext cx="6378541" cy="41422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752598" y="3429003"/>
            <a:ext cx="729345" cy="136071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009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0656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What is a Library?</a:t>
            </a:r>
            <a:endParaRPr lang="en-US" dirty="0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57200" y="2040556"/>
            <a:ext cx="8229600" cy="41292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 </a:t>
            </a:r>
            <a:r>
              <a:rPr lang="en-US" dirty="0" smtClean="0"/>
              <a:t>library </a:t>
            </a:r>
            <a:r>
              <a:rPr lang="en-US" dirty="0"/>
              <a:t>is a place to create, collect, update and manage </a:t>
            </a:r>
            <a:r>
              <a:rPr lang="en-US" dirty="0" smtClean="0"/>
              <a:t>files. Files may be</a:t>
            </a:r>
          </a:p>
          <a:p>
            <a:pPr lvl="1"/>
            <a:r>
              <a:rPr lang="en-US" dirty="0" smtClean="0"/>
              <a:t>PDFs</a:t>
            </a:r>
          </a:p>
          <a:p>
            <a:pPr lvl="1"/>
            <a:r>
              <a:rPr lang="en-US" dirty="0" smtClean="0"/>
              <a:t>Office files – </a:t>
            </a:r>
            <a:r>
              <a:rPr lang="en-US" dirty="0"/>
              <a:t>spreadsheets, documents, presentations</a:t>
            </a:r>
            <a:endParaRPr lang="en-US" dirty="0" smtClean="0"/>
          </a:p>
          <a:p>
            <a:pPr lvl="1"/>
            <a:r>
              <a:rPr lang="en-US" dirty="0"/>
              <a:t>.zip files</a:t>
            </a:r>
          </a:p>
          <a:p>
            <a:pPr lvl="1"/>
            <a:r>
              <a:rPr lang="en-US" dirty="0"/>
              <a:t>Document sets</a:t>
            </a:r>
          </a:p>
          <a:p>
            <a:pPr lvl="1"/>
            <a:r>
              <a:rPr lang="en-US" dirty="0" smtClean="0"/>
              <a:t>Images, audio and video</a:t>
            </a:r>
          </a:p>
          <a:p>
            <a:r>
              <a:rPr lang="en-US" dirty="0"/>
              <a:t>SharePoint does not allow you to store certain types of </a:t>
            </a:r>
            <a:r>
              <a:rPr lang="en-US" dirty="0" smtClean="0"/>
              <a:t>files, such as executables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4749" y="6356350"/>
            <a:ext cx="544101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</a:defRPr>
            </a:lvl1pPr>
          </a:lstStyle>
          <a:p>
            <a:fld id="{2985A7AB-62D5-BB49-9143-B22354004447}" type="slidenum">
              <a:rPr lang="en-US" smtClean="0"/>
              <a:pPr/>
              <a:t>106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7625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0656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Security Tagging</a:t>
            </a:r>
            <a:endParaRPr lang="en-US" dirty="0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57200" y="2057400"/>
            <a:ext cx="8229600" cy="41239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n-US" smtClean="0"/>
              <a:t> 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4749" y="6356350"/>
            <a:ext cx="544101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</a:defRPr>
            </a:lvl1pPr>
          </a:lstStyle>
          <a:p>
            <a:fld id="{2985A7AB-62D5-BB49-9143-B22354004447}" type="slidenum">
              <a:rPr lang="en-US" smtClean="0"/>
              <a:pPr/>
              <a:t>133</a:t>
            </a:fld>
            <a:endParaRPr lang="en-US" dirty="0"/>
          </a:p>
        </p:txBody>
      </p:sp>
      <p:pic>
        <p:nvPicPr>
          <p:cNvPr id="7" name="Picture 6" descr="C:\Users\drspringall\Desktop\sharepoint_icons copy-0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806564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9" t="12644" r="5052" b="16527"/>
          <a:stretch/>
        </p:blipFill>
        <p:spPr bwMode="auto">
          <a:xfrm>
            <a:off x="1425714" y="2039112"/>
            <a:ext cx="6292571" cy="41422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763484" y="2977247"/>
            <a:ext cx="620487" cy="136071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009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0656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Security and Content Tagging</a:t>
            </a:r>
            <a:endParaRPr lang="en-US" dirty="0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57200" y="2057400"/>
            <a:ext cx="8229600" cy="41239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n-US" smtClean="0"/>
              <a:t> 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4749" y="6356350"/>
            <a:ext cx="544101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</a:defRPr>
            </a:lvl1pPr>
          </a:lstStyle>
          <a:p>
            <a:fld id="{2985A7AB-62D5-BB49-9143-B22354004447}" type="slidenum">
              <a:rPr lang="en-US" smtClean="0"/>
              <a:pPr/>
              <a:t>134</a:t>
            </a:fld>
            <a:endParaRPr lang="en-US" dirty="0"/>
          </a:p>
        </p:txBody>
      </p:sp>
      <p:pic>
        <p:nvPicPr>
          <p:cNvPr id="7" name="Picture 6" descr="C:\Users\drspringall\Desktop\sharepoint_icons copy-0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806564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843642" y="2464743"/>
            <a:ext cx="7456716" cy="3309257"/>
            <a:chOff x="843642" y="2464743"/>
            <a:chExt cx="7456716" cy="3309257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140" t="32125" r="7203" b="28655"/>
            <a:stretch/>
          </p:blipFill>
          <p:spPr bwMode="auto">
            <a:xfrm>
              <a:off x="843642" y="2464743"/>
              <a:ext cx="7456716" cy="330925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8" name="Rounded Rectangle 7"/>
            <p:cNvSpPr/>
            <p:nvPr/>
          </p:nvSpPr>
          <p:spPr>
            <a:xfrm>
              <a:off x="936172" y="4452257"/>
              <a:ext cx="5834432" cy="696687"/>
            </a:xfrm>
            <a:prstGeom prst="roundRect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6324599" y="5225145"/>
              <a:ext cx="729345" cy="348340"/>
            </a:xfrm>
            <a:prstGeom prst="roundRect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07009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0656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Libraries</a:t>
            </a:r>
            <a:endParaRPr lang="en-US" dirty="0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57200" y="2057400"/>
            <a:ext cx="8229600" cy="4133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dirty="0" smtClean="0"/>
              <a:t>So far, we have worked with files in a library </a:t>
            </a:r>
          </a:p>
          <a:p>
            <a:pPr lvl="0"/>
            <a:r>
              <a:rPr lang="en-US" dirty="0" smtClean="0"/>
              <a:t>We can also work with the library as a whole using the </a:t>
            </a:r>
            <a:r>
              <a:rPr lang="en-US" b="1" dirty="0" smtClean="0"/>
              <a:t>LIBRARY</a:t>
            </a:r>
            <a:r>
              <a:rPr lang="en-US" dirty="0" smtClean="0"/>
              <a:t> tab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4749" y="6356350"/>
            <a:ext cx="544101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</a:defRPr>
            </a:lvl1pPr>
          </a:lstStyle>
          <a:p>
            <a:fld id="{2985A7AB-62D5-BB49-9143-B22354004447}" type="slidenum">
              <a:rPr lang="en-US" smtClean="0"/>
              <a:pPr/>
              <a:t>135</a:t>
            </a:fld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457200" y="4282631"/>
            <a:ext cx="8229600" cy="1145858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8" name="Rounded Rectangle 7"/>
          <p:cNvSpPr/>
          <p:nvPr/>
        </p:nvSpPr>
        <p:spPr>
          <a:xfrm>
            <a:off x="1594708" y="4360889"/>
            <a:ext cx="484462" cy="243769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441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0656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Remember, a Library Is Actually a List</a:t>
            </a:r>
            <a:endParaRPr lang="en-US" dirty="0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57200" y="2066544"/>
            <a:ext cx="8229600" cy="412394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Many tasks </a:t>
            </a:r>
            <a:r>
              <a:rPr lang="en-US" dirty="0" smtClean="0"/>
              <a:t>for lists </a:t>
            </a:r>
            <a:r>
              <a:rPr lang="en-US" dirty="0" smtClean="0"/>
              <a:t>are the same for libraries</a:t>
            </a:r>
          </a:p>
          <a:p>
            <a:r>
              <a:rPr lang="en-US" dirty="0" smtClean="0"/>
              <a:t>Sort and filter</a:t>
            </a:r>
            <a:endParaRPr lang="en-US" dirty="0"/>
          </a:p>
          <a:p>
            <a:pPr lvl="0"/>
            <a:r>
              <a:rPr lang="en-US" dirty="0" smtClean="0"/>
              <a:t>Email </a:t>
            </a:r>
            <a:r>
              <a:rPr lang="en-US" dirty="0"/>
              <a:t>a </a:t>
            </a:r>
            <a:r>
              <a:rPr lang="en-US" dirty="0" smtClean="0"/>
              <a:t>link</a:t>
            </a:r>
            <a:endParaRPr lang="en-US" dirty="0"/>
          </a:p>
          <a:p>
            <a:pPr lvl="0"/>
            <a:r>
              <a:rPr lang="en-US" dirty="0"/>
              <a:t>Set </a:t>
            </a:r>
            <a:r>
              <a:rPr lang="en-US" dirty="0" smtClean="0"/>
              <a:t>an alert</a:t>
            </a:r>
            <a:endParaRPr lang="en-US" dirty="0"/>
          </a:p>
          <a:p>
            <a:pPr lvl="0"/>
            <a:r>
              <a:rPr lang="en-US" dirty="0" smtClean="0"/>
              <a:t>Switch views</a:t>
            </a:r>
          </a:p>
          <a:p>
            <a:r>
              <a:rPr lang="en-US" dirty="0"/>
              <a:t>Create a personal </a:t>
            </a:r>
            <a:r>
              <a:rPr lang="en-US" dirty="0" smtClean="0"/>
              <a:t>view</a:t>
            </a:r>
          </a:p>
          <a:p>
            <a:r>
              <a:rPr lang="en-US" dirty="0"/>
              <a:t>Use Quick </a:t>
            </a:r>
            <a:r>
              <a:rPr lang="en-US" dirty="0" smtClean="0"/>
              <a:t>Edit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4749" y="6356350"/>
            <a:ext cx="544101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</a:defRPr>
            </a:lvl1pPr>
          </a:lstStyle>
          <a:p>
            <a:fld id="{2985A7AB-62D5-BB49-9143-B22354004447}" type="slidenum">
              <a:rPr lang="en-US" smtClean="0"/>
              <a:pPr/>
              <a:t>136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160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0656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Let’s Learn How to…</a:t>
            </a:r>
            <a:endParaRPr lang="en-US" dirty="0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57200" y="2066544"/>
            <a:ext cx="8229600" cy="41239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dirty="0" smtClean="0"/>
              <a:t>Search</a:t>
            </a:r>
            <a:endParaRPr lang="en-US" dirty="0" smtClean="0"/>
          </a:p>
          <a:p>
            <a:r>
              <a:rPr lang="en-US" dirty="0" smtClean="0"/>
              <a:t>Move files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4749" y="6356350"/>
            <a:ext cx="544101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</a:defRPr>
            </a:lvl1pPr>
          </a:lstStyle>
          <a:p>
            <a:fld id="{2985A7AB-62D5-BB49-9143-B22354004447}" type="slidenum">
              <a:rPr lang="en-US" smtClean="0"/>
              <a:pPr/>
              <a:t>137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1147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0656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dirty="0" smtClean="0"/>
              <a:t>When Do Changes to a Library Go Live?</a:t>
            </a:r>
            <a:endParaRPr lang="en-US" dirty="0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57200" y="2048256"/>
            <a:ext cx="8229600" cy="415137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dirty="0" smtClean="0"/>
              <a:t>Inside</a:t>
            </a:r>
          </a:p>
          <a:p>
            <a:pPr lvl="1"/>
            <a:r>
              <a:rPr lang="en-US" dirty="0" smtClean="0"/>
              <a:t>Immediately</a:t>
            </a:r>
          </a:p>
          <a:p>
            <a:pPr lvl="0"/>
            <a:r>
              <a:rPr lang="en-US" dirty="0" smtClean="0"/>
              <a:t>Connect team/project sites</a:t>
            </a:r>
            <a:endParaRPr lang="en-US" dirty="0"/>
          </a:p>
          <a:p>
            <a:pPr lvl="1"/>
            <a:r>
              <a:rPr lang="en-US" dirty="0"/>
              <a:t>Immediately</a:t>
            </a:r>
          </a:p>
          <a:p>
            <a:pPr lvl="0"/>
            <a:r>
              <a:rPr lang="en-US" dirty="0" smtClean="0"/>
              <a:t>Unauthenticated (public) area </a:t>
            </a:r>
            <a:r>
              <a:rPr lang="en-US" dirty="0"/>
              <a:t>of Connect</a:t>
            </a:r>
          </a:p>
          <a:p>
            <a:pPr lvl="1"/>
            <a:r>
              <a:rPr lang="en-US"/>
              <a:t>Make changes on a staging server; changes are copied to a production server at :42 after the hour</a:t>
            </a:r>
            <a:endParaRPr lang="en-US" dirty="0"/>
          </a:p>
          <a:p>
            <a:pPr lvl="0"/>
            <a:r>
              <a:rPr lang="en-US" dirty="0" smtClean="0"/>
              <a:t>There </a:t>
            </a:r>
            <a:r>
              <a:rPr lang="en-US" dirty="0"/>
              <a:t>may be review or  approval processes in your area</a:t>
            </a:r>
            <a:endParaRPr lang="en-US" dirty="0" smtClean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4749" y="6356350"/>
            <a:ext cx="544101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</a:defRPr>
            </a:lvl1pPr>
          </a:lstStyle>
          <a:p>
            <a:fld id="{2985A7AB-62D5-BB49-9143-B22354004447}" type="slidenum">
              <a:rPr lang="en-US" smtClean="0"/>
              <a:pPr/>
              <a:t>138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20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0656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Demo of Libraries</a:t>
            </a:r>
            <a:endParaRPr lang="en-US" dirty="0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57200" y="2057400"/>
            <a:ext cx="8229600" cy="41239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n-US" smtClean="0"/>
              <a:t> 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4749" y="6356350"/>
            <a:ext cx="544101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</a:defRPr>
            </a:lvl1pPr>
          </a:lstStyle>
          <a:p>
            <a:fld id="{2985A7AB-62D5-BB49-9143-B22354004447}" type="slidenum">
              <a:rPr lang="en-US" smtClean="0"/>
              <a:pPr/>
              <a:t>139</a:t>
            </a:fld>
            <a:endParaRPr lang="en-US" dirty="0"/>
          </a:p>
        </p:txBody>
      </p:sp>
      <p:pic>
        <p:nvPicPr>
          <p:cNvPr id="6" name="Picture 5" descr="C:\Users\drspringall\Desktop\sharepoint_icons copy-06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425" y="2409797"/>
            <a:ext cx="3419149" cy="3419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0780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0656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Library Views</a:t>
            </a:r>
            <a:endParaRPr lang="en-US" dirty="0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57200" y="2057400"/>
            <a:ext cx="8229600" cy="4133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For most libraries, the default view is </a:t>
            </a:r>
            <a:r>
              <a:rPr lang="en-US" b="1" dirty="0" smtClean="0"/>
              <a:t>All Documents</a:t>
            </a:r>
          </a:p>
          <a:p>
            <a:r>
              <a:rPr lang="en-US" dirty="0" smtClean="0"/>
              <a:t>Just like lists…</a:t>
            </a:r>
          </a:p>
          <a:p>
            <a:pPr lvl="1"/>
            <a:r>
              <a:rPr lang="en-US" dirty="0" smtClean="0"/>
              <a:t>Up </a:t>
            </a:r>
            <a:r>
              <a:rPr lang="en-US" dirty="0"/>
              <a:t>to three </a:t>
            </a:r>
            <a:r>
              <a:rPr lang="en-US" dirty="0" smtClean="0"/>
              <a:t>views </a:t>
            </a:r>
            <a:r>
              <a:rPr lang="en-US" dirty="0"/>
              <a:t>are </a:t>
            </a:r>
            <a:r>
              <a:rPr lang="en-US" dirty="0" smtClean="0"/>
              <a:t>listed</a:t>
            </a:r>
          </a:p>
          <a:p>
            <a:pPr lvl="1"/>
            <a:r>
              <a:rPr lang="en-US" dirty="0"/>
              <a:t>Click the </a:t>
            </a:r>
            <a:r>
              <a:rPr lang="en-US" dirty="0" smtClean="0"/>
              <a:t>ellipsis for additional views </a:t>
            </a:r>
            <a:r>
              <a:rPr lang="en-US" dirty="0"/>
              <a:t>and </a:t>
            </a:r>
            <a:r>
              <a:rPr lang="en-US" dirty="0" smtClean="0"/>
              <a:t>options</a:t>
            </a:r>
          </a:p>
          <a:p>
            <a:pPr lvl="1"/>
            <a:r>
              <a:rPr lang="en-US" dirty="0" smtClean="0"/>
              <a:t>A Designer creates </a:t>
            </a:r>
            <a:r>
              <a:rPr lang="en-US" dirty="0"/>
              <a:t>all </a:t>
            </a:r>
            <a:r>
              <a:rPr lang="en-US" dirty="0" smtClean="0"/>
              <a:t>views except personal</a:t>
            </a:r>
          </a:p>
          <a:p>
            <a:pPr lvl="1"/>
            <a:r>
              <a:rPr lang="en-US" dirty="0"/>
              <a:t>Views depend upon item properties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4749" y="6356350"/>
            <a:ext cx="544101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</a:defRPr>
            </a:lvl1pPr>
          </a:lstStyle>
          <a:p>
            <a:fld id="{2985A7AB-62D5-BB49-9143-B22354004447}" type="slidenum">
              <a:rPr lang="en-US" smtClean="0"/>
              <a:pPr/>
              <a:t>140</a:t>
            </a:fld>
            <a:endParaRPr lang="en-US" dirty="0"/>
          </a:p>
        </p:txBody>
      </p:sp>
      <p:pic>
        <p:nvPicPr>
          <p:cNvPr id="6" name="Picture 5" descr="C:\Users\drspringall\Desktop\sharepoint_icons copy-0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806564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1976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0656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Example View: All Documents</a:t>
            </a:r>
            <a:endParaRPr lang="en-US" dirty="0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57200" y="1776179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4749" y="6356350"/>
            <a:ext cx="544101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</a:defRPr>
            </a:lvl1pPr>
          </a:lstStyle>
          <a:p>
            <a:fld id="{2985A7AB-62D5-BB49-9143-B22354004447}" type="slidenum">
              <a:rPr lang="en-US" smtClean="0"/>
              <a:pPr/>
              <a:t>141</a:t>
            </a:fld>
            <a:endParaRPr lang="en-US" dirty="0"/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457200" y="2066544"/>
            <a:ext cx="8229600" cy="41239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6" b="32585"/>
          <a:stretch/>
        </p:blipFill>
        <p:spPr bwMode="auto">
          <a:xfrm>
            <a:off x="609599" y="3080656"/>
            <a:ext cx="7901199" cy="31098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702128" y="3441003"/>
            <a:ext cx="974272" cy="293915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609600" y="2218944"/>
            <a:ext cx="8229600" cy="41239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The </a:t>
            </a:r>
            <a:r>
              <a:rPr lang="en-US" b="1" dirty="0" smtClean="0"/>
              <a:t>All Documents</a:t>
            </a:r>
            <a:r>
              <a:rPr lang="en-US" dirty="0" smtClean="0"/>
              <a:t> view contains 91 files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418614" y="3848317"/>
            <a:ext cx="685800" cy="293915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C:\Users\drspringall\Desktop\sharepoint_icons copy-0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806564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6453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0656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Example View: Federal Aid</a:t>
            </a:r>
            <a:endParaRPr lang="en-US" dirty="0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57200" y="1776179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4749" y="6356350"/>
            <a:ext cx="544101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</a:defRPr>
            </a:lvl1pPr>
          </a:lstStyle>
          <a:p>
            <a:fld id="{2985A7AB-62D5-BB49-9143-B22354004447}" type="slidenum">
              <a:rPr lang="en-US" smtClean="0"/>
              <a:pPr/>
              <a:t>142</a:t>
            </a:fld>
            <a:endParaRPr lang="en-US" dirty="0"/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457200" y="2057400"/>
            <a:ext cx="8229600" cy="4142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457200" y="2066544"/>
            <a:ext cx="8229600" cy="41239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The </a:t>
            </a:r>
            <a:r>
              <a:rPr lang="en-US" b="1" dirty="0" smtClean="0"/>
              <a:t>Federal </a:t>
            </a:r>
            <a:br>
              <a:rPr lang="en-US" b="1" dirty="0" smtClean="0"/>
            </a:br>
            <a:r>
              <a:rPr lang="en-US" b="1" dirty="0" smtClean="0"/>
              <a:t>Aid</a:t>
            </a:r>
            <a:r>
              <a:rPr lang="en-US" dirty="0" smtClean="0"/>
              <a:t> view </a:t>
            </a:r>
            <a:br>
              <a:rPr lang="en-US" dirty="0" smtClean="0"/>
            </a:br>
            <a:r>
              <a:rPr lang="en-US" dirty="0" smtClean="0"/>
              <a:t>displays the </a:t>
            </a:r>
            <a:br>
              <a:rPr lang="en-US" dirty="0" smtClean="0"/>
            </a:br>
            <a:r>
              <a:rPr lang="en-US" dirty="0" smtClean="0"/>
              <a:t>19 files with </a:t>
            </a:r>
            <a:br>
              <a:rPr lang="en-US" dirty="0" smtClean="0"/>
            </a:br>
            <a:r>
              <a:rPr lang="en-US" dirty="0" smtClean="0"/>
              <a:t>a category of </a:t>
            </a:r>
            <a:br>
              <a:rPr lang="en-US" dirty="0" smtClean="0"/>
            </a:br>
            <a:r>
              <a:rPr lang="en-US" dirty="0" smtClean="0"/>
              <a:t>Federal Aid </a:t>
            </a:r>
          </a:p>
          <a:p>
            <a:r>
              <a:rPr lang="en-US" dirty="0" smtClean="0"/>
              <a:t>The view hides </a:t>
            </a:r>
            <a:br>
              <a:rPr lang="en-US" dirty="0" smtClean="0"/>
            </a:br>
            <a:r>
              <a:rPr lang="en-US" dirty="0" smtClean="0"/>
              <a:t>most columns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773"/>
          <a:stretch/>
        </p:blipFill>
        <p:spPr bwMode="auto">
          <a:xfrm>
            <a:off x="3757440" y="2395306"/>
            <a:ext cx="4929360" cy="379518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5029200" y="2737761"/>
            <a:ext cx="794656" cy="293914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C:\Users\drspringall\Desktop\sharepoint_icons copy-0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806564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0596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0656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Library Terminology</a:t>
            </a: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57200" y="2075688"/>
            <a:ext cx="82296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A </a:t>
            </a:r>
            <a:r>
              <a:rPr lang="en-US" b="1" dirty="0" smtClean="0"/>
              <a:t>library</a:t>
            </a:r>
            <a:r>
              <a:rPr lang="en-US" dirty="0" smtClean="0"/>
              <a:t> contains </a:t>
            </a:r>
            <a:r>
              <a:rPr lang="en-US" b="1" dirty="0" smtClean="0"/>
              <a:t>files</a:t>
            </a:r>
            <a:r>
              <a:rPr lang="en-US" dirty="0" smtClean="0"/>
              <a:t> </a:t>
            </a:r>
          </a:p>
          <a:p>
            <a:r>
              <a:rPr lang="en-US" dirty="0" smtClean="0"/>
              <a:t>Each file has content and has </a:t>
            </a:r>
            <a:r>
              <a:rPr lang="en-US" b="1" dirty="0" smtClean="0"/>
              <a:t>properties</a:t>
            </a:r>
            <a:endParaRPr lang="en-US" dirty="0" smtClean="0"/>
          </a:p>
          <a:p>
            <a:r>
              <a:rPr lang="en-US" dirty="0" smtClean="0"/>
              <a:t>The terms files and </a:t>
            </a:r>
            <a:r>
              <a:rPr lang="en-US" b="1" dirty="0" smtClean="0"/>
              <a:t>documents</a:t>
            </a:r>
            <a:r>
              <a:rPr lang="en-US" dirty="0" smtClean="0"/>
              <a:t> may be used interchangeably</a:t>
            </a:r>
          </a:p>
          <a:p>
            <a:r>
              <a:rPr lang="en-US" dirty="0" smtClean="0"/>
              <a:t>List terminology is occasionally used for libraries; that is, a file may be called an </a:t>
            </a:r>
            <a:r>
              <a:rPr lang="en-US" b="1" dirty="0" smtClean="0"/>
              <a:t>item</a:t>
            </a:r>
            <a:r>
              <a:rPr lang="en-US" dirty="0" smtClean="0"/>
              <a:t> and a library may be called a </a:t>
            </a:r>
            <a:r>
              <a:rPr lang="en-US" b="1" dirty="0" smtClean="0"/>
              <a:t>list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4749" y="6356350"/>
            <a:ext cx="544101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</a:defRPr>
            </a:lvl1pPr>
          </a:lstStyle>
          <a:p>
            <a:fld id="{2985A7AB-62D5-BB49-9143-B22354004447}" type="slidenum">
              <a:rPr lang="en-US" smtClean="0"/>
              <a:pPr/>
              <a:t>107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5323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0656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Example: Quick Edit</a:t>
            </a:r>
            <a:endParaRPr lang="en-US" dirty="0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57200" y="2057400"/>
            <a:ext cx="8229600" cy="4133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4749" y="6356350"/>
            <a:ext cx="544101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</a:defRPr>
            </a:lvl1pPr>
          </a:lstStyle>
          <a:p>
            <a:fld id="{2985A7AB-62D5-BB49-9143-B22354004447}" type="slidenum">
              <a:rPr lang="en-US" smtClean="0"/>
              <a:pPr/>
              <a:t>143</a:t>
            </a:fld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244" b="23024"/>
          <a:stretch/>
        </p:blipFill>
        <p:spPr bwMode="auto">
          <a:xfrm>
            <a:off x="919843" y="3879650"/>
            <a:ext cx="7304314" cy="2463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xt Placeholder 2"/>
          <p:cNvSpPr txBox="1">
            <a:spLocks/>
          </p:cNvSpPr>
          <p:nvPr/>
        </p:nvSpPr>
        <p:spPr>
          <a:xfrm>
            <a:off x="457200" y="2066544"/>
            <a:ext cx="8229600" cy="41239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endParaRPr lang="en-US" b="1" dirty="0" smtClean="0"/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457200" y="2218944"/>
            <a:ext cx="8229600" cy="41239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In a library, Quick Edit lets you edit properties of </a:t>
            </a:r>
            <a:r>
              <a:rPr lang="en-US" smtClean="0"/>
              <a:t>multiple files – but not </a:t>
            </a:r>
            <a:r>
              <a:rPr lang="en-US" dirty="0" smtClean="0"/>
              <a:t>add multiple files</a:t>
            </a:r>
          </a:p>
        </p:txBody>
      </p:sp>
      <p:pic>
        <p:nvPicPr>
          <p:cNvPr id="9" name="Picture 8" descr="C:\Users\drspringall\Desktop\sharepoint_icons copy-0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806564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7975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0656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Search a Library</a:t>
            </a:r>
            <a:endParaRPr lang="en-US" dirty="0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57200" y="2075688"/>
            <a:ext cx="82296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4749" y="6356350"/>
            <a:ext cx="544101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</a:defRPr>
            </a:lvl1pPr>
          </a:lstStyle>
          <a:p>
            <a:fld id="{2985A7AB-62D5-BB49-9143-B22354004447}" type="slidenum">
              <a:rPr lang="en-US" smtClean="0"/>
              <a:pPr/>
              <a:t>144</a:t>
            </a:fld>
            <a:endParaRPr lang="en-US" dirty="0"/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457200" y="2066544"/>
            <a:ext cx="8229600" cy="41239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Search </a:t>
            </a:r>
            <a:r>
              <a:rPr lang="en-US" dirty="0"/>
              <a:t>within </a:t>
            </a:r>
            <a:r>
              <a:rPr lang="en-US" dirty="0" smtClean="0"/>
              <a:t>a library examines the titles, names and content of documents</a:t>
            </a:r>
          </a:p>
          <a:p>
            <a:r>
              <a:rPr lang="en-US" dirty="0" smtClean="0"/>
              <a:t>Advantages</a:t>
            </a:r>
          </a:p>
          <a:p>
            <a:pPr lvl="1"/>
            <a:r>
              <a:rPr lang="en-US" dirty="0" smtClean="0"/>
              <a:t>Do not go to the standard search results page</a:t>
            </a:r>
          </a:p>
          <a:p>
            <a:pPr lvl="1"/>
            <a:r>
              <a:rPr lang="en-US" dirty="0" smtClean="0"/>
              <a:t>Do not get results from outside the library</a:t>
            </a:r>
          </a:p>
        </p:txBody>
      </p:sp>
      <p:pic>
        <p:nvPicPr>
          <p:cNvPr id="8" name="Picture 7" descr="C:\Users\drspringall\Desktop\sharepoint_icons copy-0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806564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2501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0656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Example: Search a Library</a:t>
            </a:r>
            <a:endParaRPr lang="en-US" dirty="0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57200" y="2075688"/>
            <a:ext cx="82296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4749" y="6356350"/>
            <a:ext cx="544101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</a:defRPr>
            </a:lvl1pPr>
          </a:lstStyle>
          <a:p>
            <a:fld id="{2985A7AB-62D5-BB49-9143-B22354004447}" type="slidenum">
              <a:rPr lang="en-US" smtClean="0"/>
              <a:pPr/>
              <a:t>145</a:t>
            </a:fld>
            <a:endParaRPr lang="en-US" dirty="0"/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457200" y="2066544"/>
            <a:ext cx="8229600" cy="41239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 smtClean="0"/>
          </a:p>
        </p:txBody>
      </p:sp>
      <p:sp>
        <p:nvSpPr>
          <p:cNvPr id="9" name="Text Placeholder 2"/>
          <p:cNvSpPr txBox="1">
            <a:spLocks/>
          </p:cNvSpPr>
          <p:nvPr/>
        </p:nvSpPr>
        <p:spPr>
          <a:xfrm>
            <a:off x="609600" y="2218944"/>
            <a:ext cx="8229600" cy="41239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The </a:t>
            </a:r>
            <a:r>
              <a:rPr lang="en-US" dirty="0"/>
              <a:t>TPB-CTP library contains 1121 files and you search for Orange </a:t>
            </a:r>
            <a:r>
              <a:rPr lang="en-US" dirty="0" smtClean="0"/>
              <a:t>County</a:t>
            </a:r>
            <a:endParaRPr lang="en-US" dirty="0"/>
          </a:p>
        </p:txBody>
      </p:sp>
      <p:pic>
        <p:nvPicPr>
          <p:cNvPr id="10" name="Picture 9" descr="C:\Users\drspringall\Desktop\sharepoint_icons copy-0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806564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7656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0656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Example: Search a Library</a:t>
            </a:r>
            <a:endParaRPr lang="en-US" dirty="0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57200" y="2075688"/>
            <a:ext cx="82296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4749" y="6356350"/>
            <a:ext cx="544101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</a:defRPr>
            </a:lvl1pPr>
          </a:lstStyle>
          <a:p>
            <a:fld id="{2985A7AB-62D5-BB49-9143-B22354004447}" type="slidenum">
              <a:rPr lang="en-US" smtClean="0"/>
              <a:pPr/>
              <a:t>146</a:t>
            </a:fld>
            <a:endParaRPr lang="en-US" dirty="0"/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457200" y="2066544"/>
            <a:ext cx="8229600" cy="41239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 smtClean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4"/>
          <a:stretch/>
        </p:blipFill>
        <p:spPr bwMode="auto">
          <a:xfrm>
            <a:off x="3007404" y="2296886"/>
            <a:ext cx="5679396" cy="396806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Text Placeholder 2"/>
          <p:cNvSpPr txBox="1">
            <a:spLocks/>
          </p:cNvSpPr>
          <p:nvPr/>
        </p:nvSpPr>
        <p:spPr>
          <a:xfrm>
            <a:off x="609600" y="2218944"/>
            <a:ext cx="8229600" cy="41239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Site search </a:t>
            </a:r>
            <a:br>
              <a:rPr lang="en-US" dirty="0" smtClean="0"/>
            </a:br>
            <a:r>
              <a:rPr lang="en-US" dirty="0" smtClean="0"/>
              <a:t>returns </a:t>
            </a:r>
            <a:br>
              <a:rPr lang="en-US" dirty="0" smtClean="0"/>
            </a:br>
            <a:r>
              <a:rPr lang="en-US" dirty="0" smtClean="0"/>
              <a:t>217 results</a:t>
            </a:r>
          </a:p>
        </p:txBody>
      </p:sp>
      <p:pic>
        <p:nvPicPr>
          <p:cNvPr id="10" name="Picture 9" descr="C:\Users\drspringall\Desktop\sharepoint_icons copy-0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806564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01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0656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Example: Search a Library</a:t>
            </a:r>
            <a:endParaRPr lang="en-US" dirty="0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57200" y="2075688"/>
            <a:ext cx="82296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4749" y="6356350"/>
            <a:ext cx="544101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</a:defRPr>
            </a:lvl1pPr>
          </a:lstStyle>
          <a:p>
            <a:fld id="{2985A7AB-62D5-BB49-9143-B22354004447}" type="slidenum">
              <a:rPr lang="en-US" smtClean="0"/>
              <a:pPr/>
              <a:t>147</a:t>
            </a:fld>
            <a:endParaRPr lang="en-US" dirty="0"/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457200" y="2066544"/>
            <a:ext cx="8229600" cy="41239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717" y="3210648"/>
            <a:ext cx="5980566" cy="31322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Text Placeholder 2"/>
          <p:cNvSpPr txBox="1">
            <a:spLocks/>
          </p:cNvSpPr>
          <p:nvPr/>
        </p:nvSpPr>
        <p:spPr>
          <a:xfrm>
            <a:off x="609600" y="2218944"/>
            <a:ext cx="8229600" cy="41239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Library search returns 62 results</a:t>
            </a:r>
          </a:p>
        </p:txBody>
      </p:sp>
      <p:pic>
        <p:nvPicPr>
          <p:cNvPr id="10" name="Picture 9" descr="C:\Users\drspringall\Desktop\sharepoint_icons copy-0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806564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9703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0656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Exercise 5 </a:t>
            </a:r>
            <a:r>
              <a:rPr lang="en-US" dirty="0" smtClean="0"/>
              <a:t>– Libraries</a:t>
            </a:r>
            <a:endParaRPr lang="en-US" dirty="0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57200" y="2057400"/>
            <a:ext cx="8229600" cy="41239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n-US" smtClean="0"/>
              <a:t> 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4749" y="6356350"/>
            <a:ext cx="544101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</a:defRPr>
            </a:lvl1pPr>
          </a:lstStyle>
          <a:p>
            <a:fld id="{2985A7AB-62D5-BB49-9143-B22354004447}" type="slidenum">
              <a:rPr lang="en-US" smtClean="0"/>
              <a:pPr/>
              <a:t>148</a:t>
            </a:fld>
            <a:endParaRPr lang="en-US" dirty="0"/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609600" y="2218944"/>
            <a:ext cx="8229600" cy="4096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lvl="0" indent="-514350">
              <a:buFont typeface="+mj-lt"/>
              <a:buAutoNum type="arabicPeriod"/>
            </a:pPr>
            <a:r>
              <a:rPr lang="en-US" dirty="0" smtClean="0"/>
              <a:t>Go to the Contributor Class home page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 smtClean="0"/>
              <a:t>Click </a:t>
            </a:r>
            <a:r>
              <a:rPr lang="en-US" b="1" dirty="0" smtClean="0"/>
              <a:t>Exercises</a:t>
            </a:r>
            <a:r>
              <a:rPr lang="en-US" dirty="0" smtClean="0"/>
              <a:t> for the links you’ll need</a:t>
            </a:r>
          </a:p>
        </p:txBody>
      </p:sp>
      <p:pic>
        <p:nvPicPr>
          <p:cNvPr id="9" name="Picture 2" descr="C:\Users\drspringall\Desktop\sharepoint_icons copy-07 (2)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8867" y="3290704"/>
            <a:ext cx="32004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8935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0656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Considerations – Folders</a:t>
            </a: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57200" y="1776179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4749" y="6356350"/>
            <a:ext cx="544101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</a:defRPr>
            </a:lvl1pPr>
          </a:lstStyle>
          <a:p>
            <a:fld id="{2985A7AB-62D5-BB49-9143-B22354004447}" type="slidenum">
              <a:rPr lang="en-US" smtClean="0"/>
              <a:pPr/>
              <a:t>149</a:t>
            </a:fld>
            <a:endParaRPr lang="en-US" dirty="0"/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457200" y="2057400"/>
            <a:ext cx="8229600" cy="4142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You don’t need them as much as you think you do!</a:t>
            </a:r>
          </a:p>
          <a:p>
            <a:r>
              <a:rPr lang="en-US" dirty="0" smtClean="0"/>
              <a:t>Instead, use</a:t>
            </a:r>
          </a:p>
          <a:p>
            <a:pPr lvl="1"/>
            <a:r>
              <a:rPr lang="en-US" dirty="0" smtClean="0"/>
              <a:t>Properties (metadata)</a:t>
            </a:r>
          </a:p>
          <a:p>
            <a:pPr lvl="1"/>
            <a:r>
              <a:rPr lang="en-US" dirty="0" smtClean="0"/>
              <a:t>Grouping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0844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0656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Folders Interfere with Usability</a:t>
            </a:r>
            <a:endParaRPr lang="en-US" dirty="0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57200" y="1776179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4749" y="6356350"/>
            <a:ext cx="544101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</a:defRPr>
            </a:lvl1pPr>
          </a:lstStyle>
          <a:p>
            <a:fld id="{2985A7AB-62D5-BB49-9143-B22354004447}" type="slidenum">
              <a:rPr lang="en-US" smtClean="0"/>
              <a:pPr/>
              <a:t>150</a:t>
            </a:fld>
            <a:endParaRPr lang="en-US" dirty="0"/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457200" y="2057400"/>
            <a:ext cx="8229600" cy="4142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Folders are one-dimensional - there’s only one path through</a:t>
            </a:r>
          </a:p>
          <a:p>
            <a:r>
              <a:rPr lang="en-US" dirty="0" smtClean="0"/>
              <a:t>If a Document Control staffer organizes files by status…</a:t>
            </a:r>
          </a:p>
          <a:p>
            <a:pPr lvl="1"/>
            <a:r>
              <a:rPr lang="en-US" dirty="0" smtClean="0"/>
              <a:t>How do you find all documents by a particular author? </a:t>
            </a:r>
          </a:p>
          <a:p>
            <a:pPr lvl="1"/>
            <a:r>
              <a:rPr lang="en-US" dirty="0" smtClean="0"/>
              <a:t>How </a:t>
            </a:r>
            <a:r>
              <a:rPr lang="en-US" dirty="0"/>
              <a:t>do you find all </a:t>
            </a:r>
            <a:r>
              <a:rPr lang="en-US" dirty="0" smtClean="0"/>
              <a:t>documents that address a particular goal?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352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0656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More Problems with Folders</a:t>
            </a:r>
            <a:endParaRPr lang="en-US" dirty="0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57200" y="1776179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4749" y="6356350"/>
            <a:ext cx="544101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</a:defRPr>
            </a:lvl1pPr>
          </a:lstStyle>
          <a:p>
            <a:fld id="{2985A7AB-62D5-BB49-9143-B22354004447}" type="slidenum">
              <a:rPr lang="en-US" smtClean="0"/>
              <a:pPr/>
              <a:t>151</a:t>
            </a:fld>
            <a:endParaRPr lang="en-US" dirty="0"/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457200" y="2057400"/>
            <a:ext cx="8229600" cy="414223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Nested folders can quickly exceed the limit of 256 characters in a SharePoint URL</a:t>
            </a:r>
          </a:p>
          <a:p>
            <a:r>
              <a:rPr lang="en-US" dirty="0" smtClean="0"/>
              <a:t>It is too easy to put the same file in different folders, introducing duplication and confusion</a:t>
            </a:r>
          </a:p>
          <a:p>
            <a:r>
              <a:rPr lang="en-US" dirty="0" smtClean="0"/>
              <a:t>Sorting and filtering do </a:t>
            </a:r>
            <a:r>
              <a:rPr lang="en-US" smtClean="0"/>
              <a:t>not work across </a:t>
            </a:r>
            <a:r>
              <a:rPr lang="en-US" dirty="0" smtClean="0"/>
              <a:t>folders</a:t>
            </a:r>
          </a:p>
          <a:p>
            <a:r>
              <a:rPr lang="en-US" dirty="0" smtClean="0"/>
              <a:t>You don’t know how many files are in a folder</a:t>
            </a:r>
          </a:p>
        </p:txBody>
      </p:sp>
    </p:spTree>
    <p:extLst>
      <p:ext uri="{BB962C8B-B14F-4D97-AF65-F5344CB8AC3E}">
        <p14:creationId xmlns:p14="http://schemas.microsoft.com/office/powerpoint/2010/main" val="2249695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0656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Challenge</a:t>
            </a:r>
            <a:endParaRPr lang="en-US" dirty="0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57200" y="1776179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4749" y="6356350"/>
            <a:ext cx="544101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</a:defRPr>
            </a:lvl1pPr>
          </a:lstStyle>
          <a:p>
            <a:fld id="{2985A7AB-62D5-BB49-9143-B22354004447}" type="slidenum">
              <a:rPr lang="en-US" smtClean="0"/>
              <a:pPr/>
              <a:t>152</a:t>
            </a:fld>
            <a:endParaRPr lang="en-US" dirty="0"/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457200" y="2057400"/>
            <a:ext cx="8229600" cy="4142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Can you make better use of </a:t>
            </a:r>
            <a:r>
              <a:rPr lang="en-US" dirty="0"/>
              <a:t>metadata and reduce </a:t>
            </a:r>
            <a:r>
              <a:rPr lang="en-US" dirty="0" smtClean="0"/>
              <a:t>use of folders?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2859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0656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Common </a:t>
            </a:r>
            <a:r>
              <a:rPr lang="en-US" dirty="0" smtClean="0"/>
              <a:t>Libraries </a:t>
            </a:r>
            <a:r>
              <a:rPr lang="en-US" dirty="0"/>
              <a:t>in Use at NCDOT</a:t>
            </a: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57200" y="2057400"/>
            <a:ext cx="8229600" cy="4133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Assets </a:t>
            </a:r>
            <a:r>
              <a:rPr lang="en-US" dirty="0"/>
              <a:t>– </a:t>
            </a:r>
            <a:r>
              <a:rPr lang="en-US" dirty="0" smtClean="0"/>
              <a:t>Store image</a:t>
            </a:r>
            <a:r>
              <a:rPr lang="en-US" dirty="0"/>
              <a:t>, audio and video files</a:t>
            </a:r>
          </a:p>
          <a:p>
            <a:r>
              <a:rPr lang="en-US" b="1" dirty="0" smtClean="0"/>
              <a:t>Document </a:t>
            </a:r>
            <a:r>
              <a:rPr lang="en-US" dirty="0" smtClean="0"/>
              <a:t>– Store files</a:t>
            </a:r>
          </a:p>
          <a:p>
            <a:r>
              <a:rPr lang="en-US" b="1" dirty="0"/>
              <a:t>Pages </a:t>
            </a:r>
            <a:r>
              <a:rPr lang="en-US" dirty="0"/>
              <a:t>– </a:t>
            </a:r>
            <a:r>
              <a:rPr lang="en-US"/>
              <a:t>Store </a:t>
            </a:r>
            <a:r>
              <a:rPr lang="en-US" smtClean="0"/>
              <a:t>publishing pages</a:t>
            </a:r>
            <a:endParaRPr lang="en-US" b="1" dirty="0" smtClean="0"/>
          </a:p>
          <a:p>
            <a:r>
              <a:rPr lang="en-US" b="1" dirty="0" smtClean="0"/>
              <a:t>Picture </a:t>
            </a:r>
            <a:r>
              <a:rPr lang="en-US" dirty="0" smtClean="0"/>
              <a:t>– </a:t>
            </a:r>
            <a:r>
              <a:rPr lang="en-US" dirty="0"/>
              <a:t>Store </a:t>
            </a:r>
            <a:r>
              <a:rPr lang="en-US" dirty="0" smtClean="0"/>
              <a:t>pictures and slides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4749" y="6356350"/>
            <a:ext cx="544101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</a:defRPr>
            </a:lvl1pPr>
          </a:lstStyle>
          <a:p>
            <a:fld id="{2985A7AB-62D5-BB49-9143-B22354004447}" type="slidenum">
              <a:rPr lang="en-US" smtClean="0"/>
              <a:pPr/>
              <a:t>108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2914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0656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Demo of Folders</a:t>
            </a:r>
            <a:endParaRPr lang="en-US" dirty="0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57200" y="2057400"/>
            <a:ext cx="8229600" cy="41239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n-US" smtClean="0"/>
              <a:t> 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4749" y="6356350"/>
            <a:ext cx="544101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</a:defRPr>
            </a:lvl1pPr>
          </a:lstStyle>
          <a:p>
            <a:fld id="{2985A7AB-62D5-BB49-9143-B22354004447}" type="slidenum">
              <a:rPr lang="en-US" smtClean="0"/>
              <a:pPr/>
              <a:t>153</a:t>
            </a:fld>
            <a:endParaRPr lang="en-US" dirty="0"/>
          </a:p>
        </p:txBody>
      </p:sp>
      <p:pic>
        <p:nvPicPr>
          <p:cNvPr id="6" name="Picture 5" descr="C:\Users\drspringall\Desktop\sharepoint_icons copy-06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425" y="2409797"/>
            <a:ext cx="3419149" cy="3419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4090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0656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A Library May Look Different on a Page</a:t>
            </a:r>
            <a:endParaRPr lang="en-US" dirty="0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57200" y="2075688"/>
            <a:ext cx="82296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Documents exist </a:t>
            </a:r>
            <a:r>
              <a:rPr lang="en-US" dirty="0">
                <a:solidFill>
                  <a:schemeClr val="tx1"/>
                </a:solidFill>
              </a:rPr>
              <a:t>in the “source” list, but are often displayed on other pages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4749" y="6356350"/>
            <a:ext cx="544101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</a:defRPr>
            </a:lvl1pPr>
          </a:lstStyle>
          <a:p>
            <a:fld id="{2985A7AB-62D5-BB49-9143-B22354004447}" type="slidenum">
              <a:rPr lang="en-US" smtClean="0"/>
              <a:pPr/>
              <a:t>109</a:t>
            </a:fld>
            <a:endParaRPr 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07"/>
          <a:stretch/>
        </p:blipFill>
        <p:spPr bwMode="auto">
          <a:xfrm>
            <a:off x="457200" y="3260774"/>
            <a:ext cx="4996543" cy="292971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1" y="3260774"/>
            <a:ext cx="3037197" cy="292608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1065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0656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Let’s Learn How to…</a:t>
            </a:r>
            <a:endParaRPr lang="en-US" dirty="0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57200" y="2066544"/>
            <a:ext cx="8229600" cy="409651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dirty="0" smtClean="0"/>
              <a:t>Download a copy of a file from a library</a:t>
            </a:r>
          </a:p>
          <a:p>
            <a:pPr lvl="0"/>
            <a:r>
              <a:rPr lang="en-US" dirty="0"/>
              <a:t>Upload and check in a file </a:t>
            </a:r>
            <a:endParaRPr lang="en-US" dirty="0" smtClean="0"/>
          </a:p>
          <a:p>
            <a:pPr lvl="0"/>
            <a:r>
              <a:rPr lang="en-US" dirty="0"/>
              <a:t>Upload and check in multiple </a:t>
            </a:r>
            <a:r>
              <a:rPr lang="en-US" dirty="0" smtClean="0"/>
              <a:t>files</a:t>
            </a:r>
          </a:p>
          <a:p>
            <a:r>
              <a:rPr lang="en-US" dirty="0"/>
              <a:t>Modify files</a:t>
            </a:r>
          </a:p>
          <a:p>
            <a:pPr lvl="1"/>
            <a:r>
              <a:rPr lang="en-US" dirty="0"/>
              <a:t>Edit, save and check in a file</a:t>
            </a:r>
          </a:p>
          <a:p>
            <a:pPr lvl="1"/>
            <a:r>
              <a:rPr lang="en-US" dirty="0"/>
              <a:t>Discard a checkout</a:t>
            </a:r>
          </a:p>
          <a:p>
            <a:pPr lvl="1"/>
            <a:r>
              <a:rPr lang="en-US" dirty="0"/>
              <a:t>Delete and restore a file</a:t>
            </a:r>
          </a:p>
          <a:p>
            <a:pPr lvl="1"/>
            <a:r>
              <a:rPr lang="en-US" dirty="0"/>
              <a:t>View and edit file properties</a:t>
            </a:r>
          </a:p>
          <a:p>
            <a:pPr lvl="1"/>
            <a:r>
              <a:rPr lang="en-US" dirty="0"/>
              <a:t>View version history </a:t>
            </a:r>
          </a:p>
          <a:p>
            <a:pPr lvl="1"/>
            <a:r>
              <a:rPr lang="en-US" dirty="0"/>
              <a:t>Restore an earlier version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4749" y="6356350"/>
            <a:ext cx="544101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</a:defRPr>
            </a:lvl1pPr>
          </a:lstStyle>
          <a:p>
            <a:fld id="{2985A7AB-62D5-BB49-9143-B22354004447}" type="slidenum">
              <a:rPr lang="en-US" smtClean="0"/>
              <a:pPr/>
              <a:t>110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4509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0656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When Do Changes to a File Go Live?</a:t>
            </a:r>
            <a:endParaRPr lang="en-US" dirty="0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57200" y="2048256"/>
            <a:ext cx="8229600" cy="415137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dirty="0" smtClean="0"/>
              <a:t>Inside</a:t>
            </a:r>
          </a:p>
          <a:p>
            <a:pPr lvl="1"/>
            <a:r>
              <a:rPr lang="en-US" dirty="0" smtClean="0"/>
              <a:t>Immediately</a:t>
            </a:r>
          </a:p>
          <a:p>
            <a:pPr lvl="0"/>
            <a:r>
              <a:rPr lang="en-US" dirty="0" smtClean="0"/>
              <a:t>Connect team/project sites</a:t>
            </a:r>
            <a:endParaRPr lang="en-US" dirty="0"/>
          </a:p>
          <a:p>
            <a:pPr lvl="1"/>
            <a:r>
              <a:rPr lang="en-US" dirty="0"/>
              <a:t>Immediately</a:t>
            </a:r>
          </a:p>
          <a:p>
            <a:pPr lvl="0"/>
            <a:r>
              <a:rPr lang="en-US" dirty="0" smtClean="0"/>
              <a:t>Unauthenticated (public) area </a:t>
            </a:r>
            <a:r>
              <a:rPr lang="en-US" dirty="0"/>
              <a:t>of Connect</a:t>
            </a:r>
          </a:p>
          <a:p>
            <a:pPr lvl="1"/>
            <a:r>
              <a:rPr lang="en-US"/>
              <a:t>Make changes on a staging server; changes are copied to a production server at :42 after the hour</a:t>
            </a:r>
            <a:endParaRPr lang="en-US" dirty="0"/>
          </a:p>
          <a:p>
            <a:pPr lvl="0"/>
            <a:r>
              <a:rPr lang="en-US" dirty="0" smtClean="0"/>
              <a:t>There </a:t>
            </a:r>
            <a:r>
              <a:rPr lang="en-US" dirty="0"/>
              <a:t>may be review or  approval processes in your area</a:t>
            </a:r>
            <a:endParaRPr lang="en-US" dirty="0" smtClean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4749" y="6356350"/>
            <a:ext cx="544101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</a:defRPr>
            </a:lvl1pPr>
          </a:lstStyle>
          <a:p>
            <a:fld id="{2985A7AB-62D5-BB49-9143-B22354004447}" type="slidenum">
              <a:rPr lang="en-US" smtClean="0"/>
              <a:pPr/>
              <a:t>111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292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0656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Demo of Files</a:t>
            </a:r>
            <a:endParaRPr lang="en-US" dirty="0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57200" y="2057400"/>
            <a:ext cx="8229600" cy="41239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n-US" smtClean="0"/>
              <a:t> 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4749" y="6356350"/>
            <a:ext cx="544101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</a:defRPr>
            </a:lvl1pPr>
          </a:lstStyle>
          <a:p>
            <a:fld id="{2985A7AB-62D5-BB49-9143-B22354004447}" type="slidenum">
              <a:rPr lang="en-US" smtClean="0"/>
              <a:pPr/>
              <a:t>112</a:t>
            </a:fld>
            <a:endParaRPr lang="en-US" dirty="0"/>
          </a:p>
        </p:txBody>
      </p:sp>
      <p:pic>
        <p:nvPicPr>
          <p:cNvPr id="6" name="Picture 5" descr="C:\Users\drspringall\Desktop\sharepoint_icons copy-06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425" y="2409797"/>
            <a:ext cx="3419149" cy="3419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1796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ibrari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spe:Receivers xmlns:spe="http://schemas.microsoft.com/sharepoint/events"/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haredContentType xmlns="Microsoft.SharePoint.Taxonomy.ContentTypeSync" SourceId="7ef604a7-ebc4-47af-96e9-7f1ad444f50a" ContentTypeId="0x0101" PreviousValue="false"/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11DBD1ACF8B4E43A5A6492C8BECE13E" ma:contentTypeVersion="5" ma:contentTypeDescription="Create a new document." ma:contentTypeScope="" ma:versionID="81d941f707148197c8215f35901e57b6">
  <xsd:schema xmlns:xsd="http://www.w3.org/2001/XMLSchema" xmlns:xs="http://www.w3.org/2001/XMLSchema" xmlns:p="http://schemas.microsoft.com/office/2006/metadata/properties" xmlns:ns1="http://schemas.microsoft.com/sharepoint/v3" xmlns:ns2="16f00c2e-ac5c-418b-9f13-a0771dbd417d" targetNamespace="http://schemas.microsoft.com/office/2006/metadata/properties" ma:root="true" ma:fieldsID="cb66e1d07e5dc48b1e035d83d0267873" ns1:_="" ns2:_="">
    <xsd:import namespace="http://schemas.microsoft.com/sharepoint/v3"/>
    <xsd:import namespace="16f00c2e-ac5c-418b-9f13-a0771dbd417d"/>
    <xsd:element name="properties">
      <xsd:complexType>
        <xsd:sequence>
          <xsd:element name="documentManagement">
            <xsd:complexType>
              <xsd:all>
                <xsd:element ref="ns2:UserForTrainingPages" minOccurs="0"/>
                <xsd:element ref="ns2:Web_x0020_Site" minOccurs="0"/>
                <xsd:element ref="ns2:OrderTrainingMaterialsContributor" minOccurs="0"/>
                <xsd:element ref="ns2:OrderTrainingMaterialsDesigner" minOccurs="0"/>
                <xsd:element ref="ns2:Order1" minOccurs="0"/>
                <xsd:element ref="ns2:TrainingMaterial" minOccurs="0"/>
                <xsd:element ref="ns2:_dlc_DocId" minOccurs="0"/>
                <xsd:element ref="ns2:_dlc_DocIdUrl" minOccurs="0"/>
                <xsd:element ref="ns2:_dlc_DocIdPersistId" minOccurs="0"/>
                <xsd:element ref="ns1:UR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URL" ma:index="17" nillable="true" ma:displayName="URL" ma:internalName="URL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f00c2e-ac5c-418b-9f13-a0771dbd417d" elementFormDefault="qualified">
    <xsd:import namespace="http://schemas.microsoft.com/office/2006/documentManagement/types"/>
    <xsd:import namespace="http://schemas.microsoft.com/office/infopath/2007/PartnerControls"/>
    <xsd:element name="UserForTrainingPages" ma:index="4" nillable="true" ma:displayName="UserForTrainingPages" ma:internalName="UserForTrainingPages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Construction Contributor-Desktop"/>
                    <xsd:enumeration value="Construction Contributor-iPad"/>
                    <xsd:enumeration value="Contributor"/>
                    <xsd:enumeration value="Delegated Access Manager"/>
                    <xsd:enumeration value="Designer"/>
                    <xsd:enumeration value="End User"/>
                  </xsd:restriction>
                </xsd:simpleType>
              </xsd:element>
            </xsd:sequence>
          </xsd:extension>
        </xsd:complexContent>
      </xsd:complexType>
    </xsd:element>
    <xsd:element name="Web_x0020_Site" ma:index="5" nillable="true" ma:displayName="Website" ma:internalName="Web_x0020_Sit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Connect"/>
                    <xsd:enumeration value="Inside"/>
                  </xsd:restriction>
                </xsd:simpleType>
              </xsd:element>
            </xsd:sequence>
          </xsd:extension>
        </xsd:complexContent>
      </xsd:complexType>
    </xsd:element>
    <xsd:element name="OrderTrainingMaterialsContributor" ma:index="6" nillable="true" ma:displayName="OrderC" ma:decimals="0" ma:indexed="true" ma:internalName="OrderTrainingMaterialsContributor" ma:percentage="FALSE">
      <xsd:simpleType>
        <xsd:restriction base="dms:Number"/>
      </xsd:simpleType>
    </xsd:element>
    <xsd:element name="OrderTrainingMaterialsDesigner" ma:index="7" nillable="true" ma:displayName="OrderD" ma:decimals="0" ma:indexed="true" ma:internalName="OrderTrainingMaterialsDesigner" ma:percentage="FALSE">
      <xsd:simpleType>
        <xsd:restriction base="dms:Number"/>
      </xsd:simpleType>
    </xsd:element>
    <xsd:element name="Order1" ma:index="8" nillable="true" ma:displayName="OrderE" ma:decimals="0" ma:indexed="true" ma:internalName="Order1" ma:percentage="FALSE">
      <xsd:simpleType>
        <xsd:restriction base="dms:Number"/>
      </xsd:simpleType>
    </xsd:element>
    <xsd:element name="TrainingMaterial" ma:index="9" nillable="true" ma:displayName="TrainingMaterial" ma:format="Dropdown" ma:internalName="TrainingMaterial">
      <xsd:simpleType>
        <xsd:restriction base="dms:Choice">
          <xsd:enumeration value="N/A"/>
          <xsd:enumeration value="Exercise"/>
          <xsd:enumeration value="Presentation"/>
        </xsd:restriction>
      </xsd:simpleType>
    </xsd:element>
    <xsd:element name="_dlc_DocId" ma:index="14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5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6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0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16f00c2e-ac5c-418b-9f13-a0771dbd417d">CONNECT-570-43</_dlc_DocId>
    <_dlc_DocIdUrl xmlns="16f00c2e-ac5c-418b-9f13-a0771dbd417d">
      <Url>https://inside13qc.ncdot.gov/stage/connect/help/SharePointTraining/_layouts/15/DocIdRedir.aspx?ID=CONNECT-570-43</Url>
      <Description>CONNECT-570-43</Description>
    </_dlc_DocIdUrl>
    <UserForTrainingPages xmlns="16f00c2e-ac5c-418b-9f13-a0771dbd417d">
      <Value>Contributor</Value>
    </UserForTrainingPages>
    <Web_x0020_Site xmlns="16f00c2e-ac5c-418b-9f13-a0771dbd417d">
      <Value>Connect</Value>
      <Value>Inside</Value>
    </Web_x0020_Site>
    <OrderTrainingMaterialsDesigner xmlns="16f00c2e-ac5c-418b-9f13-a0771dbd417d" xsi:nil="true"/>
    <OrderTrainingMaterialsContributor xmlns="16f00c2e-ac5c-418b-9f13-a0771dbd417d">12</OrderTrainingMaterialsContributor>
    <Order1 xmlns="16f00c2e-ac5c-418b-9f13-a0771dbd417d" xsi:nil="true"/>
    <TrainingMaterial xmlns="16f00c2e-ac5c-418b-9f13-a0771dbd417d">Presentation</TrainingMaterial>
    <URL xmlns="http://schemas.microsoft.com/sharepoint/v3">
      <Url xsi:nil="true"/>
      <Description xsi:nil="true"/>
    </URL>
  </documentManagement>
</p:properties>
</file>

<file path=customXml/itemProps1.xml><?xml version="1.0" encoding="utf-8"?>
<ds:datastoreItem xmlns:ds="http://schemas.openxmlformats.org/officeDocument/2006/customXml" ds:itemID="{569848DB-014A-42DB-8012-0CF9CE56A029}"/>
</file>

<file path=customXml/itemProps2.xml><?xml version="1.0" encoding="utf-8"?>
<ds:datastoreItem xmlns:ds="http://schemas.openxmlformats.org/officeDocument/2006/customXml" ds:itemID="{9400A9AD-6DF8-46DA-9DE8-ED4262E13A54}"/>
</file>

<file path=customXml/itemProps3.xml><?xml version="1.0" encoding="utf-8"?>
<ds:datastoreItem xmlns:ds="http://schemas.openxmlformats.org/officeDocument/2006/customXml" ds:itemID="{3622D53F-6944-47DA-9B2E-57A676D267D4}"/>
</file>

<file path=customXml/itemProps4.xml><?xml version="1.0" encoding="utf-8"?>
<ds:datastoreItem xmlns:ds="http://schemas.openxmlformats.org/officeDocument/2006/customXml" ds:itemID="{1938FFA1-80E4-4CC9-AC66-2EF8D8006E70}"/>
</file>

<file path=customXml/itemProps5.xml><?xml version="1.0" encoding="utf-8"?>
<ds:datastoreItem xmlns:ds="http://schemas.openxmlformats.org/officeDocument/2006/customXml" ds:itemID="{D7E95C67-553A-4477-8E46-006EF89D4D5E}"/>
</file>

<file path=docProps/app.xml><?xml version="1.0" encoding="utf-8"?>
<Properties xmlns="http://schemas.openxmlformats.org/officeDocument/2006/extended-properties" xmlns:vt="http://schemas.openxmlformats.org/officeDocument/2006/docPropsVTypes">
  <Template>Libraries</Template>
  <TotalTime>4190</TotalTime>
  <Words>1349</Words>
  <Application>Microsoft Office PowerPoint</Application>
  <PresentationFormat>On-screen Show (4:3)</PresentationFormat>
  <Paragraphs>293</Paragraphs>
  <Slides>50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50</vt:i4>
      </vt:variant>
    </vt:vector>
  </HeadingPairs>
  <TitlesOfParts>
    <vt:vector size="52" baseType="lpstr">
      <vt:lpstr>Libraries</vt:lpstr>
      <vt:lpstr>Office Theme</vt:lpstr>
      <vt:lpstr>Agenda</vt:lpstr>
      <vt:lpstr>What is a Library?</vt:lpstr>
      <vt:lpstr>What is a Library?</vt:lpstr>
      <vt:lpstr>Library Terminology</vt:lpstr>
      <vt:lpstr>Common Libraries in Use at NCDOT</vt:lpstr>
      <vt:lpstr>A Library May Look Different on a Page</vt:lpstr>
      <vt:lpstr>Let’s Learn How to…</vt:lpstr>
      <vt:lpstr>When Do Changes to a File Go Live?</vt:lpstr>
      <vt:lpstr>Demo of Files</vt:lpstr>
      <vt:lpstr>The FILES Tab</vt:lpstr>
      <vt:lpstr>The FILES Tab</vt:lpstr>
      <vt:lpstr>Check Out/Check In</vt:lpstr>
      <vt:lpstr>Check Out/Check In</vt:lpstr>
      <vt:lpstr>Versioning</vt:lpstr>
      <vt:lpstr>Exercise 4 – Files</vt:lpstr>
      <vt:lpstr>Considerations – File Names</vt:lpstr>
      <vt:lpstr>Considerations – File Names</vt:lpstr>
      <vt:lpstr>Considerations – File Names</vt:lpstr>
      <vt:lpstr>Considerations – File Titles</vt:lpstr>
      <vt:lpstr>Considerations – File Titles</vt:lpstr>
      <vt:lpstr>Considerations – File Formats</vt:lpstr>
      <vt:lpstr>Considerations – File Location</vt:lpstr>
      <vt:lpstr>New! Security Tags</vt:lpstr>
      <vt:lpstr>New! Business Content Type Tags</vt:lpstr>
      <vt:lpstr>Why Is Content Tagging Important?</vt:lpstr>
      <vt:lpstr>Demo of Security and Content Tagging</vt:lpstr>
      <vt:lpstr>Security and Content Tagging</vt:lpstr>
      <vt:lpstr>Security and Content Tagging</vt:lpstr>
      <vt:lpstr>Content Tagging</vt:lpstr>
      <vt:lpstr>Security Tagging</vt:lpstr>
      <vt:lpstr>Security and Content Tagging</vt:lpstr>
      <vt:lpstr>Libraries</vt:lpstr>
      <vt:lpstr>Remember, a Library Is Actually a List</vt:lpstr>
      <vt:lpstr>Let’s Learn How to…</vt:lpstr>
      <vt:lpstr>When Do Changes to a Library Go Live?</vt:lpstr>
      <vt:lpstr>Demo of Libraries</vt:lpstr>
      <vt:lpstr>Library Views</vt:lpstr>
      <vt:lpstr>Example View: All Documents</vt:lpstr>
      <vt:lpstr>Example View: Federal Aid</vt:lpstr>
      <vt:lpstr>Example: Quick Edit</vt:lpstr>
      <vt:lpstr>Search a Library</vt:lpstr>
      <vt:lpstr>Example: Search a Library</vt:lpstr>
      <vt:lpstr>Example: Search a Library</vt:lpstr>
      <vt:lpstr>Example: Search a Library</vt:lpstr>
      <vt:lpstr>Exercise 5 – Libraries</vt:lpstr>
      <vt:lpstr>Considerations – Folders</vt:lpstr>
      <vt:lpstr>Folders Interfere with Usability</vt:lpstr>
      <vt:lpstr>More Problems with Folders</vt:lpstr>
      <vt:lpstr>Challenge</vt:lpstr>
      <vt:lpstr>Demo of Folders</vt:lpstr>
    </vt:vector>
  </TitlesOfParts>
  <Company>N.C. Dept. of Transportation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Files and Libraries</dc:title>
  <dc:creator>Deanna R. Springall</dc:creator>
  <cp:keywords>User Help; Training</cp:keywords>
  <cp:lastModifiedBy>Deanna R. Springall</cp:lastModifiedBy>
  <cp:revision>416</cp:revision>
  <cp:lastPrinted>2015-04-06T19:52:01Z</cp:lastPrinted>
  <dcterms:created xsi:type="dcterms:W3CDTF">2014-08-06T12:00:13Z</dcterms:created>
  <dcterms:modified xsi:type="dcterms:W3CDTF">2015-04-20T17:04:36Z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0x010100911DBD1ACF8B4E43A5A6492C8BECE13E</vt:lpwstr>
  </property>
  <property fmtid="{D5CDD505-2E9C-101B-9397-08002B2CF9AE}" pid="3" name="_dlc_DocIdItemGuid">
    <vt:lpwstr>5eb1ab33-2eed-4e9c-aed5-d0b7bd45f8c4</vt:lpwstr>
  </property>
  <property fmtid="{D5CDD505-2E9C-101B-9397-08002B2CF9AE}" pid="4" name="Order">
    <vt:r8>800</vt:r8>
  </property>
  <property fmtid="{D5CDD505-2E9C-101B-9397-08002B2CF9AE}" pid="5" name="TaxKeyword">
    <vt:lpwstr>85;#Training|f826d6d9-87b8-4749-b5e4-1e5570ee4ab7;#15;#User Help|fa7b82eb-db38-4170-95e2-c978fce630b3</vt:lpwstr>
  </property>
</Properties>
</file>