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7" saveSubsetFonts="1">
  <p:sldMasterIdLst>
    <p:sldMasterId id="2147483660" r:id="rId5"/>
  </p:sldMasterIdLst>
  <p:notesMasterIdLst>
    <p:notesMasterId r:id="rId40"/>
  </p:notesMasterIdLst>
  <p:handoutMasterIdLst>
    <p:handoutMasterId r:id="rId41"/>
  </p:handoutMasterIdLst>
  <p:sldIdLst>
    <p:sldId id="272" r:id="rId6"/>
    <p:sldId id="264" r:id="rId7"/>
    <p:sldId id="314" r:id="rId8"/>
    <p:sldId id="316" r:id="rId9"/>
    <p:sldId id="315" r:id="rId10"/>
    <p:sldId id="318" r:id="rId11"/>
    <p:sldId id="366" r:id="rId12"/>
    <p:sldId id="361" r:id="rId13"/>
    <p:sldId id="362" r:id="rId14"/>
    <p:sldId id="363" r:id="rId15"/>
    <p:sldId id="364" r:id="rId16"/>
    <p:sldId id="351" r:id="rId17"/>
    <p:sldId id="352" r:id="rId18"/>
    <p:sldId id="353" r:id="rId19"/>
    <p:sldId id="354" r:id="rId20"/>
    <p:sldId id="358" r:id="rId21"/>
    <p:sldId id="365" r:id="rId22"/>
    <p:sldId id="322" r:id="rId23"/>
    <p:sldId id="367" r:id="rId24"/>
    <p:sldId id="293" r:id="rId25"/>
    <p:sldId id="294" r:id="rId26"/>
    <p:sldId id="295" r:id="rId27"/>
    <p:sldId id="330" r:id="rId28"/>
    <p:sldId id="331" r:id="rId29"/>
    <p:sldId id="368" r:id="rId30"/>
    <p:sldId id="301" r:id="rId31"/>
    <p:sldId id="341" r:id="rId32"/>
    <p:sldId id="342" r:id="rId33"/>
    <p:sldId id="343" r:id="rId34"/>
    <p:sldId id="344" r:id="rId35"/>
    <p:sldId id="345" r:id="rId36"/>
    <p:sldId id="346" r:id="rId37"/>
    <p:sldId id="303" r:id="rId38"/>
    <p:sldId id="304" r:id="rId3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8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02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199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ustomXml" Target="../customXml/item5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Roles</a:t>
            </a:r>
          </a:p>
          <a:p>
            <a:r>
              <a:rPr lang="en-US" dirty="0" smtClean="0"/>
              <a:t>Lists</a:t>
            </a:r>
          </a:p>
          <a:p>
            <a:r>
              <a:rPr lang="en-US" dirty="0" smtClean="0"/>
              <a:t>Libraries</a:t>
            </a:r>
          </a:p>
          <a:p>
            <a:r>
              <a:rPr lang="en-US" dirty="0" smtClean="0"/>
              <a:t>Columns</a:t>
            </a:r>
          </a:p>
          <a:p>
            <a:r>
              <a:rPr lang="en-US" dirty="0" smtClean="0"/>
              <a:t>Views</a:t>
            </a:r>
            <a:endParaRPr lang="en-US" dirty="0"/>
          </a:p>
          <a:p>
            <a:r>
              <a:rPr lang="en-US" dirty="0"/>
              <a:t>Pages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Web Parts</a:t>
            </a:r>
            <a:endParaRPr lang="en-US" dirty="0"/>
          </a:p>
          <a:p>
            <a:r>
              <a:rPr lang="en-US" dirty="0"/>
              <a:t>Navigation</a:t>
            </a:r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187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Properties: Layout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73779"/>
              </p:ext>
            </p:extLst>
          </p:nvPr>
        </p:nvGraphicFramePr>
        <p:xfrm>
          <a:off x="1228110" y="1296835"/>
          <a:ext cx="670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451"/>
                <a:gridCol w="54461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Property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Description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Hidden 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  <a:cs typeface="Helvetica" panose="020B0604020202020204" pitchFamily="34" charset="0"/>
                        </a:rPr>
                        <a:t>Checked</a:t>
                      </a:r>
                      <a:r>
                        <a:rPr lang="en-US" sz="1600" baseline="0" dirty="0" smtClean="0">
                          <a:latin typeface="+mj-lt"/>
                          <a:cs typeface="Helvetica" panose="020B0604020202020204" pitchFamily="34" charset="0"/>
                        </a:rPr>
                        <a:t> – </a:t>
                      </a:r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Web part is hidden when the page loads. Hide a web part if it performs</a:t>
                      </a:r>
                      <a:r>
                        <a:rPr lang="en-US" sz="1600" baseline="0" dirty="0" smtClean="0">
                          <a:latin typeface="+mj-lt"/>
                          <a:cs typeface="Helvetica" panose="020B0604020202020204" pitchFamily="34" charset="0"/>
                        </a:rPr>
                        <a:t> a function</a:t>
                      </a:r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, but doesn’t need to be seen.</a:t>
                      </a:r>
                    </a:p>
                    <a:p>
                      <a:r>
                        <a:rPr lang="en-US" sz="1600" b="1" dirty="0" smtClean="0">
                          <a:latin typeface="+mj-lt"/>
                          <a:cs typeface="Helvetica" panose="020B0604020202020204" pitchFamily="34" charset="0"/>
                        </a:rPr>
                        <a:t>Unchecked</a:t>
                      </a:r>
                      <a:r>
                        <a:rPr lang="en-US" sz="1600" baseline="0" dirty="0" smtClean="0">
                          <a:latin typeface="+mj-lt"/>
                          <a:cs typeface="Helvetica" panose="020B0604020202020204" pitchFamily="34" charset="0"/>
                        </a:rPr>
                        <a:t> – </a:t>
                      </a:r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Web part is visible when the page loads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Zone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Zone where the web part is located. Change the zone to move a web part to that zone.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Zone Index 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Position of the web part in a zone. Change the zone index to move the web part within the zone.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Properties: Advanced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21680"/>
              </p:ext>
            </p:extLst>
          </p:nvPr>
        </p:nvGraphicFramePr>
        <p:xfrm>
          <a:off x="1257607" y="1277170"/>
          <a:ext cx="67056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780"/>
                <a:gridCol w="54068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Property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Description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Title 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Destination URL if you want the web part title to be a link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Description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Tool Tip that appears when you hover over the web part title or icon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 and </a:t>
            </a:r>
            <a:r>
              <a:rPr lang="en-US" dirty="0"/>
              <a:t>configure these web parts</a:t>
            </a:r>
          </a:p>
          <a:p>
            <a:pPr marL="342900" lvl="1" indent="-342900"/>
            <a:r>
              <a:rPr lang="en-US" dirty="0"/>
              <a:t>Image </a:t>
            </a:r>
            <a:r>
              <a:rPr lang="en-US" dirty="0" smtClean="0"/>
              <a:t>Viewer</a:t>
            </a:r>
          </a:p>
          <a:p>
            <a:pPr marL="342900" lvl="1" indent="-342900"/>
            <a:r>
              <a:rPr lang="en-US" dirty="0" smtClean="0"/>
              <a:t>Simple Tabs</a:t>
            </a:r>
          </a:p>
          <a:p>
            <a:pPr marL="342900" lvl="1" indent="-342900"/>
            <a:r>
              <a:rPr lang="en-US" dirty="0" smtClean="0"/>
              <a:t>List View</a:t>
            </a:r>
          </a:p>
          <a:p>
            <a:pPr marL="342900" lvl="1" indent="-342900"/>
            <a:r>
              <a:rPr lang="en-US" dirty="0" smtClean="0"/>
              <a:t>Content </a:t>
            </a:r>
            <a:r>
              <a:rPr lang="en-US" dirty="0"/>
              <a:t>Query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198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Viewer Web 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Edit </a:t>
            </a:r>
            <a:r>
              <a:rPr lang="en-US" b="1" dirty="0" smtClean="0"/>
              <a:t>page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Add </a:t>
            </a:r>
            <a:r>
              <a:rPr lang="en-US" b="1" dirty="0"/>
              <a:t>a Web Part </a:t>
            </a:r>
            <a:r>
              <a:rPr lang="en-US" dirty="0"/>
              <a:t>&gt; </a:t>
            </a:r>
            <a:r>
              <a:rPr lang="en-US" b="1" dirty="0"/>
              <a:t>Media and Content </a:t>
            </a:r>
            <a:r>
              <a:rPr lang="en-US" dirty="0" smtClean="0"/>
              <a:t>category </a:t>
            </a:r>
            <a:r>
              <a:rPr lang="en-US" dirty="0"/>
              <a:t>&gt; </a:t>
            </a:r>
            <a:r>
              <a:rPr lang="en-US" b="1" dirty="0"/>
              <a:t>Image Viewer </a:t>
            </a:r>
            <a:r>
              <a:rPr lang="en-US" dirty="0"/>
              <a:t>web part &gt; </a:t>
            </a:r>
            <a:r>
              <a:rPr lang="en-US" b="1" dirty="0" smtClean="0"/>
              <a:t>Add</a:t>
            </a:r>
            <a:endParaRPr lang="en-US" b="1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Open the tool pane </a:t>
            </a:r>
            <a:r>
              <a:rPr lang="en-US" dirty="0" smtClean="0"/>
              <a:t>&gt; Enter image URL in </a:t>
            </a:r>
            <a:r>
              <a:rPr lang="en-US" b="1" dirty="0" smtClean="0"/>
              <a:t>Image </a:t>
            </a:r>
            <a:r>
              <a:rPr lang="en-US" b="1" dirty="0"/>
              <a:t>Link</a:t>
            </a:r>
            <a:r>
              <a:rPr lang="en-US" dirty="0"/>
              <a:t> text </a:t>
            </a:r>
            <a:r>
              <a:rPr lang="en-US" dirty="0" smtClean="0"/>
              <a:t>box &gt; </a:t>
            </a:r>
            <a:r>
              <a:rPr lang="en-US" b="1" dirty="0" smtClean="0"/>
              <a:t>Test Link </a:t>
            </a:r>
            <a:endParaRPr lang="en-US" b="1" dirty="0"/>
          </a:p>
          <a:p>
            <a:pPr marL="225425" indent="-225425">
              <a:buFont typeface="+mj-lt"/>
              <a:buAutoNum type="arabicPeriod"/>
            </a:pPr>
            <a:r>
              <a:rPr lang="en-US" dirty="0"/>
              <a:t>Configure </a:t>
            </a:r>
            <a:r>
              <a:rPr lang="en-US" dirty="0" smtClean="0"/>
              <a:t>additional properties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OK</a:t>
            </a:r>
            <a:r>
              <a:rPr lang="en-US" dirty="0" smtClean="0"/>
              <a:t> &gt; Save</a:t>
            </a:r>
            <a:r>
              <a:rPr lang="en-US" dirty="0"/>
              <a:t>, check in and publish </a:t>
            </a:r>
            <a:r>
              <a:rPr lang="en-US" dirty="0" smtClean="0"/>
              <a:t>page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199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Tabs Web </a:t>
            </a:r>
            <a:r>
              <a:rPr lang="en-US" dirty="0"/>
              <a:t>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web parts that need tabs should be in the same web part </a:t>
            </a:r>
            <a:r>
              <a:rPr lang="en-US" dirty="0" smtClean="0"/>
              <a:t>zone. The top-to-bottom </a:t>
            </a:r>
            <a:r>
              <a:rPr lang="en-US" dirty="0"/>
              <a:t>order </a:t>
            </a:r>
            <a:r>
              <a:rPr lang="en-US" dirty="0" smtClean="0"/>
              <a:t>of the web parts becomes the left-to-right order of the tabs.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Edit </a:t>
            </a:r>
            <a:r>
              <a:rPr lang="en-US" b="1" dirty="0" smtClean="0"/>
              <a:t>page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Add </a:t>
            </a:r>
            <a:r>
              <a:rPr lang="en-US" b="1" dirty="0"/>
              <a:t>a Web Part </a:t>
            </a:r>
            <a:r>
              <a:rPr lang="en-US" dirty="0"/>
              <a:t>&gt; </a:t>
            </a:r>
            <a:r>
              <a:rPr lang="en-US" b="1" dirty="0" smtClean="0"/>
              <a:t>Miscellaneous</a:t>
            </a:r>
            <a:r>
              <a:rPr lang="en-US" dirty="0" smtClean="0"/>
              <a:t> category </a:t>
            </a:r>
            <a:r>
              <a:rPr lang="en-US" dirty="0"/>
              <a:t>&gt; </a:t>
            </a:r>
            <a:r>
              <a:rPr lang="en-US" b="1" dirty="0" smtClean="0"/>
              <a:t>Simple-Tabs-Web-Part</a:t>
            </a:r>
            <a:r>
              <a:rPr lang="en-US" dirty="0" smtClean="0"/>
              <a:t> &gt; </a:t>
            </a:r>
            <a:r>
              <a:rPr lang="en-US" b="1" dirty="0" smtClean="0"/>
              <a:t>Add</a:t>
            </a:r>
            <a:endParaRPr lang="en-US" b="1" dirty="0"/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Move </a:t>
            </a:r>
            <a:r>
              <a:rPr lang="en-US" b="1" dirty="0"/>
              <a:t>Simple-Tabs-Web-Part</a:t>
            </a:r>
            <a:r>
              <a:rPr lang="en-US" dirty="0"/>
              <a:t> </a:t>
            </a:r>
            <a:r>
              <a:rPr lang="en-US" dirty="0" smtClean="0"/>
              <a:t>below </a:t>
            </a:r>
            <a:r>
              <a:rPr lang="en-US" dirty="0"/>
              <a:t>the </a:t>
            </a:r>
            <a:r>
              <a:rPr lang="en-US" dirty="0" smtClean="0"/>
              <a:t>web </a:t>
            </a:r>
            <a:r>
              <a:rPr lang="en-US" dirty="0"/>
              <a:t>parts </a:t>
            </a:r>
            <a:r>
              <a:rPr lang="en-US" dirty="0" smtClean="0"/>
              <a:t>that need tabs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dirty="0"/>
              <a:t>Save, check in and publish the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200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View Web </a:t>
            </a:r>
            <a:r>
              <a:rPr lang="en-US" dirty="0"/>
              <a:t>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Edit</a:t>
            </a:r>
            <a:r>
              <a:rPr lang="en-US" dirty="0"/>
              <a:t> </a:t>
            </a:r>
            <a:r>
              <a:rPr lang="en-US" dirty="0" smtClean="0"/>
              <a:t>page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Add </a:t>
            </a:r>
            <a:r>
              <a:rPr lang="en-US" b="1" dirty="0"/>
              <a:t>a Web Part </a:t>
            </a:r>
            <a:r>
              <a:rPr lang="en-US" dirty="0"/>
              <a:t>&gt; </a:t>
            </a:r>
            <a:r>
              <a:rPr lang="en-US" b="1" dirty="0" smtClean="0"/>
              <a:t>Apps</a:t>
            </a:r>
            <a:r>
              <a:rPr lang="en-US" dirty="0" smtClean="0"/>
              <a:t> category </a:t>
            </a:r>
            <a:r>
              <a:rPr lang="en-US" dirty="0"/>
              <a:t>&gt; Select </a:t>
            </a:r>
            <a:r>
              <a:rPr lang="en-US" dirty="0" smtClean="0"/>
              <a:t>list &gt; </a:t>
            </a:r>
            <a:r>
              <a:rPr lang="en-US" b="1" dirty="0" smtClean="0"/>
              <a:t>Add</a:t>
            </a:r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List View web part is automatically </a:t>
            </a:r>
            <a:r>
              <a:rPr lang="en-US" dirty="0" smtClean="0"/>
              <a:t>created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To change the </a:t>
            </a:r>
            <a:r>
              <a:rPr lang="en-US" dirty="0" smtClean="0"/>
              <a:t>default display</a:t>
            </a:r>
            <a:r>
              <a:rPr lang="en-US" dirty="0" smtClean="0"/>
              <a:t>, hover </a:t>
            </a:r>
            <a:r>
              <a:rPr lang="en-US" dirty="0"/>
              <a:t>over web part title &gt; C</a:t>
            </a:r>
            <a:r>
              <a:rPr lang="en-US" dirty="0" smtClean="0"/>
              <a:t>lick </a:t>
            </a:r>
            <a:r>
              <a:rPr lang="en-US" dirty="0"/>
              <a:t>down arrow &gt; </a:t>
            </a:r>
            <a:r>
              <a:rPr lang="en-US" b="1" dirty="0"/>
              <a:t>Edit Web </a:t>
            </a:r>
            <a:r>
              <a:rPr lang="en-US" b="1" dirty="0" smtClean="0"/>
              <a:t>Part</a:t>
            </a:r>
            <a:endParaRPr lang="en-US" b="1" dirty="0"/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/>
              <a:t>to another view or edit </a:t>
            </a:r>
            <a:r>
              <a:rPr lang="en-US" dirty="0" smtClean="0"/>
              <a:t>the current view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OK</a:t>
            </a:r>
            <a:r>
              <a:rPr lang="en-US" dirty="0" smtClean="0"/>
              <a:t> &gt; Save</a:t>
            </a:r>
            <a:r>
              <a:rPr lang="en-US" dirty="0"/>
              <a:t>, check in and publish the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201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Part? App? List? Library?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an app and a web part? </a:t>
            </a:r>
            <a:r>
              <a:rPr lang="en-US" dirty="0" smtClean="0"/>
              <a:t>They’re essentially the same</a:t>
            </a:r>
            <a:endParaRPr lang="en-US" dirty="0"/>
          </a:p>
          <a:p>
            <a:pPr lvl="1"/>
            <a:r>
              <a:rPr lang="en-US" dirty="0"/>
              <a:t>Both are available in the web part gallery</a:t>
            </a:r>
          </a:p>
          <a:p>
            <a:pPr lvl="1"/>
            <a:r>
              <a:rPr lang="en-US" dirty="0"/>
              <a:t>Both are added to pages in the same way</a:t>
            </a:r>
          </a:p>
          <a:p>
            <a:pPr lvl="1"/>
            <a:r>
              <a:rPr lang="en-US" dirty="0"/>
              <a:t>Both have custom </a:t>
            </a:r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An app uses the List View web part in the background</a:t>
            </a:r>
          </a:p>
          <a:p>
            <a:r>
              <a:rPr lang="en-US" dirty="0"/>
              <a:t>What’s the difference between an app and a list or library?</a:t>
            </a:r>
          </a:p>
          <a:p>
            <a:pPr lvl="1"/>
            <a:r>
              <a:rPr lang="en-US" dirty="0" smtClean="0"/>
              <a:t>It’s easiest to think of each list and library as an app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202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Query Web </a:t>
            </a:r>
            <a:r>
              <a:rPr lang="en-US" dirty="0"/>
              <a:t>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Edit </a:t>
            </a:r>
            <a:r>
              <a:rPr lang="en-US" b="1" dirty="0" smtClean="0"/>
              <a:t>page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Add </a:t>
            </a:r>
            <a:r>
              <a:rPr lang="en-US" b="1" dirty="0"/>
              <a:t>a Web Part </a:t>
            </a:r>
            <a:r>
              <a:rPr lang="en-US" dirty="0"/>
              <a:t>&gt; </a:t>
            </a:r>
            <a:r>
              <a:rPr lang="en-US" b="1" dirty="0" smtClean="0"/>
              <a:t>Content Rollup </a:t>
            </a:r>
            <a:r>
              <a:rPr lang="en-US" dirty="0" smtClean="0"/>
              <a:t>category </a:t>
            </a:r>
            <a:r>
              <a:rPr lang="en-US" dirty="0"/>
              <a:t>&gt; </a:t>
            </a:r>
            <a:r>
              <a:rPr lang="en-US" b="1" dirty="0" smtClean="0"/>
              <a:t>Content Query</a:t>
            </a:r>
            <a:r>
              <a:rPr lang="en-US" dirty="0" smtClean="0"/>
              <a:t> web </a:t>
            </a:r>
            <a:r>
              <a:rPr lang="en-US" dirty="0"/>
              <a:t>part &gt; </a:t>
            </a:r>
            <a:r>
              <a:rPr lang="en-US" b="1" dirty="0" smtClean="0"/>
              <a:t>Add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Open the tool pane</a:t>
            </a:r>
            <a:endParaRPr lang="en-US" b="1" dirty="0"/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Enter the </a:t>
            </a:r>
            <a:r>
              <a:rPr lang="en-US" dirty="0" smtClean="0"/>
              <a:t>query</a:t>
            </a:r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Configure additional properties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OK</a:t>
            </a:r>
            <a:r>
              <a:rPr lang="en-US" dirty="0" smtClean="0"/>
              <a:t> &gt; Save</a:t>
            </a:r>
            <a:r>
              <a:rPr lang="en-US" dirty="0"/>
              <a:t>, check in and publish the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203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Manipulate </a:t>
            </a:r>
            <a:r>
              <a:rPr lang="en-US" dirty="0"/>
              <a:t>Web </a:t>
            </a:r>
            <a:r>
              <a:rPr lang="en-US" dirty="0" smtClean="0"/>
              <a:t>Parts: Delete, Close, Hide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Delete</a:t>
            </a:r>
          </a:p>
          <a:p>
            <a:r>
              <a:rPr lang="en-US" dirty="0"/>
              <a:t>The web part is completely removed from the page</a:t>
            </a:r>
          </a:p>
          <a:p>
            <a:r>
              <a:rPr lang="en-US" dirty="0"/>
              <a:t>The default web part remains available in the web part gallery</a:t>
            </a:r>
          </a:p>
          <a:p>
            <a:pPr marL="0" indent="0">
              <a:buNone/>
            </a:pPr>
            <a:r>
              <a:rPr lang="en-US" b="1" dirty="0"/>
              <a:t>Close</a:t>
            </a:r>
          </a:p>
          <a:p>
            <a:r>
              <a:rPr lang="en-US" dirty="0"/>
              <a:t>The web part and its configuration are stored in the Closed Parts category of the web part gallery for that page</a:t>
            </a:r>
          </a:p>
          <a:p>
            <a:r>
              <a:rPr lang="en-US" dirty="0"/>
              <a:t>The web part isn’t visible and doesn’t use system resources</a:t>
            </a:r>
          </a:p>
          <a:p>
            <a:r>
              <a:rPr lang="en-US" dirty="0"/>
              <a:t>The configured web part can be added back to the </a:t>
            </a:r>
            <a:r>
              <a:rPr lang="en-US" dirty="0" smtClean="0"/>
              <a:t>same page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Hide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web part performs its function (such as adding tabs to a page), but is seen only when the page is in edit mode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web part uses system resources like a visible web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Manipulate </a:t>
            </a:r>
            <a:r>
              <a:rPr lang="en-US" dirty="0"/>
              <a:t>Web </a:t>
            </a:r>
            <a:r>
              <a:rPr lang="en-US" dirty="0" smtClean="0"/>
              <a:t>Parts: Move, Export, Import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Move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Depending upon the type of page, web parts can be dragged and dropped from one part of a page to another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If drag and drop doesn’t work, use the Zone and Zone Index settings to move a web part to another zone on the page or to rearrange the web parts within a zone</a:t>
            </a:r>
          </a:p>
          <a:p>
            <a:pPr marL="0" indent="0">
              <a:buNone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Export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web part and its configuration is saved as a .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webpart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file 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web part can be imported and used on other pages</a:t>
            </a:r>
          </a:p>
          <a:p>
            <a:r>
              <a:rPr lang="en-US" dirty="0" smtClean="0"/>
              <a:t>This is not available for a List View </a:t>
            </a:r>
            <a:r>
              <a:rPr lang="en-US" dirty="0"/>
              <a:t>web </a:t>
            </a:r>
            <a:r>
              <a:rPr lang="en-US" dirty="0" smtClean="0"/>
              <a:t>part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Import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web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part that was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exported from one page can be re-used on another page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smtClean="0"/>
              <a:t>Web Parts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parts are reusable “containers” that reside on web pages and interact with lists, libraries and other web parts</a:t>
            </a:r>
          </a:p>
          <a:p>
            <a:r>
              <a:rPr lang="en-US" dirty="0"/>
              <a:t>They </a:t>
            </a:r>
            <a:r>
              <a:rPr lang="en-US" dirty="0" smtClean="0"/>
              <a:t>add </a:t>
            </a:r>
            <a:r>
              <a:rPr lang="en-US" dirty="0"/>
              <a:t>functionality to a web </a:t>
            </a:r>
            <a:r>
              <a:rPr lang="en-US" dirty="0" smtClean="0"/>
              <a:t>page and display content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Close, </a:t>
            </a:r>
            <a:r>
              <a:rPr lang="en-US" dirty="0" smtClean="0"/>
              <a:t>hide </a:t>
            </a:r>
            <a:r>
              <a:rPr lang="en-US" dirty="0"/>
              <a:t>and delete a web part</a:t>
            </a:r>
          </a:p>
          <a:p>
            <a:r>
              <a:rPr lang="en-US" dirty="0" smtClean="0"/>
              <a:t>Import, export and move </a:t>
            </a:r>
            <a:r>
              <a:rPr lang="en-US" dirty="0"/>
              <a:t>a web part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206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Hide </a:t>
            </a:r>
            <a:r>
              <a:rPr lang="en-US" dirty="0" smtClean="0"/>
              <a:t>and Unhide a </a:t>
            </a:r>
            <a:r>
              <a:rPr lang="en-US" dirty="0"/>
              <a:t>Web 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Hide</a:t>
            </a:r>
          </a:p>
          <a:p>
            <a:pPr marL="225425" lvl="0" indent="-225425">
              <a:buFont typeface="+mj-lt"/>
              <a:buAutoNum type="arabicPeriod"/>
            </a:pPr>
            <a:r>
              <a:rPr lang="en-US" b="1" dirty="0"/>
              <a:t>Settings</a:t>
            </a:r>
            <a:r>
              <a:rPr lang="en-US" dirty="0"/>
              <a:t> gear &gt; </a:t>
            </a:r>
            <a:r>
              <a:rPr lang="en-US" b="1" dirty="0"/>
              <a:t>Edit page</a:t>
            </a:r>
            <a:endParaRPr lang="en-US" dirty="0"/>
          </a:p>
          <a:p>
            <a:pPr marL="225425" lvl="0" indent="-225425">
              <a:buFont typeface="+mj-lt"/>
              <a:buAutoNum type="arabicPeriod"/>
            </a:pPr>
            <a:r>
              <a:rPr lang="en-US" dirty="0" smtClean="0"/>
              <a:t>Hover over web part title &gt; Click down arrow &gt; </a:t>
            </a:r>
            <a:r>
              <a:rPr lang="en-US" b="1" dirty="0"/>
              <a:t>Edit Web Part </a:t>
            </a:r>
            <a:endParaRPr lang="en-US" b="1" dirty="0" smtClean="0"/>
          </a:p>
          <a:p>
            <a:pPr marL="225425" lvl="0" indent="-225425">
              <a:buFont typeface="+mj-lt"/>
              <a:buAutoNum type="arabicPeriod"/>
            </a:pPr>
            <a:r>
              <a:rPr lang="en-US" dirty="0" smtClean="0"/>
              <a:t>In Layout section, check </a:t>
            </a:r>
            <a:r>
              <a:rPr lang="en-US" b="1" dirty="0" smtClean="0"/>
              <a:t>Hidden</a:t>
            </a:r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OK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smtClean="0"/>
              <a:t>Save</a:t>
            </a:r>
            <a:r>
              <a:rPr lang="en-US" dirty="0"/>
              <a:t>, check in and publish the </a:t>
            </a:r>
            <a:r>
              <a:rPr lang="en-US" dirty="0" smtClean="0"/>
              <a:t>page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Unhide</a:t>
            </a:r>
            <a:endParaRPr lang="en-US" b="1" dirty="0"/>
          </a:p>
          <a:p>
            <a:pPr marL="225425" lvl="0" indent="-225425">
              <a:buFont typeface="+mj-lt"/>
              <a:buAutoNum type="arabicPeriod"/>
            </a:pPr>
            <a:r>
              <a:rPr lang="en-US" b="1" dirty="0"/>
              <a:t>Settings</a:t>
            </a:r>
            <a:r>
              <a:rPr lang="en-US" dirty="0"/>
              <a:t> gear &gt; </a:t>
            </a:r>
            <a:r>
              <a:rPr lang="en-US" b="1" dirty="0"/>
              <a:t>Edit page</a:t>
            </a:r>
            <a:endParaRPr lang="en-US" dirty="0"/>
          </a:p>
          <a:p>
            <a:pPr marL="225425" lvl="0" indent="-225425">
              <a:buFont typeface="+mj-lt"/>
              <a:buAutoNum type="arabicPeriod"/>
            </a:pPr>
            <a:r>
              <a:rPr lang="en-US" dirty="0"/>
              <a:t>Hover over web part title &gt; Click down arrow &gt; </a:t>
            </a:r>
            <a:r>
              <a:rPr lang="en-US" b="1" dirty="0"/>
              <a:t>Edit Web Part </a:t>
            </a:r>
          </a:p>
          <a:p>
            <a:pPr marL="225425" lvl="0" indent="-225425">
              <a:buFont typeface="+mj-lt"/>
              <a:buAutoNum type="arabicPeriod"/>
            </a:pPr>
            <a:r>
              <a:rPr lang="en-US" dirty="0"/>
              <a:t>In Layout section, </a:t>
            </a:r>
            <a:r>
              <a:rPr lang="en-US" dirty="0" smtClean="0"/>
              <a:t>uncheck </a:t>
            </a:r>
            <a:r>
              <a:rPr lang="en-US" b="1" dirty="0" smtClean="0"/>
              <a:t>Hidden</a:t>
            </a:r>
            <a:endParaRPr lang="en-US" dirty="0" smtClean="0"/>
          </a:p>
          <a:p>
            <a:pPr marL="225425" lvl="0" indent="-225425">
              <a:buFont typeface="+mj-lt"/>
              <a:buAutoNum type="arabicPeriod"/>
            </a:pPr>
            <a:r>
              <a:rPr lang="en-US" b="1" dirty="0"/>
              <a:t>OK</a:t>
            </a:r>
            <a:r>
              <a:rPr lang="en-US" dirty="0"/>
              <a:t> &gt; </a:t>
            </a:r>
            <a:r>
              <a:rPr lang="en-US" dirty="0" smtClean="0"/>
              <a:t>Save</a:t>
            </a:r>
            <a:r>
              <a:rPr lang="en-US" dirty="0"/>
              <a:t>, check in and publish the page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207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</a:t>
            </a:r>
            <a:r>
              <a:rPr lang="en-US" dirty="0" smtClean="0"/>
              <a:t>and Restore a </a:t>
            </a:r>
            <a:r>
              <a:rPr lang="en-US" dirty="0"/>
              <a:t>Web 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Close</a:t>
            </a:r>
          </a:p>
          <a:p>
            <a:pPr marL="225425" lvl="0" indent="-225425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Edit </a:t>
            </a:r>
            <a:r>
              <a:rPr lang="en-US" b="1" dirty="0" smtClean="0"/>
              <a:t>page</a:t>
            </a:r>
            <a:endParaRPr lang="en-US" dirty="0"/>
          </a:p>
          <a:p>
            <a:pPr marL="225425" lvl="0" indent="-225425">
              <a:buFont typeface="+mj-lt"/>
              <a:buAutoNum type="arabicPeriod"/>
            </a:pPr>
            <a:r>
              <a:rPr lang="en-US" dirty="0"/>
              <a:t>Hover over web part title </a:t>
            </a:r>
            <a:r>
              <a:rPr lang="en-US" dirty="0" smtClean="0"/>
              <a:t>&gt; </a:t>
            </a:r>
            <a:r>
              <a:rPr lang="en-US" dirty="0"/>
              <a:t>Click down </a:t>
            </a:r>
            <a:r>
              <a:rPr lang="en-US" dirty="0" smtClean="0"/>
              <a:t>arrow &gt; </a:t>
            </a:r>
            <a:r>
              <a:rPr lang="en-US" b="1" dirty="0" smtClean="0"/>
              <a:t>Close</a:t>
            </a:r>
          </a:p>
          <a:p>
            <a:pPr marL="225425" indent="-225425">
              <a:buFont typeface="+mj-lt"/>
              <a:buAutoNum type="arabicPeriod"/>
            </a:pPr>
            <a:r>
              <a:rPr lang="en-US" b="1" dirty="0"/>
              <a:t>OK</a:t>
            </a:r>
            <a:r>
              <a:rPr lang="en-US" dirty="0"/>
              <a:t> &gt; </a:t>
            </a:r>
            <a:r>
              <a:rPr lang="en-US" dirty="0" smtClean="0"/>
              <a:t>Save</a:t>
            </a:r>
            <a:r>
              <a:rPr lang="en-US" dirty="0"/>
              <a:t>, check in and publish the </a:t>
            </a:r>
            <a:r>
              <a:rPr lang="en-US" dirty="0" smtClean="0"/>
              <a:t>page</a:t>
            </a:r>
            <a:endParaRPr lang="en-US" b="1" dirty="0" smtClean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Add a Closed Web Part</a:t>
            </a:r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Edit </a:t>
            </a:r>
            <a:r>
              <a:rPr lang="en-US" b="1" dirty="0" smtClean="0"/>
              <a:t>page</a:t>
            </a:r>
            <a:endParaRPr lang="en-US" b="1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Add </a:t>
            </a:r>
            <a:r>
              <a:rPr lang="en-US" b="1" dirty="0"/>
              <a:t>a Web Part </a:t>
            </a:r>
            <a:r>
              <a:rPr lang="en-US" dirty="0"/>
              <a:t>&gt; </a:t>
            </a:r>
            <a:r>
              <a:rPr lang="en-US" b="1" dirty="0" smtClean="0"/>
              <a:t>Closed Parts </a:t>
            </a:r>
            <a:r>
              <a:rPr lang="en-US" dirty="0" smtClean="0"/>
              <a:t>category </a:t>
            </a:r>
            <a:r>
              <a:rPr lang="en-US" dirty="0"/>
              <a:t>&gt; Select </a:t>
            </a:r>
            <a:r>
              <a:rPr lang="en-US" dirty="0" smtClean="0"/>
              <a:t>closed web </a:t>
            </a:r>
            <a:r>
              <a:rPr lang="en-US" dirty="0"/>
              <a:t>part &gt; </a:t>
            </a:r>
            <a:r>
              <a:rPr lang="en-US" b="1" dirty="0" smtClean="0"/>
              <a:t>Add</a:t>
            </a:r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Save</a:t>
            </a:r>
            <a:r>
              <a:rPr lang="en-US" dirty="0"/>
              <a:t>, check in and publish the page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225425" indent="-225425">
              <a:buFont typeface="+mj-lt"/>
              <a:buAutoNum type="arabicPeriod"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208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a Web 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lvl="0" indent="-225425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Edit </a:t>
            </a:r>
            <a:r>
              <a:rPr lang="en-US" b="1" dirty="0" smtClean="0"/>
              <a:t>page</a:t>
            </a:r>
            <a:endParaRPr lang="en-US" dirty="0"/>
          </a:p>
          <a:p>
            <a:pPr marL="225425" lvl="0" indent="-225425">
              <a:buFont typeface="+mj-lt"/>
              <a:buAutoNum type="arabicPeriod"/>
            </a:pPr>
            <a:r>
              <a:rPr lang="en-US" dirty="0"/>
              <a:t>Hover over web part title &gt; Click down </a:t>
            </a:r>
            <a:r>
              <a:rPr lang="en-US" dirty="0" smtClean="0"/>
              <a:t>arrow &gt; </a:t>
            </a:r>
            <a:r>
              <a:rPr lang="en-US" b="1" dirty="0" smtClean="0"/>
              <a:t>Delete</a:t>
            </a:r>
          </a:p>
          <a:p>
            <a:pPr marL="225425" indent="-225425">
              <a:buFont typeface="+mj-lt"/>
              <a:buAutoNum type="arabicPeriod"/>
            </a:pPr>
            <a:r>
              <a:rPr lang="en-US" b="1" dirty="0"/>
              <a:t>OK</a:t>
            </a:r>
            <a:r>
              <a:rPr lang="en-US" dirty="0"/>
              <a:t> &gt; </a:t>
            </a:r>
            <a:r>
              <a:rPr lang="en-US" dirty="0" smtClean="0"/>
              <a:t>Save</a:t>
            </a:r>
            <a:r>
              <a:rPr lang="en-US" dirty="0"/>
              <a:t>, check in and publish the </a:t>
            </a:r>
            <a:r>
              <a:rPr lang="en-US" dirty="0" smtClean="0"/>
              <a:t>page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209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and Import a </a:t>
            </a:r>
            <a:r>
              <a:rPr lang="en-US" dirty="0"/>
              <a:t>Web 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Export</a:t>
            </a:r>
          </a:p>
          <a:p>
            <a:pPr marL="225425" lvl="0" indent="-225425">
              <a:buFont typeface="+mj-lt"/>
              <a:buAutoNum type="arabicPeriod"/>
            </a:pPr>
            <a:r>
              <a:rPr lang="en-US" b="1" dirty="0"/>
              <a:t>Settings</a:t>
            </a:r>
            <a:r>
              <a:rPr lang="en-US" dirty="0"/>
              <a:t> gear &gt; </a:t>
            </a:r>
            <a:r>
              <a:rPr lang="en-US" b="1" dirty="0"/>
              <a:t>Edit page</a:t>
            </a:r>
            <a:endParaRPr lang="en-US" dirty="0"/>
          </a:p>
          <a:p>
            <a:pPr marL="225425" lvl="0" indent="-225425">
              <a:buFont typeface="+mj-lt"/>
              <a:buAutoNum type="arabicPeriod"/>
            </a:pPr>
            <a:r>
              <a:rPr lang="en-US" dirty="0"/>
              <a:t>Hover over web part title &gt; Click down arrow &gt; </a:t>
            </a:r>
            <a:r>
              <a:rPr lang="en-US" b="1" dirty="0" smtClean="0"/>
              <a:t>Export</a:t>
            </a:r>
            <a:r>
              <a:rPr lang="en-US" dirty="0" smtClean="0"/>
              <a:t> &gt; </a:t>
            </a:r>
            <a:r>
              <a:rPr lang="en-US" b="1" dirty="0" smtClean="0"/>
              <a:t>OK</a:t>
            </a:r>
          </a:p>
          <a:p>
            <a:pPr marL="223838" lvl="1" indent="0">
              <a:buNone/>
            </a:pPr>
            <a:r>
              <a:rPr lang="en-US" dirty="0" smtClean="0"/>
              <a:t>If </a:t>
            </a:r>
            <a:r>
              <a:rPr lang="en-US" b="1" dirty="0" smtClean="0"/>
              <a:t>Export</a:t>
            </a:r>
            <a:r>
              <a:rPr lang="en-US" dirty="0" smtClean="0"/>
              <a:t> </a:t>
            </a:r>
            <a:r>
              <a:rPr lang="en-US" dirty="0" smtClean="0"/>
              <a:t>is not </a:t>
            </a:r>
            <a:r>
              <a:rPr lang="en-US" dirty="0" smtClean="0"/>
              <a:t>available, expand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dirty="0"/>
              <a:t>section </a:t>
            </a:r>
            <a:r>
              <a:rPr lang="en-US" dirty="0" smtClean="0"/>
              <a:t>and </a:t>
            </a:r>
            <a:r>
              <a:rPr lang="en-US" dirty="0" smtClean="0"/>
              <a:t>change </a:t>
            </a:r>
            <a:r>
              <a:rPr lang="en-US" b="1" dirty="0" smtClean="0"/>
              <a:t>Export </a:t>
            </a:r>
            <a:r>
              <a:rPr lang="en-US" b="1" dirty="0"/>
              <a:t>Mode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b="1" dirty="0" smtClean="0"/>
              <a:t>Export </a:t>
            </a:r>
            <a:r>
              <a:rPr lang="en-US" b="1" dirty="0"/>
              <a:t>all </a:t>
            </a:r>
            <a:r>
              <a:rPr lang="en-US" b="1" dirty="0" smtClean="0"/>
              <a:t>Data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Browse to download destination &gt; </a:t>
            </a:r>
            <a:r>
              <a:rPr lang="en-US" b="1" dirty="0" smtClean="0"/>
              <a:t>Save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Import</a:t>
            </a:r>
          </a:p>
          <a:p>
            <a:pPr marL="225425" lvl="0" indent="-225425">
              <a:buFont typeface="+mj-lt"/>
              <a:buAutoNum type="arabicPeriod"/>
            </a:pPr>
            <a:r>
              <a:rPr lang="en-US" b="1" dirty="0"/>
              <a:t>Settings</a:t>
            </a:r>
            <a:r>
              <a:rPr lang="en-US" dirty="0"/>
              <a:t> gear &gt; </a:t>
            </a:r>
            <a:r>
              <a:rPr lang="en-US" b="1" dirty="0"/>
              <a:t>Edit page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Add </a:t>
            </a:r>
            <a:r>
              <a:rPr lang="en-US" b="1" dirty="0"/>
              <a:t>a </a:t>
            </a:r>
            <a:r>
              <a:rPr lang="en-US" b="1" dirty="0" smtClean="0"/>
              <a:t>Web Part </a:t>
            </a:r>
            <a:r>
              <a:rPr lang="en-US" dirty="0" smtClean="0"/>
              <a:t>&gt; </a:t>
            </a:r>
            <a:r>
              <a:rPr lang="en-US" b="1" dirty="0" smtClean="0"/>
              <a:t>Upload </a:t>
            </a:r>
            <a:r>
              <a:rPr lang="en-US" b="1" dirty="0"/>
              <a:t>a Web Part </a:t>
            </a:r>
            <a:r>
              <a:rPr lang="en-US" dirty="0" smtClean="0"/>
              <a:t>&gt; Browse to and upload .</a:t>
            </a:r>
            <a:r>
              <a:rPr lang="en-US" dirty="0" err="1" smtClean="0"/>
              <a:t>webpart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Add a Web Part </a:t>
            </a:r>
            <a:r>
              <a:rPr lang="en-US" dirty="0" smtClean="0"/>
              <a:t>&gt; </a:t>
            </a:r>
            <a:r>
              <a:rPr lang="en-US" b="1" dirty="0" smtClean="0"/>
              <a:t>Imported </a:t>
            </a:r>
            <a:r>
              <a:rPr lang="en-US" b="1" dirty="0"/>
              <a:t>Web Parts </a:t>
            </a:r>
            <a:r>
              <a:rPr lang="en-US" dirty="0" smtClean="0"/>
              <a:t>category &gt; Select the </a:t>
            </a:r>
            <a:r>
              <a:rPr lang="en-US" dirty="0"/>
              <a:t>imported web </a:t>
            </a:r>
            <a:r>
              <a:rPr lang="en-US" dirty="0" smtClean="0"/>
              <a:t>part &gt; </a:t>
            </a:r>
            <a:r>
              <a:rPr lang="en-US" b="1" dirty="0" smtClean="0"/>
              <a:t>Add</a:t>
            </a:r>
          </a:p>
          <a:p>
            <a:pPr marL="225425" indent="-225425">
              <a:buFont typeface="+mj-lt"/>
              <a:buAutoNum type="arabicPeriod"/>
            </a:pPr>
            <a:r>
              <a:rPr lang="en-US" dirty="0"/>
              <a:t>Save, check in and publish the </a:t>
            </a:r>
            <a:r>
              <a:rPr lang="en-US" dirty="0" smtClean="0"/>
              <a:t>page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210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a </a:t>
            </a:r>
            <a:r>
              <a:rPr lang="en-US" dirty="0"/>
              <a:t>Web 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Edit </a:t>
            </a:r>
            <a:r>
              <a:rPr lang="en-US" b="1" dirty="0" smtClean="0"/>
              <a:t>page</a:t>
            </a:r>
            <a:endParaRPr lang="en-US" b="1" dirty="0"/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Drag </a:t>
            </a:r>
            <a:r>
              <a:rPr lang="en-US" dirty="0"/>
              <a:t>web part to new </a:t>
            </a:r>
            <a:r>
              <a:rPr lang="en-US" dirty="0" smtClean="0"/>
              <a:t>location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endParaRPr lang="en-US" dirty="0" smtClean="0"/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Hover </a:t>
            </a:r>
            <a:r>
              <a:rPr lang="en-US" dirty="0"/>
              <a:t>over the title of the </a:t>
            </a:r>
            <a:r>
              <a:rPr lang="en-US" dirty="0" smtClean="0"/>
              <a:t>web part &gt; Click down arrow &gt; </a:t>
            </a:r>
            <a:r>
              <a:rPr lang="en-US" b="1" dirty="0" smtClean="0"/>
              <a:t>Edit </a:t>
            </a:r>
            <a:r>
              <a:rPr lang="en-US" b="1" dirty="0"/>
              <a:t>Web </a:t>
            </a:r>
            <a:r>
              <a:rPr lang="en-US" b="1" dirty="0" smtClean="0"/>
              <a:t>Part</a:t>
            </a:r>
            <a:r>
              <a:rPr lang="en-US" dirty="0" smtClean="0"/>
              <a:t> </a:t>
            </a:r>
            <a:endParaRPr lang="en-US" dirty="0"/>
          </a:p>
          <a:p>
            <a:pPr marL="225425" indent="-225425">
              <a:buFont typeface="+mj-lt"/>
              <a:buAutoNum type="arabicPeriod"/>
            </a:pPr>
            <a:r>
              <a:rPr lang="en-US" dirty="0" smtClean="0"/>
              <a:t>Expand </a:t>
            </a:r>
            <a:r>
              <a:rPr lang="en-US" dirty="0"/>
              <a:t>the </a:t>
            </a:r>
            <a:r>
              <a:rPr lang="en-US" b="1" dirty="0"/>
              <a:t>Layout</a:t>
            </a:r>
            <a:r>
              <a:rPr lang="en-US" dirty="0"/>
              <a:t> section </a:t>
            </a:r>
            <a:r>
              <a:rPr lang="en-US" dirty="0" smtClean="0"/>
              <a:t>&gt; Change </a:t>
            </a:r>
            <a:r>
              <a:rPr lang="en-US" b="1" dirty="0" smtClean="0"/>
              <a:t>Zone</a:t>
            </a:r>
            <a:r>
              <a:rPr lang="en-US" dirty="0" smtClean="0"/>
              <a:t> and/or </a:t>
            </a:r>
            <a:r>
              <a:rPr lang="en-US" b="1" dirty="0" smtClean="0"/>
              <a:t>Zone Index</a:t>
            </a:r>
            <a:endParaRPr lang="en-US" b="1" dirty="0"/>
          </a:p>
          <a:p>
            <a:pPr marL="225425" indent="-225425">
              <a:buFont typeface="+mj-lt"/>
              <a:buAutoNum type="arabicPeriod"/>
            </a:pPr>
            <a:r>
              <a:rPr lang="en-US" b="1" dirty="0"/>
              <a:t>OK</a:t>
            </a:r>
            <a:r>
              <a:rPr lang="en-US" dirty="0"/>
              <a:t> &gt; </a:t>
            </a:r>
            <a:r>
              <a:rPr lang="en-US" dirty="0" smtClean="0"/>
              <a:t>Save, check in </a:t>
            </a:r>
            <a:r>
              <a:rPr lang="en-US" dirty="0"/>
              <a:t>and publish </a:t>
            </a:r>
            <a:r>
              <a:rPr lang="en-US" dirty="0" smtClean="0"/>
              <a:t>the page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211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Web Parts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web part does not have versions! </a:t>
            </a:r>
          </a:p>
          <a:p>
            <a:r>
              <a:rPr lang="en-US" dirty="0"/>
              <a:t>Changes to a web part overwrite previous content and settings</a:t>
            </a:r>
          </a:p>
          <a:p>
            <a:r>
              <a:rPr lang="en-US" dirty="0"/>
              <a:t>Store content in lists and libraries with versioning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Web Parts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add a List View web part, you can use an existing view in the web part</a:t>
            </a:r>
          </a:p>
          <a:p>
            <a:pPr lvl="1"/>
            <a:r>
              <a:rPr lang="en-US" dirty="0"/>
              <a:t>Changes made to the view in the list or library later do not update the view in the web part</a:t>
            </a:r>
          </a:p>
          <a:p>
            <a:r>
              <a:rPr lang="en-US" dirty="0"/>
              <a:t>If you </a:t>
            </a:r>
            <a:r>
              <a:rPr lang="en-US" b="1" dirty="0"/>
              <a:t>Edit the current view </a:t>
            </a:r>
            <a:r>
              <a:rPr lang="en-US" dirty="0"/>
              <a:t>within the List View web part, that work is lost if you delete the web part</a:t>
            </a:r>
          </a:p>
          <a:p>
            <a:pPr lvl="1"/>
            <a:r>
              <a:rPr lang="en-US" dirty="0"/>
              <a:t>Changes made to a view within a web part do not update the view in the list or library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Web Parts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which is better in your situation </a:t>
            </a:r>
          </a:p>
          <a:p>
            <a:pPr lvl="1"/>
            <a:r>
              <a:rPr lang="en-US" dirty="0"/>
              <a:t>If you think </a:t>
            </a:r>
            <a:r>
              <a:rPr lang="en-US" dirty="0" smtClean="0"/>
              <a:t>a view </a:t>
            </a:r>
            <a:r>
              <a:rPr lang="en-US" dirty="0"/>
              <a:t>is useful for many users, create it in the list or library</a:t>
            </a:r>
          </a:p>
          <a:p>
            <a:pPr lvl="1"/>
            <a:r>
              <a:rPr lang="en-US" dirty="0"/>
              <a:t>If you think </a:t>
            </a:r>
            <a:r>
              <a:rPr lang="en-US" dirty="0" smtClean="0"/>
              <a:t>a view </a:t>
            </a:r>
            <a:r>
              <a:rPr lang="en-US" dirty="0"/>
              <a:t>is only useful within the web part, edit the view in the web part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Web Parts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Change the </a:t>
            </a:r>
            <a:r>
              <a:rPr lang="en-US" b="1" dirty="0"/>
              <a:t>Toolbar </a:t>
            </a:r>
            <a:r>
              <a:rPr lang="en-US" b="1" dirty="0" smtClean="0"/>
              <a:t>Type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b="1" dirty="0"/>
              <a:t>No Toolbar </a:t>
            </a:r>
            <a:r>
              <a:rPr lang="en-US" dirty="0"/>
              <a:t>if </a:t>
            </a:r>
            <a:r>
              <a:rPr lang="en-US" dirty="0" smtClean="0"/>
              <a:t>you </a:t>
            </a:r>
            <a:r>
              <a:rPr lang="en-US" dirty="0"/>
              <a:t>want to remove </a:t>
            </a:r>
            <a:r>
              <a:rPr lang="en-US" dirty="0" smtClean="0"/>
              <a:t>the </a:t>
            </a:r>
            <a:r>
              <a:rPr lang="en-US" dirty="0"/>
              <a:t>options </a:t>
            </a:r>
            <a:r>
              <a:rPr lang="en-US" dirty="0" smtClean="0"/>
              <a:t>to </a:t>
            </a:r>
            <a:r>
              <a:rPr lang="en-US" dirty="0"/>
              <a:t>add or </a:t>
            </a:r>
            <a:r>
              <a:rPr lang="en-US" dirty="0" smtClean="0"/>
              <a:t>edit </a:t>
            </a:r>
            <a:r>
              <a:rPr lang="en-US" dirty="0"/>
              <a:t>items or files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2012" r="1892" b="1781"/>
          <a:stretch/>
        </p:blipFill>
        <p:spPr bwMode="auto">
          <a:xfrm>
            <a:off x="2857500" y="2038560"/>
            <a:ext cx="3886200" cy="399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857500" y="3958058"/>
            <a:ext cx="1350169" cy="29982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Web Parts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Tabs</a:t>
            </a:r>
          </a:p>
          <a:p>
            <a:r>
              <a:rPr lang="en-US" dirty="0" smtClean="0"/>
              <a:t>Image Viewer</a:t>
            </a:r>
            <a:endParaRPr lang="en-US" dirty="0"/>
          </a:p>
          <a:p>
            <a:r>
              <a:rPr lang="en-US" dirty="0" smtClean="0"/>
              <a:t>List View</a:t>
            </a:r>
          </a:p>
          <a:p>
            <a:r>
              <a:rPr lang="en-US" dirty="0" smtClean="0"/>
              <a:t>Content Query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189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Web Parts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sort a list or library in some order other than numeric or alphabetic (such as geographic)</a:t>
            </a:r>
          </a:p>
          <a:p>
            <a:pPr marL="225425" indent="-225425">
              <a:buFont typeface="+mj-lt"/>
              <a:buAutoNum type="arabicPeriod"/>
            </a:pPr>
            <a:r>
              <a:rPr lang="en-US" dirty="0"/>
              <a:t>See if there is a column for Order.</a:t>
            </a:r>
          </a:p>
          <a:p>
            <a:pPr marL="225425" indent="-225425">
              <a:buFont typeface="+mj-lt"/>
              <a:buAutoNum type="arabicPeriod"/>
            </a:pPr>
            <a:r>
              <a:rPr lang="en-US" dirty="0"/>
              <a:t>If not, add a column named Order and define the type of information as number</a:t>
            </a:r>
          </a:p>
          <a:p>
            <a:pPr marL="225425" indent="-225425">
              <a:buFont typeface="+mj-lt"/>
              <a:buAutoNum type="arabicPeriod"/>
            </a:pPr>
            <a:r>
              <a:rPr lang="en-US" dirty="0"/>
              <a:t>In the Order column, give a number (1, 2, 3) to each item to define its display order</a:t>
            </a:r>
          </a:p>
          <a:p>
            <a:pPr marL="225425" indent="-225425">
              <a:buFont typeface="+mj-lt"/>
              <a:buAutoNum type="arabicPeriod"/>
            </a:pPr>
            <a:r>
              <a:rPr lang="en-US" dirty="0"/>
              <a:t>In the web part, sort by the Order column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Gotchas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may appear on pages, even if the pages were not published</a:t>
            </a:r>
          </a:p>
          <a:p>
            <a:r>
              <a:rPr lang="en-US" dirty="0"/>
              <a:t>Huh? A page contains web parts, but those web parts draw their content from lists and libraries</a:t>
            </a:r>
          </a:p>
          <a:p>
            <a:r>
              <a:rPr lang="en-US" dirty="0"/>
              <a:t>So, a change to a list or library may appear on a page, even though the page was not published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Gotchas</a:t>
            </a:r>
            <a:r>
              <a:rPr lang="en-US" dirty="0" smtClean="0"/>
              <a:t> –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home page includes Recent Documents </a:t>
            </a:r>
          </a:p>
          <a:p>
            <a:r>
              <a:rPr lang="en-US" dirty="0"/>
              <a:t>When you add a new document to the library, Recent Documents is automatically updated</a:t>
            </a:r>
          </a:p>
          <a:p>
            <a:pPr lvl="1"/>
            <a:r>
              <a:rPr lang="en-US" dirty="0"/>
              <a:t>Why? When the home page loads, the web part that displays the Recent Documents queries the library to identify and display the newest documents</a:t>
            </a:r>
          </a:p>
          <a:p>
            <a:r>
              <a:rPr lang="en-US" dirty="0"/>
              <a:t>The page hasn’t changed since it simply contains the web part – it’s the display within the web part that’s changed</a:t>
            </a:r>
          </a:p>
          <a:p>
            <a:r>
              <a:rPr lang="en-US" dirty="0"/>
              <a:t>Remember, this is the concept of data-driven pages </a:t>
            </a:r>
          </a:p>
          <a:p>
            <a:r>
              <a:rPr lang="en-US" dirty="0"/>
              <a:t>So, a change can appear on a page although the page was not published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</a:t>
            </a:r>
            <a:r>
              <a:rPr lang="en-US" dirty="0" smtClean="0"/>
              <a:t>Web Part Changes </a:t>
            </a:r>
            <a:r>
              <a:rPr lang="en-US" dirty="0"/>
              <a:t>Go Live?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Inside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Connect team/project sites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Unauthenticated (public) area of Connect</a:t>
            </a:r>
          </a:p>
          <a:p>
            <a:pPr lvl="1"/>
            <a:r>
              <a:rPr lang="en-US" dirty="0"/>
              <a:t>Make changes on a staging server; changes are copied to a production server at :42 after the hour</a:t>
            </a:r>
          </a:p>
          <a:p>
            <a:pPr lvl="0"/>
            <a:r>
              <a:rPr lang="en-US" dirty="0"/>
              <a:t>There may be review or </a:t>
            </a:r>
            <a:r>
              <a:rPr lang="en-US" dirty="0" smtClean="0"/>
              <a:t>approval </a:t>
            </a:r>
            <a:r>
              <a:rPr lang="en-US" dirty="0"/>
              <a:t>processes in your area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6: Web Parts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lvl="0" indent="-225425">
              <a:buFont typeface="+mj-lt"/>
              <a:buAutoNum type="arabicPeriod"/>
            </a:pPr>
            <a:r>
              <a:rPr lang="en-US" dirty="0"/>
              <a:t>Go to the Designer Class home page</a:t>
            </a:r>
          </a:p>
          <a:p>
            <a:pPr marL="225425" lvl="0" indent="-225425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Exercises</a:t>
            </a:r>
            <a:r>
              <a:rPr lang="en-US" dirty="0"/>
              <a:t> for the links you’ll </a:t>
            </a:r>
            <a:r>
              <a:rPr lang="en-US" dirty="0" smtClean="0"/>
              <a:t>need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220</a:t>
            </a:fld>
            <a:endParaRPr lang="en-US"/>
          </a:p>
        </p:txBody>
      </p:sp>
      <p:pic>
        <p:nvPicPr>
          <p:cNvPr id="5" name="Picture 2" descr="C:\Users\drspringall\Desktop\sharepoint_icons copy-07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248940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Tabs Web 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tabs to display</a:t>
            </a:r>
            <a:br>
              <a:rPr lang="en-US" dirty="0" smtClean="0"/>
            </a:br>
            <a:r>
              <a:rPr lang="en-US" dirty="0" smtClean="0"/>
              <a:t>a lot of information in</a:t>
            </a:r>
            <a:br>
              <a:rPr lang="en-US" dirty="0" smtClean="0"/>
            </a:br>
            <a:r>
              <a:rPr lang="en-US" dirty="0" smtClean="0"/>
              <a:t>a small amount of space</a:t>
            </a:r>
          </a:p>
          <a:p>
            <a:r>
              <a:rPr lang="en-US" dirty="0" smtClean="0"/>
              <a:t>Each tab contains one</a:t>
            </a:r>
            <a:br>
              <a:rPr lang="en-US" dirty="0" smtClean="0"/>
            </a:br>
            <a:r>
              <a:rPr lang="en-US" dirty="0" smtClean="0"/>
              <a:t>web part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190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421145" y="1233126"/>
            <a:ext cx="5105400" cy="38928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364121" y="3532832"/>
            <a:ext cx="3248024" cy="4486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Viewer Web 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is stored </a:t>
            </a:r>
            <a:r>
              <a:rPr lang="en-US" dirty="0"/>
              <a:t>in the</a:t>
            </a:r>
            <a:br>
              <a:rPr lang="en-US" dirty="0"/>
            </a:br>
            <a:r>
              <a:rPr lang="en-US" dirty="0"/>
              <a:t>Asset library</a:t>
            </a:r>
          </a:p>
          <a:p>
            <a:r>
              <a:rPr lang="en-US" dirty="0"/>
              <a:t>Image </a:t>
            </a:r>
            <a:r>
              <a:rPr lang="en-US" dirty="0" smtClean="0"/>
              <a:t>is displayed </a:t>
            </a:r>
            <a:r>
              <a:rPr lang="en-US" dirty="0"/>
              <a:t>on </a:t>
            </a:r>
            <a:br>
              <a:rPr lang="en-US" dirty="0"/>
            </a:br>
            <a:r>
              <a:rPr lang="en-US" dirty="0"/>
              <a:t>a page </a:t>
            </a:r>
            <a:r>
              <a:rPr lang="en-US" dirty="0" smtClean="0"/>
              <a:t>with the </a:t>
            </a:r>
            <a:r>
              <a:rPr lang="en-US" dirty="0"/>
              <a:t>Image </a:t>
            </a:r>
            <a:br>
              <a:rPr lang="en-US" dirty="0"/>
            </a:br>
            <a:r>
              <a:rPr lang="en-US" dirty="0"/>
              <a:t>Viewer web </a:t>
            </a:r>
            <a:r>
              <a:rPr lang="en-US" dirty="0" smtClean="0"/>
              <a:t>part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191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00" y="1233126"/>
            <a:ext cx="5132545" cy="3883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440322" y="3008956"/>
            <a:ext cx="3581398" cy="21080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View Web </a:t>
            </a:r>
            <a:r>
              <a:rPr lang="en-US" dirty="0" smtClean="0"/>
              <a:t>Part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Lists </a:t>
            </a:r>
            <a:r>
              <a:rPr lang="en-US" dirty="0"/>
              <a:t>and </a:t>
            </a:r>
            <a:r>
              <a:rPr lang="en-US" dirty="0" smtClean="0"/>
              <a:t>libraries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contain content</a:t>
            </a:r>
          </a:p>
          <a:p>
            <a:r>
              <a:rPr lang="en-US" dirty="0"/>
              <a:t>A page </a:t>
            </a:r>
            <a:r>
              <a:rPr lang="en-US" dirty="0" smtClean="0"/>
              <a:t>contains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List View web </a:t>
            </a:r>
            <a:r>
              <a:rPr lang="en-US" dirty="0"/>
              <a:t>parts</a:t>
            </a:r>
          </a:p>
          <a:p>
            <a:r>
              <a:rPr lang="en-US" dirty="0" smtClean="0"/>
              <a:t>The List View web </a:t>
            </a:r>
            <a:br>
              <a:rPr lang="en-US" dirty="0" smtClean="0"/>
            </a:br>
            <a:r>
              <a:rPr lang="en-US" dirty="0" smtClean="0"/>
              <a:t>parts draw content </a:t>
            </a:r>
            <a:br>
              <a:rPr lang="en-US" dirty="0" smtClean="0"/>
            </a:br>
            <a:r>
              <a:rPr lang="en-US" dirty="0" smtClean="0"/>
              <a:t>from the list or </a:t>
            </a:r>
            <a:br>
              <a:rPr lang="en-US" dirty="0" smtClean="0"/>
            </a:br>
            <a:r>
              <a:rPr lang="en-US" dirty="0" smtClean="0"/>
              <a:t>library and display </a:t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/>
              <a:t>on </a:t>
            </a:r>
            <a:r>
              <a:rPr lang="en-US" dirty="0" smtClean="0"/>
              <a:t>the web </a:t>
            </a:r>
            <a:r>
              <a:rPr lang="en-US" dirty="0"/>
              <a:t>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192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70" y="1233126"/>
            <a:ext cx="5476875" cy="414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302209" y="2491881"/>
            <a:ext cx="1485899" cy="77946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54784" y="2491881"/>
            <a:ext cx="2133600" cy="126075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54784" y="3865464"/>
            <a:ext cx="2133600" cy="11421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02208" y="3304813"/>
            <a:ext cx="1485899" cy="113172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Query Web Part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 </a:t>
            </a:r>
            <a:r>
              <a:rPr lang="en-US" dirty="0" smtClean="0"/>
              <a:t>results in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choice of styles</a:t>
            </a:r>
            <a:endParaRPr lang="en-US" dirty="0"/>
          </a:p>
          <a:p>
            <a:r>
              <a:rPr lang="en-US" dirty="0"/>
              <a:t>Display </a:t>
            </a:r>
            <a:r>
              <a:rPr lang="en-US" dirty="0" smtClean="0"/>
              <a:t>query </a:t>
            </a:r>
            <a:br>
              <a:rPr lang="en-US" dirty="0" smtClean="0"/>
            </a:br>
            <a:r>
              <a:rPr lang="en-US" dirty="0" smtClean="0"/>
              <a:t>results for lists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libraries that reside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same </a:t>
            </a:r>
            <a:r>
              <a:rPr lang="en-US" dirty="0"/>
              <a:t>site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collection</a:t>
            </a:r>
          </a:p>
          <a:p>
            <a:r>
              <a:rPr lang="en-US" dirty="0"/>
              <a:t>Works within a </a:t>
            </a:r>
            <a:br>
              <a:rPr lang="en-US" dirty="0"/>
            </a:br>
            <a:r>
              <a:rPr lang="en-US" dirty="0"/>
              <a:t>site </a:t>
            </a:r>
            <a:r>
              <a:rPr lang="en-US" dirty="0" smtClean="0"/>
              <a:t>collection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193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70" y="1228614"/>
            <a:ext cx="5476875" cy="414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583447" y="2910570"/>
            <a:ext cx="1028698" cy="1054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73923" y="3999557"/>
            <a:ext cx="1038222" cy="1054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68747" y="3866207"/>
            <a:ext cx="3219447" cy="150578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Part Properties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web parts have properties that can be edited</a:t>
            </a:r>
          </a:p>
          <a:p>
            <a:r>
              <a:rPr lang="en-US" dirty="0" smtClean="0"/>
              <a:t>Some are </a:t>
            </a:r>
            <a:r>
              <a:rPr lang="en-US" dirty="0"/>
              <a:t>common to all web parts</a:t>
            </a:r>
          </a:p>
          <a:p>
            <a:pPr lvl="1"/>
            <a:r>
              <a:rPr lang="en-US" dirty="0"/>
              <a:t>Appearance</a:t>
            </a:r>
          </a:p>
          <a:p>
            <a:pPr lvl="1"/>
            <a:r>
              <a:rPr lang="en-US" dirty="0"/>
              <a:t>Layout</a:t>
            </a:r>
          </a:p>
          <a:p>
            <a:pPr lvl="1"/>
            <a:r>
              <a:rPr lang="en-US" dirty="0" smtClean="0"/>
              <a:t>Advanced</a:t>
            </a:r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are </a:t>
            </a:r>
            <a:r>
              <a:rPr lang="en-US" dirty="0" smtClean="0"/>
              <a:t>specific to different web parts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Properties: Appearance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42764"/>
              </p:ext>
            </p:extLst>
          </p:nvPr>
        </p:nvGraphicFramePr>
        <p:xfrm>
          <a:off x="1199842" y="1296527"/>
          <a:ext cx="6657975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61"/>
                <a:gridCol w="51441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Property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Description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Title 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Text that appears in the title bar of the web part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Chrome State 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  <a:cs typeface="Helvetica" panose="020B0604020202020204" pitchFamily="34" charset="0"/>
                        </a:rPr>
                        <a:t>Normal</a:t>
                      </a:r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 – The entire web part appears when the page loads</a:t>
                      </a:r>
                    </a:p>
                    <a:p>
                      <a:r>
                        <a:rPr lang="en-US" sz="1600" b="1" dirty="0" smtClean="0">
                          <a:latin typeface="+mj-lt"/>
                          <a:cs typeface="Helvetica" panose="020B0604020202020204" pitchFamily="34" charset="0"/>
                        </a:rPr>
                        <a:t>Minimized</a:t>
                      </a:r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 – Only the title bar appears when the page loads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Chrome Type </a:t>
                      </a:r>
                      <a:endParaRPr lang="en-US" sz="1600" dirty="0">
                        <a:latin typeface="+mj-lt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cs typeface="Helvetica" panose="020B0604020202020204" pitchFamily="34" charset="0"/>
                        </a:rPr>
                        <a:t>None</a:t>
                      </a:r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 – Neither the title bar nor border</a:t>
                      </a:r>
                      <a:r>
                        <a:rPr lang="en-US" sz="1600" baseline="0" dirty="0" smtClean="0">
                          <a:latin typeface="+mj-lt"/>
                          <a:cs typeface="Helvetica" panose="020B0604020202020204" pitchFamily="34" charset="0"/>
                        </a:rPr>
                        <a:t> are displayed</a:t>
                      </a:r>
                      <a:endParaRPr lang="en-US" sz="1600" dirty="0" smtClean="0">
                        <a:latin typeface="+mj-lt"/>
                        <a:cs typeface="Helvetica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cs typeface="Helvetica" panose="020B0604020202020204" pitchFamily="34" charset="0"/>
                        </a:rPr>
                        <a:t>Title and Border </a:t>
                      </a:r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– Title bar and border are displayed (default)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cs typeface="Helvetica" panose="020B0604020202020204" pitchFamily="34" charset="0"/>
                        </a:rPr>
                        <a:t>Title Only </a:t>
                      </a:r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– Title bar is displayed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  <a:cs typeface="Helvetica" panose="020B0604020202020204" pitchFamily="34" charset="0"/>
                        </a:rPr>
                        <a:t>Border</a:t>
                      </a:r>
                      <a:r>
                        <a:rPr lang="en-US" sz="1600" b="1" baseline="0" dirty="0" smtClean="0">
                          <a:latin typeface="+mj-lt"/>
                          <a:cs typeface="Helvetica" panose="020B0604020202020204" pitchFamily="34" charset="0"/>
                        </a:rPr>
                        <a:t> Only</a:t>
                      </a:r>
                      <a:r>
                        <a:rPr lang="en-US" sz="1600" b="1" dirty="0" smtClean="0">
                          <a:latin typeface="+mj-l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+mj-lt"/>
                          <a:cs typeface="Helvetica" panose="020B0604020202020204" pitchFamily="34" charset="0"/>
                        </a:rPr>
                        <a:t>– Border is displayed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9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CONNECT-581-62</_dlc_DocId>
    <_dlc_DocIdUrl xmlns="16f00c2e-ac5c-418b-9f13-a0771dbd417d">
      <Url>https://connect.ncdot.gov/help/SharePoint-Training/_layouts/15/DocIdRedir.aspx?ID=CONNECT-581-62</Url>
      <Description>CONNECT-581-62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9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7ef604a7-ebc4-47af-96e9-7f1ad444f50a" ContentTypeId="0x0101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D21E0E-FD7B-4E59-A8CA-EC08FCCD0355}"/>
</file>

<file path=customXml/itemProps2.xml><?xml version="1.0" encoding="utf-8"?>
<ds:datastoreItem xmlns:ds="http://schemas.openxmlformats.org/officeDocument/2006/customXml" ds:itemID="{39DE023D-F9F7-499C-B544-D9EB24AB0688}"/>
</file>

<file path=customXml/itemProps3.xml><?xml version="1.0" encoding="utf-8"?>
<ds:datastoreItem xmlns:ds="http://schemas.openxmlformats.org/officeDocument/2006/customXml" ds:itemID="{65D296CB-C9B3-4D49-95AC-79E8F0C65F72}"/>
</file>

<file path=customXml/itemProps4.xml><?xml version="1.0" encoding="utf-8"?>
<ds:datastoreItem xmlns:ds="http://schemas.openxmlformats.org/officeDocument/2006/customXml" ds:itemID="{2F1ADFDE-2C6B-4BD5-B37B-E0266098FF2B}"/>
</file>

<file path=customXml/itemProps5.xml><?xml version="1.0" encoding="utf-8"?>
<ds:datastoreItem xmlns:ds="http://schemas.openxmlformats.org/officeDocument/2006/customXml" ds:itemID="{0ED4E12C-6952-4814-AFD7-B98E423B7B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</TotalTime>
  <Words>1751</Words>
  <Application>Microsoft Office PowerPoint</Application>
  <PresentationFormat>On-screen Show (4:3)</PresentationFormat>
  <Paragraphs>263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2_Office Theme</vt:lpstr>
      <vt:lpstr>Agenda</vt:lpstr>
      <vt:lpstr>About Web Parts</vt:lpstr>
      <vt:lpstr>Examples of Web Parts</vt:lpstr>
      <vt:lpstr>Simple Tabs Web Part</vt:lpstr>
      <vt:lpstr>Image Viewer Web Part</vt:lpstr>
      <vt:lpstr>List View Web Part</vt:lpstr>
      <vt:lpstr>Content Query Web Part</vt:lpstr>
      <vt:lpstr>Web Part Properties</vt:lpstr>
      <vt:lpstr>Useful Properties: Appearance</vt:lpstr>
      <vt:lpstr>Useful Properties: Layout</vt:lpstr>
      <vt:lpstr>Useful Properties: Advanced</vt:lpstr>
      <vt:lpstr>Let’s Learn How to…</vt:lpstr>
      <vt:lpstr>Image Viewer Web Part</vt:lpstr>
      <vt:lpstr>Simple Tabs Web Part</vt:lpstr>
      <vt:lpstr>List View Web Part</vt:lpstr>
      <vt:lpstr>Web Part? App? List? Library?</vt:lpstr>
      <vt:lpstr>Content Query Web Part</vt:lpstr>
      <vt:lpstr>Manipulate Web Parts: Delete, Close, Hide</vt:lpstr>
      <vt:lpstr>Manipulate Web Parts: Move, Export, Import</vt:lpstr>
      <vt:lpstr>Let’s Learn How to…</vt:lpstr>
      <vt:lpstr>Hide and Unhide a Web Part</vt:lpstr>
      <vt:lpstr>Close and Restore a Web Part</vt:lpstr>
      <vt:lpstr>Delete a Web Part</vt:lpstr>
      <vt:lpstr>Export and Import a Web Part</vt:lpstr>
      <vt:lpstr>Move a Web Part</vt:lpstr>
      <vt:lpstr>Plan Your Web Parts</vt:lpstr>
      <vt:lpstr>Plan Your Web Parts</vt:lpstr>
      <vt:lpstr>Plan Your Web Parts</vt:lpstr>
      <vt:lpstr>Plan Your Web Parts</vt:lpstr>
      <vt:lpstr>Plan Your Web Parts</vt:lpstr>
      <vt:lpstr>Gotchas</vt:lpstr>
      <vt:lpstr>Gotchas – Example</vt:lpstr>
      <vt:lpstr>When Do Web Part Changes Go Live?</vt:lpstr>
      <vt:lpstr>Exercise 6: Web Parts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Parts</dc:title>
  <dc:creator>Taryn Dietrich</dc:creator>
  <cp:lastModifiedBy>Deanna R. Springall</cp:lastModifiedBy>
  <cp:revision>123</cp:revision>
  <cp:lastPrinted>2015-12-07T18:49:48Z</cp:lastPrinted>
  <dcterms:created xsi:type="dcterms:W3CDTF">2015-07-07T20:02:11Z</dcterms:created>
  <dcterms:modified xsi:type="dcterms:W3CDTF">2015-12-09T20:11:20Z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1905a463-6fb3-4e82-b960-cf783cc4ab54</vt:lpwstr>
  </property>
  <property fmtid="{D5CDD505-2E9C-101B-9397-08002B2CF9AE}" pid="8" name="Order">
    <vt:r8>6200</vt:r8>
  </property>
</Properties>
</file>