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1.xml" ContentType="application/vnd.openxmlformats-officedocument.customXmlProperties+xml"/>
  <Override PartName="/customXml/itemProps5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36" saveSubsetFonts="1">
  <p:sldMasterIdLst>
    <p:sldMasterId id="2147483660" r:id="rId5"/>
  </p:sldMasterIdLst>
  <p:notesMasterIdLst>
    <p:notesMasterId r:id="rId18"/>
  </p:notesMasterIdLst>
  <p:handoutMasterIdLst>
    <p:handoutMasterId r:id="rId19"/>
  </p:handoutMasterIdLst>
  <p:sldIdLst>
    <p:sldId id="272" r:id="rId6"/>
    <p:sldId id="264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69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-102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-1902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ustomXml" Target="../customXml/item5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F768B7-D368-F448-A58A-46F1264D4E75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FABF6-B6F0-ED44-9879-4F6EC5A04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7822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FD6F98-055A-4837-90F2-8E5F6821A1BB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CC7D24-0DC9-4E9C-89C0-35D79A09D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617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236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345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- Lighthouse, Mountains, Full Logo,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5840" y="3235765"/>
            <a:ext cx="4398886" cy="713497"/>
          </a:xfrm>
        </p:spPr>
        <p:txBody>
          <a:bodyPr anchor="ctr">
            <a:normAutofit/>
          </a:bodyPr>
          <a:lstStyle>
            <a:lvl1pPr algn="r">
              <a:defRPr sz="2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23911" y="2722627"/>
            <a:ext cx="4793719" cy="614779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Name of Event | Master subtitle style (date)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4008438" y="4029075"/>
            <a:ext cx="4611687" cy="369888"/>
          </a:xfrm>
        </p:spPr>
        <p:txBody>
          <a:bodyPr>
            <a:noAutofit/>
          </a:bodyPr>
          <a:lstStyle>
            <a:lvl1pPr marL="0" indent="0" algn="r">
              <a:buNone/>
              <a:defRPr sz="1800">
                <a:solidFill>
                  <a:srgbClr val="1F497D"/>
                </a:solidFill>
                <a:latin typeface="Arial"/>
                <a:cs typeface="Arial"/>
              </a:defRPr>
            </a:lvl1pPr>
            <a:lvl2pPr algn="r">
              <a:defRPr sz="1800">
                <a:latin typeface="Arial"/>
                <a:cs typeface="Arial"/>
              </a:defRPr>
            </a:lvl2pPr>
            <a:lvl3pPr algn="r">
              <a:defRPr sz="1800">
                <a:latin typeface="Arial"/>
                <a:cs typeface="Arial"/>
              </a:defRPr>
            </a:lvl3pPr>
            <a:lvl4pPr algn="r">
              <a:defRPr sz="1800">
                <a:latin typeface="Arial"/>
                <a:cs typeface="Arial"/>
              </a:defRPr>
            </a:lvl4pPr>
            <a:lvl5pPr algn="r"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Presenter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731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2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5064781" y="1737588"/>
            <a:ext cx="3925594" cy="316361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Small Image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0939" y="1266340"/>
            <a:ext cx="4687409" cy="4370388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small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78682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Medium Image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8650" y="1228727"/>
            <a:ext cx="7886700" cy="519112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Medium Image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52681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61281" y="1266932"/>
            <a:ext cx="4687409" cy="4994846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medium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173184" y="1266932"/>
            <a:ext cx="3925594" cy="499484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baseline="0"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Medium Image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4497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2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1771" y="1321534"/>
            <a:ext cx="4687409" cy="4994846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medium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5029270" y="1321534"/>
            <a:ext cx="3925594" cy="499484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baseline="0"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Medium Image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67737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Large Image,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78581" y="6650830"/>
            <a:ext cx="2057400" cy="138112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F27F3A-B3E9-41ED-AF8F-A365F10BB65F}" type="slidenum">
              <a:rPr lang="en-US" sz="900" smtClean="0"/>
              <a:pPr/>
              <a:t>‹#›</a:t>
            </a:fld>
            <a:endParaRPr lang="en-US" sz="90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8650" y="1228726"/>
            <a:ext cx="7886700" cy="55602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Large Image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053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09998"/>
            <a:ext cx="9144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42875" y="609998"/>
            <a:ext cx="8858250" cy="894952"/>
          </a:xfrm>
        </p:spPr>
        <p:txBody>
          <a:bodyPr anchor="ctr">
            <a:normAutofit/>
          </a:bodyPr>
          <a:lstStyle>
            <a:lvl1pPr algn="l">
              <a:defRPr sz="2400" i="1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Section Divider No Image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71072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09998"/>
            <a:ext cx="9144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42875" y="609998"/>
            <a:ext cx="8858250" cy="894952"/>
          </a:xfrm>
        </p:spPr>
        <p:txBody>
          <a:bodyPr anchor="ctr">
            <a:normAutofit/>
          </a:bodyPr>
          <a:lstStyle>
            <a:lvl1pPr algn="l"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Section Divider Image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1574007"/>
            <a:ext cx="9144000" cy="38290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47911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228728"/>
            <a:ext cx="7886700" cy="5019673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small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55216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Long Tex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228728"/>
            <a:ext cx="7886700" cy="5019673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Text slide – long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70547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, Small Char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628650" y="1228727"/>
            <a:ext cx="7886700" cy="4174280"/>
          </a:xfrm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Small Chart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85793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, Large Char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628650" y="1228727"/>
            <a:ext cx="7886700" cy="5172073"/>
          </a:xfrm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Large Chart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99354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Title, Small SmartAr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martArt Placeholder 7"/>
          <p:cNvSpPr>
            <a:spLocks noGrp="1"/>
          </p:cNvSpPr>
          <p:nvPr>
            <p:ph type="dgm" sz="quarter" idx="15" hasCustomPrompt="1"/>
          </p:nvPr>
        </p:nvSpPr>
        <p:spPr>
          <a:xfrm>
            <a:off x="628650" y="1225551"/>
            <a:ext cx="7886700" cy="4189413"/>
          </a:xfrm>
        </p:spPr>
        <p:txBody>
          <a:bodyPr/>
          <a:lstStyle>
            <a:lvl1pPr>
              <a:defRPr>
                <a:solidFill>
                  <a:srgbClr val="728591"/>
                </a:solidFill>
              </a:defRPr>
            </a:lvl1pPr>
          </a:lstStyle>
          <a:p>
            <a:r>
              <a:rPr lang="en-US" dirty="0" smtClean="0"/>
              <a:t>Small SmartArt Graphic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46636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Title, Large SmartAr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 Placeholder 6"/>
          <p:cNvSpPr>
            <a:spLocks noGrp="1"/>
          </p:cNvSpPr>
          <p:nvPr>
            <p:ph type="dgm" sz="quarter" idx="15" hasCustomPrompt="1"/>
          </p:nvPr>
        </p:nvSpPr>
        <p:spPr>
          <a:xfrm>
            <a:off x="628650" y="1228726"/>
            <a:ext cx="7886700" cy="5172075"/>
          </a:xfrm>
        </p:spPr>
        <p:txBody>
          <a:bodyPr/>
          <a:lstStyle>
            <a:lvl1pPr>
              <a:defRPr>
                <a:solidFill>
                  <a:srgbClr val="728591"/>
                </a:solidFill>
              </a:defRPr>
            </a:lvl1pPr>
          </a:lstStyle>
          <a:p>
            <a:r>
              <a:rPr lang="en-US" dirty="0" smtClean="0"/>
              <a:t>Large SmartArt Graphic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46142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Small Image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8650" y="1228726"/>
            <a:ext cx="7886700" cy="428369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Small Image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9917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61281" y="1266932"/>
            <a:ext cx="4687409" cy="4370388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small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173184" y="1737588"/>
            <a:ext cx="3925594" cy="316361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Small Image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16120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27F3A-B3E9-41ED-AF8F-A365F10B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104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81" r:id="rId9"/>
    <p:sldLayoutId id="2147483682" r:id="rId10"/>
    <p:sldLayoutId id="2147483675" r:id="rId11"/>
    <p:sldLayoutId id="2147483683" r:id="rId12"/>
    <p:sldLayoutId id="2147483684" r:id="rId13"/>
    <p:sldLayoutId id="2147483676" r:id="rId14"/>
    <p:sldLayoutId id="2147483677" r:id="rId15"/>
    <p:sldLayoutId id="2147483678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ainlanguage.gov/howto/quickreference/weblist.cfm" TargetMode="External"/><Relationship Id="rId2" Type="http://schemas.openxmlformats.org/officeDocument/2006/relationships/hyperlink" Target="http://www.usability.gov/how-to-and-tools/methods/writing-for-the-web.htmlhttp:/www.usability.gov/how-to-and-tools/methods/writing-for-the-web.html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ngroup.com/articles/really-break-grammar-rules/" TargetMode="External"/><Relationship Id="rId3" Type="http://schemas.openxmlformats.org/officeDocument/2006/relationships/hyperlink" Target="http://www.enchantingmarketing.com/writing-for-the-web-vs-print/" TargetMode="External"/><Relationship Id="rId7" Type="http://schemas.openxmlformats.org/officeDocument/2006/relationships/hyperlink" Target="http://www.nngroup.com/articles/break-grammar-rules/" TargetMode="External"/><Relationship Id="rId2" Type="http://schemas.openxmlformats.org/officeDocument/2006/relationships/hyperlink" Target="http://www.chapterthree.com/blog/how-write-web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nyu.edu/employees/resources-and-services/media-and-communications/styleguide/website/writing-for-the-web.html" TargetMode="External"/><Relationship Id="rId5" Type="http://schemas.openxmlformats.org/officeDocument/2006/relationships/hyperlink" Target="http://ucm.rutgers.edu/web-ecommunications/web-writing" TargetMode="External"/><Relationship Id="rId4" Type="http://schemas.openxmlformats.org/officeDocument/2006/relationships/hyperlink" Target="https://www.hampshire.edu/communications/web-writing-style-guide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Agenda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628650" y="1235114"/>
            <a:ext cx="2680158" cy="5024284"/>
          </a:xfrm>
        </p:spPr>
        <p:txBody>
          <a:bodyPr>
            <a:normAutofit/>
          </a:bodyPr>
          <a:lstStyle/>
          <a:p>
            <a:r>
              <a:rPr lang="en-US" dirty="0"/>
              <a:t>Overview</a:t>
            </a:r>
          </a:p>
          <a:p>
            <a:r>
              <a:rPr lang="en-US" dirty="0"/>
              <a:t>Review</a:t>
            </a:r>
          </a:p>
          <a:p>
            <a:r>
              <a:rPr lang="en-US" dirty="0"/>
              <a:t>Roles</a:t>
            </a:r>
          </a:p>
          <a:p>
            <a:r>
              <a:rPr lang="en-US" dirty="0"/>
              <a:t>Lists</a:t>
            </a:r>
          </a:p>
          <a:p>
            <a:r>
              <a:rPr lang="en-US" dirty="0"/>
              <a:t>Libraries</a:t>
            </a:r>
          </a:p>
          <a:p>
            <a:r>
              <a:rPr lang="en-US" dirty="0" smtClean="0"/>
              <a:t>Columns</a:t>
            </a:r>
          </a:p>
          <a:p>
            <a:r>
              <a:rPr lang="en-US" dirty="0"/>
              <a:t>Views</a:t>
            </a:r>
          </a:p>
          <a:p>
            <a:r>
              <a:rPr lang="en-US" dirty="0"/>
              <a:t>Pages</a:t>
            </a:r>
          </a:p>
          <a:p>
            <a:r>
              <a:rPr lang="en-US" dirty="0"/>
              <a:t>Web Parts</a:t>
            </a:r>
          </a:p>
          <a:p>
            <a:r>
              <a:rPr lang="en-US" dirty="0"/>
              <a:t>Navigation</a:t>
            </a:r>
          </a:p>
          <a:p>
            <a:r>
              <a:rPr lang="en-US" dirty="0"/>
              <a:t>Office</a:t>
            </a:r>
          </a:p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Wrap-Up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236</a:t>
            </a:fld>
            <a:endParaRPr lang="en-US"/>
          </a:p>
        </p:txBody>
      </p:sp>
      <p:pic>
        <p:nvPicPr>
          <p:cNvPr id="15" name="Picture 3" descr="C:\Users\drspringall\Desktop\S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729" y="1197301"/>
            <a:ext cx="3436070" cy="1938159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78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Features Not Implemented at NCDOT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8650" y="1228728"/>
            <a:ext cx="3962204" cy="5019673"/>
          </a:xfrm>
        </p:spPr>
        <p:txBody>
          <a:bodyPr>
            <a:normAutofit/>
          </a:bodyPr>
          <a:lstStyle/>
          <a:p>
            <a:r>
              <a:rPr lang="en-US" dirty="0"/>
              <a:t>Office Web Apps</a:t>
            </a:r>
          </a:p>
          <a:p>
            <a:r>
              <a:rPr lang="en-US" dirty="0"/>
              <a:t>Co-authoring</a:t>
            </a:r>
          </a:p>
          <a:p>
            <a:r>
              <a:rPr lang="en-US" dirty="0"/>
              <a:t>Sync</a:t>
            </a:r>
          </a:p>
          <a:p>
            <a:r>
              <a:rPr lang="en-US" dirty="0"/>
              <a:t>One Drive</a:t>
            </a:r>
          </a:p>
          <a:p>
            <a:r>
              <a:rPr lang="en-US" dirty="0"/>
              <a:t>Top navigation (editing)</a:t>
            </a:r>
          </a:p>
          <a:p>
            <a:r>
              <a:rPr lang="en-US" dirty="0"/>
              <a:t>Promoted links</a:t>
            </a:r>
          </a:p>
          <a:p>
            <a:r>
              <a:rPr lang="en-US" dirty="0"/>
              <a:t>Wiki</a:t>
            </a:r>
          </a:p>
          <a:p>
            <a:r>
              <a:rPr lang="en-US" dirty="0"/>
              <a:t>Site mailbox</a:t>
            </a:r>
          </a:p>
          <a:p>
            <a:r>
              <a:rPr lang="en-US" dirty="0" smtClean="0"/>
              <a:t>Search center</a:t>
            </a:r>
          </a:p>
          <a:p>
            <a:r>
              <a:rPr lang="en-US" dirty="0" smtClean="0"/>
              <a:t>PerformancePoint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245</a:t>
            </a:fld>
            <a:endParaRPr lang="en-US"/>
          </a:p>
        </p:txBody>
      </p:sp>
      <p:sp>
        <p:nvSpPr>
          <p:cNvPr id="5" name="Content Placeholder 6"/>
          <p:cNvSpPr txBox="1">
            <a:spLocks/>
          </p:cNvSpPr>
          <p:nvPr/>
        </p:nvSpPr>
        <p:spPr>
          <a:xfrm>
            <a:off x="4627186" y="1230299"/>
            <a:ext cx="3962204" cy="50196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7859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77859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77859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77859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77859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Project</a:t>
            </a:r>
            <a:endParaRPr lang="en-US" dirty="0"/>
          </a:p>
          <a:p>
            <a:r>
              <a:rPr lang="en-US" dirty="0" smtClean="0"/>
              <a:t>App Store</a:t>
            </a:r>
          </a:p>
          <a:p>
            <a:r>
              <a:rPr lang="en-US" dirty="0" smtClean="0"/>
              <a:t>InfoPath </a:t>
            </a:r>
          </a:p>
          <a:p>
            <a:r>
              <a:rPr lang="en-US" dirty="0" smtClean="0"/>
              <a:t>Social</a:t>
            </a:r>
          </a:p>
          <a:p>
            <a:pPr lvl="1"/>
            <a:r>
              <a:rPr lang="en-US" sz="1700" dirty="0" smtClean="0"/>
              <a:t>About Me</a:t>
            </a:r>
          </a:p>
          <a:p>
            <a:pPr lvl="1"/>
            <a:r>
              <a:rPr lang="en-US" sz="1700" dirty="0" smtClean="0"/>
              <a:t>Personal sites &amp; pages</a:t>
            </a:r>
          </a:p>
          <a:p>
            <a:pPr lvl="1"/>
            <a:r>
              <a:rPr lang="en-US" sz="1700" dirty="0" smtClean="0"/>
              <a:t>Organizational chart</a:t>
            </a:r>
          </a:p>
          <a:p>
            <a:pPr lvl="1"/>
            <a:r>
              <a:rPr lang="en-US" sz="1700" dirty="0" smtClean="0"/>
              <a:t>Yammer</a:t>
            </a:r>
          </a:p>
          <a:p>
            <a:pPr lvl="1"/>
            <a:r>
              <a:rPr lang="en-US" sz="1700" dirty="0" smtClean="0"/>
              <a:t>Microblogs</a:t>
            </a:r>
          </a:p>
          <a:p>
            <a:pPr lvl="1"/>
            <a:r>
              <a:rPr lang="en-US" sz="1700" dirty="0" smtClean="0"/>
              <a:t>Tags &amp; Notes</a:t>
            </a:r>
          </a:p>
          <a:p>
            <a:pPr lvl="1"/>
            <a:r>
              <a:rPr lang="en-US" sz="1700" dirty="0" smtClean="0"/>
              <a:t>News feed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98227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Evaluation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7013" indent="-169863">
              <a:buFont typeface="+mj-lt"/>
              <a:buAutoNum type="arabicPeriod"/>
            </a:pPr>
            <a:r>
              <a:rPr lang="en-US" dirty="0"/>
              <a:t>Go to BEACON </a:t>
            </a:r>
            <a:br>
              <a:rPr lang="en-US" dirty="0"/>
            </a:br>
            <a:r>
              <a:rPr lang="en-US" dirty="0"/>
              <a:t>(link in footer of Inside NCDOT)</a:t>
            </a:r>
          </a:p>
          <a:p>
            <a:pPr marL="227013" indent="-169863">
              <a:buFont typeface="+mj-lt"/>
              <a:buAutoNum type="arabicPeriod"/>
            </a:pPr>
            <a:r>
              <a:rPr lang="en-US" dirty="0"/>
              <a:t>Log in with your workstation </a:t>
            </a:r>
            <a:br>
              <a:rPr lang="en-US" dirty="0"/>
            </a:br>
            <a:r>
              <a:rPr lang="en-US" dirty="0"/>
              <a:t>credentials</a:t>
            </a:r>
          </a:p>
          <a:p>
            <a:pPr marL="227013" indent="-169863">
              <a:buFont typeface="+mj-lt"/>
              <a:buAutoNum type="arabicPeriod"/>
            </a:pPr>
            <a:r>
              <a:rPr lang="en-US" dirty="0"/>
              <a:t>Click the </a:t>
            </a:r>
            <a:r>
              <a:rPr lang="en-US" b="1" dirty="0"/>
              <a:t>LMS &amp; NCVIP</a:t>
            </a:r>
            <a:r>
              <a:rPr lang="en-US" dirty="0"/>
              <a:t> tab and </a:t>
            </a:r>
            <a:br>
              <a:rPr lang="en-US" dirty="0"/>
            </a:br>
            <a:r>
              <a:rPr lang="en-US" dirty="0"/>
              <a:t>click </a:t>
            </a:r>
            <a:r>
              <a:rPr lang="en-US" b="1" dirty="0"/>
              <a:t>Submit</a:t>
            </a:r>
          </a:p>
          <a:p>
            <a:pPr marL="227013" indent="-169863">
              <a:buFont typeface="+mj-lt"/>
              <a:buAutoNum type="arabicPeriod"/>
            </a:pPr>
            <a:r>
              <a:rPr lang="en-US" dirty="0"/>
              <a:t>If prompted, click </a:t>
            </a:r>
            <a:r>
              <a:rPr lang="en-US" b="1" dirty="0"/>
              <a:t>Yes</a:t>
            </a:r>
            <a:r>
              <a:rPr lang="en-US" dirty="0"/>
              <a:t> to allow</a:t>
            </a:r>
          </a:p>
          <a:p>
            <a:pPr marL="227013" indent="-169863">
              <a:buFont typeface="+mj-lt"/>
              <a:buAutoNum type="arabicPeriod"/>
            </a:pPr>
            <a:r>
              <a:rPr lang="en-US" dirty="0"/>
              <a:t>Go to </a:t>
            </a:r>
            <a:r>
              <a:rPr lang="en-US" b="1" dirty="0"/>
              <a:t>My Training &amp; Transcript</a:t>
            </a:r>
          </a:p>
          <a:p>
            <a:pPr marL="227013" indent="-169863">
              <a:buFont typeface="+mj-lt"/>
              <a:buAutoNum type="arabicPeriod"/>
            </a:pPr>
            <a:r>
              <a:rPr lang="en-US" dirty="0"/>
              <a:t>Locate this class</a:t>
            </a:r>
          </a:p>
          <a:p>
            <a:pPr marL="227013" indent="-169863">
              <a:buFont typeface="+mj-lt"/>
              <a:buAutoNum type="arabicPeriod"/>
            </a:pPr>
            <a:r>
              <a:rPr lang="en-US" dirty="0"/>
              <a:t>Click the button to the right that says </a:t>
            </a:r>
            <a:r>
              <a:rPr lang="en-US" b="1" dirty="0"/>
              <a:t>Evaluation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(You may have to hover over the button and select Evaluation from the drop-down)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246</a:t>
            </a:fld>
            <a:endParaRPr lang="en-US"/>
          </a:p>
        </p:txBody>
      </p:sp>
      <p:pic>
        <p:nvPicPr>
          <p:cNvPr id="5" name="Picture 2" descr="C:\Users\drspringall\Desktop\7K0A00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181" y="1227557"/>
            <a:ext cx="3458084" cy="2304489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27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Please… </a:t>
            </a:r>
          </a:p>
          <a:p>
            <a:r>
              <a:rPr lang="en-US" dirty="0"/>
              <a:t>Complete the course evaluation in the Learning Center to get credit for the class</a:t>
            </a:r>
          </a:p>
          <a:p>
            <a:r>
              <a:rPr lang="en-US" dirty="0"/>
              <a:t>Delete all files or folders you placed on the desktop</a:t>
            </a:r>
          </a:p>
          <a:p>
            <a:r>
              <a:rPr lang="en-US" dirty="0"/>
              <a:t>Log off the Learning Center, BEACON and your computer</a:t>
            </a:r>
          </a:p>
          <a:p>
            <a:r>
              <a:rPr lang="en-US" dirty="0"/>
              <a:t>Tidy up your work area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247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7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Wrap-Up of Goals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are comfortable with the Designer tasks covered in this class</a:t>
            </a:r>
          </a:p>
          <a:p>
            <a:r>
              <a:rPr lang="en-US" dirty="0"/>
              <a:t>You understand the division of labor between a SharePoint Designer and the Web Services team</a:t>
            </a:r>
          </a:p>
          <a:p>
            <a:r>
              <a:rPr lang="en-US" dirty="0"/>
              <a:t>You know where to find resources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237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for Designers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SharePoint Help site</a:t>
            </a:r>
          </a:p>
          <a:p>
            <a:r>
              <a:rPr lang="en-US" dirty="0"/>
              <a:t>SharePoint Work </a:t>
            </a:r>
            <a:r>
              <a:rPr lang="en-US" dirty="0" smtClean="0"/>
              <a:t>Zone for Designers</a:t>
            </a:r>
            <a:endParaRPr lang="en-US" dirty="0"/>
          </a:p>
          <a:p>
            <a:r>
              <a:rPr lang="en-US" dirty="0"/>
              <a:t>Writing for the web</a:t>
            </a:r>
          </a:p>
          <a:p>
            <a:r>
              <a:rPr lang="en-US" dirty="0"/>
              <a:t>Contributor, Business Owner, Data Steward, Web Services</a:t>
            </a:r>
          </a:p>
          <a:p>
            <a:r>
              <a:rPr lang="en-US" dirty="0"/>
              <a:t>Tab Owners (for Inside)</a:t>
            </a:r>
          </a:p>
          <a:p>
            <a:pPr lvl="1"/>
            <a:r>
              <a:rPr lang="en-US" dirty="0"/>
              <a:t>Home – Amanda Perry</a:t>
            </a:r>
          </a:p>
          <a:p>
            <a:pPr lvl="1"/>
            <a:r>
              <a:rPr lang="en-US" dirty="0"/>
              <a:t>Employee – Daphne Wright</a:t>
            </a:r>
          </a:p>
          <a:p>
            <a:pPr lvl="1"/>
            <a:r>
              <a:rPr lang="en-US" dirty="0"/>
              <a:t>Transportation Services – Robbie </a:t>
            </a:r>
            <a:r>
              <a:rPr lang="en-US" dirty="0" err="1"/>
              <a:t>McKeithan</a:t>
            </a:r>
            <a:endParaRPr lang="en-US" dirty="0"/>
          </a:p>
          <a:p>
            <a:pPr lvl="1"/>
            <a:r>
              <a:rPr lang="en-US" dirty="0"/>
              <a:t>DMV – Jerry Higgins</a:t>
            </a:r>
          </a:p>
          <a:p>
            <a:pPr lvl="1"/>
            <a:r>
              <a:rPr lang="en-US" dirty="0"/>
              <a:t>Business &amp; Administration – Ehren Meister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238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27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Resources: SharePoint </a:t>
            </a:r>
            <a:r>
              <a:rPr lang="en-US" dirty="0"/>
              <a:t>Work </a:t>
            </a:r>
            <a:r>
              <a:rPr lang="en-US" dirty="0" smtClean="0"/>
              <a:t>Zone for Designers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part of the training environment</a:t>
            </a:r>
          </a:p>
          <a:p>
            <a:r>
              <a:rPr lang="en-US" dirty="0"/>
              <a:t>It is an area where you can practice</a:t>
            </a:r>
          </a:p>
          <a:p>
            <a:r>
              <a:rPr lang="en-US" dirty="0"/>
              <a:t>It is open to NCDOT Designers</a:t>
            </a:r>
          </a:p>
          <a:p>
            <a:r>
              <a:rPr lang="en-US" dirty="0"/>
              <a:t>It can be seen by all NCDOT, but not by the public</a:t>
            </a:r>
          </a:p>
          <a:p>
            <a:endParaRPr lang="en-US" dirty="0"/>
          </a:p>
          <a:p>
            <a:pPr marL="800100" lvl="1" indent="0">
              <a:buNone/>
            </a:pPr>
            <a:r>
              <a:rPr lang="en-US" sz="1800" dirty="0"/>
              <a:t>Do NOT leave important information or work-in-progress in the work zone or training environment – it may be refreshed at any time</a:t>
            </a:r>
            <a:r>
              <a:rPr lang="en-US" sz="1800" dirty="0" smtClean="0"/>
              <a:t>!</a:t>
            </a:r>
            <a:br>
              <a:rPr lang="en-US" sz="1800" dirty="0" smtClean="0"/>
            </a:br>
            <a:endParaRPr lang="en-US" sz="1800" dirty="0"/>
          </a:p>
          <a:p>
            <a:pPr marL="800100" lvl="1" indent="0">
              <a:buNone/>
            </a:pP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Do NOT place confidential information in the work zone or the training environment!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239</a:t>
            </a:fld>
            <a:endParaRPr lang="en-US"/>
          </a:p>
        </p:txBody>
      </p:sp>
      <p:pic>
        <p:nvPicPr>
          <p:cNvPr id="5" name="Picture 2" descr="C:\Users\drspringall\Desktop\warn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97" y="2804164"/>
            <a:ext cx="623938" cy="60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drspringall\Desktop\warn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97" y="3851777"/>
            <a:ext cx="623938" cy="60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27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Resources: Writing for the Web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Web users typically scan for information and only read 20-30% of content.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Be concise</a:t>
            </a:r>
          </a:p>
          <a:p>
            <a:r>
              <a:rPr lang="en-US" dirty="0"/>
              <a:t>Use the words your users use</a:t>
            </a:r>
          </a:p>
          <a:p>
            <a:r>
              <a:rPr lang="en-US" dirty="0"/>
              <a:t>Break your content into small chunks</a:t>
            </a:r>
          </a:p>
          <a:p>
            <a:r>
              <a:rPr lang="en-US" dirty="0"/>
              <a:t>Use white space to make a page easier to scan</a:t>
            </a:r>
          </a:p>
          <a:p>
            <a:r>
              <a:rPr lang="en-US" dirty="0"/>
              <a:t>Put the most important content at the top</a:t>
            </a:r>
          </a:p>
          <a:p>
            <a:r>
              <a:rPr lang="en-US" dirty="0"/>
              <a:t>Use pronouns (you, we) to create friendly content</a:t>
            </a:r>
          </a:p>
          <a:p>
            <a:r>
              <a:rPr lang="en-US" dirty="0"/>
              <a:t>Use active voice, short sentences and short paragraphs</a:t>
            </a:r>
          </a:p>
          <a:p>
            <a:r>
              <a:rPr lang="en-US" dirty="0"/>
              <a:t>Use numbered and bulleted lists</a:t>
            </a:r>
          </a:p>
          <a:p>
            <a:r>
              <a:rPr lang="en-US" dirty="0"/>
              <a:t>Use clear headlines and subheads</a:t>
            </a:r>
          </a:p>
          <a:p>
            <a:r>
              <a:rPr lang="en-US" dirty="0"/>
              <a:t>Use images, diagrams and multimedia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Source: </a:t>
            </a:r>
            <a:r>
              <a:rPr lang="en-US" dirty="0">
                <a:hlinkClick r:id="rId2"/>
              </a:rPr>
              <a:t>usability.gov</a:t>
            </a:r>
            <a:r>
              <a:rPr lang="en-US" dirty="0"/>
              <a:t> and </a:t>
            </a:r>
            <a:r>
              <a:rPr lang="en-US" dirty="0">
                <a:hlinkClick r:id="rId3"/>
              </a:rPr>
              <a:t>plainlanguage.gov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240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27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Resources: Writing for the Web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How to Write for the Web</a:t>
            </a:r>
            <a:r>
              <a:rPr lang="en-US" dirty="0"/>
              <a:t> </a:t>
            </a:r>
          </a:p>
          <a:p>
            <a:r>
              <a:rPr lang="en-US" dirty="0">
                <a:hlinkClick r:id="rId3"/>
              </a:rPr>
              <a:t>9 Simple Tips for Writing Persuasive Web Content</a:t>
            </a:r>
            <a:endParaRPr lang="en-US" dirty="0"/>
          </a:p>
          <a:p>
            <a:r>
              <a:rPr lang="en-US" dirty="0">
                <a:hlinkClick r:id="rId4"/>
              </a:rPr>
              <a:t>Web Writing Style Guide</a:t>
            </a:r>
            <a:endParaRPr lang="en-US" dirty="0"/>
          </a:p>
          <a:p>
            <a:r>
              <a:rPr lang="en-US" dirty="0">
                <a:hlinkClick r:id="rId5"/>
              </a:rPr>
              <a:t>Writing for the Web </a:t>
            </a:r>
            <a:r>
              <a:rPr lang="en-US" dirty="0"/>
              <a:t>(Rutgers)</a:t>
            </a:r>
          </a:p>
          <a:p>
            <a:r>
              <a:rPr lang="en-US" dirty="0">
                <a:hlinkClick r:id="rId6"/>
              </a:rPr>
              <a:t>Writing for the Web</a:t>
            </a:r>
            <a:r>
              <a:rPr lang="en-US" dirty="0"/>
              <a:t> (NYU)</a:t>
            </a:r>
          </a:p>
          <a:p>
            <a:r>
              <a:rPr lang="en-US" dirty="0">
                <a:hlinkClick r:id="rId7"/>
              </a:rPr>
              <a:t>Break Grammar Rules on Websites for Clarity</a:t>
            </a:r>
            <a:endParaRPr lang="en-US" dirty="0"/>
          </a:p>
          <a:p>
            <a:r>
              <a:rPr lang="en-US" dirty="0">
                <a:hlinkClick r:id="rId8"/>
              </a:rPr>
              <a:t>Really Break Grammar Rules on Websites: Part Two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241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27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Resources: Web Services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Open a Help Desk ticket for help with</a:t>
            </a:r>
          </a:p>
          <a:p>
            <a:r>
              <a:rPr lang="en-US" dirty="0"/>
              <a:t>Creation, configuration and management of sites and site collections</a:t>
            </a:r>
          </a:p>
          <a:p>
            <a:r>
              <a:rPr lang="en-US" dirty="0"/>
              <a:t>Permissions</a:t>
            </a:r>
          </a:p>
          <a:p>
            <a:r>
              <a:rPr lang="en-US" dirty="0"/>
              <a:t>Content types (both SharePoint and business)</a:t>
            </a:r>
          </a:p>
          <a:p>
            <a:r>
              <a:rPr lang="en-US" dirty="0"/>
              <a:t>Content organizer</a:t>
            </a:r>
          </a:p>
          <a:p>
            <a:r>
              <a:rPr lang="en-US" dirty="0"/>
              <a:t>Workflows</a:t>
            </a:r>
          </a:p>
          <a:p>
            <a:r>
              <a:rPr lang="en-US" dirty="0"/>
              <a:t>Search </a:t>
            </a:r>
            <a:r>
              <a:rPr lang="en-US" dirty="0" smtClean="0"/>
              <a:t>configuration</a:t>
            </a:r>
          </a:p>
          <a:p>
            <a:r>
              <a:rPr lang="en-US" smtClean="0"/>
              <a:t>Troubleshooting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242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27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SharePoint Classes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take SharePoint training elsewhere, you may learn about features and capabilities you don’t see at NCDOT</a:t>
            </a:r>
          </a:p>
          <a:p>
            <a:r>
              <a:rPr lang="en-US" dirty="0"/>
              <a:t>NCDOT does not support or implement all SharePoint 2013 features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243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27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Features Not Supported by Web Services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Blogs</a:t>
            </a:r>
          </a:p>
          <a:p>
            <a:r>
              <a:rPr lang="en-US" dirty="0"/>
              <a:t>Metadata </a:t>
            </a:r>
            <a:r>
              <a:rPr lang="en-US" dirty="0" smtClean="0"/>
              <a:t>navigation</a:t>
            </a:r>
            <a:endParaRPr lang="en-US" dirty="0"/>
          </a:p>
          <a:p>
            <a:r>
              <a:rPr lang="en-US" dirty="0"/>
              <a:t>Dialogs</a:t>
            </a:r>
          </a:p>
          <a:p>
            <a:r>
              <a:rPr lang="en-US" dirty="0"/>
              <a:t>Audiences</a:t>
            </a:r>
          </a:p>
          <a:p>
            <a:r>
              <a:rPr lang="en-US" dirty="0"/>
              <a:t>Folders in lists</a:t>
            </a:r>
          </a:p>
          <a:p>
            <a:r>
              <a:rPr lang="en-US" dirty="0"/>
              <a:t>Personal web parts</a:t>
            </a:r>
          </a:p>
          <a:p>
            <a:r>
              <a:rPr lang="en-US" dirty="0"/>
              <a:t>Manage copies</a:t>
            </a:r>
          </a:p>
          <a:p>
            <a:r>
              <a:rPr lang="en-US" dirty="0"/>
              <a:t>Non-publishing pages</a:t>
            </a:r>
          </a:p>
          <a:p>
            <a:r>
              <a:rPr lang="en-US" dirty="0"/>
              <a:t>SharePoint and Visio, Access, or OneNote</a:t>
            </a:r>
          </a:p>
          <a:p>
            <a:r>
              <a:rPr lang="en-US" dirty="0"/>
              <a:t>Collaboration</a:t>
            </a:r>
          </a:p>
          <a:p>
            <a:pPr lvl="1"/>
            <a:r>
              <a:rPr lang="en-US" sz="1700" dirty="0"/>
              <a:t>Share</a:t>
            </a:r>
          </a:p>
          <a:p>
            <a:pPr lvl="1"/>
            <a:r>
              <a:rPr lang="en-US" sz="1700" dirty="0"/>
              <a:t>Follow</a:t>
            </a:r>
          </a:p>
          <a:p>
            <a:pPr lvl="1"/>
            <a:r>
              <a:rPr lang="en-US" sz="1700" dirty="0"/>
              <a:t>Tags &amp; Notes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244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27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r">
          <a:defRPr dirty="0" smtClean="0">
            <a:solidFill>
              <a:srgbClr val="1F497D"/>
            </a:solidFill>
            <a:latin typeface="Arial"/>
            <a:cs typeface="Arial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haredContentType xmlns="Microsoft.SharePoint.Taxonomy.ContentTypeSync" SourceId="7ef604a7-ebc4-47af-96e9-7f1ad444f50a" ContentTypeId="0x0101" PreviousValue="false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6f00c2e-ac5c-418b-9f13-a0771dbd417d">CONNECT-581-53</_dlc_DocId>
    <_dlc_DocIdUrl xmlns="16f00c2e-ac5c-418b-9f13-a0771dbd417d">
      <Url>https://connect.ncdot.gov/help/SharePoint-Training/_layouts/15/DocIdRedir.aspx?ID=CONNECT-581-53</Url>
      <Description>CONNECT-581-53</Description>
    </_dlc_DocIdUrl>
    <TrainingMaterial xmlns="16f00c2e-ac5c-418b-9f13-a0771dbd417d">Presentation</TrainingMaterial>
    <OrderTrainingMaterialsContributor xmlns="16f00c2e-ac5c-418b-9f13-a0771dbd417d" xsi:nil="true"/>
    <UserForTrainingPages xmlns="16f00c2e-ac5c-418b-9f13-a0771dbd417d">
      <Value>Designer</Value>
    </UserForTrainingPages>
    <Web_x0020_Site xmlns="16f00c2e-ac5c-418b-9f13-a0771dbd417d">
      <Value>Connect</Value>
      <Value>Inside</Value>
    </Web_x0020_Site>
    <OrderTrainingMaterialsDesigner xmlns="16f00c2e-ac5c-418b-9f13-a0771dbd417d">12</OrderTrainingMaterialsDesigner>
    <Order1 xmlns="16f00c2e-ac5c-418b-9f13-a0771dbd417d" xsi:nil="true"/>
    <URL xmlns="http://schemas.microsoft.com/sharepoint/v3">
      <Url xsi:nil="true"/>
      <Description xsi:nil="true"/>
    </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1DBD1ACF8B4E43A5A6492C8BECE13E" ma:contentTypeVersion="5" ma:contentTypeDescription="Create a new document." ma:contentTypeScope="" ma:versionID="81d941f707148197c8215f35901e57b6">
  <xsd:schema xmlns:xsd="http://www.w3.org/2001/XMLSchema" xmlns:xs="http://www.w3.org/2001/XMLSchema" xmlns:p="http://schemas.microsoft.com/office/2006/metadata/properties" xmlns:ns1="http://schemas.microsoft.com/sharepoint/v3" xmlns:ns2="16f00c2e-ac5c-418b-9f13-a0771dbd417d" targetNamespace="http://schemas.microsoft.com/office/2006/metadata/properties" ma:root="true" ma:fieldsID="cb66e1d07e5dc48b1e035d83d0267873" ns1:_="" ns2:_="">
    <xsd:import namespace="http://schemas.microsoft.com/sharepoint/v3"/>
    <xsd:import namespace="16f00c2e-ac5c-418b-9f13-a0771dbd417d"/>
    <xsd:element name="properties">
      <xsd:complexType>
        <xsd:sequence>
          <xsd:element name="documentManagement">
            <xsd:complexType>
              <xsd:all>
                <xsd:element ref="ns2:UserForTrainingPages" minOccurs="0"/>
                <xsd:element ref="ns2:Web_x0020_Site" minOccurs="0"/>
                <xsd:element ref="ns2:OrderTrainingMaterialsContributor" minOccurs="0"/>
                <xsd:element ref="ns2:OrderTrainingMaterialsDesigner" minOccurs="0"/>
                <xsd:element ref="ns2:Order1" minOccurs="0"/>
                <xsd:element ref="ns2:TrainingMaterial" minOccurs="0"/>
                <xsd:element ref="ns2:_dlc_DocId" minOccurs="0"/>
                <xsd:element ref="ns2:_dlc_DocIdUrl" minOccurs="0"/>
                <xsd:element ref="ns2:_dlc_DocIdPersistId" minOccurs="0"/>
                <xsd:element ref="ns1:UR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URL" ma:index="17" nillable="true" ma:displayName="URL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f00c2e-ac5c-418b-9f13-a0771dbd417d" elementFormDefault="qualified">
    <xsd:import namespace="http://schemas.microsoft.com/office/2006/documentManagement/types"/>
    <xsd:import namespace="http://schemas.microsoft.com/office/infopath/2007/PartnerControls"/>
    <xsd:element name="UserForTrainingPages" ma:index="4" nillable="true" ma:displayName="UserForTrainingPages" ma:internalName="UserForTrainingPage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onstruction Contributor-Desktop"/>
                    <xsd:enumeration value="Construction Contributor-iPad"/>
                    <xsd:enumeration value="Contributor"/>
                    <xsd:enumeration value="Delegated Access Manager"/>
                    <xsd:enumeration value="Designer"/>
                    <xsd:enumeration value="End User"/>
                  </xsd:restriction>
                </xsd:simpleType>
              </xsd:element>
            </xsd:sequence>
          </xsd:extension>
        </xsd:complexContent>
      </xsd:complexType>
    </xsd:element>
    <xsd:element name="Web_x0020_Site" ma:index="5" nillable="true" ma:displayName="Website" ma:internalName="Web_x0020_Sit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onnect"/>
                    <xsd:enumeration value="Inside"/>
                  </xsd:restriction>
                </xsd:simpleType>
              </xsd:element>
            </xsd:sequence>
          </xsd:extension>
        </xsd:complexContent>
      </xsd:complexType>
    </xsd:element>
    <xsd:element name="OrderTrainingMaterialsContributor" ma:index="6" nillable="true" ma:displayName="OrderC" ma:decimals="0" ma:indexed="true" ma:internalName="OrderTrainingMaterialsContributor" ma:percentage="FALSE">
      <xsd:simpleType>
        <xsd:restriction base="dms:Number"/>
      </xsd:simpleType>
    </xsd:element>
    <xsd:element name="OrderTrainingMaterialsDesigner" ma:index="7" nillable="true" ma:displayName="OrderD" ma:decimals="0" ma:indexed="true" ma:internalName="OrderTrainingMaterialsDesigner" ma:percentage="FALSE">
      <xsd:simpleType>
        <xsd:restriction base="dms:Number"/>
      </xsd:simpleType>
    </xsd:element>
    <xsd:element name="Order1" ma:index="8" nillable="true" ma:displayName="OrderE" ma:decimals="0" ma:indexed="true" ma:internalName="Order1" ma:percentage="FALSE">
      <xsd:simpleType>
        <xsd:restriction base="dms:Number"/>
      </xsd:simpleType>
    </xsd:element>
    <xsd:element name="TrainingMaterial" ma:index="9" nillable="true" ma:displayName="TrainingMaterial" ma:format="Dropdown" ma:internalName="TrainingMaterial">
      <xsd:simpleType>
        <xsd:restriction base="dms:Choice">
          <xsd:enumeration value="N/A"/>
          <xsd:enumeration value="Exercise"/>
          <xsd:enumeration value="Presentation"/>
        </xsd:restriction>
      </xsd:simpleType>
    </xsd:element>
    <xsd:element name="_dlc_DocId" ma:index="14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spe:Receivers xmlns:spe="http://schemas.microsoft.com/sharepoint/events"/>
</file>

<file path=customXml/itemProps1.xml><?xml version="1.0" encoding="utf-8"?>
<ds:datastoreItem xmlns:ds="http://schemas.openxmlformats.org/officeDocument/2006/customXml" ds:itemID="{C408C34F-BA19-441F-B2E8-582EB2FAAAB3}"/>
</file>

<file path=customXml/itemProps2.xml><?xml version="1.0" encoding="utf-8"?>
<ds:datastoreItem xmlns:ds="http://schemas.openxmlformats.org/officeDocument/2006/customXml" ds:itemID="{39DE023D-F9F7-499C-B544-D9EB24AB0688}"/>
</file>

<file path=customXml/itemProps3.xml><?xml version="1.0" encoding="utf-8"?>
<ds:datastoreItem xmlns:ds="http://schemas.openxmlformats.org/officeDocument/2006/customXml" ds:itemID="{5BD21E0E-FD7B-4E59-A8CA-EC08FCCD0355}"/>
</file>

<file path=customXml/itemProps4.xml><?xml version="1.0" encoding="utf-8"?>
<ds:datastoreItem xmlns:ds="http://schemas.openxmlformats.org/officeDocument/2006/customXml" ds:itemID="{A43E295F-E66A-48C4-802B-0DE1CDBB3B21}"/>
</file>

<file path=customXml/itemProps5.xml><?xml version="1.0" encoding="utf-8"?>
<ds:datastoreItem xmlns:ds="http://schemas.openxmlformats.org/officeDocument/2006/customXml" ds:itemID="{4BEA5708-F46E-4611-89C6-82752B3055D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476</TotalTime>
  <Words>525</Words>
  <Application>Microsoft Office PowerPoint</Application>
  <PresentationFormat>On-screen Show (4:3)</PresentationFormat>
  <Paragraphs>134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2_Office Theme</vt:lpstr>
      <vt:lpstr>Agenda</vt:lpstr>
      <vt:lpstr>Wrap-Up of Goals</vt:lpstr>
      <vt:lpstr>Resources for Designers</vt:lpstr>
      <vt:lpstr>Resources: SharePoint Work Zone for Designers</vt:lpstr>
      <vt:lpstr>Resources: Writing for the Web</vt:lpstr>
      <vt:lpstr>Resources: Writing for the Web</vt:lpstr>
      <vt:lpstr>Resources: Web Services</vt:lpstr>
      <vt:lpstr>Other SharePoint Classes</vt:lpstr>
      <vt:lpstr>Features Not Supported by Web Services</vt:lpstr>
      <vt:lpstr>Features Not Implemented at NCDOT</vt:lpstr>
      <vt:lpstr>Course Evaluation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Wrap Up</dc:title>
  <dc:creator>Taryn Dietrich</dc:creator>
  <cp:lastModifiedBy>Deanna R. Springall</cp:lastModifiedBy>
  <cp:revision>36</cp:revision>
  <cp:lastPrinted>2015-09-11T17:34:15Z</cp:lastPrinted>
  <dcterms:created xsi:type="dcterms:W3CDTF">2015-07-07T20:02:11Z</dcterms:created>
  <dcterms:modified xsi:type="dcterms:W3CDTF">2015-12-08T22:09:41Z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Business Content Type">
    <vt:lpwstr>51;#Presentations|42a9a3f5-86e7-4c9d-84c8-583bc2621149</vt:lpwstr>
  </property>
  <property fmtid="{D5CDD505-2E9C-101B-9397-08002B2CF9AE}" pid="3" name="Data Security Classification">
    <vt:lpwstr>48;#Unrestricted|636b637e-5f92-4725-a3a5-7ffa269098d1</vt:lpwstr>
  </property>
  <property fmtid="{D5CDD505-2E9C-101B-9397-08002B2CF9AE}" pid="4" name="ContentTypeId">
    <vt:lpwstr>0x010100911DBD1ACF8B4E43A5A6492C8BECE13E</vt:lpwstr>
  </property>
  <property fmtid="{D5CDD505-2E9C-101B-9397-08002B2CF9AE}" pid="5" name="Business_x0020_Content_x0020_Type">
    <vt:lpwstr>51;#Presentations|42a9a3f5-86e7-4c9d-84c8-583bc2621149</vt:lpwstr>
  </property>
  <property fmtid="{D5CDD505-2E9C-101B-9397-08002B2CF9AE}" pid="6" name="Data_x0020_Security_x0020_Classification">
    <vt:lpwstr>48;#Unrestricted|636b637e-5f92-4725-a3a5-7ffa269098d1</vt:lpwstr>
  </property>
  <property fmtid="{D5CDD505-2E9C-101B-9397-08002B2CF9AE}" pid="7" name="_dlc_DocIdItemGuid">
    <vt:lpwstr>9fde7e85-10df-4062-b330-821d91606750</vt:lpwstr>
  </property>
  <property fmtid="{D5CDD505-2E9C-101B-9397-08002B2CF9AE}" pid="8" name="Order">
    <vt:r8>5300</vt:r8>
  </property>
</Properties>
</file>