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21"/>
  </p:notesMasterIdLst>
  <p:handoutMasterIdLst>
    <p:handoutMasterId r:id="rId22"/>
  </p:handoutMasterIdLst>
  <p:sldIdLst>
    <p:sldId id="261" r:id="rId7"/>
    <p:sldId id="266" r:id="rId8"/>
    <p:sldId id="382" r:id="rId9"/>
    <p:sldId id="280" r:id="rId10"/>
    <p:sldId id="273" r:id="rId11"/>
    <p:sldId id="306" r:id="rId12"/>
    <p:sldId id="371" r:id="rId13"/>
    <p:sldId id="383" r:id="rId14"/>
    <p:sldId id="384" r:id="rId15"/>
    <p:sldId id="318" r:id="rId16"/>
    <p:sldId id="319" r:id="rId17"/>
    <p:sldId id="320" r:id="rId18"/>
    <p:sldId id="289" r:id="rId19"/>
    <p:sldId id="283" r:id="rId20"/>
  </p:sldIdLst>
  <p:sldSz cx="118872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arle-Young, Nastasha B" initials="ENB" lastIdx="24" clrIdx="0">
    <p:extLst>
      <p:ext uri="{19B8F6BF-5375-455C-9EA6-DF929625EA0E}">
        <p15:presenceInfo xmlns:p15="http://schemas.microsoft.com/office/powerpoint/2012/main" userId="Earle-Young, Nastasha B" providerId="None"/>
      </p:ext>
    </p:extLst>
  </p:cmAuthor>
  <p:cmAuthor id="2" name="Jones, Phyllis Denise" initials="JPD" lastIdx="4" clrIdx="1">
    <p:extLst>
      <p:ext uri="{19B8F6BF-5375-455C-9EA6-DF929625EA0E}">
        <p15:presenceInfo xmlns:p15="http://schemas.microsoft.com/office/powerpoint/2012/main" userId="Jones, Phyllis Denise" providerId="None"/>
      </p:ext>
    </p:extLst>
  </p:cmAuthor>
  <p:cmAuthor id="3" name="Bray, Tyler D" initials="BTD" lastIdx="5" clrIdx="2">
    <p:extLst>
      <p:ext uri="{19B8F6BF-5375-455C-9EA6-DF929625EA0E}">
        <p15:presenceInfo xmlns:p15="http://schemas.microsoft.com/office/powerpoint/2012/main" userId="S::Tyler.Bray@atkinsglobal.com::f4543a7a-3165-463a-aeda-920c54364dbc" providerId="AD"/>
      </p:ext>
    </p:extLst>
  </p:cmAuthor>
  <p:cmAuthor id="4" name="King, Kusondra B" initials="KKB" lastIdx="5" clrIdx="3">
    <p:extLst>
      <p:ext uri="{19B8F6BF-5375-455C-9EA6-DF929625EA0E}">
        <p15:presenceInfo xmlns:p15="http://schemas.microsoft.com/office/powerpoint/2012/main" userId="S::kbking1@ncdot.gov::df931678-3843-4f33-ad4d-317d363131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6196" autoAdjust="0"/>
  </p:normalViewPr>
  <p:slideViewPr>
    <p:cSldViewPr snapToGrid="0" snapToObjects="1">
      <p:cViewPr varScale="1">
        <p:scale>
          <a:sx n="68" d="100"/>
          <a:sy n="68" d="100"/>
        </p:scale>
        <p:origin x="918" y="60"/>
      </p:cViewPr>
      <p:guideLst>
        <p:guide orient="horz" pos="2160"/>
        <p:guide pos="374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4" Type="http://schemas.openxmlformats.org/officeDocument/2006/relationships/presProps" Target="presProps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ey-Console\Desktop\NCDOT\STC%20Bundle%202\STC-Corridor-U-Master-Plan-_Data_6_8_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ey-Console\Desktop\NCDOT\STC%20Bundle%202\STC-Corridor-U-Master-Plan-_Data_6_8_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'Monroe to Wilmington'!$I$3:$I$10</c:f>
              <c:strCache>
                <c:ptCount val="8"/>
                <c:pt idx="0">
                  <c:v>Fewer traffic signals</c:v>
                </c:pt>
                <c:pt idx="1">
                  <c:v>Higher speed limits</c:v>
                </c:pt>
                <c:pt idx="2">
                  <c:v>More travel lanes</c:v>
                </c:pt>
                <c:pt idx="3">
                  <c:v>More ways to get on the road</c:v>
                </c:pt>
                <c:pt idx="4">
                  <c:v>Bypasses around cities and towns</c:v>
                </c:pt>
                <c:pt idx="5">
                  <c:v>More traffic signals</c:v>
                </c:pt>
                <c:pt idx="6">
                  <c:v>Fewer ways to get on the road</c:v>
                </c:pt>
                <c:pt idx="7">
                  <c:v>Tolling</c:v>
                </c:pt>
              </c:strCache>
            </c:strRef>
          </c:cat>
          <c:val>
            <c:numRef>
              <c:f>'Monroe to Wilmington'!$J$3:$J$10</c:f>
              <c:numCache>
                <c:formatCode>General</c:formatCode>
                <c:ptCount val="8"/>
                <c:pt idx="0">
                  <c:v>203</c:v>
                </c:pt>
                <c:pt idx="1">
                  <c:v>206</c:v>
                </c:pt>
                <c:pt idx="2">
                  <c:v>102</c:v>
                </c:pt>
                <c:pt idx="3">
                  <c:v>33</c:v>
                </c:pt>
                <c:pt idx="4">
                  <c:v>274</c:v>
                </c:pt>
                <c:pt idx="5">
                  <c:v>2</c:v>
                </c:pt>
                <c:pt idx="6">
                  <c:v>49</c:v>
                </c:pt>
                <c:pt idx="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4F-467B-B79D-996F910B89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498767536"/>
        <c:axId val="562815824"/>
      </c:barChart>
      <c:catAx>
        <c:axId val="49876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2815824"/>
        <c:crosses val="autoZero"/>
        <c:auto val="1"/>
        <c:lblAlgn val="ctr"/>
        <c:lblOffset val="100"/>
        <c:noMultiLvlLbl val="0"/>
      </c:catAx>
      <c:valAx>
        <c:axId val="56281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876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68-4E11-87C4-B3F2B9C3E4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68-4E11-87C4-B3F2B9C3E4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68-4E11-87C4-B3F2B9C3E4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68-4E11-87C4-B3F2B9C3E4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868-4E11-87C4-B3F2B9C3E47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868-4E11-87C4-B3F2B9C3E47D}"/>
              </c:ext>
            </c:extLst>
          </c:dPt>
          <c:dLbls>
            <c:dLbl>
              <c:idx val="2"/>
              <c:layout>
                <c:manualLayout>
                  <c:x val="-1.9349845201238391E-2"/>
                  <c:y val="0.131964809384164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68-4E11-87C4-B3F2B9C3E47D}"/>
                </c:ext>
              </c:extLst>
            </c:dLbl>
            <c:dLbl>
              <c:idx val="3"/>
              <c:layout>
                <c:manualLayout>
                  <c:x val="-0.10319917440660474"/>
                  <c:y val="1.17302052785923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68-4E11-87C4-B3F2B9C3E47D}"/>
                </c:ext>
              </c:extLst>
            </c:dLbl>
            <c:dLbl>
              <c:idx val="4"/>
              <c:layout>
                <c:manualLayout>
                  <c:x val="-9.8039215686274508E-2"/>
                  <c:y val="-5.57184750733138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68-4E11-87C4-B3F2B9C3E47D}"/>
                </c:ext>
              </c:extLst>
            </c:dLbl>
            <c:dLbl>
              <c:idx val="5"/>
              <c:layout>
                <c:manualLayout>
                  <c:x val="-5.1599587203302374E-3"/>
                  <c:y val="-0.167155425219941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68-4E11-87C4-B3F2B9C3E47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'Monroe to Wilmington'!$N$3:$N$8</c:f>
              <c:strCache>
                <c:ptCount val="6"/>
                <c:pt idx="0">
                  <c:v>Strongly Agree</c:v>
                </c:pt>
                <c:pt idx="1">
                  <c:v>Agree</c:v>
                </c:pt>
                <c:pt idx="2">
                  <c:v>Strongly Disagree</c:v>
                </c:pt>
                <c:pt idx="3">
                  <c:v>Neutral</c:v>
                </c:pt>
                <c:pt idx="4">
                  <c:v>Disagree</c:v>
                </c:pt>
                <c:pt idx="5">
                  <c:v>N/A – I don’t use this segment</c:v>
                </c:pt>
              </c:strCache>
            </c:strRef>
          </c:cat>
          <c:val>
            <c:numRef>
              <c:f>'Monroe to Wilmington'!$O$3:$O$8</c:f>
              <c:numCache>
                <c:formatCode>General</c:formatCode>
                <c:ptCount val="6"/>
                <c:pt idx="0">
                  <c:v>267</c:v>
                </c:pt>
                <c:pt idx="1">
                  <c:v>81</c:v>
                </c:pt>
                <c:pt idx="2">
                  <c:v>2</c:v>
                </c:pt>
                <c:pt idx="3">
                  <c:v>10</c:v>
                </c:pt>
                <c:pt idx="4">
                  <c:v>4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68-4E11-87C4-B3F2B9C3E4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9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Facilities inventory data was collected along the US 74 corridor using NCDOT GIS layers and shapefiles. </a:t>
            </a:r>
            <a:br>
              <a:rPr lang="en-US" dirty="0"/>
            </a:br>
            <a:r>
              <a:rPr lang="en-US" dirty="0"/>
              <a:t>-highway corridor divided into logical breaks based on travel lanes, functional class, and access control</a:t>
            </a:r>
          </a:p>
          <a:p>
            <a:r>
              <a:rPr lang="en-US" dirty="0"/>
              <a:t>	-US 74 corridor has full &amp; partial access control in different sections</a:t>
            </a:r>
          </a:p>
          <a:p>
            <a:r>
              <a:rPr lang="en-US" dirty="0"/>
              <a:t>	-Has interstate, freeway, &amp; principal arterial classification in different sections</a:t>
            </a:r>
            <a:br>
              <a:rPr lang="en-US" dirty="0"/>
            </a:br>
            <a:r>
              <a:rPr lang="en-US" dirty="0"/>
              <a:t>-at-grade railroad crossing inventory includes at-grade crossings of cross streets immediately adjacent to the main corridor</a:t>
            </a:r>
          </a:p>
          <a:p>
            <a:r>
              <a:rPr lang="en-US" dirty="0"/>
              <a:t>-the larger rail network includes 1158 miles of active track and 27 rail facilities across all Corridor US 74 counties</a:t>
            </a:r>
          </a:p>
          <a:p>
            <a:endParaRPr lang="en-US" dirty="0"/>
          </a:p>
          <a:p>
            <a:r>
              <a:rPr lang="en-US" dirty="0"/>
              <a:t>-structurally deficient = bridge is in relatively poor condition or has insufficient load carrying capacity</a:t>
            </a:r>
          </a:p>
          <a:p>
            <a:r>
              <a:rPr lang="en-US" dirty="0"/>
              <a:t>-functionally obsolete = bridge is narrow, has inadequate clearances or other geometric issues, and can no longer service today’s traffic</a:t>
            </a:r>
          </a:p>
          <a:p>
            <a:r>
              <a:rPr lang="en-US" dirty="0"/>
              <a:t>-bridge must be 10 years and a highway bridge and cannot be classified as both categories</a:t>
            </a:r>
          </a:p>
          <a:p>
            <a:r>
              <a:rPr lang="en-US" dirty="0"/>
              <a:t>RPOs – Isothermal RPO, Rocky River RPO, Lumber River RPO, Mid-Carolina RPO, Cape Fear RPO</a:t>
            </a:r>
          </a:p>
          <a:p>
            <a:endParaRPr lang="en-US" dirty="0"/>
          </a:p>
          <a:p>
            <a:r>
              <a:rPr lang="en-US" dirty="0"/>
              <a:t>MPOs – Gaston-Cleveland-Lincoln MPO, Charlotte Regional TPO, Wilmington MPO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8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-70 current STIP projects</a:t>
            </a:r>
          </a:p>
          <a:p>
            <a:r>
              <a:rPr lang="en-US" dirty="0"/>
              <a:t>-6 identified FS (within 10 years)</a:t>
            </a:r>
          </a:p>
          <a:p>
            <a:r>
              <a:rPr lang="en-US" dirty="0"/>
              <a:t>-37 identified forecasts (within 5 years)</a:t>
            </a:r>
          </a:p>
          <a:p>
            <a:endParaRPr lang="en-US" dirty="0"/>
          </a:p>
          <a:p>
            <a:r>
              <a:rPr lang="en-US" dirty="0"/>
              <a:t>-CTPs – Polk Co, Rutherford Co, GCL MPO, CRTPO, Anson Co, Richmond Co, Scotland Co, Robeson Co, Columbus Co, Brunswick Co, WMPO</a:t>
            </a:r>
          </a:p>
          <a:p>
            <a:r>
              <a:rPr lang="en-US" dirty="0"/>
              <a:t>-MTPs – GCL MPO, CRTPO, WMPO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23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42 percent of those who viewed the survey ended up responding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87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91% agree at a minimum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99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Bypasses that once complete and open to traffic where the corridor could be moved in the future would be: Shelby bypass, Wadesboro bypass, and Delco bypass.</a:t>
            </a:r>
          </a:p>
          <a:p>
            <a:r>
              <a:rPr lang="en-US" dirty="0"/>
              <a:t>The recommended vision moves the corridor to follow I-485 from US 74 on the northwest side of Charlotte to US 74 on the southeast side of Charlotte.  It will also follow the Monroe Expressway.  </a:t>
            </a:r>
          </a:p>
          <a:p>
            <a:r>
              <a:rPr lang="en-US" dirty="0"/>
              <a:t>The recommended vision moves the corridor to follow I-140 from US 74 to I-40 on the northern side of Wilmington.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3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recommended freeway vision and the suggested movement to different facilities of the corridor increases the average travel speed in 2040 by 21mph.  </a:t>
            </a:r>
          </a:p>
          <a:p>
            <a:endParaRPr lang="en-US" dirty="0"/>
          </a:p>
          <a:p>
            <a:r>
              <a:rPr lang="en-US" dirty="0"/>
              <a:t>The recommended vision would add 210 miles of freeway and increase the VMT to 14.9 million in 2040.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0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6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DOT_PowerPoint_Template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294" y="3831921"/>
            <a:ext cx="10753529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295" y="5105400"/>
            <a:ext cx="832104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8003" y="5854700"/>
            <a:ext cx="8645048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94360" y="1733551"/>
            <a:ext cx="1069848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1"/>
            <a:ext cx="500253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-0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94360" y="469900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360" y="1795463"/>
            <a:ext cx="1069848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yler.bray@atkinsglobal.com" TargetMode="External"/><Relationship Id="rId2" Type="http://schemas.openxmlformats.org/officeDocument/2006/relationships/hyperlink" Target="mailto:nbearle-young@ncdot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cdot.gov/projects/planning/Pages/STC-Master-Plans-Bundle-2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cdot.gov/projects/planning/STC%20Documents/US%2074%20public%20survey%20result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03" y="3986674"/>
            <a:ext cx="10753529" cy="1219200"/>
          </a:xfrm>
        </p:spPr>
        <p:txBody>
          <a:bodyPr/>
          <a:lstStyle/>
          <a:p>
            <a:r>
              <a:rPr lang="en-US" sz="3600" dirty="0"/>
              <a:t>Strategic Transportation Corridors </a:t>
            </a:r>
            <a:br>
              <a:rPr lang="en-US" sz="3600"/>
            </a:br>
            <a:r>
              <a:rPr lang="en-US" sz="3600"/>
              <a:t>Corridor </a:t>
            </a:r>
            <a:r>
              <a:rPr lang="en-US" sz="3600" dirty="0"/>
              <a:t>U: U.S. 74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03" y="5491155"/>
            <a:ext cx="9508866" cy="660400"/>
          </a:xfrm>
        </p:spPr>
        <p:txBody>
          <a:bodyPr/>
          <a:lstStyle/>
          <a:p>
            <a:r>
              <a:rPr lang="en-US" sz="2400" dirty="0"/>
              <a:t>Nastasha Earle-Young, NCDOT 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8003" y="5629244"/>
            <a:ext cx="8645048" cy="5461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September 2020</a:t>
            </a:r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8C559-EBDD-4896-80CA-FC5740F8A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3D453BC-DF88-4FB3-B758-51B79C9542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9675" y="88900"/>
            <a:ext cx="5003800" cy="273050"/>
          </a:xfrm>
        </p:spPr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4714AE3D-1C25-436E-8775-FCBC3DFE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69900"/>
            <a:ext cx="10698480" cy="319765"/>
          </a:xfrm>
        </p:spPr>
        <p:txBody>
          <a:bodyPr/>
          <a:lstStyle/>
          <a:p>
            <a:r>
              <a:rPr lang="en-US" dirty="0"/>
              <a:t>Recommended 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91B00-8741-4F65-B182-84F02EA62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" y="917802"/>
            <a:ext cx="9705975" cy="5762625"/>
          </a:xfrm>
          <a:prstGeom prst="rect">
            <a:avLst/>
          </a:prstGeom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CA9B2C7-2494-498F-98F6-EE64C876D1D3}"/>
              </a:ext>
            </a:extLst>
          </p:cNvPr>
          <p:cNvSpPr txBox="1">
            <a:spLocks/>
          </p:cNvSpPr>
          <p:nvPr/>
        </p:nvSpPr>
        <p:spPr bwMode="auto">
          <a:xfrm>
            <a:off x="348343" y="3886200"/>
            <a:ext cx="4136571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Freeway: I-26 in Polk County to    US 117 in New Hanover County</a:t>
            </a:r>
          </a:p>
        </p:txBody>
      </p:sp>
    </p:spTree>
    <p:extLst>
      <p:ext uri="{BB962C8B-B14F-4D97-AF65-F5344CB8AC3E}">
        <p14:creationId xmlns:p14="http://schemas.microsoft.com/office/powerpoint/2010/main" val="3899901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 Analysis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AB0640-FAD9-41D9-BFDA-24D6F6580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83" y="1654727"/>
            <a:ext cx="6481372" cy="3944138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BBFF35-164D-4A23-AA93-40AE0EA11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832" y="1654726"/>
            <a:ext cx="4990353" cy="39859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9FA889-B4F7-4C3D-8540-E355B28E54E8}"/>
              </a:ext>
            </a:extLst>
          </p:cNvPr>
          <p:cNvSpPr txBox="1"/>
          <p:nvPr/>
        </p:nvSpPr>
        <p:spPr>
          <a:xfrm>
            <a:off x="594360" y="5892582"/>
            <a:ext cx="10209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Increases the average corridor travel speed by 21mph</a:t>
            </a:r>
          </a:p>
        </p:txBody>
      </p:sp>
    </p:spTree>
    <p:extLst>
      <p:ext uri="{BB962C8B-B14F-4D97-AF65-F5344CB8AC3E}">
        <p14:creationId xmlns:p14="http://schemas.microsoft.com/office/powerpoint/2010/main" val="3109019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 for Further Study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Delco Area</a:t>
            </a:r>
          </a:p>
          <a:p>
            <a:r>
              <a:rPr lang="en-US" dirty="0"/>
              <a:t>Military Connections</a:t>
            </a:r>
          </a:p>
          <a:p>
            <a:r>
              <a:rPr lang="en-US" dirty="0"/>
              <a:t>Transit connections</a:t>
            </a:r>
          </a:p>
          <a:p>
            <a:r>
              <a:rPr lang="en-US" dirty="0"/>
              <a:t>Resiliency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5815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139745-14BA-4E56-A596-583E74C06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942516"/>
            <a:ext cx="9705975" cy="57626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B28F6-64D7-4CDA-9BE6-A82698D5E1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E2FAE-2E8A-4C8C-9F59-8D29B26E20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800" i="1" dirty="0"/>
              <a:t>Corridor U</a:t>
            </a:r>
          </a:p>
          <a:p>
            <a:pPr marL="0" indent="0" algn="ctr">
              <a:buNone/>
            </a:pPr>
            <a:r>
              <a:rPr lang="en-US" sz="8800" i="1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46061-948E-4B9F-9C88-1BE0F07289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866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U.S. 321 and U.S. 74 Strategic Transportation Corridors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/>
              <a:t>Nastasha Earle-Young, NCDOT Project Manager</a:t>
            </a:r>
          </a:p>
          <a:p>
            <a:pPr marL="0" indent="0" algn="ctr">
              <a:buNone/>
            </a:pPr>
            <a:r>
              <a:rPr lang="en-US" i="1" dirty="0">
                <a:hlinkClick r:id="rId2"/>
              </a:rPr>
              <a:t>nbearle-young@ncdot.gov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919-707-0931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Tyler Bray, Atkins Project Manager</a:t>
            </a:r>
          </a:p>
          <a:p>
            <a:pPr marL="0" indent="0" algn="ctr">
              <a:buNone/>
            </a:pPr>
            <a:r>
              <a:rPr lang="en-US" i="1" dirty="0">
                <a:hlinkClick r:id="rId3"/>
              </a:rPr>
              <a:t>tyler.bray@atkinsglobal.com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919-431-5274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60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2171" y="361950"/>
            <a:ext cx="10698480" cy="1143000"/>
          </a:xfrm>
        </p:spPr>
        <p:txBody>
          <a:bodyPr/>
          <a:lstStyle/>
          <a:p>
            <a:r>
              <a:rPr lang="en-US" sz="4000" dirty="0"/>
              <a:t>Agenda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C20E968-CB72-4101-A25D-A212C404F7DD}"/>
              </a:ext>
            </a:extLst>
          </p:cNvPr>
          <p:cNvSpPr txBox="1">
            <a:spLocks/>
          </p:cNvSpPr>
          <p:nvPr/>
        </p:nvSpPr>
        <p:spPr bwMode="auto">
          <a:xfrm>
            <a:off x="594360" y="1285011"/>
            <a:ext cx="11045191" cy="236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Data Collection Review</a:t>
            </a:r>
          </a:p>
          <a:p>
            <a:r>
              <a:rPr lang="en-US" sz="2800" dirty="0"/>
              <a:t>Corridor Analysis Review</a:t>
            </a:r>
          </a:p>
          <a:p>
            <a:r>
              <a:rPr lang="en-US" sz="2800" dirty="0"/>
              <a:t>Preliminary Corridor Vision</a:t>
            </a:r>
          </a:p>
          <a:p>
            <a:r>
              <a:rPr lang="en-US" sz="2800" dirty="0"/>
              <a:t>Stakeholder Involvement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4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2171" y="361950"/>
            <a:ext cx="10698480" cy="1143000"/>
          </a:xfrm>
        </p:spPr>
        <p:txBody>
          <a:bodyPr/>
          <a:lstStyle/>
          <a:p>
            <a:r>
              <a:rPr lang="en-US" sz="4000" dirty="0"/>
              <a:t>Timeline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957C38B-9ADB-40EE-BC43-3CCD901C9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378934"/>
              </p:ext>
            </p:extLst>
          </p:nvPr>
        </p:nvGraphicFramePr>
        <p:xfrm>
          <a:off x="1191802" y="1253447"/>
          <a:ext cx="9524144" cy="4828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072">
                  <a:extLst>
                    <a:ext uri="{9D8B030D-6E8A-4147-A177-3AD203B41FA5}">
                      <a16:colId xmlns:a16="http://schemas.microsoft.com/office/drawing/2014/main" val="2168571109"/>
                    </a:ext>
                  </a:extLst>
                </a:gridCol>
                <a:gridCol w="4762072">
                  <a:extLst>
                    <a:ext uri="{9D8B030D-6E8A-4147-A177-3AD203B41FA5}">
                      <a16:colId xmlns:a16="http://schemas.microsoft.com/office/drawing/2014/main" val="1764296177"/>
                    </a:ext>
                  </a:extLst>
                </a:gridCol>
              </a:tblGrid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Start of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Spring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515316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Steering Committee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Spring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210723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MPO/RPO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Summer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126474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Data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Fall/Winter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300467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Steering Committee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Spring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170277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Public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Spring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10044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Steering Committee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Summer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528387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Draft Vision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Early Summer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43170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MPO/RPO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July- September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863921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State Resource Agencies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August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945919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Final Vision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Winter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086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94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Inventory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Highway assets inventory</a:t>
            </a:r>
          </a:p>
          <a:p>
            <a:pPr lvl="1"/>
            <a:r>
              <a:rPr lang="en-US" sz="2400" dirty="0"/>
              <a:t>Approximately 284 miles along highway corridor</a:t>
            </a:r>
          </a:p>
          <a:p>
            <a:pPr lvl="1"/>
            <a:r>
              <a:rPr lang="en-US" sz="2400" dirty="0"/>
              <a:t>Federally designated truck route along entire corridor</a:t>
            </a:r>
          </a:p>
          <a:p>
            <a:r>
              <a:rPr lang="en-US" dirty="0"/>
              <a:t>Bridges inventory</a:t>
            </a:r>
          </a:p>
          <a:p>
            <a:pPr lvl="1"/>
            <a:r>
              <a:rPr lang="en-US" sz="2400" dirty="0"/>
              <a:t>304 bridges along highway corridor</a:t>
            </a:r>
          </a:p>
          <a:p>
            <a:pPr lvl="1"/>
            <a:r>
              <a:rPr lang="en-US" sz="2400" dirty="0"/>
              <a:t>6 structurally deficient; 91 functionally obsolete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All documents are available: </a:t>
            </a:r>
          </a:p>
          <a:p>
            <a:pPr lvl="1"/>
            <a:r>
              <a:rPr lang="en-US" sz="1600" dirty="0">
                <a:hlinkClick r:id="rId3"/>
              </a:rPr>
              <a:t>https://connect.ncdot.gov/projects/planning/Pages/STC-Master-Plans-Bundle-2.aspx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807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003" y="469900"/>
            <a:ext cx="11629505" cy="1143000"/>
          </a:xfrm>
        </p:spPr>
        <p:txBody>
          <a:bodyPr/>
          <a:lstStyle/>
          <a:p>
            <a:r>
              <a:rPr lang="en-US" dirty="0"/>
              <a:t>Transportation Plan Recommendations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Compiled transportation plans and recommended projects along the corridor from:</a:t>
            </a:r>
          </a:p>
          <a:p>
            <a:pPr lvl="1"/>
            <a:r>
              <a:rPr lang="en-US" sz="2400" dirty="0"/>
              <a:t>Statewide Transportation Improvement Program (STIP): 70 projects</a:t>
            </a:r>
          </a:p>
          <a:p>
            <a:pPr lvl="1"/>
            <a:r>
              <a:rPr lang="en-US" sz="2400" dirty="0"/>
              <a:t>Comprehensive Transportation Plans (CTPs): 11 CTPs</a:t>
            </a:r>
          </a:p>
          <a:p>
            <a:pPr lvl="1"/>
            <a:r>
              <a:rPr lang="en-US" sz="2400" dirty="0"/>
              <a:t>Metropolitan Transportation Plans (MTPs): 3 MTPs</a:t>
            </a:r>
          </a:p>
          <a:p>
            <a:pPr lvl="1"/>
            <a:r>
              <a:rPr lang="en-US" sz="2400" dirty="0"/>
              <a:t>Feasibility Studies (FS): 6 within past 10 years</a:t>
            </a:r>
          </a:p>
          <a:p>
            <a:pPr lvl="1"/>
            <a:r>
              <a:rPr lang="en-US" sz="2400" dirty="0"/>
              <a:t>Traffic Forecasts (TF): 37 within past 10 years</a:t>
            </a:r>
          </a:p>
          <a:p>
            <a:r>
              <a:rPr lang="en-US" sz="2800" dirty="0"/>
              <a:t>Most of corridor recommended to be classified as freeway</a:t>
            </a:r>
          </a:p>
          <a:p>
            <a:pPr lvl="1"/>
            <a:r>
              <a:rPr lang="en-US" sz="2400" dirty="0"/>
              <a:t>Some segments in developed/urban areas recommended to be classified as boulevard (with current or planned bypass) 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274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B28F6-64D7-4CDA-9BE6-A82698D5E1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46061-948E-4B9F-9C88-1BE0F07289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E3FA1A-226F-4321-B8F9-FBA49281C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12" y="448785"/>
            <a:ext cx="9731976" cy="61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9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Survey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BB7F831-2ABD-0243-BE3E-D1D13E946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449695"/>
              </p:ext>
            </p:extLst>
          </p:nvPr>
        </p:nvGraphicFramePr>
        <p:xfrm>
          <a:off x="739739" y="3365201"/>
          <a:ext cx="9533468" cy="1306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367">
                  <a:extLst>
                    <a:ext uri="{9D8B030D-6E8A-4147-A177-3AD203B41FA5}">
                      <a16:colId xmlns:a16="http://schemas.microsoft.com/office/drawing/2014/main" val="3878459984"/>
                    </a:ext>
                  </a:extLst>
                </a:gridCol>
                <a:gridCol w="2383367">
                  <a:extLst>
                    <a:ext uri="{9D8B030D-6E8A-4147-A177-3AD203B41FA5}">
                      <a16:colId xmlns:a16="http://schemas.microsoft.com/office/drawing/2014/main" val="2508586586"/>
                    </a:ext>
                  </a:extLst>
                </a:gridCol>
                <a:gridCol w="2383367">
                  <a:extLst>
                    <a:ext uri="{9D8B030D-6E8A-4147-A177-3AD203B41FA5}">
                      <a16:colId xmlns:a16="http://schemas.microsoft.com/office/drawing/2014/main" val="2876054436"/>
                    </a:ext>
                  </a:extLst>
                </a:gridCol>
                <a:gridCol w="2383367">
                  <a:extLst>
                    <a:ext uri="{9D8B030D-6E8A-4147-A177-3AD203B41FA5}">
                      <a16:colId xmlns:a16="http://schemas.microsoft.com/office/drawing/2014/main" val="1783050302"/>
                    </a:ext>
                  </a:extLst>
                </a:gridCol>
              </a:tblGrid>
              <a:tr h="13069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Views</a:t>
                      </a:r>
                    </a:p>
                    <a:p>
                      <a:pPr algn="ctr"/>
                      <a:r>
                        <a:rPr lang="en-US" sz="3200" dirty="0"/>
                        <a:t>1,524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Participants</a:t>
                      </a:r>
                    </a:p>
                    <a:p>
                      <a:pPr algn="ctr"/>
                      <a:r>
                        <a:rPr lang="en-US" sz="3200" dirty="0"/>
                        <a:t>638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Responses</a:t>
                      </a:r>
                    </a:p>
                    <a:p>
                      <a:pPr algn="ctr"/>
                      <a:r>
                        <a:rPr lang="en-US" sz="3200" dirty="0"/>
                        <a:t>8,260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Comments</a:t>
                      </a:r>
                    </a:p>
                    <a:p>
                      <a:pPr algn="ctr"/>
                      <a:r>
                        <a:rPr lang="en-US" sz="3200" dirty="0"/>
                        <a:t>155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48061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04231B-01A7-41D0-B2FA-853284F6D1F8}"/>
              </a:ext>
            </a:extLst>
          </p:cNvPr>
          <p:cNvSpPr txBox="1"/>
          <p:nvPr/>
        </p:nvSpPr>
        <p:spPr>
          <a:xfrm>
            <a:off x="739739" y="1910993"/>
            <a:ext cx="8907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Survey Dates: April 6, 2020 to June 6,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Advertised via email, website, and newsletters</a:t>
            </a:r>
          </a:p>
          <a:p>
            <a:endParaRPr lang="en-US" sz="2800" dirty="0">
              <a:solidFill>
                <a:srgbClr val="59595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4EC32-AEE9-4565-B244-A24DCDAD6705}"/>
              </a:ext>
            </a:extLst>
          </p:cNvPr>
          <p:cNvSpPr txBox="1"/>
          <p:nvPr/>
        </p:nvSpPr>
        <p:spPr>
          <a:xfrm>
            <a:off x="739739" y="5270643"/>
            <a:ext cx="91953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Full Survey Results available:</a:t>
            </a:r>
          </a:p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https://connect.ncdot.gov/projects/planning/STC%20Documents/US%2074%20public%20survey%20results.pdf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6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0" y="469900"/>
            <a:ext cx="10698480" cy="707753"/>
          </a:xfrm>
        </p:spPr>
        <p:txBody>
          <a:bodyPr/>
          <a:lstStyle/>
          <a:p>
            <a:r>
              <a:rPr lang="en-US" dirty="0"/>
              <a:t>U.S. 74 – Public Survey Results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U.S. 321 and U.S. 74 Strategic Transportation Corridors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A5AC02-7A89-4DE3-94FB-FE1FE6AF8A4F}"/>
              </a:ext>
            </a:extLst>
          </p:cNvPr>
          <p:cNvGraphicFramePr>
            <a:graphicFrameLocks/>
          </p:cNvGraphicFramePr>
          <p:nvPr/>
        </p:nvGraphicFramePr>
        <p:xfrm>
          <a:off x="396240" y="1885406"/>
          <a:ext cx="11094720" cy="450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3EFD876-2C34-4E7C-8BDA-B8BFEB5E58DE}"/>
              </a:ext>
            </a:extLst>
          </p:cNvPr>
          <p:cNvSpPr txBox="1"/>
          <p:nvPr/>
        </p:nvSpPr>
        <p:spPr>
          <a:xfrm>
            <a:off x="594360" y="1177653"/>
            <a:ext cx="1089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Monroe to Wilmington, what changes would you like to see on U.S. 74 in the next 20 years?</a:t>
            </a:r>
          </a:p>
        </p:txBody>
      </p:sp>
    </p:spTree>
    <p:extLst>
      <p:ext uri="{BB962C8B-B14F-4D97-AF65-F5344CB8AC3E}">
        <p14:creationId xmlns:p14="http://schemas.microsoft.com/office/powerpoint/2010/main" val="296704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0" y="469900"/>
            <a:ext cx="10698480" cy="771797"/>
          </a:xfrm>
        </p:spPr>
        <p:txBody>
          <a:bodyPr/>
          <a:lstStyle/>
          <a:p>
            <a:r>
              <a:rPr lang="en-US" dirty="0"/>
              <a:t>U.S. 74 – Public Survey Results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U.S. 321 and U.S. 74 Strategic Transportation Corridors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EE85A4-C4D3-419F-92E6-195C58C19931}"/>
              </a:ext>
            </a:extLst>
          </p:cNvPr>
          <p:cNvSpPr txBox="1"/>
          <p:nvPr/>
        </p:nvSpPr>
        <p:spPr>
          <a:xfrm>
            <a:off x="8392220" y="6174284"/>
            <a:ext cx="176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380 respondents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EF5D403-AA70-4EC4-9196-0A96C27E05F5}"/>
              </a:ext>
            </a:extLst>
          </p:cNvPr>
          <p:cNvGraphicFramePr>
            <a:graphicFrameLocks/>
          </p:cNvGraphicFramePr>
          <p:nvPr/>
        </p:nvGraphicFramePr>
        <p:xfrm>
          <a:off x="1005840" y="2057400"/>
          <a:ext cx="9845040" cy="43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7435FD5-64C0-4CAC-8CF8-2F1758C633A9}"/>
              </a:ext>
            </a:extLst>
          </p:cNvPr>
          <p:cNvSpPr txBox="1"/>
          <p:nvPr/>
        </p:nvSpPr>
        <p:spPr>
          <a:xfrm>
            <a:off x="594360" y="1177653"/>
            <a:ext cx="1089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Monroe to Wilmington, do you support the preliminary vision of a freeway (access only at interchanges/ramps, speed limit 55 mph or greater, no traffic signals)?</a:t>
            </a:r>
          </a:p>
        </p:txBody>
      </p:sp>
    </p:spTree>
    <p:extLst>
      <p:ext uri="{BB962C8B-B14F-4D97-AF65-F5344CB8AC3E}">
        <p14:creationId xmlns:p14="http://schemas.microsoft.com/office/powerpoint/2010/main" val="3098872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009148F5A04DDD49CBA7127AADA5FB792B00AADE34325A8B49CDA8BB4DB53328F214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INSIDE-161-17</_dlc_DocId>
    <_dlc_DocIdUrl xmlns="16f00c2e-ac5c-418b-9f13-a0771dbd417d">
      <Url>https://connect.ncdot.gov/Business/_layouts/15/DocIdRedir.aspx?ID=INSIDE-161-17</Url>
      <Description>INSIDE-161-17</Description>
    </_dlc_DocIdUrl>
    <Filter_x0020_By xmlns="ec0862cc-ff52-4520-96e8-d2ffc2afb1d0" xsi:nil="true"/>
    <Order0 xmlns="ec0862cc-ff52-4520-96e8-d2ffc2afb1d0" xsi:nil="true"/>
    <URL xmlns="http://schemas.microsoft.com/sharepoint/v3">
      <Url xsi:nil="true"/>
      <Description xsi:nil="true"/>
    </URL>
  </documentManagement>
</p:properti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6F49600C24204999E77EAE9D0B17ED" ma:contentTypeVersion="10" ma:contentTypeDescription="Create a new document." ma:contentTypeScope="" ma:versionID="1b8040a3d5592d27690d263229092019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xmlns:ns3="ec0862cc-ff52-4520-96e8-d2ffc2afb1d0" targetNamespace="http://schemas.microsoft.com/office/2006/metadata/properties" ma:root="true" ma:fieldsID="5895c1cff57c68a49439abf5db4524ae" ns1:_="" ns2:_="" ns3:_="">
    <xsd:import namespace="http://schemas.microsoft.com/sharepoint/v3"/>
    <xsd:import namespace="16f00c2e-ac5c-418b-9f13-a0771dbd417d"/>
    <xsd:import namespace="ec0862cc-ff52-4520-96e8-d2ffc2afb1d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  <xsd:element ref="ns3:Filter_x0020_By" minOccurs="0"/>
                <xsd:element ref="ns3:Order0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862cc-ff52-4520-96e8-d2ffc2afb1d0" elementFormDefault="qualified">
    <xsd:import namespace="http://schemas.microsoft.com/office/2006/documentManagement/types"/>
    <xsd:import namespace="http://schemas.microsoft.com/office/infopath/2007/PartnerControls"/>
    <xsd:element name="Filter_x0020_By" ma:index="12" nillable="true" ma:displayName="Filter By" ma:internalName="Filter_x0020_By">
      <xsd:simpleType>
        <xsd:restriction base="dms:Text">
          <xsd:maxLength value="255"/>
        </xsd:restriction>
      </xsd:simpleType>
    </xsd:element>
    <xsd:element name="Order0" ma:index="13" nillable="true" ma:displayName="Order" ma:internalName="Order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3BDD2F-254B-4B0F-8C44-19D153395413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049D7261-F066-4658-8933-15520A0D1F64}"/>
</file>

<file path=customXml/itemProps3.xml><?xml version="1.0" encoding="utf-8"?>
<ds:datastoreItem xmlns:ds="http://schemas.openxmlformats.org/officeDocument/2006/customXml" ds:itemID="{D917B35E-4C19-465F-8F12-1027381711D3}"/>
</file>

<file path=customXml/itemProps4.xml><?xml version="1.0" encoding="utf-8"?>
<ds:datastoreItem xmlns:ds="http://schemas.openxmlformats.org/officeDocument/2006/customXml" ds:itemID="{DCAD59FE-CE8F-419F-ADA9-F2F945E76F07}"/>
</file>

<file path=customXml/itemProps5.xml><?xml version="1.0" encoding="utf-8"?>
<ds:datastoreItem xmlns:ds="http://schemas.openxmlformats.org/officeDocument/2006/customXml" ds:itemID="{4D5A9F6D-6F1D-4F11-889A-EC0C3D3065E9}"/>
</file>

<file path=docProps/app.xml><?xml version="1.0" encoding="utf-8"?>
<Properties xmlns="http://schemas.openxmlformats.org/officeDocument/2006/extended-properties" xmlns:vt="http://schemas.openxmlformats.org/officeDocument/2006/docPropsVTypes">
  <Template>NCDOT_PowerPoint_Template_16_x_9 (6)</Template>
  <TotalTime>1502</TotalTime>
  <Words>975</Words>
  <Application>Microsoft Office PowerPoint</Application>
  <PresentationFormat>Custom</PresentationFormat>
  <Paragraphs>148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Strategic Transportation Corridors  Corridor U: U.S. 74  </vt:lpstr>
      <vt:lpstr>Agenda</vt:lpstr>
      <vt:lpstr>Timeline</vt:lpstr>
      <vt:lpstr>Facilities Inventory</vt:lpstr>
      <vt:lpstr>Transportation Plan Recommendations</vt:lpstr>
      <vt:lpstr>PowerPoint Presentation</vt:lpstr>
      <vt:lpstr>Public Survey</vt:lpstr>
      <vt:lpstr>U.S. 74 – Public Survey Results</vt:lpstr>
      <vt:lpstr>U.S. 74 – Public Survey Results</vt:lpstr>
      <vt:lpstr>Recommended Vision</vt:lpstr>
      <vt:lpstr>Mobility Analysis</vt:lpstr>
      <vt:lpstr>Identified for Further Study</vt:lpstr>
      <vt:lpstr>PowerPoint Presentation</vt:lpstr>
      <vt:lpstr>Contact Information </vt:lpstr>
    </vt:vector>
  </TitlesOfParts>
  <Company>NC Deparment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Bray, Tyler D</dc:creator>
  <cp:keywords>PowerPoint, template, presentation, 16x9, television</cp:keywords>
  <dc:description/>
  <cp:lastModifiedBy>Earle-Young, Nastasha B</cp:lastModifiedBy>
  <cp:revision>80</cp:revision>
  <dcterms:created xsi:type="dcterms:W3CDTF">2020-02-27T13:47:04Z</dcterms:created>
  <dcterms:modified xsi:type="dcterms:W3CDTF">2020-09-25T14:57:02Z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0x0101004E6F49600C24204999E77EAE9D0B17ED</vt:lpwstr>
  </property>
  <property fmtid="{D5CDD505-2E9C-101B-9397-08002B2CF9AE}" pid="3" name="_dlc_DocIdItemGuid">
    <vt:lpwstr>0014b449-8153-4717-8fd5-d9dc78be98bf</vt:lpwstr>
  </property>
  <property fmtid="{D5CDD505-2E9C-101B-9397-08002B2CF9AE}" pid="4" name="Business Content Type">
    <vt:lpwstr/>
  </property>
  <property fmtid="{D5CDD505-2E9C-101B-9397-08002B2CF9AE}" pid="5" name="Data Security Classification">
    <vt:lpwstr/>
  </property>
  <property fmtid="{D5CDD505-2E9C-101B-9397-08002B2CF9AE}" pid="6" name="Order">
    <vt:r8>6000</vt:r8>
  </property>
</Properties>
</file>