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73" r:id="rId5"/>
    <p:sldId id="274" r:id="rId6"/>
    <p:sldId id="260" r:id="rId7"/>
    <p:sldId id="26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60"/>
  </p:normalViewPr>
  <p:slideViewPr>
    <p:cSldViewPr>
      <p:cViewPr varScale="1">
        <p:scale>
          <a:sx n="92" d="100"/>
          <a:sy n="92" d="100"/>
        </p:scale>
        <p:origin x="102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ADCD1-65AA-4FFB-8935-6D3F0B60956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5966C-42E4-4756-976A-BF9469B8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5966C-42E4-4756-976A-BF9469B803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7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47800"/>
            <a:ext cx="7620000" cy="2155825"/>
          </a:xfrm>
        </p:spPr>
        <p:txBody>
          <a:bodyPr/>
          <a:lstStyle>
            <a:lvl1pPr algn="ctr">
              <a:defRPr sz="4000" b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97"/>
            <a:ext cx="8229600" cy="9849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90600"/>
          </a:xfrm>
        </p:spPr>
        <p:txBody>
          <a:bodyPr/>
          <a:lstStyle>
            <a:lvl1pPr>
              <a:defRPr u="none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19600"/>
            <a:ext cx="7772400" cy="1362075"/>
          </a:xfrm>
        </p:spPr>
        <p:txBody>
          <a:bodyPr/>
          <a:lstStyle>
            <a:lvl1pPr algn="l">
              <a:defRPr sz="4000" b="0" cap="all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/>
          <a:lstStyle>
            <a:lvl1pPr>
              <a:defRPr sz="3600" b="0" u="none">
                <a:solidFill>
                  <a:schemeClr val="bg2"/>
                </a:solidFill>
                <a:latin typeface="Humnst777 BlkCn B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14400" y="1143000"/>
            <a:ext cx="7162800" cy="480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781050"/>
          </a:xfrm>
        </p:spPr>
        <p:txBody>
          <a:bodyPr anchor="b"/>
          <a:lstStyle>
            <a:lvl1pPr algn="l">
              <a:defRPr sz="2000" b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81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578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4191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486400" cy="804862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6334" y="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4880" y="6588770"/>
            <a:ext cx="754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0000"/>
                  </a:schemeClr>
                </a:solidFill>
              </a:rPr>
              <a:t>13</a:t>
            </a:r>
            <a:r>
              <a:rPr lang="en-US" sz="800" baseline="30000" dirty="0">
                <a:solidFill>
                  <a:schemeClr val="bg1">
                    <a:lumMod val="90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90000"/>
                  </a:schemeClr>
                </a:solidFill>
              </a:rPr>
              <a:t> TRB Transportation Planning Applications Conference, Reno, NV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u="none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315200" cy="1600200"/>
          </a:xfrm>
        </p:spPr>
        <p:txBody>
          <a:bodyPr/>
          <a:lstStyle/>
          <a:p>
            <a:r>
              <a:rPr lang="en-US" dirty="0" err="1"/>
              <a:t>TransCAD</a:t>
            </a:r>
            <a:r>
              <a:rPr lang="en-US" dirty="0"/>
              <a:t> Version 8.0</a:t>
            </a:r>
            <a:br>
              <a:rPr lang="en-US" dirty="0"/>
            </a:br>
            <a:r>
              <a:rPr lang="en-US" dirty="0"/>
              <a:t>A Brief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5486400" cy="457200"/>
          </a:xfrm>
        </p:spPr>
        <p:txBody>
          <a:bodyPr/>
          <a:lstStyle/>
          <a:p>
            <a:pPr algn="l"/>
            <a:r>
              <a:rPr lang="en-US" dirty="0"/>
              <a:t>Paul Ricotta, P.E. Caliper Corporation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9F51FA8-F275-4F1B-8C54-027E7022075D}"/>
              </a:ext>
            </a:extLst>
          </p:cNvPr>
          <p:cNvSpPr txBox="1">
            <a:spLocks/>
          </p:cNvSpPr>
          <p:nvPr/>
        </p:nvSpPr>
        <p:spPr bwMode="auto">
          <a:xfrm>
            <a:off x="2819400" y="4398706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l"/>
            <a:r>
              <a:rPr lang="en-US" kern="0" dirty="0"/>
              <a:t>NCMUG, April 25, 2018</a:t>
            </a:r>
          </a:p>
        </p:txBody>
      </p:sp>
    </p:spTree>
    <p:extLst>
      <p:ext uri="{BB962C8B-B14F-4D97-AF65-F5344CB8AC3E}">
        <p14:creationId xmlns:p14="http://schemas.microsoft.com/office/powerpoint/2010/main" val="170629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620000" cy="4191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TransCAD</a:t>
            </a:r>
            <a:r>
              <a:rPr lang="en-US" dirty="0"/>
              <a:t> 8.0: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Released January 2018</a:t>
            </a:r>
            <a:endParaRPr lang="en-US" sz="700" b="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Builds off the advances of </a:t>
            </a:r>
            <a:r>
              <a:rPr lang="en-US" sz="2000" b="0" dirty="0" err="1"/>
              <a:t>TransCAD</a:t>
            </a:r>
            <a:r>
              <a:rPr lang="en-US" sz="2000" b="0" dirty="0"/>
              <a:t> 7.0</a:t>
            </a:r>
            <a:endParaRPr lang="en-US" sz="700" b="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The fastest and easiest to use </a:t>
            </a:r>
            <a:r>
              <a:rPr lang="en-US" sz="2000" b="0" dirty="0" err="1"/>
              <a:t>TransCAD</a:t>
            </a:r>
            <a:r>
              <a:rPr lang="en-US" sz="2000" b="0" dirty="0"/>
              <a:t> to date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Totally key-less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Complete overhaul to the user interface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Upgrade free to all users with current support agreement</a:t>
            </a:r>
          </a:p>
          <a:p>
            <a:pPr marL="0" indent="0">
              <a:buNone/>
            </a:pPr>
            <a:endParaRPr lang="en-US" sz="2000" b="0" dirty="0"/>
          </a:p>
          <a:p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0" dirty="0"/>
              <a:t>	</a:t>
            </a:r>
          </a:p>
          <a:p>
            <a:pPr marL="0" indent="0">
              <a:buNone/>
            </a:pPr>
            <a:r>
              <a:rPr lang="en-US" sz="2000" b="0" dirty="0"/>
              <a:t>	</a:t>
            </a:r>
          </a:p>
          <a:p>
            <a:pPr marL="0" indent="0">
              <a:buNone/>
            </a:pPr>
            <a:r>
              <a:rPr lang="en-US" b="0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New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9530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Updated Buttons and Menu System</a:t>
            </a:r>
          </a:p>
          <a:p>
            <a:r>
              <a:rPr lang="en-US" sz="2000" b="0" dirty="0"/>
              <a:t>Sleeker icons</a:t>
            </a:r>
          </a:p>
          <a:p>
            <a:r>
              <a:rPr lang="en-US" sz="2000" b="0" dirty="0"/>
              <a:t>Menu system revamped to provide more logical flow</a:t>
            </a:r>
          </a:p>
          <a:p>
            <a:r>
              <a:rPr lang="en-US" sz="2000" b="0" dirty="0"/>
              <a:t>Support for super hi-res monitors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dirty="0"/>
              <a:t>GIS</a:t>
            </a:r>
          </a:p>
          <a:p>
            <a:r>
              <a:rPr lang="en-US" sz="2000" b="0" dirty="0"/>
              <a:t>Improved refresh rates for map data</a:t>
            </a:r>
          </a:p>
          <a:p>
            <a:r>
              <a:rPr lang="en-US" sz="2000" b="0" dirty="0"/>
              <a:t>“Hovering” tools</a:t>
            </a:r>
          </a:p>
          <a:p>
            <a:r>
              <a:rPr lang="en-US" sz="2000" b="0" dirty="0"/>
              <a:t>New Route System symbology and styles (display and in editing)</a:t>
            </a:r>
          </a:p>
          <a:p>
            <a:r>
              <a:rPr lang="en-US" sz="2000" b="0" dirty="0"/>
              <a:t>Chart engine (7.0)</a:t>
            </a:r>
          </a:p>
          <a:p>
            <a:r>
              <a:rPr lang="en-US" sz="2000" b="0" dirty="0"/>
              <a:t>File support for </a:t>
            </a:r>
            <a:r>
              <a:rPr lang="en-US" sz="2000" b="0" dirty="0" err="1"/>
              <a:t>PostGreSQL</a:t>
            </a:r>
            <a:r>
              <a:rPr lang="en-US" sz="2000" b="0" dirty="0"/>
              <a:t> database, </a:t>
            </a:r>
            <a:r>
              <a:rPr lang="en-US" sz="2000" b="0" dirty="0" err="1"/>
              <a:t>ArcSDE</a:t>
            </a:r>
            <a:r>
              <a:rPr lang="en-US" sz="2000" b="0" dirty="0"/>
              <a:t>, ESRI Feature Class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47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New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90600"/>
            <a:ext cx="8001000" cy="54864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Data	</a:t>
            </a:r>
          </a:p>
          <a:p>
            <a:r>
              <a:rPr lang="en-US" sz="2000" b="0" dirty="0"/>
              <a:t>ACS tabulations update (Block Group, Tract)</a:t>
            </a:r>
          </a:p>
          <a:p>
            <a:r>
              <a:rPr lang="en-US" sz="2000" b="0" dirty="0"/>
              <a:t>Scaled down </a:t>
            </a:r>
            <a:r>
              <a:rPr lang="en-US" sz="2000" b="0" dirty="0" err="1"/>
              <a:t>ccdata</a:t>
            </a:r>
            <a:r>
              <a:rPr lang="en-US" sz="2000" b="0" dirty="0"/>
              <a:t> for basic map support</a:t>
            </a:r>
          </a:p>
          <a:p>
            <a:r>
              <a:rPr lang="en-US" sz="2000" b="0" dirty="0"/>
              <a:t>Updates to HERE data</a:t>
            </a:r>
          </a:p>
          <a:p>
            <a:r>
              <a:rPr lang="en-US" sz="2000" b="0" dirty="0"/>
              <a:t>Improved GTFS handling supports direct conflation to user line layer on import</a:t>
            </a:r>
          </a:p>
          <a:p>
            <a:r>
              <a:rPr lang="en-US" sz="2000" b="0" dirty="0"/>
              <a:t>GTFS import to support direct STOPS application</a:t>
            </a:r>
          </a:p>
          <a:p>
            <a:r>
              <a:rPr lang="en-US" sz="2000" b="0" dirty="0"/>
              <a:t>Matrix Querying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dirty="0"/>
              <a:t>Modeling</a:t>
            </a:r>
          </a:p>
          <a:p>
            <a:r>
              <a:rPr lang="en-US" sz="2000" b="0" dirty="0"/>
              <a:t>Web-service shortest path by mode, comparison with model skims</a:t>
            </a:r>
          </a:p>
          <a:p>
            <a:r>
              <a:rPr lang="en-US" sz="2000" b="0" dirty="0"/>
              <a:t>Specify variable queries in logit model estimation/evaluation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161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New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90600"/>
            <a:ext cx="8001000" cy="5181600"/>
          </a:xfrm>
        </p:spPr>
        <p:txBody>
          <a:bodyPr/>
          <a:lstStyle/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dirty="0"/>
              <a:t>Modeling (continued)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Improved reporting – Highway and </a:t>
            </a:r>
            <a:r>
              <a:rPr lang="en-US" sz="2000" b="0" dirty="0" err="1"/>
              <a:t>TransitAssignment</a:t>
            </a:r>
            <a:r>
              <a:rPr lang="en-US" sz="2000" b="0" dirty="0"/>
              <a:t> reports, using DevExpress engine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Improved UE assignment path files to enable post process select link analysis, sub-area, etc. (similar to Path-based Assignment)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Improved travel time bands for both highway and transit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Park and Ride egress support, also built-in </a:t>
            </a:r>
            <a:r>
              <a:rPr lang="en-US" sz="2000" b="0" dirty="0" err="1"/>
              <a:t>PnR</a:t>
            </a:r>
            <a:r>
              <a:rPr lang="en-US" sz="2000" b="0" dirty="0"/>
              <a:t> choice model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Greatly Improved Flow Chart interface handling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New GISDK object-based script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480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Conversion to </a:t>
            </a:r>
            <a:r>
              <a:rPr lang="en-US" dirty="0" err="1"/>
              <a:t>TransCAD</a:t>
            </a:r>
            <a:r>
              <a:rPr lang="en-US" dirty="0"/>
              <a:t> 8.0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0"/>
            <a:ext cx="8001000" cy="4343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0" dirty="0"/>
              <a:t>Native 7.0 GISDK code fully supported</a:t>
            </a:r>
            <a:endParaRPr lang="en-US" sz="700" b="0" dirty="0"/>
          </a:p>
          <a:p>
            <a:pPr>
              <a:lnSpc>
                <a:spcPct val="150000"/>
              </a:lnSpc>
            </a:pPr>
            <a:r>
              <a:rPr lang="en-US" sz="2000" b="0" dirty="0"/>
              <a:t>No changes to core data structures for 8.0</a:t>
            </a:r>
            <a:endParaRPr lang="en-US" sz="700" b="0" dirty="0"/>
          </a:p>
          <a:p>
            <a:pPr>
              <a:lnSpc>
                <a:spcPct val="150000"/>
              </a:lnSpc>
            </a:pPr>
            <a:r>
              <a:rPr lang="en-US" sz="2000" b="0" dirty="0"/>
              <a:t>Conversion dependent on vintage of code and model complexity</a:t>
            </a:r>
            <a:endParaRPr lang="en-US" sz="700" b="0" dirty="0"/>
          </a:p>
          <a:p>
            <a:pPr>
              <a:lnSpc>
                <a:spcPct val="150000"/>
              </a:lnSpc>
            </a:pPr>
            <a:r>
              <a:rPr lang="en-US" sz="2000" b="0" dirty="0"/>
              <a:t>Caliper able to assist with any technical assistance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The older and more complex the model, the more likely the effort to convert</a:t>
            </a:r>
          </a:p>
          <a:p>
            <a:pPr>
              <a:lnSpc>
                <a:spcPct val="150000"/>
              </a:lnSpc>
            </a:pPr>
            <a:r>
              <a:rPr lang="en-US" sz="2000" b="0" dirty="0"/>
              <a:t>The sooner you can convert, the sooner you can get rid yourself of the hardware key.</a:t>
            </a:r>
          </a:p>
          <a:p>
            <a:pPr marL="0" indent="0">
              <a:buNone/>
            </a:pPr>
            <a:endParaRPr lang="en-US" sz="700" b="0" dirty="0"/>
          </a:p>
          <a:p>
            <a:pPr marL="0" indent="0">
              <a:buNone/>
            </a:pP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136884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6EEE03-9F05-4A06-8BDE-1F2778C07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524" y="2438400"/>
            <a:ext cx="7315200" cy="160020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Thank you!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Questions?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rgbClr val="0070C0"/>
                </a:solidFill>
              </a:rPr>
              <a:t>paul@caliper.com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62000" y="4191000"/>
            <a:ext cx="761424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 u="none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bg1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bg1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bg1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bg1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bg1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bg1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bg1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 u="sng">
                <a:solidFill>
                  <a:schemeClr val="bg1"/>
                </a:solidFill>
                <a:latin typeface="Tahoma" charset="0"/>
              </a:defRPr>
            </a:lvl9pPr>
          </a:lstStyle>
          <a:p>
            <a:endParaRPr lang="en-US" sz="18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5220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FFFFF7"/>
      </a:dk1>
      <a:lt1>
        <a:srgbClr val="000000"/>
      </a:lt1>
      <a:dk2>
        <a:srgbClr val="E3E3E3"/>
      </a:dk2>
      <a:lt2>
        <a:srgbClr val="262626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Caliper">
      <a:majorFont>
        <a:latin typeface="Humnst777 BlkCn B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.pptx" id="{B099BE25-A15A-4CC2-B1D7-5A111D83764A}" vid="{1119EF9B-DBF2-4034-B3C9-116271AE96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95b28682-a189-41cc-9993-d48032473616">2018-04-25T04:00:00+00:00</Meeting_x0020_Date>
    <Group_x0020_Meeting xmlns="95b28682-a189-41cc-9993-d48032473616">2018 04/25</Group_x0020_Meeting>
    <URL xmlns="http://schemas.microsoft.com/sharepoint/v3">
      <Url xsi:nil="true"/>
      <Description xsi:nil="true"/>
    </URL>
    <_dlc_DocId xmlns="16f00c2e-ac5c-418b-9f13-a0771dbd417d">CONNECT-1111353808-120</_dlc_DocId>
    <_dlc_DocIdUrl xmlns="16f00c2e-ac5c-418b-9f13-a0771dbd417d">
      <Url>https://connect.ncdot.gov/projects/planning/_layouts/15/DocIdRedir.aspx?ID=CONNECT-1111353808-120</Url>
      <Description>CONNECT-1111353808-120</Description>
    </_dlc_DocIdUrl>
  </documentManagement>
</p:properties>
</file>

<file path=customXml/item3.xml><?xml version="1.0" encoding="utf-8"?>
<?mso-contentType ?>
<SharedContentType xmlns="Microsoft.SharePoint.Taxonomy.ContentTypeSync" SourceId="7ef604a7-ebc4-47af-96e9-7f1ad444f50a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73C6950FD8846A1206516366F16FA" ma:contentTypeVersion="13" ma:contentTypeDescription="Create a new document." ma:contentTypeScope="" ma:versionID="ef14cf360c94f37e3b78cd79c40a116b">
  <xsd:schema xmlns:xsd="http://www.w3.org/2001/XMLSchema" xmlns:xs="http://www.w3.org/2001/XMLSchema" xmlns:p="http://schemas.microsoft.com/office/2006/metadata/properties" xmlns:ns1="http://schemas.microsoft.com/sharepoint/v3" xmlns:ns2="95b28682-a189-41cc-9993-d48032473616" xmlns:ns3="16f00c2e-ac5c-418b-9f13-a0771dbd417d" targetNamespace="http://schemas.microsoft.com/office/2006/metadata/properties" ma:root="true" ma:fieldsID="5c83cb52a3fefc5f850fa88724a7715e" ns1:_="" ns2:_="" ns3:_="">
    <xsd:import namespace="http://schemas.microsoft.com/sharepoint/v3"/>
    <xsd:import namespace="95b28682-a189-41cc-9993-d4803247361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Group_x0020_Meeting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8682-a189-41cc-9993-d48032473616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Group_x0020_Meeting" ma:index="9" ma:displayName="Group Meeting" ma:internalName="Group_x0020_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9792E6-95B3-4AF6-9A8C-E36D13C3942A}"/>
</file>

<file path=customXml/itemProps2.xml><?xml version="1.0" encoding="utf-8"?>
<ds:datastoreItem xmlns:ds="http://schemas.openxmlformats.org/officeDocument/2006/customXml" ds:itemID="{19C36324-F4A9-4EAB-80E1-63367D9CE92E}"/>
</file>

<file path=customXml/itemProps3.xml><?xml version="1.0" encoding="utf-8"?>
<ds:datastoreItem xmlns:ds="http://schemas.openxmlformats.org/officeDocument/2006/customXml" ds:itemID="{2C1510E7-0E7D-4315-80CD-0D435D7BD736}"/>
</file>

<file path=customXml/itemProps4.xml><?xml version="1.0" encoding="utf-8"?>
<ds:datastoreItem xmlns:ds="http://schemas.openxmlformats.org/officeDocument/2006/customXml" ds:itemID="{D2855FC5-8488-4D42-9FBA-F3121B076EAC}"/>
</file>

<file path=customXml/itemProps5.xml><?xml version="1.0" encoding="utf-8"?>
<ds:datastoreItem xmlns:ds="http://schemas.openxmlformats.org/officeDocument/2006/customXml" ds:itemID="{C280AA28-6D17-43EB-9F94-8D98B613CF9F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5105</TotalTime>
  <Words>267</Words>
  <Application>Microsoft Office PowerPoint</Application>
  <PresentationFormat>On-screen Show (4:3)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Humnst777 BlkCn BT</vt:lpstr>
      <vt:lpstr>Tahoma</vt:lpstr>
      <vt:lpstr>Trebuchet MS</vt:lpstr>
      <vt:lpstr>Theme1</vt:lpstr>
      <vt:lpstr>TransCAD Version 8.0 A Brief Summary</vt:lpstr>
      <vt:lpstr>Introduction</vt:lpstr>
      <vt:lpstr>Key New Features</vt:lpstr>
      <vt:lpstr>Key New Features</vt:lpstr>
      <vt:lpstr>Key New Features</vt:lpstr>
      <vt:lpstr>Model Conversion to TransCAD 8.0 </vt:lpstr>
      <vt:lpstr>Demonstration </vt:lpstr>
      <vt:lpstr>Thank you! Questions? paul@caliper.com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1- Caliper TransCAD</dc:title>
  <dc:creator>Dan</dc:creator>
  <cp:lastModifiedBy>Mei Ingram</cp:lastModifiedBy>
  <cp:revision>159</cp:revision>
  <dcterms:created xsi:type="dcterms:W3CDTF">2013-05-01T01:23:20Z</dcterms:created>
  <dcterms:modified xsi:type="dcterms:W3CDTF">2018-05-02T13:50:16Z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0x01010011E73C6950FD8846A1206516366F16FA</vt:lpwstr>
  </property>
  <property fmtid="{D5CDD505-2E9C-101B-9397-08002B2CF9AE}" pid="3" name="_dlc_DocIdItemGuid">
    <vt:lpwstr>98bee388-2a35-4535-9083-989686fc0e79</vt:lpwstr>
  </property>
  <property fmtid="{D5CDD505-2E9C-101B-9397-08002B2CF9AE}" pid="4" name="Order">
    <vt:r8>12000</vt:r8>
  </property>
</Properties>
</file>