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3"/>
  </p:notesMasterIdLst>
  <p:handoutMasterIdLst>
    <p:handoutMasterId r:id="rId24"/>
  </p:handoutMasterIdLst>
  <p:sldIdLst>
    <p:sldId id="261" r:id="rId7"/>
    <p:sldId id="273" r:id="rId8"/>
    <p:sldId id="264" r:id="rId9"/>
    <p:sldId id="265" r:id="rId10"/>
    <p:sldId id="291" r:id="rId11"/>
    <p:sldId id="267" r:id="rId12"/>
    <p:sldId id="268" r:id="rId13"/>
    <p:sldId id="270" r:id="rId14"/>
    <p:sldId id="284" r:id="rId15"/>
    <p:sldId id="288" r:id="rId16"/>
    <p:sldId id="263" r:id="rId17"/>
    <p:sldId id="292" r:id="rId18"/>
    <p:sldId id="293" r:id="rId19"/>
    <p:sldId id="295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73841" autoAdjust="0"/>
  </p:normalViewPr>
  <p:slideViewPr>
    <p:cSldViewPr snapToGrid="0" snapToObjects="1">
      <p:cViewPr varScale="1">
        <p:scale>
          <a:sx n="92" d="100"/>
          <a:sy n="92" d="100"/>
        </p:scale>
        <p:origin x="21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8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6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2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35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6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2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coordinated effort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mentioned before; recommendations help guide the RPO to submit projects for consideration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a common long range vision among various parties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81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7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8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5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9"/>
            <a:ext cx="78867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30"/>
            <a:ext cx="7886700" cy="5019673"/>
          </a:xfrm>
        </p:spPr>
        <p:txBody>
          <a:bodyPr>
            <a:normAutofit/>
          </a:bodyPr>
          <a:lstStyle>
            <a:lvl1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435" y="6360313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1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73" r:id="rId5"/>
    <p:sldLayoutId id="2147483674" r:id="rId6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5uYJmxrnKk?feature=oembed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youtu.be/B5uYJmxrnK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sothermalctp-demo.metroquest.com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lboyd1@ncdot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snuggs@rockyriverrpo.org" TargetMode="External"/><Relationship Id="rId4" Type="http://schemas.openxmlformats.org/officeDocument/2006/relationships/hyperlink" Target="mailto:ricastillo@ncdot.go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eg.net/EnactedLegislation/Statutes/HTML/BySection/Chapter_136/GS_136-66.2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>Anson County Comprehensive Transportation Plan (CTP)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918" y="5804084"/>
            <a:ext cx="6400800" cy="660400"/>
          </a:xfrm>
        </p:spPr>
        <p:txBody>
          <a:bodyPr/>
          <a:lstStyle/>
          <a:p>
            <a:r>
              <a:rPr lang="en-US" sz="1800" dirty="0"/>
              <a:t>Dominique Boyd, Roger Castillo</a:t>
            </a:r>
          </a:p>
          <a:p>
            <a:r>
              <a:rPr lang="en-US" sz="1800" dirty="0"/>
              <a:t>April 11,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A620-FC8A-4AAD-8E0A-6E21AE49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A14AC-D533-493B-BAF4-58E6F46D3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31B6F-6419-42E3-B6A4-975FA1F659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9A0C9-90FB-42E9-8C95-0F609E3A5124}"/>
              </a:ext>
            </a:extLst>
          </p:cNvPr>
          <p:cNvSpPr/>
          <p:nvPr/>
        </p:nvSpPr>
        <p:spPr>
          <a:xfrm>
            <a:off x="2880804" y="5785151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4"/>
              </a:rPr>
              <a:t>https://youtu.be/B5uYJmxrnKk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E1CC51C-8546-4091-9F5A-9F653450BC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pic>
        <p:nvPicPr>
          <p:cNvPr id="9" name="Online Media 8" title="NCDOT,  New Comprehensive Transportation Plans">
            <a:hlinkClick r:id="" action="ppaction://media"/>
            <a:extLst>
              <a:ext uri="{FF2B5EF4-FFF2-40B4-BE49-F238E27FC236}">
                <a16:creationId xmlns:a16="http://schemas.microsoft.com/office/drawing/2014/main" id="{99BC1BE3-EDC4-4CD0-BCD7-D2F246CA37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2738" y="716717"/>
            <a:ext cx="8757139" cy="49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11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6" y="1752600"/>
            <a:ext cx="331412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4114800"/>
            <a:ext cx="3325006" cy="2126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89" y="4114800"/>
            <a:ext cx="332627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2" y="870811"/>
            <a:ext cx="1905000" cy="2948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DBD68E-D58B-4DDD-A140-C540E168F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00" y="1290636"/>
            <a:ext cx="1905667" cy="24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1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38D6-6E38-47A4-9BEF-4B75ACB8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 Year and Future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97889-0775-4C52-B686-5228C076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12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B6B51-C719-43AE-AA90-591D516E3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5"/>
          <a:stretch/>
        </p:blipFill>
        <p:spPr>
          <a:xfrm>
            <a:off x="33551" y="1159674"/>
            <a:ext cx="4469401" cy="4745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E8B788-78CB-44FF-8D60-DB1D035A8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682" y="953164"/>
            <a:ext cx="911981" cy="16231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F97F36-B703-4574-9768-6CCF8712DE3E}"/>
              </a:ext>
            </a:extLst>
          </p:cNvPr>
          <p:cNvCxnSpPr/>
          <p:nvPr/>
        </p:nvCxnSpPr>
        <p:spPr>
          <a:xfrm>
            <a:off x="4527553" y="758092"/>
            <a:ext cx="0" cy="5869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C8F43B8-6F15-47B2-A5A6-E6DC3BB0C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210" y="1320188"/>
            <a:ext cx="4517534" cy="4745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0C5AAB-8063-4CF0-81CB-D85A09AB9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006" y="886910"/>
            <a:ext cx="901825" cy="16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6841-599B-4D99-B4A7-45DB4400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Involvement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45842-A092-4BCF-B5E4-D63A35B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13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44071D-5047-48CB-A964-7DC3EB1BEAFB}"/>
              </a:ext>
            </a:extLst>
          </p:cNvPr>
          <p:cNvSpPr txBox="1">
            <a:spLocks/>
          </p:cNvSpPr>
          <p:nvPr/>
        </p:nvSpPr>
        <p:spPr>
          <a:xfrm>
            <a:off x="457200" y="1037985"/>
            <a:ext cx="7944338" cy="7439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Community Vision, Goals, and Objectives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95CA6-83DD-4E6F-B025-0219B1908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681" y="1526439"/>
            <a:ext cx="3065837" cy="19402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E728CF-257F-4337-B6D7-CE2FD50DE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681" y="3596298"/>
            <a:ext cx="3072057" cy="19402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E1045C-CDCB-47F1-871C-5ED715039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" y="1565570"/>
            <a:ext cx="3943350" cy="40789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522807-0419-4AB6-9386-A20C3E5E361C}"/>
              </a:ext>
            </a:extLst>
          </p:cNvPr>
          <p:cNvSpPr txBox="1"/>
          <p:nvPr/>
        </p:nvSpPr>
        <p:spPr>
          <a:xfrm>
            <a:off x="1094154" y="5783385"/>
            <a:ext cx="6838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Example: </a:t>
            </a:r>
            <a:r>
              <a:rPr lang="en-US" sz="1400" dirty="0">
                <a:hlinkClick r:id="rId6"/>
              </a:rPr>
              <a:t>https://isothermalctp-demo.metroquest.com/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446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41B4-9CF7-4232-A582-747CB029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Identification of Studied 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64121-DAA8-457B-9D21-9C56CE753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35" y="1072422"/>
            <a:ext cx="2622550" cy="1913055"/>
          </a:xfrm>
        </p:spPr>
        <p:txBody>
          <a:bodyPr>
            <a:noAutofit/>
          </a:bodyPr>
          <a:lstStyle/>
          <a:p>
            <a:r>
              <a:rPr lang="en-US" sz="1800" dirty="0"/>
              <a:t>Major Roadways</a:t>
            </a:r>
          </a:p>
          <a:p>
            <a:r>
              <a:rPr lang="en-US" sz="1800" dirty="0"/>
              <a:t>Highly Frequented Roads</a:t>
            </a:r>
          </a:p>
          <a:p>
            <a:r>
              <a:rPr lang="en-US" sz="1800" dirty="0"/>
              <a:t>Facilities that go through multiple municipalities</a:t>
            </a:r>
          </a:p>
          <a:p>
            <a:r>
              <a:rPr lang="en-US" sz="1800" dirty="0"/>
              <a:t>Important connectors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31326-98F7-4D86-B316-103A884E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14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17BFB-9E7D-4C2F-900C-F6F3A8E6D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928077"/>
            <a:ext cx="549985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1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445260" cy="4524375"/>
          </a:xfrm>
        </p:spPr>
        <p:txBody>
          <a:bodyPr/>
          <a:lstStyle/>
          <a:p>
            <a:r>
              <a:rPr lang="en-US" sz="2800" dirty="0"/>
              <a:t>NCDOT Transportation Planning Division (TPD)</a:t>
            </a:r>
          </a:p>
          <a:p>
            <a:pPr lvl="1"/>
            <a:r>
              <a:rPr lang="en-US" sz="2400" b="1" dirty="0"/>
              <a:t>Dominique Boyd, </a:t>
            </a:r>
            <a:r>
              <a:rPr lang="en-US" sz="2400" dirty="0">
                <a:hlinkClick r:id="rId3"/>
              </a:rPr>
              <a:t>dlboyd1@ncdot.gov</a:t>
            </a:r>
            <a:r>
              <a:rPr lang="en-US" sz="2400" dirty="0"/>
              <a:t>,                  (919)-707-0932	(Project Manager)</a:t>
            </a:r>
          </a:p>
          <a:p>
            <a:pPr lvl="1"/>
            <a:r>
              <a:rPr lang="en-US" sz="2400" b="1" dirty="0"/>
              <a:t>Roger Castillo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ricastillo@ncdot.gov</a:t>
            </a:r>
            <a:r>
              <a:rPr lang="en-US" sz="2400" dirty="0"/>
              <a:t>, (919) 707-0942 (Project Engineer)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Rocky River Rural Planning Organization (RPO)</a:t>
            </a:r>
          </a:p>
          <a:p>
            <a:pPr lvl="1"/>
            <a:r>
              <a:rPr lang="en-US" sz="2400" b="1" dirty="0"/>
              <a:t>Lee Snuggs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lsnuggs@rockyriverrpo.org</a:t>
            </a:r>
            <a:r>
              <a:rPr lang="en-US" sz="2400" dirty="0"/>
              <a:t>, 			(704) 986-3871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370B56-5959-4766-B050-FA4DF1EBFA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20360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QUESTIONS</a:t>
            </a:r>
          </a:p>
        </p:txBody>
      </p:sp>
      <p:pic>
        <p:nvPicPr>
          <p:cNvPr id="1026" name="Picture 2" descr="C:\Users\prcook\AppData\Local\Microsoft\Windows\Temporary Internet Files\Content.IE5\M3NY33BW\MC900434859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17" y="2208811"/>
            <a:ext cx="2547340" cy="25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9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b="1" u="sng" dirty="0"/>
              <a:t>C</a:t>
            </a:r>
            <a:r>
              <a:rPr lang="en-US" sz="2800" dirty="0"/>
              <a:t>omprehensive </a:t>
            </a:r>
            <a:r>
              <a:rPr lang="en-US" sz="2800" b="1" u="sng" dirty="0"/>
              <a:t>T</a:t>
            </a:r>
            <a:r>
              <a:rPr lang="en-US" sz="2800" dirty="0"/>
              <a:t>ransportation </a:t>
            </a:r>
            <a:r>
              <a:rPr lang="en-US" sz="2800" b="1" u="sng" dirty="0"/>
              <a:t>P</a:t>
            </a:r>
            <a:r>
              <a:rPr lang="en-US" sz="2800" dirty="0"/>
              <a:t>lan</a:t>
            </a:r>
          </a:p>
          <a:p>
            <a:pPr>
              <a:spcBef>
                <a:spcPts val="1200"/>
              </a:spcBef>
            </a:pPr>
            <a:r>
              <a:rPr lang="en-US" altLang="en-US" sz="2800" dirty="0"/>
              <a:t>Long-range, multi-modal transportation plan</a:t>
            </a:r>
            <a:endParaRPr lang="en-US" sz="2800" dirty="0"/>
          </a:p>
          <a:p>
            <a:pPr lvl="1">
              <a:spcBef>
                <a:spcPts val="1200"/>
              </a:spcBef>
            </a:pPr>
            <a:r>
              <a:rPr lang="en-US" dirty="0"/>
              <a:t>25 to 30 year planning period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Vision plan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Developed cooperatively among local stakeholders, Rural Planning Organization (RPO), and NCDOT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Incorporates Land Use plans, community &amp; statewide goals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295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40166"/>
            <a:ext cx="8229600" cy="50177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17070" y="1358976"/>
            <a:ext cx="4007069" cy="65218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Long-Range Planning    CTP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Determining the Need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408599" y="3074279"/>
            <a:ext cx="5027467" cy="66831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Program Development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Funding the Projects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920361" y="3915344"/>
            <a:ext cx="4978843" cy="622585"/>
          </a:xfrm>
          <a:prstGeom prst="rect">
            <a:avLst/>
          </a:prstGeom>
          <a:solidFill>
            <a:srgbClr val="CC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Project Planning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Minimizing the Impacts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92367" y="4700317"/>
            <a:ext cx="5053101" cy="582980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Project Design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Design &amp; Right-of-Way (ROW)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 flipV="1">
            <a:off x="1969691" y="4577016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33FF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835553" y="5489480"/>
            <a:ext cx="5387614" cy="56818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Construction, Maintenance, Operations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Building &amp; Maintaining the Road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 flipV="1">
            <a:off x="1006235" y="2958915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33FF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 flipV="1">
            <a:off x="586470" y="2088601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33FF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 flipV="1">
            <a:off x="2392368" y="5352683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33FF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10800000">
            <a:off x="4748671" y="1253640"/>
            <a:ext cx="2301397" cy="772145"/>
          </a:xfrm>
          <a:prstGeom prst="rightArrow">
            <a:avLst>
              <a:gd name="adj1" fmla="val 50000"/>
              <a:gd name="adj2" fmla="val 70455"/>
            </a:avLst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06234" y="2208462"/>
            <a:ext cx="4893135" cy="66831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North Carolina Prioritization Process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 given a score for funding consideration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76045" y="469900"/>
            <a:ext cx="8660921" cy="72668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Where does the CTP fit into the “Big Picture”?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1E8F3D63-3FF5-426B-BFAC-60CBE8E94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147052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 CTP Needed?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000" b="1" dirty="0"/>
              <a:t>§ </a:t>
            </a:r>
            <a:r>
              <a:rPr lang="en-US" altLang="en-US" sz="2000" b="1" dirty="0"/>
              <a:t>G.S. 136-66.2 </a:t>
            </a:r>
            <a:r>
              <a:rPr lang="en-US" altLang="en-US" sz="2000" dirty="0"/>
              <a:t>– Development of a coordinated transportation system and provisions for streets and highways in and around municipalities</a:t>
            </a:r>
            <a:r>
              <a:rPr lang="en-US" altLang="en-US" sz="2000" baseline="30000" dirty="0"/>
              <a:t>1</a:t>
            </a:r>
            <a:r>
              <a:rPr lang="en-US" altLang="en-US" sz="2000" dirty="0"/>
              <a:t>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sz="2000" u="sng" dirty="0"/>
              <a:t>First Part of (a):</a:t>
            </a:r>
          </a:p>
          <a:p>
            <a:pPr marL="0" indent="0" algn="ctr">
              <a:buNone/>
            </a:pPr>
            <a:r>
              <a:rPr lang="en-US" sz="2000" dirty="0"/>
              <a:t> </a:t>
            </a:r>
            <a:r>
              <a:rPr lang="en-US" sz="2000" i="1" dirty="0"/>
              <a:t>Each municipality, not located within a metropolitan planning organization (MPO) as recognized in G.S. 136-200.1, with the cooperation of the Department of Transportation, shall develop a comprehensive transportation plan that will serve present and anticipated travel demand in and around the municipality.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baseline="30000" dirty="0"/>
              <a:t>1</a:t>
            </a:r>
            <a:r>
              <a:rPr lang="en-US" sz="2000" dirty="0">
                <a:hlinkClick r:id="rId3"/>
              </a:rPr>
              <a:t>http://www.ncleg.net/EnactedLegislation/Statutes/HTML/BySection/Chapter_136/GS_136-66.2.html</a:t>
            </a:r>
            <a:r>
              <a:rPr lang="en-US" sz="2000" i="1" dirty="0"/>
              <a:t> </a:t>
            </a:r>
            <a:endParaRPr lang="en-US" altLang="en-US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9C97296-6267-41A9-A46C-C1D3F73DAC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128090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ED82-D578-4DD4-A12A-BCC4AE66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Anson County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A0223-901F-47AA-8B83-6C83F8C1C6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F42F47-59DE-4B9C-A9AE-AF337D25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36756" y="1363895"/>
            <a:ext cx="3428057" cy="44378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97339-DEE2-49BD-B482-4CAB1D112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63" y="1612900"/>
            <a:ext cx="3956937" cy="4002332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E7B9B96-2060-4C05-AB4B-C28F6A8D5BDA}"/>
              </a:ext>
            </a:extLst>
          </p:cNvPr>
          <p:cNvSpPr txBox="1">
            <a:spLocks/>
          </p:cNvSpPr>
          <p:nvPr/>
        </p:nvSpPr>
        <p:spPr bwMode="auto">
          <a:xfrm>
            <a:off x="4838701" y="88900"/>
            <a:ext cx="3848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Anson County CTP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4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686040"/>
          </a:xfrm>
        </p:spPr>
        <p:txBody>
          <a:bodyPr/>
          <a:lstStyle/>
          <a:p>
            <a:r>
              <a:rPr lang="en-US" sz="3600" dirty="0"/>
              <a:t>What is in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037985"/>
            <a:ext cx="8229600" cy="4524375"/>
          </a:xfrm>
        </p:spPr>
        <p:txBody>
          <a:bodyPr/>
          <a:lstStyle/>
          <a:p>
            <a:r>
              <a:rPr lang="en-US" sz="2000" dirty="0"/>
              <a:t>Multimodal Maps</a:t>
            </a:r>
          </a:p>
          <a:p>
            <a:pPr lvl="1"/>
            <a:r>
              <a:rPr lang="en-US" sz="2000" dirty="0"/>
              <a:t>Highway</a:t>
            </a:r>
          </a:p>
          <a:p>
            <a:pPr lvl="1"/>
            <a:r>
              <a:rPr lang="en-US" sz="2000" dirty="0"/>
              <a:t>Public Transportation and Rail</a:t>
            </a:r>
          </a:p>
          <a:p>
            <a:pPr lvl="1"/>
            <a:r>
              <a:rPr lang="en-US" sz="2000" dirty="0"/>
              <a:t>Bicycle/Pedestrian</a:t>
            </a:r>
          </a:p>
          <a:p>
            <a:r>
              <a:rPr lang="en-US" sz="2000" dirty="0"/>
              <a:t>Current and Future Conditions</a:t>
            </a:r>
          </a:p>
          <a:p>
            <a:pPr lvl="1"/>
            <a:r>
              <a:rPr lang="en-US" sz="2000" dirty="0"/>
              <a:t>Lanes</a:t>
            </a:r>
          </a:p>
          <a:p>
            <a:pPr lvl="1"/>
            <a:r>
              <a:rPr lang="en-US" sz="2000" dirty="0"/>
              <a:t>Right-of-Way (ROW)</a:t>
            </a:r>
          </a:p>
          <a:p>
            <a:pPr lvl="1"/>
            <a:r>
              <a:rPr lang="en-US" sz="2000" dirty="0"/>
              <a:t>Volume and Capacity</a:t>
            </a:r>
          </a:p>
          <a:p>
            <a:r>
              <a:rPr lang="en-US" sz="2000" dirty="0"/>
              <a:t>Recommendations</a:t>
            </a:r>
          </a:p>
          <a:p>
            <a:pPr lvl="1"/>
            <a:r>
              <a:rPr lang="en-US" sz="2000" dirty="0"/>
              <a:t>Existing</a:t>
            </a:r>
          </a:p>
          <a:p>
            <a:pPr lvl="1"/>
            <a:r>
              <a:rPr lang="en-US" sz="2000" dirty="0"/>
              <a:t>Proposed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E0AF11-A73C-4BD3-A519-3810A577C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017" y="1155142"/>
            <a:ext cx="3870960" cy="429006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0CAEA6B-708D-4E22-BD91-32886E276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276044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are the Benefits of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transportation plan that is coordinated with the local growth plan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 guide the RPO to submit projects to NCDOT for project consideration.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Common, long-range vision for facilities among local governments, RPO, and NCDOT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357932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CTP Steering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97479"/>
            <a:ext cx="8229600" cy="5323995"/>
          </a:xfrm>
        </p:spPr>
        <p:txBody>
          <a:bodyPr/>
          <a:lstStyle/>
          <a:p>
            <a:r>
              <a:rPr lang="en-US" sz="2200" dirty="0"/>
              <a:t>Role</a:t>
            </a:r>
          </a:p>
          <a:p>
            <a:pPr lvl="1"/>
            <a:r>
              <a:rPr lang="en-US" sz="2200" dirty="0"/>
              <a:t>Represent stakeholders in the county</a:t>
            </a:r>
          </a:p>
          <a:p>
            <a:pPr lvl="1"/>
            <a:r>
              <a:rPr lang="en-US" sz="2200" dirty="0"/>
              <a:t>Coordinate with local councils and planning boards</a:t>
            </a:r>
          </a:p>
          <a:p>
            <a:pPr lvl="1"/>
            <a:r>
              <a:rPr lang="en-US" sz="2200" dirty="0"/>
              <a:t>Assist with public involvement</a:t>
            </a:r>
          </a:p>
          <a:p>
            <a:pPr lvl="1"/>
            <a:r>
              <a:rPr lang="en-US" sz="2200" dirty="0"/>
              <a:t>Review plan as it is developed</a:t>
            </a:r>
          </a:p>
          <a:p>
            <a:pPr lvl="1"/>
            <a:r>
              <a:rPr lang="en-US" sz="2200" dirty="0"/>
              <a:t>Assist with adoption and endorsement</a:t>
            </a:r>
          </a:p>
          <a:p>
            <a:r>
              <a:rPr lang="en-US" sz="2200" dirty="0"/>
              <a:t>Members</a:t>
            </a:r>
          </a:p>
          <a:p>
            <a:pPr lvl="1"/>
            <a:r>
              <a:rPr lang="en-US" sz="2200" dirty="0"/>
              <a:t>NCDOT – Transportation Planning Division and Division 10 </a:t>
            </a:r>
          </a:p>
          <a:p>
            <a:pPr lvl="1"/>
            <a:r>
              <a:rPr lang="en-US" sz="2200" dirty="0"/>
              <a:t>RPO – Rocky River RPO</a:t>
            </a:r>
          </a:p>
          <a:p>
            <a:pPr lvl="1"/>
            <a:r>
              <a:rPr lang="en-US" sz="2200" dirty="0"/>
              <a:t>Local Stakeholders – County, towns, business interests, multi-modal reps, environmental interests, Title VI, schools, elderly, etc.</a:t>
            </a:r>
          </a:p>
          <a:p>
            <a:pPr lvl="1"/>
            <a:r>
              <a:rPr lang="en-US" sz="2200" dirty="0"/>
              <a:t>The Public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BD5B1D7-063E-472B-AF67-9E4BD75633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213324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9122" y="6400800"/>
            <a:ext cx="2057400" cy="138112"/>
          </a:xfrm>
        </p:spPr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9</a:t>
            </a:fld>
            <a:endParaRPr lang="en-US" dirty="0">
              <a:solidFill>
                <a:srgbClr val="1F497D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8684" y="892482"/>
            <a:ext cx="7901783" cy="1774225"/>
            <a:chOff x="284179" y="860345"/>
            <a:chExt cx="8646642" cy="2184608"/>
          </a:xfrm>
        </p:grpSpPr>
        <p:sp>
          <p:nvSpPr>
            <p:cNvPr id="27" name="Down Arrow 26"/>
            <p:cNvSpPr/>
            <p:nvPr/>
          </p:nvSpPr>
          <p:spPr>
            <a:xfrm rot="16200000">
              <a:off x="1849871" y="1600045"/>
              <a:ext cx="124090" cy="16751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36" name="Down Arrow 35"/>
            <p:cNvSpPr/>
            <p:nvPr/>
          </p:nvSpPr>
          <p:spPr>
            <a:xfrm rot="16200000">
              <a:off x="7234583" y="1580316"/>
              <a:ext cx="124090" cy="16751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5507106" y="1600986"/>
              <a:ext cx="124090" cy="16751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3693401" y="1600986"/>
              <a:ext cx="124090" cy="16751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4179" y="869277"/>
              <a:ext cx="1493000" cy="2175676"/>
              <a:chOff x="335801" y="1680519"/>
              <a:chExt cx="1623308" cy="217567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62541" y="2015918"/>
                <a:ext cx="1366260" cy="1840277"/>
                <a:chOff x="1550167" y="1376834"/>
                <a:chExt cx="2492912" cy="330810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670603" y="3254344"/>
                  <a:ext cx="2258550" cy="14305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</a:rPr>
                    <a:t>Develop Vision</a:t>
                  </a: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0167" y="1376834"/>
                  <a:ext cx="2492912" cy="1752137"/>
                </a:xfrm>
                <a:prstGeom prst="rect">
                  <a:avLst/>
                </a:prstGeom>
              </p:spPr>
            </p:pic>
          </p:grpSp>
          <p:sp>
            <p:nvSpPr>
              <p:cNvPr id="30" name="Rectangle 29"/>
              <p:cNvSpPr/>
              <p:nvPr/>
            </p:nvSpPr>
            <p:spPr>
              <a:xfrm>
                <a:off x="335801" y="1680519"/>
                <a:ext cx="1623308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067372" y="864653"/>
              <a:ext cx="1560208" cy="2180299"/>
              <a:chOff x="2151651" y="1675895"/>
              <a:chExt cx="1560208" cy="218029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151651" y="2015917"/>
                <a:ext cx="1560208" cy="1840277"/>
                <a:chOff x="5239765" y="1305082"/>
                <a:chExt cx="2915020" cy="3418574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239765" y="3245292"/>
                  <a:ext cx="2915020" cy="14783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</a:rPr>
                    <a:t>System Assessment</a:t>
                  </a:r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37433" y="1305082"/>
                  <a:ext cx="2513536" cy="1780097"/>
                </a:xfrm>
                <a:prstGeom prst="rect">
                  <a:avLst/>
                </a:prstGeom>
              </p:spPr>
            </p:pic>
          </p:grpSp>
          <p:sp>
            <p:nvSpPr>
              <p:cNvPr id="32" name="Rectangle 31"/>
              <p:cNvSpPr/>
              <p:nvPr/>
            </p:nvSpPr>
            <p:spPr>
              <a:xfrm>
                <a:off x="2176976" y="1675895"/>
                <a:ext cx="1534883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99379" y="869277"/>
              <a:ext cx="1565938" cy="2140649"/>
              <a:chOff x="3879302" y="1680519"/>
              <a:chExt cx="1565938" cy="214064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944125" y="2015916"/>
                <a:ext cx="1443769" cy="1805252"/>
                <a:chOff x="303812" y="4186006"/>
                <a:chExt cx="2802802" cy="3527849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03812" y="6158635"/>
                  <a:ext cx="2802802" cy="1555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</a:rPr>
                    <a:t>Analyze Alternatives</a:t>
                  </a: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453686" y="4186006"/>
                  <a:ext cx="2503053" cy="1872640"/>
                  <a:chOff x="453686" y="4186006"/>
                  <a:chExt cx="2503053" cy="1872640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3686" y="4186006"/>
                    <a:ext cx="2503053" cy="1872640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6804" y="4474643"/>
                    <a:ext cx="1392289" cy="1218254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3" name="Rectangle 32"/>
              <p:cNvSpPr/>
              <p:nvPr/>
            </p:nvSpPr>
            <p:spPr>
              <a:xfrm>
                <a:off x="3879302" y="1680519"/>
                <a:ext cx="1565938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07422" y="869277"/>
              <a:ext cx="1450132" cy="2149627"/>
              <a:chOff x="5707422" y="869277"/>
              <a:chExt cx="1450132" cy="214962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8093" y="1076263"/>
                <a:ext cx="1209654" cy="1092871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5754144" y="2223075"/>
                <a:ext cx="1330314" cy="795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Develop</a:t>
                </a:r>
              </a:p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Draft Plan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707422" y="869277"/>
                <a:ext cx="1450132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443881" y="860345"/>
              <a:ext cx="1486940" cy="2153401"/>
              <a:chOff x="7443881" y="860345"/>
              <a:chExt cx="1486940" cy="215340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8"/>
              <a:stretch/>
            </p:blipFill>
            <p:spPr>
              <a:xfrm>
                <a:off x="7563877" y="1070992"/>
                <a:ext cx="1222139" cy="1042492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7744294" y="2217917"/>
                <a:ext cx="886113" cy="795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Adopt</a:t>
                </a:r>
              </a:p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Plan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443881" y="860345"/>
                <a:ext cx="1486940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461763" y="379010"/>
            <a:ext cx="8153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 All modes: Highway, Public Transportation, Bicycle &amp; Pedestrian, Rail &amp; Freight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464005" y="3852754"/>
            <a:ext cx="6285238" cy="1704260"/>
            <a:chOff x="1464005" y="3733800"/>
            <a:chExt cx="6285238" cy="1704260"/>
          </a:xfrm>
        </p:grpSpPr>
        <p:sp>
          <p:nvSpPr>
            <p:cNvPr id="56" name="Rectangle 55"/>
            <p:cNvSpPr/>
            <p:nvPr/>
          </p:nvSpPr>
          <p:spPr>
            <a:xfrm>
              <a:off x="1464006" y="3733800"/>
              <a:ext cx="1364387" cy="1704260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154964" y="3733800"/>
              <a:ext cx="1364387" cy="1704260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06191" y="3733800"/>
              <a:ext cx="1364387" cy="1704260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384856" y="3733800"/>
              <a:ext cx="1364387" cy="1704260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464005" y="4829145"/>
              <a:ext cx="136438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Community </a:t>
              </a:r>
              <a:r>
                <a:rPr lang="en-US" sz="1400" dirty="0">
                  <a:solidFill>
                    <a:prstClr val="black"/>
                  </a:solidFill>
                </a:rPr>
                <a:t>Understanding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174075" y="4601289"/>
              <a:ext cx="13643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Latest Planning Assumptions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82022" y="4794961"/>
              <a:ext cx="10403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Validate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Vision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384855" y="4794960"/>
              <a:ext cx="13643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Public Involvement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03" y="3857533"/>
              <a:ext cx="1148339" cy="79160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074" y="3877506"/>
              <a:ext cx="1075926" cy="9755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810" y="3812637"/>
              <a:ext cx="988694" cy="823912"/>
            </a:xfrm>
            <a:prstGeom prst="rect">
              <a:avLst/>
            </a:prstGeom>
          </p:spPr>
        </p:pic>
      </p:grpSp>
      <p:sp>
        <p:nvSpPr>
          <p:cNvPr id="28" name="Right Brace 27"/>
          <p:cNvSpPr/>
          <p:nvPr/>
        </p:nvSpPr>
        <p:spPr>
          <a:xfrm rot="5400000">
            <a:off x="4382032" y="-950919"/>
            <a:ext cx="484316" cy="787255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1959624" y="3140529"/>
            <a:ext cx="425325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>
            <a:off x="3605758" y="3124200"/>
            <a:ext cx="425325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>
            <a:off x="5290609" y="3140529"/>
            <a:ext cx="425325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6854385" y="3140529"/>
            <a:ext cx="425325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90" y="3976487"/>
            <a:ext cx="991592" cy="9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3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TP Overview.potx" id="{6100E0A1-8D6C-45A4-9D3E-7EB2A456DF95}" vid="{74AD17E8-71C9-4D01-99E1-C2797F6AC1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INSIDE-161-15</_dlc_DocId>
    <_dlc_DocIdUrl xmlns="16f00c2e-ac5c-418b-9f13-a0771dbd417d">
      <Url>https://connect.ncdot.gov/Business/_layouts/15/DocIdRedir.aspx?ID=INSIDE-161-15</Url>
      <Description>INSIDE-161-15</Description>
    </_dlc_DocIdUrl>
    <Document_x0020_Category xmlns="82e4dbae-68f1-44b9-a9de-1019b054425c">Public Involvement</Document_x0020_Category>
    <DocumentSetDescription xmlns="http://schemas.microsoft.com/sharepoint/v3">The Anson County Comprehensive Transportation Plan (CTP) is a joint effort between Anson County, its incorporated municipalities, the Rocky River Rural Planning Organization, and the NCDOT - Transportation Planning Division.  It is currently under study, and more information will be posted here as it becomes available.</DocumentSetDescription>
    <Document_x0020_Status xmlns="82e4dbae-68f1-44b9-a9de-1019b054425c">Final</Document_x0020_Status>
    <CTP_x0020_Status xmlns="82e4dbae-68f1-44b9-a9de-1019b054425c">Under Study</CTP_x0020_Status>
    <URL xmlns="http://schemas.microsoft.com/sharepoint/v3">
      <Url xsi:nil="true"/>
      <Description xsi:nil="true"/>
    </URL>
    <CTP_x0020_Type xmlns="82e4dbae-68f1-44b9-a9de-1019b054425c">County</CTP_x0020_Type>
    <Document_x0020_Type xmlns="82e4dbae-68f1-44b9-a9de-1019b054425c">Presentation</Document_x0020_Type>
    <County xmlns="084f7c45-40c1-4552-b9db-b0297b44ff26">
      <Value>Anson</Value>
    </Count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DC8B8849F0449BCA6697504E08346" ma:contentTypeVersion="50" ma:contentTypeDescription="Create a new document." ma:contentTypeScope="" ma:versionID="77309c00667d27d24c9f8aa8c2adf287">
  <xsd:schema xmlns:xsd="http://www.w3.org/2001/XMLSchema" xmlns:xs="http://www.w3.org/2001/XMLSchema" xmlns:p="http://schemas.microsoft.com/office/2006/metadata/properties" xmlns:ns1="http://schemas.microsoft.com/sharepoint/v3" xmlns:ns2="82e4dbae-68f1-44b9-a9de-1019b054425c" xmlns:ns3="084f7c45-40c1-4552-b9db-b0297b44ff26" xmlns:ns4="16f00c2e-ac5c-418b-9f13-a0771dbd417d" targetNamespace="http://schemas.microsoft.com/office/2006/metadata/properties" ma:root="true" ma:fieldsID="010373ba7b8222cdfce6e3e41ac98f38" ns1:_="" ns2:_="" ns3:_="" ns4:_="">
    <xsd:import namespace="http://schemas.microsoft.com/sharepoint/v3"/>
    <xsd:import namespace="82e4dbae-68f1-44b9-a9de-1019b054425c"/>
    <xsd:import namespace="084f7c45-40c1-4552-b9db-b0297b44ff2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  <xsd:element ref="ns2:Document_x0020_Status" minOccurs="0"/>
                <xsd:element ref="ns2:Document_x0020_Type" minOccurs="0"/>
                <xsd:element ref="ns1:DocumentSetDescription" minOccurs="0"/>
                <xsd:element ref="ns3:County" minOccurs="0"/>
                <xsd:element ref="ns2:CTP_x0020_Status" minOccurs="0"/>
                <xsd:element ref="ns2:CTP_x0020_Type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5" nillable="true" ma:displayName="Description" ma:description="A description of the Document Set" ma:internalName="DocumentSetDescription">
      <xsd:simpleType>
        <xsd:restriction base="dms:Note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4dbae-68f1-44b9-a9de-1019b054425c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2" nillable="true" ma:displayName="Document Category" ma:description="Where should this content appear on the public facing page?" ma:format="Dropdown" ma:internalName="Document_x0020_Category">
      <xsd:simpleType>
        <xsd:restriction base="dms:Choice">
          <xsd:enumeration value="Maps"/>
          <xsd:enumeration value="Report"/>
          <xsd:enumeration value="Data"/>
          <xsd:enumeration value="Public Involvement"/>
          <xsd:enumeration value="Resources"/>
        </xsd:restriction>
      </xsd:simpleType>
    </xsd:element>
    <xsd:element name="Document_x0020_Status" ma:index="3" nillable="true" ma:displayName="Document Status" ma:default="Draft" ma:format="Dropdown" ma:internalName="Document_x0020_Status">
      <xsd:simpleType>
        <xsd:restriction base="dms:Choice">
          <xsd:enumeration value="Draft"/>
          <xsd:enumeration value="Recommended"/>
          <xsd:enumeration value="Adopted"/>
          <xsd:enumeration value="Final"/>
        </xsd:restriction>
      </xsd:simpleType>
    </xsd:element>
    <xsd:element name="Document_x0020_Type" ma:index="4" nillable="true" ma:displayName="Document Type" ma:format="Dropdown" ma:internalName="Document_x0020_Type">
      <xsd:simpleType>
        <xsd:restriction base="dms:Choice">
          <xsd:enumeration value="1. Adoption Map"/>
          <xsd:enumeration value="2. Highway Map"/>
          <xsd:enumeration value="3. Public Transit &amp; Rail Map"/>
          <xsd:enumeration value="4. Bicycle Map"/>
          <xsd:enumeration value="5. Pedestrian Map"/>
          <xsd:enumeration value="Report"/>
          <xsd:enumeration value="Status Report"/>
          <xsd:enumeration value="Crash Map"/>
          <xsd:enumeration value="Deficiency Map"/>
          <xsd:enumeration value="Bridge Map"/>
          <xsd:enumeration value="Environmental Map"/>
          <xsd:enumeration value="Alternative Analysis Study"/>
          <xsd:enumeration value="Goals &amp; Vision"/>
          <xsd:enumeration value="Survey"/>
          <xsd:enumeration value="Agenda"/>
          <xsd:enumeration value="Minutes"/>
          <xsd:enumeration value="Handout"/>
          <xsd:enumeration value="Presentation"/>
          <xsd:enumeration value="Resolutions"/>
          <xsd:enumeration value="Bicycle and Pedestrian Maps"/>
          <xsd:enumeration value="Project Sheet"/>
          <xsd:enumeration value="Adoption Map"/>
          <xsd:enumeration value="​Highway Map"/>
          <xsd:enumeration value="Public Transit &amp; Rail Map"/>
        </xsd:restriction>
      </xsd:simpleType>
    </xsd:element>
    <xsd:element name="CTP_x0020_Status" ma:index="9" nillable="true" ma:displayName="CTP Status" ma:default="Completed" ma:description="Is the plan Completed or Under Study?" ma:format="Dropdown" ma:hidden="true" ma:internalName="CTP_x0020_Status" ma:readOnly="false">
      <xsd:simpleType>
        <xsd:restriction base="dms:Choice">
          <xsd:enumeration value="Completed"/>
          <xsd:enumeration value="Under Study"/>
        </xsd:restriction>
      </xsd:simpleType>
    </xsd:element>
    <xsd:element name="CTP_x0020_Type" ma:index="10" nillable="true" ma:displayName="CTP Type" ma:default="County" ma:format="Dropdown" ma:hidden="true" ma:internalName="CTP_x0020_Type" ma:readOnly="false">
      <xsd:simpleType>
        <xsd:restriction base="dms:Choice">
          <xsd:enumeration value="County"/>
          <xsd:enumeration value="Municipal"/>
          <xsd:enumeration value="MP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7c45-40c1-4552-b9db-b0297b44ff26" elementFormDefault="qualified">
    <xsd:import namespace="http://schemas.microsoft.com/office/2006/documentManagement/types"/>
    <xsd:import namespace="http://schemas.microsoft.com/office/infopath/2007/PartnerControls"/>
    <xsd:element name="County" ma:index="8" nillable="true" ma:displayName="County" ma:description="Full List of NC Counties" ma:format="Dropdown" ma:hidden="true" ma:internalName="Count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amance"/>
                    <xsd:enumeration value="Alexander"/>
                    <xsd:enumeration value="Alleghany"/>
                    <xsd:enumeration value="Anson"/>
                    <xsd:enumeration value="Ashe"/>
                    <xsd:enumeration value="Avery"/>
                    <xsd:enumeration value="Beaufort"/>
                    <xsd:enumeration value="Bertie"/>
                    <xsd:enumeration value="Bladen"/>
                    <xsd:enumeration value="Brunswick"/>
                    <xsd:enumeration value="Buncombe"/>
                    <xsd:enumeration value="Burke"/>
                    <xsd:enumeration value="Cabarrus"/>
                    <xsd:enumeration value="Caldwell"/>
                    <xsd:enumeration value="Camden"/>
                    <xsd:enumeration value="Carteret"/>
                    <xsd:enumeration value="Caswell"/>
                    <xsd:enumeration value="Catawba"/>
                    <xsd:enumeration value="Chatham"/>
                    <xsd:enumeration value="Cherokee"/>
                    <xsd:enumeration value="Chowan"/>
                    <xsd:enumeration value="Clay"/>
                    <xsd:enumeration value="Cleveland"/>
                    <xsd:enumeration value="Columbus"/>
                    <xsd:enumeration value="Craven"/>
                    <xsd:enumeration value="Cumberland"/>
                    <xsd:enumeration value="Currituck"/>
                    <xsd:enumeration value="Dare"/>
                    <xsd:enumeration value="Davidson"/>
                    <xsd:enumeration value="Davie"/>
                    <xsd:enumeration value="Duplin"/>
                    <xsd:enumeration value="Durham"/>
                    <xsd:enumeration value="Edgecombe"/>
                    <xsd:enumeration value="Forsyth"/>
                    <xsd:enumeration value="Franklin"/>
                    <xsd:enumeration value="Gaston"/>
                    <xsd:enumeration value="Gates"/>
                    <xsd:enumeration value="Graham"/>
                    <xsd:enumeration value="Granville"/>
                    <xsd:enumeration value="Greene"/>
                    <xsd:enumeration value="Guilford"/>
                    <xsd:enumeration value="Halifax"/>
                    <xsd:enumeration value="Harnett"/>
                    <xsd:enumeration value="Haywood"/>
                    <xsd:enumeration value="Henderson"/>
                    <xsd:enumeration value="Hertford"/>
                    <xsd:enumeration value="Hoke"/>
                    <xsd:enumeration value="Hyde"/>
                    <xsd:enumeration value="Iredell"/>
                    <xsd:enumeration value="Jackson"/>
                    <xsd:enumeration value="Johnston"/>
                    <xsd:enumeration value="Jones"/>
                    <xsd:enumeration value="Lee"/>
                    <xsd:enumeration value="Lenoir"/>
                    <xsd:enumeration value="Lincoln"/>
                    <xsd:enumeration value="Macon"/>
                    <xsd:enumeration value="Madison"/>
                    <xsd:enumeration value="Martin"/>
                    <xsd:enumeration value="McDowell"/>
                    <xsd:enumeration value="Mecklenburg"/>
                    <xsd:enumeration value="Mitchell"/>
                    <xsd:enumeration value="Montgomery"/>
                    <xsd:enumeration value="Moore"/>
                    <xsd:enumeration value="Nash"/>
                    <xsd:enumeration value="New Hanover"/>
                    <xsd:enumeration value="Northampton"/>
                    <xsd:enumeration value="Onslow"/>
                    <xsd:enumeration value="Orange"/>
                    <xsd:enumeration value="Pamlico"/>
                    <xsd:enumeration value="Pasquotank"/>
                    <xsd:enumeration value="Pender"/>
                    <xsd:enumeration value="Perquimans"/>
                    <xsd:enumeration value="Person"/>
                    <xsd:enumeration value="Pitt"/>
                    <xsd:enumeration value="Polk"/>
                    <xsd:enumeration value="Randolph"/>
                    <xsd:enumeration value="Richmond"/>
                    <xsd:enumeration value="Robeson"/>
                    <xsd:enumeration value="Rockingham"/>
                    <xsd:enumeration value="Rowan"/>
                    <xsd:enumeration value="Rutherford"/>
                    <xsd:enumeration value="Sampson"/>
                    <xsd:enumeration value="Scotland"/>
                    <xsd:enumeration value="Stanly"/>
                    <xsd:enumeration value="Stokes"/>
                    <xsd:enumeration value="Surry"/>
                    <xsd:enumeration value="Swain"/>
                    <xsd:enumeration value="Transylvania"/>
                    <xsd:enumeration value="Tyrrell"/>
                    <xsd:enumeration value="Union"/>
                    <xsd:enumeration value="Vance"/>
                    <xsd:enumeration value="Wake"/>
                    <xsd:enumeration value="Warren"/>
                    <xsd:enumeration value="Washington"/>
                    <xsd:enumeration value="Watauga"/>
                    <xsd:enumeration value="Wayne"/>
                    <xsd:enumeration value="Wilkes"/>
                    <xsd:enumeration value="Wilson"/>
                    <xsd:enumeration value="Yadkin"/>
                    <xsd:enumeration value="Yance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16923435-A5CC-4311-B1B8-4CA4BE9F0C83}"/>
</file>

<file path=customXml/itemProps2.xml><?xml version="1.0" encoding="utf-8"?>
<ds:datastoreItem xmlns:ds="http://schemas.openxmlformats.org/officeDocument/2006/customXml" ds:itemID="{69DC4630-270D-46C0-A49F-98B7CB7315F5}"/>
</file>

<file path=customXml/itemProps3.xml><?xml version="1.0" encoding="utf-8"?>
<ds:datastoreItem xmlns:ds="http://schemas.openxmlformats.org/officeDocument/2006/customXml" ds:itemID="{72B616C0-77A5-4E4D-B8A6-7A18F25518E7}"/>
</file>

<file path=customXml/itemProps4.xml><?xml version="1.0" encoding="utf-8"?>
<ds:datastoreItem xmlns:ds="http://schemas.openxmlformats.org/officeDocument/2006/customXml" ds:itemID="{23762090-FA79-4941-8D86-9E2B4AB70969}"/>
</file>

<file path=customXml/itemProps5.xml><?xml version="1.0" encoding="utf-8"?>
<ds:datastoreItem xmlns:ds="http://schemas.openxmlformats.org/officeDocument/2006/customXml" ds:itemID="{DCB1C29C-986C-4766-969D-04781277F121}"/>
</file>

<file path=docProps/app.xml><?xml version="1.0" encoding="utf-8"?>
<Properties xmlns="http://schemas.openxmlformats.org/officeDocument/2006/extended-properties" xmlns:vt="http://schemas.openxmlformats.org/officeDocument/2006/docPropsVTypes">
  <Template>CTP Overview_MitchellCounty_8_1_2018</Template>
  <TotalTime>781</TotalTime>
  <Words>620</Words>
  <Application>Microsoft Office PowerPoint</Application>
  <PresentationFormat>On-screen Show (4:3)</PresentationFormat>
  <Paragraphs>131</Paragraphs>
  <Slides>16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Times New Roman</vt:lpstr>
      <vt:lpstr>Office Theme</vt:lpstr>
      <vt:lpstr>Anson County Comprehensive Transportation Plan (CTP) Overview</vt:lpstr>
      <vt:lpstr>What is a CTP?</vt:lpstr>
      <vt:lpstr>Where does the CTP fit into the “Big Picture”?</vt:lpstr>
      <vt:lpstr>Why is a CTP Needed?</vt:lpstr>
      <vt:lpstr>Anson County</vt:lpstr>
      <vt:lpstr>What is in a CTP?</vt:lpstr>
      <vt:lpstr>What are the Benefits of a CTP?</vt:lpstr>
      <vt:lpstr>CTP Steering Committee</vt:lpstr>
      <vt:lpstr>PowerPoint Presentation</vt:lpstr>
      <vt:lpstr>PowerPoint Presentation</vt:lpstr>
      <vt:lpstr>Plan Documentation</vt:lpstr>
      <vt:lpstr>Base Year and Future Year</vt:lpstr>
      <vt:lpstr>Public Involvement</vt:lpstr>
      <vt:lpstr>Identification of Studied Roads</vt:lpstr>
      <vt:lpstr>Contacts</vt:lpstr>
      <vt:lpstr>QUESTIONS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2022-04-11 Anson County CTP Overview</dc:title>
  <dc:creator>Pamela R. Cook</dc:creator>
  <cp:keywords>PowerPoint, template, 4x3, official, presentation</cp:keywords>
  <dc:description/>
  <cp:lastModifiedBy>Castillo Santamaria, Roger I</cp:lastModifiedBy>
  <cp:revision>63</cp:revision>
  <dcterms:created xsi:type="dcterms:W3CDTF">2018-07-31T11:54:17Z</dcterms:created>
  <dcterms:modified xsi:type="dcterms:W3CDTF">2022-04-11T13:11:42Z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0x0101002CEDC8B8849F0449BCA6697504E08346</vt:lpwstr>
  </property>
  <property fmtid="{D5CDD505-2E9C-101B-9397-08002B2CF9AE}" pid="3" name="_dlc_DocIdItemGuid">
    <vt:lpwstr>05a495ec-0491-4e1f-99aa-0280a0726d24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380500</vt:r8>
  </property>
  <property fmtid="{D5CDD505-2E9C-101B-9397-08002B2CF9AE}" pid="7" name="_docset_NoMedatataSyncRequired">
    <vt:lpwstr>False</vt:lpwstr>
  </property>
</Properties>
</file>