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6"/>
  </p:sldMasterIdLst>
  <p:notesMasterIdLst>
    <p:notesMasterId r:id="rId21"/>
  </p:notesMasterIdLst>
  <p:handoutMasterIdLst>
    <p:handoutMasterId r:id="rId22"/>
  </p:handoutMasterIdLst>
  <p:sldIdLst>
    <p:sldId id="261" r:id="rId7"/>
    <p:sldId id="268" r:id="rId8"/>
    <p:sldId id="288" r:id="rId9"/>
    <p:sldId id="289" r:id="rId10"/>
    <p:sldId id="290" r:id="rId11"/>
    <p:sldId id="291" r:id="rId12"/>
    <p:sldId id="292" r:id="rId13"/>
    <p:sldId id="283" r:id="rId14"/>
    <p:sldId id="286" r:id="rId15"/>
    <p:sldId id="278" r:id="rId16"/>
    <p:sldId id="282" r:id="rId17"/>
    <p:sldId id="281" r:id="rId18"/>
    <p:sldId id="276" r:id="rId19"/>
    <p:sldId id="274" r:id="rId20"/>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Calibri" pitchFamily="34"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9" autoAdjust="0"/>
    <p:restoredTop sz="73841" autoAdjust="0"/>
  </p:normalViewPr>
  <p:slideViewPr>
    <p:cSldViewPr snapToGrid="0" snapToObjects="1">
      <p:cViewPr varScale="1">
        <p:scale>
          <a:sx n="46" d="100"/>
          <a:sy n="46" d="100"/>
        </p:scale>
        <p:origin x="1478"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9.0692038495188101E-2"/>
          <c:y val="2.5428331875182269E-2"/>
          <c:w val="0.86486351706036746"/>
          <c:h val="0.8416746864975212"/>
        </c:manualLayout>
      </c:layout>
      <c:bar3DChart>
        <c:barDir val="col"/>
        <c:grouping val="clustered"/>
        <c:varyColors val="0"/>
        <c:ser>
          <c:idx val="0"/>
          <c:order val="0"/>
          <c:spPr>
            <a:solidFill>
              <a:schemeClr val="accent1"/>
            </a:solidFill>
            <a:ln>
              <a:noFill/>
            </a:ln>
            <a:effectLst/>
            <a:sp3d/>
          </c:spPr>
          <c:invertIfNegative val="0"/>
          <c:cat>
            <c:numRef>
              <c:f>Sheet1!$G$16:$G$23</c:f>
              <c:numCache>
                <c:formatCode>General</c:formatCode>
                <c:ptCount val="8"/>
                <c:pt idx="0">
                  <c:v>2019</c:v>
                </c:pt>
                <c:pt idx="1">
                  <c:v>2020</c:v>
                </c:pt>
                <c:pt idx="2">
                  <c:v>2025</c:v>
                </c:pt>
                <c:pt idx="3">
                  <c:v>2030</c:v>
                </c:pt>
                <c:pt idx="4">
                  <c:v>2035</c:v>
                </c:pt>
                <c:pt idx="5">
                  <c:v>2040</c:v>
                </c:pt>
                <c:pt idx="6">
                  <c:v>2045</c:v>
                </c:pt>
                <c:pt idx="7">
                  <c:v>2050</c:v>
                </c:pt>
              </c:numCache>
            </c:numRef>
          </c:cat>
          <c:val>
            <c:numRef>
              <c:f>Sheet1!$H$16:$H$23</c:f>
              <c:numCache>
                <c:formatCode>General</c:formatCode>
                <c:ptCount val="8"/>
                <c:pt idx="0">
                  <c:v>21999</c:v>
                </c:pt>
                <c:pt idx="1">
                  <c:v>22030</c:v>
                </c:pt>
                <c:pt idx="2">
                  <c:v>21652</c:v>
                </c:pt>
                <c:pt idx="3">
                  <c:v>21495</c:v>
                </c:pt>
                <c:pt idx="4">
                  <c:v>21418</c:v>
                </c:pt>
                <c:pt idx="5">
                  <c:v>21380</c:v>
                </c:pt>
                <c:pt idx="6">
                  <c:v>21359</c:v>
                </c:pt>
                <c:pt idx="7">
                  <c:v>21349</c:v>
                </c:pt>
              </c:numCache>
            </c:numRef>
          </c:val>
          <c:extLst>
            <c:ext xmlns:c16="http://schemas.microsoft.com/office/drawing/2014/chart" uri="{C3380CC4-5D6E-409C-BE32-E72D297353CC}">
              <c16:uniqueId val="{00000000-9833-4479-A673-3DBCD17CF459}"/>
            </c:ext>
          </c:extLst>
        </c:ser>
        <c:dLbls>
          <c:showLegendKey val="0"/>
          <c:showVal val="0"/>
          <c:showCatName val="0"/>
          <c:showSerName val="0"/>
          <c:showPercent val="0"/>
          <c:showBubbleSize val="0"/>
        </c:dLbls>
        <c:gapWidth val="75"/>
        <c:gapDepth val="277"/>
        <c:shape val="box"/>
        <c:axId val="807291648"/>
        <c:axId val="807290992"/>
        <c:axId val="0"/>
      </c:bar3DChart>
      <c:catAx>
        <c:axId val="80729164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07290992"/>
        <c:crosses val="autoZero"/>
        <c:auto val="1"/>
        <c:lblAlgn val="ctr"/>
        <c:lblOffset val="100"/>
        <c:noMultiLvlLbl val="0"/>
      </c:catAx>
      <c:valAx>
        <c:axId val="8072909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072916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1732732-9DF5-5343-9671-1F8D28AFB589}" type="datetimeFigureOut">
              <a:rPr lang="en-US" smtClean="0"/>
              <a:t>5/19/2022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AE282AB-1402-2940-B834-0E55D2768B8F}" type="slidenum">
              <a:rPr lang="en-US" smtClean="0"/>
              <a:t>‹#›</a:t>
            </a:fld>
            <a:endParaRPr lang="en-US"/>
          </a:p>
        </p:txBody>
      </p:sp>
    </p:spTree>
    <p:extLst>
      <p:ext uri="{BB962C8B-B14F-4D97-AF65-F5344CB8AC3E}">
        <p14:creationId xmlns:p14="http://schemas.microsoft.com/office/powerpoint/2010/main" val="91879872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9855999-CF69-DA42-8213-22A5CAE5D182}" type="datetimeFigureOut">
              <a:rPr lang="en-US" smtClean="0"/>
              <a:t>5/19/2022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CB6EF1C-AA17-F640-A7A5-6C89FACC0C1D}" type="slidenum">
              <a:rPr lang="en-US" smtClean="0"/>
              <a:t>‹#›</a:t>
            </a:fld>
            <a:endParaRPr lang="en-US"/>
          </a:p>
        </p:txBody>
      </p:sp>
    </p:spTree>
    <p:extLst>
      <p:ext uri="{BB962C8B-B14F-4D97-AF65-F5344CB8AC3E}">
        <p14:creationId xmlns:p14="http://schemas.microsoft.com/office/powerpoint/2010/main" val="423619728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DCB6EF1C-AA17-F640-A7A5-6C89FACC0C1D}" type="slidenum">
              <a:rPr lang="en-US" smtClean="0"/>
              <a:t>1</a:t>
            </a:fld>
            <a:endParaRPr lang="en-US"/>
          </a:p>
        </p:txBody>
      </p:sp>
    </p:spTree>
    <p:extLst>
      <p:ext uri="{BB962C8B-B14F-4D97-AF65-F5344CB8AC3E}">
        <p14:creationId xmlns:p14="http://schemas.microsoft.com/office/powerpoint/2010/main" val="19646883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DCB6EF1C-AA17-F640-A7A5-6C89FACC0C1D}" type="slidenum">
              <a:rPr kumimoji="0" lang="en-US"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10561972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DCB6EF1C-AA17-F640-A7A5-6C89FACC0C1D}" type="slidenum">
              <a:rPr kumimoji="0" lang="en-US"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40690652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DCB6EF1C-AA17-F640-A7A5-6C89FACC0C1D}" type="slidenum">
              <a:rPr kumimoji="0" lang="en-US"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14085373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DCB6EF1C-AA17-F640-A7A5-6C89FACC0C1D}" type="slidenum">
              <a:rPr lang="en-US" smtClean="0"/>
              <a:t>13</a:t>
            </a:fld>
            <a:endParaRPr lang="en-US"/>
          </a:p>
        </p:txBody>
      </p:sp>
    </p:spTree>
    <p:extLst>
      <p:ext uri="{BB962C8B-B14F-4D97-AF65-F5344CB8AC3E}">
        <p14:creationId xmlns:p14="http://schemas.microsoft.com/office/powerpoint/2010/main" val="22268728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DCB6EF1C-AA17-F640-A7A5-6C89FACC0C1D}" type="slidenum">
              <a:rPr lang="en-US" smtClean="0"/>
              <a:t>2</a:t>
            </a:fld>
            <a:endParaRPr lang="en-US"/>
          </a:p>
        </p:txBody>
      </p:sp>
    </p:spTree>
    <p:extLst>
      <p:ext uri="{BB962C8B-B14F-4D97-AF65-F5344CB8AC3E}">
        <p14:creationId xmlns:p14="http://schemas.microsoft.com/office/powerpoint/2010/main" val="20809912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DCB6EF1C-AA17-F640-A7A5-6C89FACC0C1D}" type="slidenum">
              <a:rPr lang="en-US" smtClean="0"/>
              <a:t>3</a:t>
            </a:fld>
            <a:endParaRPr lang="en-US"/>
          </a:p>
        </p:txBody>
      </p:sp>
    </p:spTree>
    <p:extLst>
      <p:ext uri="{BB962C8B-B14F-4D97-AF65-F5344CB8AC3E}">
        <p14:creationId xmlns:p14="http://schemas.microsoft.com/office/powerpoint/2010/main" val="19063674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DCB6EF1C-AA17-F640-A7A5-6C89FACC0C1D}" type="slidenum">
              <a:rPr lang="en-US" smtClean="0"/>
              <a:t>4</a:t>
            </a:fld>
            <a:endParaRPr lang="en-US"/>
          </a:p>
        </p:txBody>
      </p:sp>
    </p:spTree>
    <p:extLst>
      <p:ext uri="{BB962C8B-B14F-4D97-AF65-F5344CB8AC3E}">
        <p14:creationId xmlns:p14="http://schemas.microsoft.com/office/powerpoint/2010/main" val="40914300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DCB6EF1C-AA17-F640-A7A5-6C89FACC0C1D}" type="slidenum">
              <a:rPr lang="en-US" smtClean="0"/>
              <a:t>5</a:t>
            </a:fld>
            <a:endParaRPr lang="en-US"/>
          </a:p>
        </p:txBody>
      </p:sp>
    </p:spTree>
    <p:extLst>
      <p:ext uri="{BB962C8B-B14F-4D97-AF65-F5344CB8AC3E}">
        <p14:creationId xmlns:p14="http://schemas.microsoft.com/office/powerpoint/2010/main" val="19875967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DCB6EF1C-AA17-F640-A7A5-6C89FACC0C1D}" type="slidenum">
              <a:rPr lang="en-US" smtClean="0"/>
              <a:t>6</a:t>
            </a:fld>
            <a:endParaRPr lang="en-US"/>
          </a:p>
        </p:txBody>
      </p:sp>
    </p:spTree>
    <p:extLst>
      <p:ext uri="{BB962C8B-B14F-4D97-AF65-F5344CB8AC3E}">
        <p14:creationId xmlns:p14="http://schemas.microsoft.com/office/powerpoint/2010/main" val="18959550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DCB6EF1C-AA17-F640-A7A5-6C89FACC0C1D}" type="slidenum">
              <a:rPr lang="en-US" smtClean="0"/>
              <a:t>7</a:t>
            </a:fld>
            <a:endParaRPr lang="en-US"/>
          </a:p>
        </p:txBody>
      </p:sp>
    </p:spTree>
    <p:extLst>
      <p:ext uri="{BB962C8B-B14F-4D97-AF65-F5344CB8AC3E}">
        <p14:creationId xmlns:p14="http://schemas.microsoft.com/office/powerpoint/2010/main" val="2173410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DCB6EF1C-AA17-F640-A7A5-6C89FACC0C1D}" type="slidenum">
              <a:rPr lang="en-US" smtClean="0"/>
              <a:t>8</a:t>
            </a:fld>
            <a:endParaRPr lang="en-US"/>
          </a:p>
        </p:txBody>
      </p:sp>
    </p:spTree>
    <p:extLst>
      <p:ext uri="{BB962C8B-B14F-4D97-AF65-F5344CB8AC3E}">
        <p14:creationId xmlns:p14="http://schemas.microsoft.com/office/powerpoint/2010/main" val="10561972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DCB6EF1C-AA17-F640-A7A5-6C89FACC0C1D}" type="slidenum">
              <a:rPr lang="en-US" smtClean="0"/>
              <a:t>9</a:t>
            </a:fld>
            <a:endParaRPr lang="en-US"/>
          </a:p>
        </p:txBody>
      </p:sp>
    </p:spTree>
    <p:extLst>
      <p:ext uri="{BB962C8B-B14F-4D97-AF65-F5344CB8AC3E}">
        <p14:creationId xmlns:p14="http://schemas.microsoft.com/office/powerpoint/2010/main" val="12129038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4" name="Picture 6" descr="NCDOT_PowerPoint_Template-04.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2413"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hasCustomPrompt="1"/>
          </p:nvPr>
        </p:nvSpPr>
        <p:spPr>
          <a:xfrm>
            <a:off x="397918" y="3831921"/>
            <a:ext cx="8271945" cy="1219200"/>
          </a:xfrm>
        </p:spPr>
        <p:txBody>
          <a:bodyPr/>
          <a:lstStyle>
            <a:lvl1pPr algn="l">
              <a:defRPr baseline="0">
                <a:solidFill>
                  <a:schemeClr val="tx1">
                    <a:lumMod val="65000"/>
                    <a:lumOff val="35000"/>
                  </a:schemeClr>
                </a:solidFill>
              </a:defRPr>
            </a:lvl1pPr>
          </a:lstStyle>
          <a:p>
            <a:r>
              <a:rPr lang="en-US" dirty="0"/>
              <a:t>Click to edit presentation name</a:t>
            </a:r>
          </a:p>
        </p:txBody>
      </p:sp>
      <p:sp>
        <p:nvSpPr>
          <p:cNvPr id="3" name="Subtitle 2"/>
          <p:cNvSpPr>
            <a:spLocks noGrp="1"/>
          </p:cNvSpPr>
          <p:nvPr>
            <p:ph type="subTitle" idx="1" hasCustomPrompt="1"/>
          </p:nvPr>
        </p:nvSpPr>
        <p:spPr>
          <a:xfrm>
            <a:off x="397919" y="5105400"/>
            <a:ext cx="6400800" cy="660400"/>
          </a:xfrm>
        </p:spPr>
        <p:txBody>
          <a:bodyPr/>
          <a:lstStyle>
            <a:lvl1pPr marL="0" indent="0" algn="l">
              <a:buNone/>
              <a:defRPr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presenter name</a:t>
            </a:r>
          </a:p>
        </p:txBody>
      </p:sp>
      <p:sp>
        <p:nvSpPr>
          <p:cNvPr id="6" name="Text Placeholder 5"/>
          <p:cNvSpPr>
            <a:spLocks noGrp="1"/>
          </p:cNvSpPr>
          <p:nvPr>
            <p:ph type="body" sz="quarter" idx="10" hasCustomPrompt="1"/>
          </p:nvPr>
        </p:nvSpPr>
        <p:spPr>
          <a:xfrm>
            <a:off x="398463" y="5854700"/>
            <a:ext cx="6650037" cy="546100"/>
          </a:xfrm>
        </p:spPr>
        <p:txBody>
          <a:bodyPr/>
          <a:lstStyle>
            <a:lvl1pPr marL="0" indent="0">
              <a:buNone/>
              <a:defRPr/>
            </a:lvl1pPr>
          </a:lstStyle>
          <a:p>
            <a:pPr lvl="0"/>
            <a:r>
              <a:rPr lang="en-US" dirty="0"/>
              <a:t>Click to edit date</a:t>
            </a:r>
          </a:p>
        </p:txBody>
      </p:sp>
    </p:spTree>
    <p:extLst>
      <p:ext uri="{BB962C8B-B14F-4D97-AF65-F5344CB8AC3E}">
        <p14:creationId xmlns:p14="http://schemas.microsoft.com/office/powerpoint/2010/main" val="31816454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mp; Text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595959"/>
                </a:solidFill>
                <a:latin typeface="Arial"/>
                <a:cs typeface="Arial"/>
              </a:defRPr>
            </a:lvl1pPr>
          </a:lstStyle>
          <a:p>
            <a:r>
              <a:rPr lang="en-US"/>
              <a:t>Click to edit Master title style</a:t>
            </a:r>
            <a:endParaRPr lang="en-US" dirty="0"/>
          </a:p>
        </p:txBody>
      </p:sp>
      <p:sp>
        <p:nvSpPr>
          <p:cNvPr id="5" name="Text Placeholder 4"/>
          <p:cNvSpPr>
            <a:spLocks noGrp="1"/>
          </p:cNvSpPr>
          <p:nvPr>
            <p:ph type="body" sz="quarter" idx="11"/>
          </p:nvPr>
        </p:nvSpPr>
        <p:spPr>
          <a:xfrm>
            <a:off x="457200" y="1733550"/>
            <a:ext cx="8229600" cy="452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8"/>
          <p:cNvSpPr>
            <a:spLocks noGrp="1"/>
          </p:cNvSpPr>
          <p:nvPr>
            <p:ph type="body" sz="quarter" idx="12" hasCustomPrompt="1"/>
          </p:nvPr>
        </p:nvSpPr>
        <p:spPr>
          <a:xfrm>
            <a:off x="4838701" y="88900"/>
            <a:ext cx="3848100" cy="273050"/>
          </a:xfrm>
        </p:spPr>
        <p:txBody>
          <a:bodyPr/>
          <a:lstStyle>
            <a:lvl1pPr marL="0" indent="0" algn="r">
              <a:buNone/>
              <a:defRPr sz="1400">
                <a:solidFill>
                  <a:schemeClr val="bg1"/>
                </a:solidFill>
              </a:defRPr>
            </a:lvl1pPr>
          </a:lstStyle>
          <a:p>
            <a:pPr lvl="0"/>
            <a:r>
              <a:rPr lang="en-US" dirty="0"/>
              <a:t>Click to edit presentation title</a:t>
            </a:r>
          </a:p>
        </p:txBody>
      </p:sp>
      <p:sp>
        <p:nvSpPr>
          <p:cNvPr id="6" name="Slide Number Placeholder 5"/>
          <p:cNvSpPr>
            <a:spLocks noGrp="1"/>
          </p:cNvSpPr>
          <p:nvPr>
            <p:ph type="sldNum" sz="quarter" idx="13"/>
          </p:nvPr>
        </p:nvSpPr>
        <p:spPr/>
        <p:txBody>
          <a:bodyPr/>
          <a:lstStyle>
            <a:lvl1pPr>
              <a:defRPr/>
            </a:lvl1pPr>
          </a:lstStyle>
          <a:p>
            <a:pPr>
              <a:defRPr/>
            </a:pPr>
            <a:fld id="{3C2E06F5-03C5-4BA5-AE80-2E98A827F366}" type="slidenum">
              <a:rPr lang="en-US" altLang="en-US"/>
              <a:pPr>
                <a:defRPr/>
              </a:pPr>
              <a:t>‹#›</a:t>
            </a:fld>
            <a:endParaRPr lang="en-US" altLang="en-US" dirty="0"/>
          </a:p>
        </p:txBody>
      </p:sp>
    </p:spTree>
    <p:extLst>
      <p:ext uri="{BB962C8B-B14F-4D97-AF65-F5344CB8AC3E}">
        <p14:creationId xmlns:p14="http://schemas.microsoft.com/office/powerpoint/2010/main" val="3444078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Text &amp; Medi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595959"/>
                </a:solidFill>
                <a:latin typeface="Arial"/>
                <a:cs typeface="Arial"/>
              </a:defRPr>
            </a:lvl1pPr>
          </a:lstStyle>
          <a:p>
            <a:r>
              <a:rPr lang="en-US"/>
              <a:t>Click to edit Master title style</a:t>
            </a:r>
            <a:endParaRPr lang="en-US" dirty="0"/>
          </a:p>
        </p:txBody>
      </p:sp>
      <p:sp>
        <p:nvSpPr>
          <p:cNvPr id="9" name="Text Placeholder 8"/>
          <p:cNvSpPr>
            <a:spLocks noGrp="1"/>
          </p:cNvSpPr>
          <p:nvPr>
            <p:ph type="body" sz="quarter" idx="12" hasCustomPrompt="1"/>
          </p:nvPr>
        </p:nvSpPr>
        <p:spPr>
          <a:xfrm>
            <a:off x="4838701" y="88900"/>
            <a:ext cx="3848100" cy="273050"/>
          </a:xfrm>
        </p:spPr>
        <p:txBody>
          <a:bodyPr/>
          <a:lstStyle>
            <a:lvl1pPr marL="0" indent="0" algn="r">
              <a:buNone/>
              <a:defRPr sz="1400">
                <a:solidFill>
                  <a:schemeClr val="bg1"/>
                </a:solidFill>
              </a:defRPr>
            </a:lvl1pPr>
          </a:lstStyle>
          <a:p>
            <a:pPr lvl="0"/>
            <a:r>
              <a:rPr lang="en-US" dirty="0"/>
              <a:t>Click to edit presentation title</a:t>
            </a:r>
          </a:p>
        </p:txBody>
      </p:sp>
      <p:sp>
        <p:nvSpPr>
          <p:cNvPr id="6" name="Content Placeholder 5"/>
          <p:cNvSpPr>
            <a:spLocks noGrp="1"/>
          </p:cNvSpPr>
          <p:nvPr>
            <p:ph sz="quarter" idx="13"/>
          </p:nvPr>
        </p:nvSpPr>
        <p:spPr>
          <a:xfrm>
            <a:off x="457200" y="1752600"/>
            <a:ext cx="8229600" cy="4514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14"/>
          </p:nvPr>
        </p:nvSpPr>
        <p:spPr/>
        <p:txBody>
          <a:bodyPr/>
          <a:lstStyle>
            <a:lvl1pPr>
              <a:defRPr/>
            </a:lvl1pPr>
          </a:lstStyle>
          <a:p>
            <a:pPr>
              <a:defRPr/>
            </a:pPr>
            <a:fld id="{B3DAFCE5-0C67-4A53-8F92-3CAC2938318C}" type="slidenum">
              <a:rPr lang="en-US" altLang="en-US"/>
              <a:pPr>
                <a:defRPr/>
              </a:pPr>
              <a:t>‹#›</a:t>
            </a:fld>
            <a:endParaRPr lang="en-US" altLang="en-US"/>
          </a:p>
        </p:txBody>
      </p:sp>
    </p:spTree>
    <p:extLst>
      <p:ext uri="{BB962C8B-B14F-4D97-AF65-F5344CB8AC3E}">
        <p14:creationId xmlns:p14="http://schemas.microsoft.com/office/powerpoint/2010/main" val="3594013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9" name="Text Placeholder 8"/>
          <p:cNvSpPr>
            <a:spLocks noGrp="1"/>
          </p:cNvSpPr>
          <p:nvPr>
            <p:ph type="body" sz="quarter" idx="12" hasCustomPrompt="1"/>
          </p:nvPr>
        </p:nvSpPr>
        <p:spPr>
          <a:xfrm>
            <a:off x="4838701" y="88900"/>
            <a:ext cx="3848100" cy="263525"/>
          </a:xfrm>
        </p:spPr>
        <p:txBody>
          <a:bodyPr/>
          <a:lstStyle>
            <a:lvl1pPr marL="0" indent="0" algn="r">
              <a:buNone/>
              <a:defRPr sz="1400">
                <a:solidFill>
                  <a:schemeClr val="bg1"/>
                </a:solidFill>
              </a:defRPr>
            </a:lvl1pPr>
          </a:lstStyle>
          <a:p>
            <a:pPr lvl="0"/>
            <a:r>
              <a:rPr lang="en-US" dirty="0"/>
              <a:t>Click to edit presentation title</a:t>
            </a:r>
          </a:p>
        </p:txBody>
      </p:sp>
      <p:sp>
        <p:nvSpPr>
          <p:cNvPr id="3" name="Slide Number Placeholder 5"/>
          <p:cNvSpPr>
            <a:spLocks noGrp="1"/>
          </p:cNvSpPr>
          <p:nvPr>
            <p:ph type="sldNum" sz="quarter" idx="13"/>
          </p:nvPr>
        </p:nvSpPr>
        <p:spPr/>
        <p:txBody>
          <a:bodyPr/>
          <a:lstStyle>
            <a:lvl1pPr>
              <a:defRPr/>
            </a:lvl1pPr>
          </a:lstStyle>
          <a:p>
            <a:pPr>
              <a:defRPr/>
            </a:pPr>
            <a:fld id="{8E0C9224-0E86-4A9A-8DD9-792BBB0652B6}" type="slidenum">
              <a:rPr lang="en-US" altLang="en-US"/>
              <a:pPr>
                <a:defRPr/>
              </a:pPr>
              <a:t>‹#›</a:t>
            </a:fld>
            <a:endParaRPr lang="en-US" altLang="en-US"/>
          </a:p>
        </p:txBody>
      </p:sp>
    </p:spTree>
    <p:extLst>
      <p:ext uri="{BB962C8B-B14F-4D97-AF65-F5344CB8AC3E}">
        <p14:creationId xmlns:p14="http://schemas.microsoft.com/office/powerpoint/2010/main" val="16016844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9" name="Slide Number Placeholder 5"/>
          <p:cNvSpPr>
            <a:spLocks noGrp="1"/>
          </p:cNvSpPr>
          <p:nvPr>
            <p:ph type="sldNum" sz="quarter" idx="4"/>
          </p:nvPr>
        </p:nvSpPr>
        <p:spPr>
          <a:xfrm>
            <a:off x="8142698" y="6356350"/>
            <a:ext cx="544101" cy="365125"/>
          </a:xfrm>
          <a:prstGeom prst="rect">
            <a:avLst/>
          </a:prstGeom>
        </p:spPr>
        <p:txBody>
          <a:bodyPr/>
          <a:lstStyle>
            <a:lvl1pPr algn="r">
              <a:defRPr sz="1200">
                <a:solidFill>
                  <a:schemeClr val="tx1">
                    <a:lumMod val="75000"/>
                    <a:lumOff val="25000"/>
                  </a:schemeClr>
                </a:solidFill>
                <a:latin typeface="Helvetica"/>
              </a:defRPr>
            </a:lvl1pPr>
          </a:lstStyle>
          <a:p>
            <a:fld id="{2985A7AB-62D5-BB49-9143-B22354004447}" type="slidenum">
              <a:rPr lang="en-US" smtClean="0"/>
              <a:pPr/>
              <a:t>‹#›</a:t>
            </a:fld>
            <a:endParaRPr lang="en-US" dirty="0"/>
          </a:p>
        </p:txBody>
      </p:sp>
      <p:sp>
        <p:nvSpPr>
          <p:cNvPr id="5" name="Title Placeholder 1"/>
          <p:cNvSpPr>
            <a:spLocks noGrp="1"/>
          </p:cNvSpPr>
          <p:nvPr>
            <p:ph type="title"/>
          </p:nvPr>
        </p:nvSpPr>
        <p:spPr>
          <a:xfrm>
            <a:off x="457200" y="806564"/>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6" name="Text Placeholder 2"/>
          <p:cNvSpPr>
            <a:spLocks noGrp="1"/>
          </p:cNvSpPr>
          <p:nvPr>
            <p:ph idx="1" hasCustomPrompt="1"/>
          </p:nvPr>
        </p:nvSpPr>
        <p:spPr>
          <a:xfrm>
            <a:off x="457200" y="2046738"/>
            <a:ext cx="8229600" cy="3705109"/>
          </a:xfrm>
          <a:prstGeom prst="rect">
            <a:avLst/>
          </a:prstGeom>
        </p:spPr>
        <p:txBody>
          <a:bodyPr vert="horz" lIns="91440" tIns="45720" rIns="91440" bIns="45720" rtlCol="0">
            <a:normAutofit/>
          </a:bodyPr>
          <a:lstStyle>
            <a:lvl1pPr>
              <a:defRPr>
                <a:solidFill>
                  <a:schemeClr val="tx1">
                    <a:lumMod val="75000"/>
                    <a:lumOff val="25000"/>
                  </a:schemeClr>
                </a:solidFill>
              </a:defRPr>
            </a:lvl1pPr>
            <a:lvl2pPr marL="285750" indent="-285750">
              <a:buFont typeface="Arial"/>
              <a:buChar char="•"/>
              <a:defRPr>
                <a:solidFill>
                  <a:schemeClr val="tx1">
                    <a:lumMod val="75000"/>
                    <a:lumOff val="25000"/>
                  </a:schemeClr>
                </a:solidFill>
              </a:defRPr>
            </a:lvl2pPr>
            <a:lvl3pPr marL="285750" indent="-285750">
              <a:buFont typeface="Arial"/>
              <a:buChar char="•"/>
              <a:defRPr>
                <a:solidFill>
                  <a:schemeClr val="tx1">
                    <a:lumMod val="75000"/>
                    <a:lumOff val="25000"/>
                  </a:schemeClr>
                </a:solidFill>
              </a:defRPr>
            </a:lvl3pPr>
            <a:lvl4pPr marL="285750" indent="-285750">
              <a:buFont typeface="Arial"/>
              <a:buChar char="•"/>
              <a:defRPr>
                <a:solidFill>
                  <a:schemeClr val="tx1">
                    <a:lumMod val="75000"/>
                    <a:lumOff val="25000"/>
                  </a:schemeClr>
                </a:solidFill>
              </a:defRPr>
            </a:lvl4pPr>
            <a:lvl5pPr marL="285750" indent="-285750">
              <a:buFont typeface="Arial"/>
              <a:buChar char="•"/>
              <a:defRPr>
                <a:solidFill>
                  <a:schemeClr val="tx1">
                    <a:lumMod val="75000"/>
                    <a:lumOff val="25000"/>
                  </a:schemeClr>
                </a:solidFill>
              </a:defRPr>
            </a:lvl5pPr>
          </a:lstStyle>
          <a:p>
            <a:pPr lvl="0"/>
            <a:r>
              <a:rPr lang="en-US" dirty="0"/>
              <a:t>Click to edit Master text styles</a:t>
            </a:r>
          </a:p>
          <a:p>
            <a:pPr lvl="2"/>
            <a:r>
              <a:rPr lang="en-US" dirty="0"/>
              <a:t>Second level</a:t>
            </a:r>
          </a:p>
          <a:p>
            <a:pPr lvl="3"/>
            <a:r>
              <a:rPr lang="en-US" dirty="0"/>
              <a:t>Third level</a:t>
            </a:r>
          </a:p>
          <a:p>
            <a:pPr lvl="4"/>
            <a:r>
              <a:rPr lang="en-US" dirty="0"/>
              <a:t>Fourth level</a:t>
            </a:r>
          </a:p>
          <a:p>
            <a:pPr lvl="4"/>
            <a:r>
              <a:rPr lang="en-US" dirty="0"/>
              <a:t>Fifth level</a:t>
            </a:r>
          </a:p>
        </p:txBody>
      </p:sp>
    </p:spTree>
    <p:extLst>
      <p:ext uri="{BB962C8B-B14F-4D97-AF65-F5344CB8AC3E}">
        <p14:creationId xmlns:p14="http://schemas.microsoft.com/office/powerpoint/2010/main" val="158682880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 descr="NCDOT_PowerPoint_Template-03.jpg"/>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0" y="0"/>
            <a:ext cx="9139238"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457200" y="469900"/>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Text Placeholder 2"/>
          <p:cNvSpPr>
            <a:spLocks noGrp="1"/>
          </p:cNvSpPr>
          <p:nvPr>
            <p:ph type="body" idx="1"/>
          </p:nvPr>
        </p:nvSpPr>
        <p:spPr bwMode="auto">
          <a:xfrm>
            <a:off x="457200" y="1795463"/>
            <a:ext cx="8229600" cy="4525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chemeClr val="tx1">
                    <a:lumMod val="50000"/>
                    <a:lumOff val="50000"/>
                  </a:schemeClr>
                </a:solidFill>
              </a:defRPr>
            </a:lvl1pPr>
          </a:lstStyle>
          <a:p>
            <a:pPr>
              <a:defRPr/>
            </a:pPr>
            <a:fld id="{242A913A-3D76-A24F-93D7-30008D8DD2C5}" type="slidenum">
              <a:rPr lang="en-US" altLang="en-US" smtClean="0"/>
              <a:t>‹#›</a:t>
            </a:fld>
            <a:endParaRPr lang="en-US" altLang="en-US" dirty="0"/>
          </a:p>
        </p:txBody>
      </p:sp>
    </p:spTree>
  </p:cSld>
  <p:clrMap bg1="lt1" tx1="dk1" bg2="lt2" tx2="dk2" accent1="accent1" accent2="accent2" accent3="accent3" accent4="accent4" accent5="accent5" accent6="accent6" hlink="hlink" folHlink="folHlink"/>
  <p:sldLayoutIdLst>
    <p:sldLayoutId id="2147483672" r:id="rId1"/>
    <p:sldLayoutId id="2147483669" r:id="rId2"/>
    <p:sldLayoutId id="2147483670" r:id="rId3"/>
    <p:sldLayoutId id="2147483671" r:id="rId4"/>
    <p:sldLayoutId id="2147483673" r:id="rId5"/>
  </p:sldLayoutIdLst>
  <p:hf hdr="0" ftr="0" dt="0"/>
  <p:txStyles>
    <p:titleStyle>
      <a:lvl1pPr algn="ctr" defTabSz="457200" rtl="0" eaLnBrk="1" fontAlgn="base" hangingPunct="1">
        <a:spcBef>
          <a:spcPct val="0"/>
        </a:spcBef>
        <a:spcAft>
          <a:spcPct val="0"/>
        </a:spcAft>
        <a:defRPr sz="4400" kern="1200">
          <a:solidFill>
            <a:srgbClr val="595959"/>
          </a:solidFill>
          <a:latin typeface="Arial"/>
          <a:ea typeface="MS PGothic" pitchFamily="34" charset="-128"/>
          <a:cs typeface="Arial"/>
        </a:defRPr>
      </a:lvl1pPr>
      <a:lvl2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2pPr>
      <a:lvl3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3pPr>
      <a:lvl4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4pPr>
      <a:lvl5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5pPr>
      <a:lvl6pPr marL="457200" algn="ctr" defTabSz="457200" rtl="0" eaLnBrk="1" fontAlgn="base" hangingPunct="1">
        <a:spcBef>
          <a:spcPct val="0"/>
        </a:spcBef>
        <a:spcAft>
          <a:spcPct val="0"/>
        </a:spcAft>
        <a:defRPr sz="4400">
          <a:solidFill>
            <a:schemeClr val="tx1"/>
          </a:solidFill>
          <a:latin typeface="Arial" charset="0"/>
          <a:ea typeface="ＭＳ Ｐゴシック" charset="0"/>
        </a:defRPr>
      </a:lvl6pPr>
      <a:lvl7pPr marL="914400" algn="ctr" defTabSz="457200" rtl="0" eaLnBrk="1" fontAlgn="base" hangingPunct="1">
        <a:spcBef>
          <a:spcPct val="0"/>
        </a:spcBef>
        <a:spcAft>
          <a:spcPct val="0"/>
        </a:spcAft>
        <a:defRPr sz="4400">
          <a:solidFill>
            <a:schemeClr val="tx1"/>
          </a:solidFill>
          <a:latin typeface="Arial" charset="0"/>
          <a:ea typeface="ＭＳ Ｐゴシック" charset="0"/>
        </a:defRPr>
      </a:lvl7pPr>
      <a:lvl8pPr marL="1371600" algn="ctr" defTabSz="457200" rtl="0" eaLnBrk="1" fontAlgn="base" hangingPunct="1">
        <a:spcBef>
          <a:spcPct val="0"/>
        </a:spcBef>
        <a:spcAft>
          <a:spcPct val="0"/>
        </a:spcAft>
        <a:defRPr sz="4400">
          <a:solidFill>
            <a:schemeClr val="tx1"/>
          </a:solidFill>
          <a:latin typeface="Arial" charset="0"/>
          <a:ea typeface="ＭＳ Ｐゴシック" charset="0"/>
        </a:defRPr>
      </a:lvl8pPr>
      <a:lvl9pPr marL="1828800" algn="ctr" defTabSz="457200" rtl="0" eaLnBrk="1" fontAlgn="base" hangingPunct="1">
        <a:spcBef>
          <a:spcPct val="0"/>
        </a:spcBef>
        <a:spcAft>
          <a:spcPct val="0"/>
        </a:spcAft>
        <a:defRPr sz="4400">
          <a:solidFill>
            <a:schemeClr val="tx1"/>
          </a:solidFill>
          <a:latin typeface="Arial" charset="0"/>
          <a:ea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rgbClr val="595959"/>
          </a:solidFill>
          <a:latin typeface="Arial"/>
          <a:ea typeface="MS PGothic" pitchFamily="34" charset="-128"/>
          <a:cs typeface="Arial"/>
        </a:defRPr>
      </a:lvl1pPr>
      <a:lvl2pPr marL="742950" indent="-285750" algn="l" defTabSz="457200" rtl="0" eaLnBrk="1" fontAlgn="base" hangingPunct="1">
        <a:spcBef>
          <a:spcPct val="20000"/>
        </a:spcBef>
        <a:spcAft>
          <a:spcPct val="0"/>
        </a:spcAft>
        <a:buFont typeface="Arial" charset="0"/>
        <a:buChar char="–"/>
        <a:defRPr sz="2800" kern="1200">
          <a:solidFill>
            <a:srgbClr val="595959"/>
          </a:solidFill>
          <a:latin typeface="Arial"/>
          <a:ea typeface="MS PGothic" pitchFamily="34" charset="-128"/>
          <a:cs typeface="Arial"/>
        </a:defRPr>
      </a:lvl2pPr>
      <a:lvl3pPr marL="1143000" indent="-228600" algn="l" defTabSz="457200" rtl="0" eaLnBrk="1" fontAlgn="base" hangingPunct="1">
        <a:spcBef>
          <a:spcPct val="20000"/>
        </a:spcBef>
        <a:spcAft>
          <a:spcPct val="0"/>
        </a:spcAft>
        <a:buFont typeface="Arial" charset="0"/>
        <a:buChar char="•"/>
        <a:defRPr sz="2400" kern="1200">
          <a:solidFill>
            <a:srgbClr val="595959"/>
          </a:solidFill>
          <a:latin typeface="Arial"/>
          <a:ea typeface="MS PGothic" pitchFamily="34" charset="-128"/>
          <a:cs typeface="Arial"/>
        </a:defRPr>
      </a:lvl3pPr>
      <a:lvl4pPr marL="1600200" indent="-228600" algn="l" defTabSz="457200" rtl="0" eaLnBrk="1" fontAlgn="base" hangingPunct="1">
        <a:spcBef>
          <a:spcPct val="20000"/>
        </a:spcBef>
        <a:spcAft>
          <a:spcPct val="0"/>
        </a:spcAft>
        <a:buFont typeface="Arial" charset="0"/>
        <a:buChar char="–"/>
        <a:defRPr sz="2000" kern="1200">
          <a:solidFill>
            <a:srgbClr val="595959"/>
          </a:solidFill>
          <a:latin typeface="Arial"/>
          <a:ea typeface="MS PGothic" pitchFamily="34" charset="-128"/>
          <a:cs typeface="Arial"/>
        </a:defRPr>
      </a:lvl4pPr>
      <a:lvl5pPr marL="2057400" indent="-228600" algn="l" defTabSz="457200" rtl="0" eaLnBrk="1" fontAlgn="base" hangingPunct="1">
        <a:spcBef>
          <a:spcPct val="20000"/>
        </a:spcBef>
        <a:spcAft>
          <a:spcPct val="0"/>
        </a:spcAft>
        <a:buFont typeface="Arial" charset="0"/>
        <a:buChar char="»"/>
        <a:defRPr sz="2000" kern="1200">
          <a:solidFill>
            <a:srgbClr val="595959"/>
          </a:solidFill>
          <a:latin typeface="Arial"/>
          <a:ea typeface="MS PGothic" pitchFamily="34"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osbm.nc.gov/facts-figures/population-demographics/state-demographer/countystate-population-projections"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www.bls.gov/lau/#tables" TargetMode="External"/><Relationship Id="rId5" Type="http://schemas.openxmlformats.org/officeDocument/2006/relationships/image" Target="../media/image9.png"/><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mailto:dlboyd1@ncdot.gov"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hyperlink" Target="mailto:lsnuggs@rockyriverrpo.org" TargetMode="External"/><Relationship Id="rId4" Type="http://schemas.openxmlformats.org/officeDocument/2006/relationships/hyperlink" Target="mailto:ricastillo@ncdot.gov"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polksurvey-demo.metroquest.com/"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hyperlink" Target="https://maconmoves-demo.metroquest.com/"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sz="4000" dirty="0"/>
              <a:t>Anson County Comprehensive Transportation Plan (CTP)</a:t>
            </a:r>
          </a:p>
        </p:txBody>
      </p:sp>
      <p:sp>
        <p:nvSpPr>
          <p:cNvPr id="3" name="Subtitle 2"/>
          <p:cNvSpPr>
            <a:spLocks noGrp="1"/>
          </p:cNvSpPr>
          <p:nvPr>
            <p:ph type="subTitle" idx="1"/>
          </p:nvPr>
        </p:nvSpPr>
        <p:spPr>
          <a:xfrm>
            <a:off x="397918" y="5804084"/>
            <a:ext cx="6400800" cy="660400"/>
          </a:xfrm>
        </p:spPr>
        <p:txBody>
          <a:bodyPr/>
          <a:lstStyle/>
          <a:p>
            <a:r>
              <a:rPr lang="en-US" sz="1800" dirty="0"/>
              <a:t>Dominique Boyd, Roger Castillo</a:t>
            </a:r>
          </a:p>
          <a:p>
            <a:r>
              <a:rPr lang="en-US" sz="1800"/>
              <a:t>May 26, </a:t>
            </a:r>
            <a:r>
              <a:rPr lang="en-US" sz="1800" dirty="0"/>
              <a:t>2022</a:t>
            </a:r>
          </a:p>
          <a:p>
            <a:endParaRPr lang="en-US" dirty="0"/>
          </a:p>
        </p:txBody>
      </p:sp>
    </p:spTree>
    <p:extLst>
      <p:ext uri="{BB962C8B-B14F-4D97-AF65-F5344CB8AC3E}">
        <p14:creationId xmlns:p14="http://schemas.microsoft.com/office/powerpoint/2010/main" val="27434845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Base Year </a:t>
            </a:r>
            <a:r>
              <a:rPr lang="en-US" dirty="0">
                <a:sym typeface="Wingdings" panose="05000000000000000000" pitchFamily="2" charset="2"/>
              </a:rPr>
              <a:t> Future Year</a:t>
            </a:r>
            <a:endParaRPr lang="en-US" dirty="0"/>
          </a:p>
        </p:txBody>
      </p:sp>
      <p:sp>
        <p:nvSpPr>
          <p:cNvPr id="4" name="Text Placeholder 3"/>
          <p:cNvSpPr>
            <a:spLocks noGrp="1"/>
          </p:cNvSpPr>
          <p:nvPr>
            <p:ph type="body" sz="quarter" idx="12"/>
          </p:nvPr>
        </p:nvSpPr>
        <p:spPr/>
        <p:txBody>
          <a:bodyPr/>
          <a:lstStyle/>
          <a:p>
            <a:r>
              <a:rPr lang="en-US" dirty="0"/>
              <a:t>Macon County CTP</a:t>
            </a:r>
          </a:p>
        </p:txBody>
      </p:sp>
      <p:sp>
        <p:nvSpPr>
          <p:cNvPr id="5" name="Slide Number Placeholder 4"/>
          <p:cNvSpPr>
            <a:spLocks noGrp="1"/>
          </p:cNvSpPr>
          <p:nvPr>
            <p:ph type="sldNum" sz="quarter" idx="13"/>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3C2E06F5-03C5-4BA5-AE80-2E98A827F366}" type="slidenum">
              <a:rPr kumimoji="0" lang="en-US" altLang="en-US" sz="1200" b="0" i="0" u="none" strike="noStrike" kern="1200" cap="none" spc="0" normalizeH="0" baseline="0" noProof="0" smtClean="0">
                <a:ln>
                  <a:noFill/>
                </a:ln>
                <a:solidFill>
                  <a:prstClr val="black">
                    <a:lumMod val="50000"/>
                    <a:lumOff val="50000"/>
                  </a:prstClr>
                </a:solidFill>
                <a:effectLst/>
                <a:uLnTx/>
                <a:uFillTx/>
                <a:latin typeface="Calibri" pitchFamily="34"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dirty="0">
              <a:ln>
                <a:noFill/>
              </a:ln>
              <a:solidFill>
                <a:prstClr val="black">
                  <a:lumMod val="50000"/>
                  <a:lumOff val="50000"/>
                </a:prstClr>
              </a:solidFill>
              <a:effectLst/>
              <a:uLnTx/>
              <a:uFillTx/>
              <a:latin typeface="Calibri" pitchFamily="34" charset="0"/>
              <a:ea typeface="MS PGothic" pitchFamily="34" charset="-128"/>
              <a:cs typeface="+mn-cs"/>
            </a:endParaRPr>
          </a:p>
        </p:txBody>
      </p:sp>
      <p:sp>
        <p:nvSpPr>
          <p:cNvPr id="6" name="Text Placeholder 2">
            <a:extLst>
              <a:ext uri="{FF2B5EF4-FFF2-40B4-BE49-F238E27FC236}">
                <a16:creationId xmlns:a16="http://schemas.microsoft.com/office/drawing/2014/main" id="{85A9D7F7-82F8-46D0-9E0C-C695D9991B65}"/>
              </a:ext>
            </a:extLst>
          </p:cNvPr>
          <p:cNvSpPr txBox="1">
            <a:spLocks/>
          </p:cNvSpPr>
          <p:nvPr/>
        </p:nvSpPr>
        <p:spPr bwMode="auto">
          <a:xfrm>
            <a:off x="457200" y="2014537"/>
            <a:ext cx="5662769" cy="4524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buChar char="•"/>
              <a:defRPr sz="3200" kern="1200">
                <a:solidFill>
                  <a:srgbClr val="595959"/>
                </a:solidFill>
                <a:latin typeface="Arial"/>
                <a:ea typeface="MS PGothic" pitchFamily="34" charset="-128"/>
                <a:cs typeface="Arial"/>
              </a:defRPr>
            </a:lvl1pPr>
            <a:lvl2pPr marL="742950" indent="-285750" algn="l" defTabSz="457200" rtl="0" eaLnBrk="1" fontAlgn="base" hangingPunct="1">
              <a:spcBef>
                <a:spcPct val="20000"/>
              </a:spcBef>
              <a:spcAft>
                <a:spcPct val="0"/>
              </a:spcAft>
              <a:buFont typeface="Arial" charset="0"/>
              <a:buChar char="–"/>
              <a:defRPr sz="2800" kern="1200">
                <a:solidFill>
                  <a:srgbClr val="595959"/>
                </a:solidFill>
                <a:latin typeface="Arial"/>
                <a:ea typeface="MS PGothic" pitchFamily="34" charset="-128"/>
                <a:cs typeface="Arial"/>
              </a:defRPr>
            </a:lvl2pPr>
            <a:lvl3pPr marL="1143000" indent="-228600" algn="l" defTabSz="457200" rtl="0" eaLnBrk="1" fontAlgn="base" hangingPunct="1">
              <a:spcBef>
                <a:spcPct val="20000"/>
              </a:spcBef>
              <a:spcAft>
                <a:spcPct val="0"/>
              </a:spcAft>
              <a:buFont typeface="Arial" charset="0"/>
              <a:buChar char="•"/>
              <a:defRPr sz="2400" kern="1200">
                <a:solidFill>
                  <a:srgbClr val="595959"/>
                </a:solidFill>
                <a:latin typeface="Arial"/>
                <a:ea typeface="MS PGothic" pitchFamily="34" charset="-128"/>
                <a:cs typeface="Arial"/>
              </a:defRPr>
            </a:lvl3pPr>
            <a:lvl4pPr marL="1600200" indent="-228600" algn="l" defTabSz="457200" rtl="0" eaLnBrk="1" fontAlgn="base" hangingPunct="1">
              <a:spcBef>
                <a:spcPct val="20000"/>
              </a:spcBef>
              <a:spcAft>
                <a:spcPct val="0"/>
              </a:spcAft>
              <a:buFont typeface="Arial" charset="0"/>
              <a:buChar char="–"/>
              <a:defRPr sz="2000" kern="1200">
                <a:solidFill>
                  <a:srgbClr val="595959"/>
                </a:solidFill>
                <a:latin typeface="Arial"/>
                <a:ea typeface="MS PGothic" pitchFamily="34" charset="-128"/>
                <a:cs typeface="Arial"/>
              </a:defRPr>
            </a:lvl4pPr>
            <a:lvl5pPr marL="2057400" indent="-228600" algn="l" defTabSz="457200" rtl="0" eaLnBrk="1" fontAlgn="base" hangingPunct="1">
              <a:spcBef>
                <a:spcPct val="20000"/>
              </a:spcBef>
              <a:spcAft>
                <a:spcPct val="0"/>
              </a:spcAft>
              <a:buFont typeface="Arial" charset="0"/>
              <a:buChar char="»"/>
              <a:defRPr sz="2000" kern="1200">
                <a:solidFill>
                  <a:srgbClr val="595959"/>
                </a:solidFill>
                <a:latin typeface="Arial"/>
                <a:ea typeface="MS PGothic" pitchFamily="34"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base" latinLnBrk="0" hangingPunct="1">
              <a:lnSpc>
                <a:spcPct val="100000"/>
              </a:lnSpc>
              <a:spcBef>
                <a:spcPts val="1200"/>
              </a:spcBef>
              <a:spcAft>
                <a:spcPct val="0"/>
              </a:spcAft>
              <a:buClrTx/>
              <a:buSzTx/>
              <a:buFont typeface="Arial" charset="0"/>
              <a:buChar char="•"/>
              <a:tabLst/>
              <a:defRPr/>
            </a:pPr>
            <a:r>
              <a:rPr kumimoji="0" lang="en-US" sz="2800" b="0" i="0" u="none" strike="noStrike" kern="1200" cap="none" spc="0" normalizeH="0" baseline="0" noProof="0" dirty="0">
                <a:ln>
                  <a:noFill/>
                </a:ln>
                <a:solidFill>
                  <a:srgbClr val="595959"/>
                </a:solidFill>
                <a:effectLst/>
                <a:uLnTx/>
                <a:uFillTx/>
                <a:latin typeface="Arial"/>
                <a:ea typeface="MS PGothic" pitchFamily="34" charset="-128"/>
                <a:cs typeface="Arial"/>
              </a:rPr>
              <a:t>How is the county growing?</a:t>
            </a:r>
          </a:p>
          <a:p>
            <a:pPr marL="342900" marR="0" lvl="0" indent="-342900" algn="l" defTabSz="457200" rtl="0" eaLnBrk="1" fontAlgn="base" latinLnBrk="0" hangingPunct="1">
              <a:lnSpc>
                <a:spcPct val="100000"/>
              </a:lnSpc>
              <a:spcBef>
                <a:spcPts val="1200"/>
              </a:spcBef>
              <a:spcAft>
                <a:spcPct val="0"/>
              </a:spcAft>
              <a:buClrTx/>
              <a:buSzTx/>
              <a:buFont typeface="Arial" charset="0"/>
              <a:buChar char="•"/>
              <a:tabLst/>
              <a:defRPr/>
            </a:pPr>
            <a:r>
              <a:rPr kumimoji="0" lang="en-US" sz="2800" b="0" i="0" u="none" strike="noStrike" kern="1200" cap="none" spc="0" normalizeH="0" baseline="0" noProof="0" dirty="0">
                <a:ln>
                  <a:noFill/>
                </a:ln>
                <a:solidFill>
                  <a:srgbClr val="595959"/>
                </a:solidFill>
                <a:effectLst/>
                <a:uLnTx/>
                <a:uFillTx/>
                <a:latin typeface="Arial"/>
                <a:ea typeface="MS PGothic" pitchFamily="34" charset="-128"/>
                <a:cs typeface="Arial"/>
              </a:rPr>
              <a:t>Where are people going?</a:t>
            </a:r>
          </a:p>
          <a:p>
            <a:pPr marL="342900" marR="0" lvl="0" indent="-342900" algn="l" defTabSz="457200" rtl="0" eaLnBrk="1" fontAlgn="base" latinLnBrk="0" hangingPunct="1">
              <a:lnSpc>
                <a:spcPct val="100000"/>
              </a:lnSpc>
              <a:spcBef>
                <a:spcPts val="1200"/>
              </a:spcBef>
              <a:spcAft>
                <a:spcPct val="0"/>
              </a:spcAft>
              <a:buClrTx/>
              <a:buSzTx/>
              <a:buFont typeface="Arial" charset="0"/>
              <a:buChar char="•"/>
              <a:tabLst/>
              <a:defRPr/>
            </a:pPr>
            <a:r>
              <a:rPr kumimoji="0" lang="en-US" sz="2800" b="0" i="0" u="none" strike="noStrike" kern="1200" cap="none" spc="0" normalizeH="0" baseline="0" noProof="0" dirty="0">
                <a:ln>
                  <a:noFill/>
                </a:ln>
                <a:solidFill>
                  <a:srgbClr val="595959"/>
                </a:solidFill>
                <a:effectLst/>
                <a:uLnTx/>
                <a:uFillTx/>
                <a:latin typeface="Arial"/>
                <a:ea typeface="MS PGothic" pitchFamily="34" charset="-128"/>
                <a:cs typeface="Arial"/>
              </a:rPr>
              <a:t>What new locations will be added?</a:t>
            </a:r>
          </a:p>
          <a:p>
            <a:pPr marL="342900" marR="0" lvl="0" indent="-342900" algn="l" defTabSz="457200" rtl="0" eaLnBrk="1" fontAlgn="base" latinLnBrk="0" hangingPunct="1">
              <a:lnSpc>
                <a:spcPct val="100000"/>
              </a:lnSpc>
              <a:spcBef>
                <a:spcPts val="1200"/>
              </a:spcBef>
              <a:spcAft>
                <a:spcPct val="0"/>
              </a:spcAft>
              <a:buClrTx/>
              <a:buSzTx/>
              <a:buFont typeface="Arial" charset="0"/>
              <a:buChar char="•"/>
              <a:tabLst/>
              <a:defRPr/>
            </a:pPr>
            <a:r>
              <a:rPr kumimoji="0" lang="en-US" sz="2800" b="0" i="0" u="none" strike="noStrike" kern="1200" cap="none" spc="0" normalizeH="0" baseline="0" noProof="0" dirty="0">
                <a:ln>
                  <a:noFill/>
                </a:ln>
                <a:solidFill>
                  <a:srgbClr val="595959"/>
                </a:solidFill>
                <a:effectLst/>
                <a:uLnTx/>
                <a:uFillTx/>
                <a:latin typeface="Arial"/>
                <a:ea typeface="MS PGothic" pitchFamily="34" charset="-128"/>
                <a:cs typeface="Arial"/>
              </a:rPr>
              <a:t>How has traffic changed over time?</a:t>
            </a:r>
            <a:endParaRPr kumimoji="0" lang="en-US" sz="1800" b="0" i="0" u="none" strike="noStrike" kern="1200" cap="none" spc="0" normalizeH="0" baseline="0" noProof="0" dirty="0">
              <a:ln>
                <a:noFill/>
              </a:ln>
              <a:solidFill>
                <a:srgbClr val="595959"/>
              </a:solidFill>
              <a:effectLst/>
              <a:uLnTx/>
              <a:uFillTx/>
              <a:latin typeface="Arial"/>
              <a:ea typeface="MS PGothic" pitchFamily="34" charset="-128"/>
              <a:cs typeface="Arial"/>
            </a:endParaRPr>
          </a:p>
        </p:txBody>
      </p:sp>
      <p:pic>
        <p:nvPicPr>
          <p:cNvPr id="3" name="Picture 2">
            <a:extLst>
              <a:ext uri="{FF2B5EF4-FFF2-40B4-BE49-F238E27FC236}">
                <a16:creationId xmlns:a16="http://schemas.microsoft.com/office/drawing/2014/main" id="{F8E0245D-C8E4-401E-9840-A92FC3B60860}"/>
              </a:ext>
            </a:extLst>
          </p:cNvPr>
          <p:cNvPicPr>
            <a:picLocks noChangeAspect="1"/>
          </p:cNvPicPr>
          <p:nvPr/>
        </p:nvPicPr>
        <p:blipFill>
          <a:blip r:embed="rId3"/>
          <a:stretch>
            <a:fillRect/>
          </a:stretch>
        </p:blipFill>
        <p:spPr>
          <a:xfrm>
            <a:off x="6018963" y="2143769"/>
            <a:ext cx="2308346" cy="2867584"/>
          </a:xfrm>
          <a:prstGeom prst="rect">
            <a:avLst/>
          </a:prstGeom>
        </p:spPr>
      </p:pic>
    </p:spTree>
    <p:extLst>
      <p:ext uri="{BB962C8B-B14F-4D97-AF65-F5344CB8AC3E}">
        <p14:creationId xmlns:p14="http://schemas.microsoft.com/office/powerpoint/2010/main" val="19631653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Anson County Trends</a:t>
            </a:r>
          </a:p>
        </p:txBody>
      </p:sp>
      <p:sp>
        <p:nvSpPr>
          <p:cNvPr id="4" name="Text Placeholder 3"/>
          <p:cNvSpPr>
            <a:spLocks noGrp="1"/>
          </p:cNvSpPr>
          <p:nvPr>
            <p:ph type="body" sz="quarter" idx="12"/>
          </p:nvPr>
        </p:nvSpPr>
        <p:spPr/>
        <p:txBody>
          <a:bodyPr/>
          <a:lstStyle/>
          <a:p>
            <a:r>
              <a:rPr lang="en-US" dirty="0"/>
              <a:t>Anson County CTP</a:t>
            </a:r>
          </a:p>
        </p:txBody>
      </p:sp>
      <p:sp>
        <p:nvSpPr>
          <p:cNvPr id="8" name="TextBox 7">
            <a:extLst>
              <a:ext uri="{FF2B5EF4-FFF2-40B4-BE49-F238E27FC236}">
                <a16:creationId xmlns:a16="http://schemas.microsoft.com/office/drawing/2014/main" id="{DB23B1F2-56A8-40ED-AB97-C1C2B0137D1E}"/>
              </a:ext>
            </a:extLst>
          </p:cNvPr>
          <p:cNvSpPr txBox="1"/>
          <p:nvPr/>
        </p:nvSpPr>
        <p:spPr>
          <a:xfrm>
            <a:off x="909023" y="1546521"/>
            <a:ext cx="2540900" cy="276999"/>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itchFamily="34" charset="0"/>
                <a:ea typeface="MS PGothic" pitchFamily="34" charset="-128"/>
                <a:cs typeface="+mn-cs"/>
              </a:rPr>
              <a:t>Anson County Population Projections</a:t>
            </a:r>
          </a:p>
        </p:txBody>
      </p:sp>
      <p:sp>
        <p:nvSpPr>
          <p:cNvPr id="9" name="TextBox 8">
            <a:extLst>
              <a:ext uri="{FF2B5EF4-FFF2-40B4-BE49-F238E27FC236}">
                <a16:creationId xmlns:a16="http://schemas.microsoft.com/office/drawing/2014/main" id="{5E8D766B-8911-4C48-A55B-882A656C3B5C}"/>
              </a:ext>
            </a:extLst>
          </p:cNvPr>
          <p:cNvSpPr txBox="1"/>
          <p:nvPr/>
        </p:nvSpPr>
        <p:spPr>
          <a:xfrm>
            <a:off x="933300" y="3760270"/>
            <a:ext cx="2767476" cy="584775"/>
          </a:xfrm>
          <a:prstGeom prst="rect">
            <a:avLst/>
          </a:prstGeom>
          <a:no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800" b="0" i="0" u="sng" strike="noStrike" kern="1200" cap="none" spc="0" normalizeH="0" baseline="0" noProof="0" dirty="0">
                <a:ln>
                  <a:noFill/>
                </a:ln>
                <a:solidFill>
                  <a:prstClr val="black"/>
                </a:solidFill>
                <a:effectLst/>
                <a:uLnTx/>
                <a:uFillTx/>
                <a:latin typeface="Calibri" pitchFamily="34" charset="0"/>
                <a:ea typeface="MS PGothic" pitchFamily="34" charset="-128"/>
                <a:cs typeface="+mn-cs"/>
                <a:hlinkClick r:id="rId3"/>
              </a:rPr>
              <a:t>https://www.osbm.nc.gov/facts-figures/population-demographics/state-demographer/countystate-population-projections</a:t>
            </a:r>
            <a:endParaRPr kumimoji="0" lang="en-US" sz="800" b="0" i="0" u="sng" strike="noStrike" kern="1200" cap="none" spc="0" normalizeH="0" baseline="0" noProof="0" dirty="0">
              <a:ln>
                <a:noFill/>
              </a:ln>
              <a:solidFill>
                <a:prstClr val="black"/>
              </a:solidFill>
              <a:effectLst/>
              <a:uLnTx/>
              <a:uFillTx/>
              <a:latin typeface="Calibri" pitchFamily="34" charset="0"/>
              <a:ea typeface="MS PGothic" pitchFamily="34" charset="-128"/>
              <a:cs typeface="+mn-cs"/>
            </a:endParaRP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Calibri" pitchFamily="34" charset="0"/>
                <a:ea typeface="MS PGothic" pitchFamily="34" charset="-128"/>
                <a:cs typeface="+mn-cs"/>
              </a:rPr>
              <a:t>*Projections by the North Carolina OSBM</a:t>
            </a:r>
            <a:endParaRPr kumimoji="0" lang="en-US" sz="1800" b="0" i="0" u="none" strike="noStrike" kern="1200" cap="none" spc="0" normalizeH="0" baseline="0" noProof="0" dirty="0">
              <a:ln>
                <a:noFill/>
              </a:ln>
              <a:solidFill>
                <a:prstClr val="black"/>
              </a:solidFill>
              <a:effectLst/>
              <a:uLnTx/>
              <a:uFillTx/>
              <a:latin typeface="Calibri" pitchFamily="34" charset="0"/>
              <a:ea typeface="MS PGothic" pitchFamily="34" charset="-128"/>
              <a:cs typeface="+mn-cs"/>
            </a:endParaRPr>
          </a:p>
        </p:txBody>
      </p:sp>
      <p:sp>
        <p:nvSpPr>
          <p:cNvPr id="15" name="TextBox 14">
            <a:extLst>
              <a:ext uri="{FF2B5EF4-FFF2-40B4-BE49-F238E27FC236}">
                <a16:creationId xmlns:a16="http://schemas.microsoft.com/office/drawing/2014/main" id="{935881F6-12FB-457F-AB7E-974FFC1E0E96}"/>
              </a:ext>
            </a:extLst>
          </p:cNvPr>
          <p:cNvSpPr txBox="1"/>
          <p:nvPr/>
        </p:nvSpPr>
        <p:spPr>
          <a:xfrm>
            <a:off x="5853755" y="1474400"/>
            <a:ext cx="1976647" cy="276999"/>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itchFamily="34" charset="0"/>
                <a:ea typeface="MS PGothic" pitchFamily="34" charset="-128"/>
                <a:cs typeface="+mn-cs"/>
              </a:rPr>
              <a:t>Anson County Employment</a:t>
            </a:r>
          </a:p>
        </p:txBody>
      </p:sp>
      <p:graphicFrame>
        <p:nvGraphicFramePr>
          <p:cNvPr id="11" name="Chart 10">
            <a:extLst>
              <a:ext uri="{FF2B5EF4-FFF2-40B4-BE49-F238E27FC236}">
                <a16:creationId xmlns:a16="http://schemas.microsoft.com/office/drawing/2014/main" id="{DA3495B2-3605-4557-9008-73D9E3F1A844}"/>
              </a:ext>
            </a:extLst>
          </p:cNvPr>
          <p:cNvGraphicFramePr>
            <a:graphicFrameLocks/>
          </p:cNvGraphicFramePr>
          <p:nvPr>
            <p:extLst>
              <p:ext uri="{D42A27DB-BD31-4B8C-83A1-F6EECF244321}">
                <p14:modId xmlns:p14="http://schemas.microsoft.com/office/powerpoint/2010/main" val="4154947353"/>
              </p:ext>
            </p:extLst>
          </p:nvPr>
        </p:nvGraphicFramePr>
        <p:xfrm>
          <a:off x="611378" y="1888254"/>
          <a:ext cx="3695252" cy="1872016"/>
        </p:xfrm>
        <a:graphic>
          <a:graphicData uri="http://schemas.openxmlformats.org/drawingml/2006/chart">
            <c:chart xmlns:c="http://schemas.openxmlformats.org/drawingml/2006/chart" xmlns:r="http://schemas.openxmlformats.org/officeDocument/2006/relationships" r:id="rId4"/>
          </a:graphicData>
        </a:graphic>
      </p:graphicFrame>
      <p:pic>
        <p:nvPicPr>
          <p:cNvPr id="16" name="Picture 15">
            <a:extLst>
              <a:ext uri="{FF2B5EF4-FFF2-40B4-BE49-F238E27FC236}">
                <a16:creationId xmlns:a16="http://schemas.microsoft.com/office/drawing/2014/main" id="{34254466-FCD2-48F8-A30E-D8337E20A69F}"/>
              </a:ext>
            </a:extLst>
          </p:cNvPr>
          <p:cNvPicPr>
            <a:picLocks noChangeAspect="1"/>
          </p:cNvPicPr>
          <p:nvPr/>
        </p:nvPicPr>
        <p:blipFill>
          <a:blip r:embed="rId5"/>
          <a:stretch>
            <a:fillRect/>
          </a:stretch>
        </p:blipFill>
        <p:spPr>
          <a:xfrm>
            <a:off x="2183592" y="5114631"/>
            <a:ext cx="4579159" cy="1585856"/>
          </a:xfrm>
          <a:prstGeom prst="rect">
            <a:avLst/>
          </a:prstGeom>
        </p:spPr>
      </p:pic>
      <p:sp>
        <p:nvSpPr>
          <p:cNvPr id="10" name="TextBox 9">
            <a:extLst>
              <a:ext uri="{FF2B5EF4-FFF2-40B4-BE49-F238E27FC236}">
                <a16:creationId xmlns:a16="http://schemas.microsoft.com/office/drawing/2014/main" id="{3E1E2668-2669-4BB3-B513-87F48DB4AA15}"/>
              </a:ext>
            </a:extLst>
          </p:cNvPr>
          <p:cNvSpPr txBox="1"/>
          <p:nvPr/>
        </p:nvSpPr>
        <p:spPr>
          <a:xfrm>
            <a:off x="3449923" y="4837632"/>
            <a:ext cx="2540900" cy="276999"/>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itchFamily="34" charset="0"/>
                <a:ea typeface="MS PGothic" pitchFamily="34" charset="-128"/>
                <a:cs typeface="+mn-cs"/>
              </a:rPr>
              <a:t>Anson County Growth Rate</a:t>
            </a:r>
          </a:p>
        </p:txBody>
      </p:sp>
      <p:graphicFrame>
        <p:nvGraphicFramePr>
          <p:cNvPr id="3" name="Table 2">
            <a:extLst>
              <a:ext uri="{FF2B5EF4-FFF2-40B4-BE49-F238E27FC236}">
                <a16:creationId xmlns:a16="http://schemas.microsoft.com/office/drawing/2014/main" id="{6E2A8697-264E-4CA5-A833-A6D458C5D0EB}"/>
              </a:ext>
            </a:extLst>
          </p:cNvPr>
          <p:cNvGraphicFramePr>
            <a:graphicFrameLocks noGrp="1"/>
          </p:cNvGraphicFramePr>
          <p:nvPr>
            <p:extLst>
              <p:ext uri="{D42A27DB-BD31-4B8C-83A1-F6EECF244321}">
                <p14:modId xmlns:p14="http://schemas.microsoft.com/office/powerpoint/2010/main" val="551346139"/>
              </p:ext>
            </p:extLst>
          </p:nvPr>
        </p:nvGraphicFramePr>
        <p:xfrm>
          <a:off x="4473171" y="1934450"/>
          <a:ext cx="4470399" cy="1143000"/>
        </p:xfrm>
        <a:graphic>
          <a:graphicData uri="http://schemas.openxmlformats.org/drawingml/2006/table">
            <a:tbl>
              <a:tblPr/>
              <a:tblGrid>
                <a:gridCol w="546100">
                  <a:extLst>
                    <a:ext uri="{9D8B030D-6E8A-4147-A177-3AD203B41FA5}">
                      <a16:colId xmlns:a16="http://schemas.microsoft.com/office/drawing/2014/main" val="1198326381"/>
                    </a:ext>
                  </a:extLst>
                </a:gridCol>
                <a:gridCol w="982716">
                  <a:extLst>
                    <a:ext uri="{9D8B030D-6E8A-4147-A177-3AD203B41FA5}">
                      <a16:colId xmlns:a16="http://schemas.microsoft.com/office/drawing/2014/main" val="567877228"/>
                    </a:ext>
                  </a:extLst>
                </a:gridCol>
                <a:gridCol w="642884">
                  <a:extLst>
                    <a:ext uri="{9D8B030D-6E8A-4147-A177-3AD203B41FA5}">
                      <a16:colId xmlns:a16="http://schemas.microsoft.com/office/drawing/2014/main" val="2863294186"/>
                    </a:ext>
                  </a:extLst>
                </a:gridCol>
                <a:gridCol w="838200">
                  <a:extLst>
                    <a:ext uri="{9D8B030D-6E8A-4147-A177-3AD203B41FA5}">
                      <a16:colId xmlns:a16="http://schemas.microsoft.com/office/drawing/2014/main" val="1479499198"/>
                    </a:ext>
                  </a:extLst>
                </a:gridCol>
                <a:gridCol w="1460499">
                  <a:extLst>
                    <a:ext uri="{9D8B030D-6E8A-4147-A177-3AD203B41FA5}">
                      <a16:colId xmlns:a16="http://schemas.microsoft.com/office/drawing/2014/main" val="1959713093"/>
                    </a:ext>
                  </a:extLst>
                </a:gridCol>
              </a:tblGrid>
              <a:tr h="190500">
                <a:tc>
                  <a:txBody>
                    <a:bodyPr/>
                    <a:lstStyle/>
                    <a:p>
                      <a:pPr algn="l" fontAlgn="b"/>
                      <a:r>
                        <a:rPr lang="en-US" sz="1100" b="1" i="0" u="none" strike="noStrike">
                          <a:solidFill>
                            <a:srgbClr val="FFFFFF"/>
                          </a:solidFill>
                          <a:effectLst/>
                          <a:latin typeface="Calibri" panose="020F0502020204030204" pitchFamily="34" charset="0"/>
                        </a:rPr>
                        <a:t>Year</a:t>
                      </a:r>
                    </a:p>
                  </a:txBody>
                  <a:tcPr marL="9525" marR="9525" marT="9525"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l" fontAlgn="b"/>
                      <a:r>
                        <a:rPr lang="en-US" sz="1100" b="1" i="0" u="none" strike="noStrike">
                          <a:solidFill>
                            <a:srgbClr val="FFFFFF"/>
                          </a:solidFill>
                          <a:effectLst/>
                          <a:latin typeface="Calibri" panose="020F0502020204030204" pitchFamily="34" charset="0"/>
                        </a:rPr>
                        <a:t>Labor Force</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l" fontAlgn="b"/>
                      <a:r>
                        <a:rPr lang="en-US" sz="1100" b="1" i="0" u="none" strike="noStrike">
                          <a:solidFill>
                            <a:srgbClr val="FFFFFF"/>
                          </a:solidFill>
                          <a:effectLst/>
                          <a:latin typeface="Calibri" panose="020F0502020204030204" pitchFamily="34" charset="0"/>
                        </a:rPr>
                        <a:t>Employed</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l" fontAlgn="b"/>
                      <a:r>
                        <a:rPr lang="en-US" sz="1100" b="1" i="0" u="none" strike="noStrike">
                          <a:solidFill>
                            <a:srgbClr val="FFFFFF"/>
                          </a:solidFill>
                          <a:effectLst/>
                          <a:latin typeface="Calibri" panose="020F0502020204030204" pitchFamily="34" charset="0"/>
                        </a:rPr>
                        <a:t>Unemployed</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l" fontAlgn="b"/>
                      <a:r>
                        <a:rPr lang="en-US" sz="1100" b="1" i="0" u="none" strike="noStrike">
                          <a:solidFill>
                            <a:srgbClr val="FFFFFF"/>
                          </a:solidFill>
                          <a:effectLst/>
                          <a:latin typeface="Calibri" panose="020F0502020204030204" pitchFamily="34" charset="0"/>
                        </a:rPr>
                        <a:t>Unemployment Rate (%)</a:t>
                      </a:r>
                    </a:p>
                  </a:txBody>
                  <a:tcPr marL="9525" marR="9525" marT="9525"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extLst>
                  <a:ext uri="{0D108BD9-81ED-4DB2-BD59-A6C34878D82A}">
                    <a16:rowId xmlns:a16="http://schemas.microsoft.com/office/drawing/2014/main" val="3709766745"/>
                  </a:ext>
                </a:extLst>
              </a:tr>
              <a:tr h="190500">
                <a:tc>
                  <a:txBody>
                    <a:bodyPr/>
                    <a:lstStyle/>
                    <a:p>
                      <a:pPr algn="r" fontAlgn="b"/>
                      <a:r>
                        <a:rPr lang="en-US" sz="1100" b="0" i="0" u="none" strike="noStrike">
                          <a:solidFill>
                            <a:srgbClr val="000000"/>
                          </a:solidFill>
                          <a:effectLst/>
                          <a:latin typeface="Calibri" panose="020F0502020204030204" pitchFamily="34" charset="0"/>
                        </a:rPr>
                        <a:t>2000</a:t>
                      </a:r>
                    </a:p>
                  </a:txBody>
                  <a:tcPr marL="9525" marR="9525" marT="9525"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US" sz="800" b="0" i="0" u="none" strike="noStrike">
                          <a:solidFill>
                            <a:srgbClr val="000000"/>
                          </a:solidFill>
                          <a:effectLst/>
                          <a:latin typeface="Arial" panose="020B0604020202020204" pitchFamily="34" charset="0"/>
                        </a:rPr>
                        <a:t>11,019     </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US" sz="800" b="0" i="0" u="none" strike="noStrike">
                          <a:solidFill>
                            <a:srgbClr val="000000"/>
                          </a:solidFill>
                          <a:effectLst/>
                          <a:latin typeface="Arial" panose="020B0604020202020204" pitchFamily="34" charset="0"/>
                        </a:rPr>
                        <a:t>10,437     </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US" sz="800" b="0" i="0" u="none" strike="noStrike">
                          <a:solidFill>
                            <a:srgbClr val="000000"/>
                          </a:solidFill>
                          <a:effectLst/>
                          <a:latin typeface="Arial" panose="020B0604020202020204" pitchFamily="34" charset="0"/>
                        </a:rPr>
                        <a:t>582     </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US" sz="800" b="0" i="0" u="none" strike="noStrike">
                          <a:solidFill>
                            <a:srgbClr val="000000"/>
                          </a:solidFill>
                          <a:effectLst/>
                          <a:latin typeface="Arial" panose="020B0604020202020204" pitchFamily="34" charset="0"/>
                        </a:rPr>
                        <a:t>5.3     </a:t>
                      </a:r>
                    </a:p>
                  </a:txBody>
                  <a:tcPr marL="9525" marR="9525" marT="9525"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1312778524"/>
                  </a:ext>
                </a:extLst>
              </a:tr>
              <a:tr h="190500">
                <a:tc>
                  <a:txBody>
                    <a:bodyPr/>
                    <a:lstStyle/>
                    <a:p>
                      <a:pPr algn="r" fontAlgn="b"/>
                      <a:r>
                        <a:rPr lang="en-US" sz="1100" b="0" i="0" u="none" strike="noStrike">
                          <a:solidFill>
                            <a:srgbClr val="000000"/>
                          </a:solidFill>
                          <a:effectLst/>
                          <a:latin typeface="Calibri" panose="020F0502020204030204" pitchFamily="34" charset="0"/>
                        </a:rPr>
                        <a:t>2005</a:t>
                      </a:r>
                    </a:p>
                  </a:txBody>
                  <a:tcPr marL="9525" marR="9525" marT="9525"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Arial" panose="020B0604020202020204" pitchFamily="34" charset="0"/>
                        </a:rPr>
                        <a:t>10,656     </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Arial" panose="020B0604020202020204" pitchFamily="34" charset="0"/>
                        </a:rPr>
                        <a:t>9,811     </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Arial" panose="020B0604020202020204" pitchFamily="34" charset="0"/>
                        </a:rPr>
                        <a:t>845     </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Arial" panose="020B0604020202020204" pitchFamily="34" charset="0"/>
                        </a:rPr>
                        <a:t>7.9     </a:t>
                      </a:r>
                    </a:p>
                  </a:txBody>
                  <a:tcPr marL="9525" marR="9525" marT="9525"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val="3015807647"/>
                  </a:ext>
                </a:extLst>
              </a:tr>
              <a:tr h="190500">
                <a:tc>
                  <a:txBody>
                    <a:bodyPr/>
                    <a:lstStyle/>
                    <a:p>
                      <a:pPr algn="r" fontAlgn="b"/>
                      <a:r>
                        <a:rPr lang="en-US" sz="1100" b="0" i="0" u="none" strike="noStrike">
                          <a:solidFill>
                            <a:srgbClr val="000000"/>
                          </a:solidFill>
                          <a:effectLst/>
                          <a:latin typeface="Calibri" panose="020F0502020204030204" pitchFamily="34" charset="0"/>
                        </a:rPr>
                        <a:t>2010</a:t>
                      </a:r>
                    </a:p>
                  </a:txBody>
                  <a:tcPr marL="9525" marR="9525" marT="9525"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US" sz="800" b="0" i="0" u="none" strike="noStrike">
                          <a:solidFill>
                            <a:srgbClr val="000000"/>
                          </a:solidFill>
                          <a:effectLst/>
                          <a:latin typeface="Arial" panose="020B0604020202020204" pitchFamily="34" charset="0"/>
                        </a:rPr>
                        <a:t>11,217     </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US" sz="800" b="0" i="0" u="none" strike="noStrike">
                          <a:solidFill>
                            <a:srgbClr val="000000"/>
                          </a:solidFill>
                          <a:effectLst/>
                          <a:latin typeface="Arial" panose="020B0604020202020204" pitchFamily="34" charset="0"/>
                        </a:rPr>
                        <a:t>9,649     </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US" sz="800" b="0" i="0" u="none" strike="noStrike">
                          <a:solidFill>
                            <a:srgbClr val="000000"/>
                          </a:solidFill>
                          <a:effectLst/>
                          <a:latin typeface="Arial" panose="020B0604020202020204" pitchFamily="34" charset="0"/>
                        </a:rPr>
                        <a:t>1,568     </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US" sz="800" b="0" i="0" u="none" strike="noStrike">
                          <a:solidFill>
                            <a:srgbClr val="000000"/>
                          </a:solidFill>
                          <a:effectLst/>
                          <a:latin typeface="Arial" panose="020B0604020202020204" pitchFamily="34" charset="0"/>
                        </a:rPr>
                        <a:t>14.0     </a:t>
                      </a:r>
                    </a:p>
                  </a:txBody>
                  <a:tcPr marL="9525" marR="9525" marT="9525"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2312388241"/>
                  </a:ext>
                </a:extLst>
              </a:tr>
              <a:tr h="190500">
                <a:tc>
                  <a:txBody>
                    <a:bodyPr/>
                    <a:lstStyle/>
                    <a:p>
                      <a:pPr algn="r" fontAlgn="b"/>
                      <a:r>
                        <a:rPr lang="en-US" sz="1100" b="0" i="0" u="none" strike="noStrike">
                          <a:solidFill>
                            <a:srgbClr val="000000"/>
                          </a:solidFill>
                          <a:effectLst/>
                          <a:latin typeface="Calibri" panose="020F0502020204030204" pitchFamily="34" charset="0"/>
                        </a:rPr>
                        <a:t>2015</a:t>
                      </a:r>
                    </a:p>
                  </a:txBody>
                  <a:tcPr marL="9525" marR="9525" marT="9525"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Arial" panose="020B0604020202020204" pitchFamily="34" charset="0"/>
                        </a:rPr>
                        <a:t>10,817     </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Arial" panose="020B0604020202020204" pitchFamily="34" charset="0"/>
                        </a:rPr>
                        <a:t>10,119     </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Arial" panose="020B0604020202020204" pitchFamily="34" charset="0"/>
                        </a:rPr>
                        <a:t>698     </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Arial" panose="020B0604020202020204" pitchFamily="34" charset="0"/>
                        </a:rPr>
                        <a:t>6.5     </a:t>
                      </a:r>
                    </a:p>
                  </a:txBody>
                  <a:tcPr marL="9525" marR="9525" marT="9525"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val="1231233669"/>
                  </a:ext>
                </a:extLst>
              </a:tr>
              <a:tr h="190500">
                <a:tc>
                  <a:txBody>
                    <a:bodyPr/>
                    <a:lstStyle/>
                    <a:p>
                      <a:pPr algn="r" fontAlgn="b"/>
                      <a:r>
                        <a:rPr lang="en-US" sz="1100" b="0" i="0" u="none" strike="noStrike">
                          <a:solidFill>
                            <a:srgbClr val="000000"/>
                          </a:solidFill>
                          <a:effectLst/>
                          <a:latin typeface="Calibri" panose="020F0502020204030204" pitchFamily="34" charset="0"/>
                        </a:rPr>
                        <a:t>2019</a:t>
                      </a:r>
                    </a:p>
                  </a:txBody>
                  <a:tcPr marL="9525" marR="9525" marT="9525"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US" sz="800" b="0" i="0" u="none" strike="noStrike">
                          <a:solidFill>
                            <a:srgbClr val="000000"/>
                          </a:solidFill>
                          <a:effectLst/>
                          <a:latin typeface="Arial" panose="020B0604020202020204" pitchFamily="34" charset="0"/>
                        </a:rPr>
                        <a:t>10,626     </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US" sz="800" b="0" i="0" u="none" strike="noStrike">
                          <a:solidFill>
                            <a:srgbClr val="000000"/>
                          </a:solidFill>
                          <a:effectLst/>
                          <a:latin typeface="Arial" panose="020B0604020202020204" pitchFamily="34" charset="0"/>
                        </a:rPr>
                        <a:t>10,192     </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US" sz="800" b="0" i="0" u="none" strike="noStrike">
                          <a:solidFill>
                            <a:srgbClr val="000000"/>
                          </a:solidFill>
                          <a:effectLst/>
                          <a:latin typeface="Arial" panose="020B0604020202020204" pitchFamily="34" charset="0"/>
                        </a:rPr>
                        <a:t>434     </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US" sz="800" b="0" i="0" u="none" strike="noStrike" dirty="0">
                          <a:solidFill>
                            <a:srgbClr val="000000"/>
                          </a:solidFill>
                          <a:effectLst/>
                          <a:latin typeface="Arial" panose="020B0604020202020204" pitchFamily="34" charset="0"/>
                        </a:rPr>
                        <a:t>4.1     </a:t>
                      </a:r>
                    </a:p>
                  </a:txBody>
                  <a:tcPr marL="9525" marR="9525" marT="9525"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2391268508"/>
                  </a:ext>
                </a:extLst>
              </a:tr>
            </a:tbl>
          </a:graphicData>
        </a:graphic>
      </p:graphicFrame>
      <p:sp>
        <p:nvSpPr>
          <p:cNvPr id="13" name="TextBox 12">
            <a:extLst>
              <a:ext uri="{FF2B5EF4-FFF2-40B4-BE49-F238E27FC236}">
                <a16:creationId xmlns:a16="http://schemas.microsoft.com/office/drawing/2014/main" id="{B2F2F435-AF91-4ED4-BF9A-CE9B6D82829D}"/>
              </a:ext>
            </a:extLst>
          </p:cNvPr>
          <p:cNvSpPr txBox="1"/>
          <p:nvPr/>
        </p:nvSpPr>
        <p:spPr>
          <a:xfrm>
            <a:off x="5379013" y="3439018"/>
            <a:ext cx="2767476" cy="338554"/>
          </a:xfrm>
          <a:prstGeom prst="rect">
            <a:avLst/>
          </a:prstGeom>
          <a:no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800" b="0" i="0" u="sng" strike="noStrike" kern="1200" cap="none" spc="0" normalizeH="0" baseline="0" noProof="0" dirty="0">
                <a:ln>
                  <a:noFill/>
                </a:ln>
                <a:solidFill>
                  <a:prstClr val="black"/>
                </a:solidFill>
                <a:effectLst/>
                <a:uLnTx/>
                <a:uFillTx/>
                <a:latin typeface="Calibri" pitchFamily="34" charset="0"/>
                <a:ea typeface="MS PGothic" pitchFamily="34" charset="-128"/>
                <a:cs typeface="+mn-cs"/>
                <a:hlinkClick r:id="rId6"/>
              </a:rPr>
              <a:t>https://www.bls.gov/lau/#tables</a:t>
            </a:r>
            <a:endParaRPr kumimoji="0" lang="en-US" sz="800" b="0" i="0" u="sng" strike="noStrike" kern="1200" cap="none" spc="0" normalizeH="0" baseline="0" noProof="0" dirty="0">
              <a:ln>
                <a:noFill/>
              </a:ln>
              <a:solidFill>
                <a:prstClr val="black"/>
              </a:solidFill>
              <a:effectLst/>
              <a:uLnTx/>
              <a:uFillTx/>
              <a:latin typeface="Calibri" pitchFamily="34" charset="0"/>
              <a:ea typeface="MS PGothic" pitchFamily="34" charset="-128"/>
              <a:cs typeface="+mn-cs"/>
            </a:endParaRP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Calibri" pitchFamily="34" charset="0"/>
                <a:ea typeface="MS PGothic" pitchFamily="34" charset="-128"/>
                <a:cs typeface="+mn-cs"/>
              </a:rPr>
              <a:t>U.S. Bureau of Labor Statistics</a:t>
            </a:r>
            <a:endParaRPr kumimoji="0" lang="en-US" sz="1800" b="0" i="0" u="none" strike="noStrike" kern="1200" cap="none" spc="0" normalizeH="0" baseline="0" noProof="0" dirty="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32161808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Planning for the Future</a:t>
            </a:r>
          </a:p>
        </p:txBody>
      </p:sp>
      <p:sp>
        <p:nvSpPr>
          <p:cNvPr id="4" name="Text Placeholder 3"/>
          <p:cNvSpPr>
            <a:spLocks noGrp="1"/>
          </p:cNvSpPr>
          <p:nvPr>
            <p:ph type="body" sz="quarter" idx="12"/>
          </p:nvPr>
        </p:nvSpPr>
        <p:spPr/>
        <p:txBody>
          <a:bodyPr/>
          <a:lstStyle/>
          <a:p>
            <a:r>
              <a:rPr lang="en-US" dirty="0"/>
              <a:t>Anson County CTP</a:t>
            </a:r>
          </a:p>
        </p:txBody>
      </p:sp>
      <p:sp>
        <p:nvSpPr>
          <p:cNvPr id="7" name="Text Placeholder 6">
            <a:extLst>
              <a:ext uri="{FF2B5EF4-FFF2-40B4-BE49-F238E27FC236}">
                <a16:creationId xmlns:a16="http://schemas.microsoft.com/office/drawing/2014/main" id="{3D6260A5-5C86-415C-8997-063A5F0E854A}"/>
              </a:ext>
            </a:extLst>
          </p:cNvPr>
          <p:cNvSpPr>
            <a:spLocks noGrp="1"/>
          </p:cNvSpPr>
          <p:nvPr>
            <p:ph type="body" sz="quarter" idx="11"/>
          </p:nvPr>
        </p:nvSpPr>
        <p:spPr>
          <a:xfrm>
            <a:off x="457200" y="1733550"/>
            <a:ext cx="4381501" cy="4524375"/>
          </a:xfrm>
        </p:spPr>
        <p:txBody>
          <a:bodyPr/>
          <a:lstStyle/>
          <a:p>
            <a:r>
              <a:rPr lang="en-US" sz="2400" dirty="0"/>
              <a:t>What type of new development is planned in the County? (ex. New businesses, relocations, improvements)</a:t>
            </a:r>
          </a:p>
          <a:p>
            <a:endParaRPr lang="en-US" sz="2400" dirty="0"/>
          </a:p>
          <a:p>
            <a:r>
              <a:rPr lang="en-US" sz="2400" dirty="0"/>
              <a:t>What are some highly trafficked areas? (tourism, seasonal, large county event locations)</a:t>
            </a:r>
          </a:p>
          <a:p>
            <a:endParaRPr lang="en-US" sz="2400" dirty="0"/>
          </a:p>
        </p:txBody>
      </p:sp>
      <p:pic>
        <p:nvPicPr>
          <p:cNvPr id="3" name="Picture 2">
            <a:extLst>
              <a:ext uri="{FF2B5EF4-FFF2-40B4-BE49-F238E27FC236}">
                <a16:creationId xmlns:a16="http://schemas.microsoft.com/office/drawing/2014/main" id="{C7D4115D-4FD6-42A8-BEB0-2E1F10ED03BD}"/>
              </a:ext>
            </a:extLst>
          </p:cNvPr>
          <p:cNvPicPr>
            <a:picLocks noChangeAspect="1"/>
          </p:cNvPicPr>
          <p:nvPr/>
        </p:nvPicPr>
        <p:blipFill>
          <a:blip r:embed="rId3"/>
          <a:stretch>
            <a:fillRect/>
          </a:stretch>
        </p:blipFill>
        <p:spPr>
          <a:xfrm>
            <a:off x="4959351" y="2875902"/>
            <a:ext cx="3727450" cy="2239670"/>
          </a:xfrm>
          <a:prstGeom prst="rect">
            <a:avLst/>
          </a:prstGeom>
        </p:spPr>
      </p:pic>
    </p:spTree>
    <p:extLst>
      <p:ext uri="{BB962C8B-B14F-4D97-AF65-F5344CB8AC3E}">
        <p14:creationId xmlns:p14="http://schemas.microsoft.com/office/powerpoint/2010/main" val="9703803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Contacts</a:t>
            </a:r>
          </a:p>
        </p:txBody>
      </p:sp>
      <p:sp>
        <p:nvSpPr>
          <p:cNvPr id="3" name="Text Placeholder 2"/>
          <p:cNvSpPr>
            <a:spLocks noGrp="1"/>
          </p:cNvSpPr>
          <p:nvPr>
            <p:ph type="body" sz="quarter" idx="11"/>
          </p:nvPr>
        </p:nvSpPr>
        <p:spPr>
          <a:xfrm>
            <a:off x="457200" y="1733550"/>
            <a:ext cx="8445260" cy="4524375"/>
          </a:xfrm>
        </p:spPr>
        <p:txBody>
          <a:bodyPr/>
          <a:lstStyle/>
          <a:p>
            <a:r>
              <a:rPr lang="en-US" sz="2800" dirty="0"/>
              <a:t>NCDOT Transportation Planning Division (TPD)</a:t>
            </a:r>
          </a:p>
          <a:p>
            <a:pPr lvl="1"/>
            <a:r>
              <a:rPr lang="en-US" sz="2400" b="1" dirty="0"/>
              <a:t>Dominique Boyd, </a:t>
            </a:r>
            <a:r>
              <a:rPr lang="en-US" sz="2400" dirty="0">
                <a:hlinkClick r:id="rId3"/>
              </a:rPr>
              <a:t>dlboyd1@ncdot.gov</a:t>
            </a:r>
            <a:r>
              <a:rPr lang="en-US" sz="2400" dirty="0"/>
              <a:t>,                  (919)-707-0932	(Project Manager)</a:t>
            </a:r>
          </a:p>
          <a:p>
            <a:pPr lvl="1"/>
            <a:r>
              <a:rPr lang="en-US" sz="2400" b="1" dirty="0"/>
              <a:t>Roger Castillo</a:t>
            </a:r>
            <a:r>
              <a:rPr lang="en-US" sz="2400" dirty="0"/>
              <a:t>, </a:t>
            </a:r>
            <a:r>
              <a:rPr lang="en-US" sz="2400" dirty="0">
                <a:hlinkClick r:id="rId4"/>
              </a:rPr>
              <a:t>ricastillo@ncdot.gov</a:t>
            </a:r>
            <a:r>
              <a:rPr lang="en-US" sz="2400" dirty="0"/>
              <a:t>, (919) 707-0942 (Project Engineer)</a:t>
            </a:r>
          </a:p>
          <a:p>
            <a:pPr marL="0" indent="0">
              <a:buNone/>
            </a:pPr>
            <a:endParaRPr lang="en-US" sz="1600" dirty="0"/>
          </a:p>
          <a:p>
            <a:r>
              <a:rPr lang="en-US" sz="2800" dirty="0"/>
              <a:t>Rocky River Rural Planning Organization (RPO)</a:t>
            </a:r>
          </a:p>
          <a:p>
            <a:pPr lvl="1"/>
            <a:r>
              <a:rPr lang="en-US" sz="2400" b="1" dirty="0"/>
              <a:t>Lee Snuggs</a:t>
            </a:r>
            <a:r>
              <a:rPr lang="en-US" sz="2400" dirty="0"/>
              <a:t>, </a:t>
            </a:r>
            <a:r>
              <a:rPr lang="en-US" sz="2400" dirty="0">
                <a:hlinkClick r:id="rId5"/>
              </a:rPr>
              <a:t>lsnuggs@rockyriverrpo.org</a:t>
            </a:r>
            <a:r>
              <a:rPr lang="en-US" sz="2400" dirty="0"/>
              <a:t>, 			(704) 986-3871</a:t>
            </a:r>
          </a:p>
        </p:txBody>
      </p:sp>
      <p:sp>
        <p:nvSpPr>
          <p:cNvPr id="5" name="Slide Number Placeholder 4"/>
          <p:cNvSpPr>
            <a:spLocks noGrp="1"/>
          </p:cNvSpPr>
          <p:nvPr>
            <p:ph type="sldNum" sz="quarter" idx="13"/>
          </p:nvPr>
        </p:nvSpPr>
        <p:spPr/>
        <p:txBody>
          <a:bodyPr/>
          <a:lstStyle/>
          <a:p>
            <a:pPr>
              <a:defRPr/>
            </a:pPr>
            <a:fld id="{3C2E06F5-03C5-4BA5-AE80-2E98A827F366}" type="slidenum">
              <a:rPr lang="en-US" altLang="en-US" smtClean="0"/>
              <a:pPr>
                <a:defRPr/>
              </a:pPr>
              <a:t>13</a:t>
            </a:fld>
            <a:endParaRPr lang="en-US" altLang="en-US" dirty="0"/>
          </a:p>
        </p:txBody>
      </p:sp>
      <p:sp>
        <p:nvSpPr>
          <p:cNvPr id="6" name="Text Placeholder 3">
            <a:extLst>
              <a:ext uri="{FF2B5EF4-FFF2-40B4-BE49-F238E27FC236}">
                <a16:creationId xmlns:a16="http://schemas.microsoft.com/office/drawing/2014/main" id="{08370B56-5959-4766-B050-FA4DF1EBFAAC}"/>
              </a:ext>
            </a:extLst>
          </p:cNvPr>
          <p:cNvSpPr>
            <a:spLocks noGrp="1"/>
          </p:cNvSpPr>
          <p:nvPr>
            <p:ph type="body" sz="quarter" idx="12"/>
          </p:nvPr>
        </p:nvSpPr>
        <p:spPr>
          <a:xfrm>
            <a:off x="4838701" y="88900"/>
            <a:ext cx="3848100" cy="273050"/>
          </a:xfrm>
        </p:spPr>
        <p:txBody>
          <a:bodyPr/>
          <a:lstStyle/>
          <a:p>
            <a:r>
              <a:rPr lang="en-US" dirty="0"/>
              <a:t>Anson County CTP</a:t>
            </a:r>
          </a:p>
        </p:txBody>
      </p:sp>
    </p:spTree>
    <p:extLst>
      <p:ext uri="{BB962C8B-B14F-4D97-AF65-F5344CB8AC3E}">
        <p14:creationId xmlns:p14="http://schemas.microsoft.com/office/powerpoint/2010/main" val="2036052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2985A7AB-62D5-BB49-9143-B22354004447}" type="slidenum">
              <a:rPr lang="en-US" smtClean="0"/>
              <a:pPr/>
              <a:t>14</a:t>
            </a:fld>
            <a:endParaRPr lang="en-US" dirty="0"/>
          </a:p>
        </p:txBody>
      </p:sp>
      <p:sp>
        <p:nvSpPr>
          <p:cNvPr id="3" name="Title 2"/>
          <p:cNvSpPr>
            <a:spLocks noGrp="1"/>
          </p:cNvSpPr>
          <p:nvPr>
            <p:ph type="title"/>
          </p:nvPr>
        </p:nvSpPr>
        <p:spPr/>
        <p:txBody>
          <a:bodyPr/>
          <a:lstStyle/>
          <a:p>
            <a:pPr algn="ctr"/>
            <a:r>
              <a:rPr lang="en-US" b="1" i="1" dirty="0"/>
              <a:t>QUESTIONS</a:t>
            </a:r>
          </a:p>
        </p:txBody>
      </p:sp>
      <p:pic>
        <p:nvPicPr>
          <p:cNvPr id="1026" name="Picture 2" descr="C:\Users\prcook\AppData\Local\Microsoft\Windows\Temporary Internet Files\Content.IE5\M3NY33BW\MC900434859[1].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441617" y="2208811"/>
            <a:ext cx="2547340" cy="25473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56922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Vision Statement</a:t>
            </a:r>
          </a:p>
        </p:txBody>
      </p:sp>
      <p:sp>
        <p:nvSpPr>
          <p:cNvPr id="3" name="Text Placeholder 2"/>
          <p:cNvSpPr>
            <a:spLocks noGrp="1"/>
          </p:cNvSpPr>
          <p:nvPr>
            <p:ph type="body" sz="quarter" idx="11"/>
          </p:nvPr>
        </p:nvSpPr>
        <p:spPr/>
        <p:txBody>
          <a:bodyPr/>
          <a:lstStyle/>
          <a:p>
            <a:pPr marL="0" indent="0">
              <a:buNone/>
            </a:pPr>
            <a:r>
              <a:rPr lang="en-US" sz="2800" dirty="0"/>
              <a:t>This statement should capture the community’s vision for how the transportation system should function in the future.</a:t>
            </a:r>
          </a:p>
          <a:p>
            <a:r>
              <a:rPr lang="en-US" sz="2000" dirty="0"/>
              <a:t>Written in present tense</a:t>
            </a:r>
          </a:p>
          <a:p>
            <a:r>
              <a:rPr lang="en-US" sz="2000" dirty="0"/>
              <a:t>Describe the best outcome achievable</a:t>
            </a:r>
          </a:p>
          <a:p>
            <a:r>
              <a:rPr lang="en-US" sz="2000" dirty="0"/>
              <a:t>Does not specify timeframe or provide numeric measures</a:t>
            </a:r>
          </a:p>
          <a:p>
            <a:r>
              <a:rPr lang="en-US" sz="2000" dirty="0"/>
              <a:t>Helps build a picture for the community</a:t>
            </a:r>
          </a:p>
        </p:txBody>
      </p:sp>
      <p:sp>
        <p:nvSpPr>
          <p:cNvPr id="5" name="Slide Number Placeholder 4"/>
          <p:cNvSpPr>
            <a:spLocks noGrp="1"/>
          </p:cNvSpPr>
          <p:nvPr>
            <p:ph type="sldNum" sz="quarter" idx="13"/>
          </p:nvPr>
        </p:nvSpPr>
        <p:spPr/>
        <p:txBody>
          <a:bodyPr/>
          <a:lstStyle/>
          <a:p>
            <a:pPr>
              <a:defRPr/>
            </a:pPr>
            <a:fld id="{3C2E06F5-03C5-4BA5-AE80-2E98A827F366}" type="slidenum">
              <a:rPr lang="en-US" altLang="en-US" smtClean="0"/>
              <a:pPr>
                <a:defRPr/>
              </a:pPr>
              <a:t>2</a:t>
            </a:fld>
            <a:endParaRPr lang="en-US" altLang="en-US" dirty="0"/>
          </a:p>
        </p:txBody>
      </p:sp>
      <p:sp>
        <p:nvSpPr>
          <p:cNvPr id="8" name="Text Placeholder 3">
            <a:extLst>
              <a:ext uri="{FF2B5EF4-FFF2-40B4-BE49-F238E27FC236}">
                <a16:creationId xmlns:a16="http://schemas.microsoft.com/office/drawing/2014/main" id="{57BA4799-3B09-47ED-854F-61E0E739DB0C}"/>
              </a:ext>
            </a:extLst>
          </p:cNvPr>
          <p:cNvSpPr>
            <a:spLocks noGrp="1"/>
          </p:cNvSpPr>
          <p:nvPr>
            <p:ph type="body" sz="quarter" idx="12"/>
          </p:nvPr>
        </p:nvSpPr>
        <p:spPr>
          <a:xfrm>
            <a:off x="4838701" y="88900"/>
            <a:ext cx="3848100" cy="273050"/>
          </a:xfrm>
        </p:spPr>
        <p:txBody>
          <a:bodyPr/>
          <a:lstStyle/>
          <a:p>
            <a:r>
              <a:rPr lang="en-US" dirty="0"/>
              <a:t>Anson County CTP</a:t>
            </a:r>
          </a:p>
        </p:txBody>
      </p:sp>
      <p:pic>
        <p:nvPicPr>
          <p:cNvPr id="6" name="Picture 5" descr="Sea of hands in the middle">
            <a:extLst>
              <a:ext uri="{FF2B5EF4-FFF2-40B4-BE49-F238E27FC236}">
                <a16:creationId xmlns:a16="http://schemas.microsoft.com/office/drawing/2014/main" id="{B7169718-C98F-4081-BDE8-8440DA685B0B}"/>
              </a:ext>
            </a:extLst>
          </p:cNvPr>
          <p:cNvPicPr>
            <a:picLocks noChangeAspect="1"/>
          </p:cNvPicPr>
          <p:nvPr/>
        </p:nvPicPr>
        <p:blipFill>
          <a:blip r:embed="rId3"/>
          <a:stretch>
            <a:fillRect/>
          </a:stretch>
        </p:blipFill>
        <p:spPr>
          <a:xfrm>
            <a:off x="5406189" y="4412676"/>
            <a:ext cx="3096126" cy="2063580"/>
          </a:xfrm>
          <a:prstGeom prst="rect">
            <a:avLst/>
          </a:prstGeom>
        </p:spPr>
      </p:pic>
    </p:spTree>
    <p:extLst>
      <p:ext uri="{BB962C8B-B14F-4D97-AF65-F5344CB8AC3E}">
        <p14:creationId xmlns:p14="http://schemas.microsoft.com/office/powerpoint/2010/main" val="35793230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Vision Statement Examples</a:t>
            </a:r>
          </a:p>
        </p:txBody>
      </p:sp>
      <p:sp>
        <p:nvSpPr>
          <p:cNvPr id="3" name="Text Placeholder 2"/>
          <p:cNvSpPr>
            <a:spLocks noGrp="1"/>
          </p:cNvSpPr>
          <p:nvPr>
            <p:ph type="body" sz="quarter" idx="11"/>
          </p:nvPr>
        </p:nvSpPr>
        <p:spPr>
          <a:xfrm>
            <a:off x="264695" y="1412708"/>
            <a:ext cx="8622632" cy="4715376"/>
          </a:xfrm>
        </p:spPr>
        <p:txBody>
          <a:bodyPr/>
          <a:lstStyle/>
          <a:p>
            <a:pPr marL="0" indent="0">
              <a:buNone/>
            </a:pPr>
            <a:r>
              <a:rPr lang="en-US" sz="2400" dirty="0"/>
              <a:t>2012 Anson County CTP</a:t>
            </a:r>
          </a:p>
          <a:p>
            <a:pPr marL="0" indent="0">
              <a:buNone/>
            </a:pPr>
            <a:r>
              <a:rPr lang="en-US" sz="1600" dirty="0"/>
              <a:t>Produce and maintain a Comprehensive Transportation Plan to preserve and promote the quality of life and economic development of Anson County and all its municipalities that includes roadway systems, rail, transit, and sidewalks. This will be accomplished by providing an accessible, integrated, efficient, and safe transportation system.</a:t>
            </a:r>
          </a:p>
          <a:p>
            <a:pPr marL="0" indent="0">
              <a:buNone/>
            </a:pPr>
            <a:endParaRPr lang="en-US" sz="1600" dirty="0"/>
          </a:p>
          <a:p>
            <a:pPr marL="0" indent="0">
              <a:buNone/>
            </a:pPr>
            <a:r>
              <a:rPr lang="en-US" sz="2400" dirty="0"/>
              <a:t>2022 Foothills Regional CTP</a:t>
            </a:r>
          </a:p>
          <a:p>
            <a:pPr marL="0" indent="0">
              <a:buNone/>
            </a:pPr>
            <a:r>
              <a:rPr lang="en-US" sz="1600" dirty="0"/>
              <a:t>The Foothills Region provides a safe, efficient, well-connected, accessible, multi-modal transportation system that enhances the mobility of its residents, supports economic development, sustainable land use patterns and a healthy lifestyle while preserving the region’s natural beauty and heritage.</a:t>
            </a:r>
          </a:p>
          <a:p>
            <a:pPr marL="0" indent="0">
              <a:buNone/>
            </a:pPr>
            <a:endParaRPr lang="en-US" sz="1600" dirty="0"/>
          </a:p>
          <a:p>
            <a:pPr marL="0" indent="0">
              <a:buNone/>
            </a:pPr>
            <a:r>
              <a:rPr lang="en-US" sz="2400" dirty="0"/>
              <a:t>2021 Macon County CTP</a:t>
            </a:r>
          </a:p>
          <a:p>
            <a:pPr marL="0" indent="0">
              <a:buNone/>
            </a:pPr>
            <a:r>
              <a:rPr lang="en-US" sz="1600" dirty="0"/>
              <a:t>Macon County envisions a safe and reliable transportation network that accommodates all users and connects our people with the goods and services they need to thrive. This transportation system supports economic development opportunities, promotes healthy communities, and adapts to changing technologies while preserving the natural beauty and rural character of our county.</a:t>
            </a:r>
          </a:p>
          <a:p>
            <a:pPr marL="0" indent="0">
              <a:buNone/>
            </a:pPr>
            <a:endParaRPr lang="en-US" sz="1600" dirty="0"/>
          </a:p>
        </p:txBody>
      </p:sp>
      <p:sp>
        <p:nvSpPr>
          <p:cNvPr id="5" name="Slide Number Placeholder 4"/>
          <p:cNvSpPr>
            <a:spLocks noGrp="1"/>
          </p:cNvSpPr>
          <p:nvPr>
            <p:ph type="sldNum" sz="quarter" idx="13"/>
          </p:nvPr>
        </p:nvSpPr>
        <p:spPr/>
        <p:txBody>
          <a:bodyPr/>
          <a:lstStyle/>
          <a:p>
            <a:pPr>
              <a:defRPr/>
            </a:pPr>
            <a:fld id="{3C2E06F5-03C5-4BA5-AE80-2E98A827F366}" type="slidenum">
              <a:rPr lang="en-US" altLang="en-US" smtClean="0"/>
              <a:pPr>
                <a:defRPr/>
              </a:pPr>
              <a:t>3</a:t>
            </a:fld>
            <a:endParaRPr lang="en-US" altLang="en-US" dirty="0"/>
          </a:p>
        </p:txBody>
      </p:sp>
      <p:sp>
        <p:nvSpPr>
          <p:cNvPr id="8" name="Text Placeholder 3">
            <a:extLst>
              <a:ext uri="{FF2B5EF4-FFF2-40B4-BE49-F238E27FC236}">
                <a16:creationId xmlns:a16="http://schemas.microsoft.com/office/drawing/2014/main" id="{57BA4799-3B09-47ED-854F-61E0E739DB0C}"/>
              </a:ext>
            </a:extLst>
          </p:cNvPr>
          <p:cNvSpPr>
            <a:spLocks noGrp="1"/>
          </p:cNvSpPr>
          <p:nvPr>
            <p:ph type="body" sz="quarter" idx="12"/>
          </p:nvPr>
        </p:nvSpPr>
        <p:spPr>
          <a:xfrm>
            <a:off x="4838701" y="88900"/>
            <a:ext cx="3848100" cy="273050"/>
          </a:xfrm>
        </p:spPr>
        <p:txBody>
          <a:bodyPr/>
          <a:lstStyle/>
          <a:p>
            <a:r>
              <a:rPr lang="en-US" dirty="0"/>
              <a:t>Anson County CTP</a:t>
            </a:r>
          </a:p>
        </p:txBody>
      </p:sp>
    </p:spTree>
    <p:extLst>
      <p:ext uri="{BB962C8B-B14F-4D97-AF65-F5344CB8AC3E}">
        <p14:creationId xmlns:p14="http://schemas.microsoft.com/office/powerpoint/2010/main" val="27460437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Goals and Objectives</a:t>
            </a:r>
          </a:p>
        </p:txBody>
      </p:sp>
      <p:sp>
        <p:nvSpPr>
          <p:cNvPr id="3" name="Text Placeholder 2"/>
          <p:cNvSpPr>
            <a:spLocks noGrp="1"/>
          </p:cNvSpPr>
          <p:nvPr>
            <p:ph type="body" sz="quarter" idx="11"/>
          </p:nvPr>
        </p:nvSpPr>
        <p:spPr>
          <a:xfrm>
            <a:off x="457201" y="1348540"/>
            <a:ext cx="8229600" cy="5212681"/>
          </a:xfrm>
        </p:spPr>
        <p:txBody>
          <a:bodyPr/>
          <a:lstStyle/>
          <a:p>
            <a:r>
              <a:rPr lang="en-US" sz="2000" dirty="0"/>
              <a:t>Goals</a:t>
            </a:r>
          </a:p>
          <a:p>
            <a:pPr lvl="1"/>
            <a:r>
              <a:rPr lang="en-US" sz="1600" dirty="0"/>
              <a:t>More General</a:t>
            </a:r>
          </a:p>
          <a:p>
            <a:pPr lvl="1"/>
            <a:r>
              <a:rPr lang="en-US" sz="1600" dirty="0"/>
              <a:t>Separates the Vision statement into themes</a:t>
            </a:r>
          </a:p>
          <a:p>
            <a:r>
              <a:rPr lang="en-US" sz="2000" dirty="0"/>
              <a:t>Objectives</a:t>
            </a:r>
          </a:p>
          <a:p>
            <a:pPr lvl="1"/>
            <a:r>
              <a:rPr lang="en-US" sz="1600" dirty="0"/>
              <a:t>More Specific</a:t>
            </a:r>
          </a:p>
          <a:p>
            <a:pPr lvl="1"/>
            <a:r>
              <a:rPr lang="en-US" sz="1600" dirty="0"/>
              <a:t>What action is necessary to achieve the goal</a:t>
            </a:r>
          </a:p>
          <a:p>
            <a:pPr lvl="1"/>
            <a:r>
              <a:rPr lang="en-US" sz="1600" dirty="0"/>
              <a:t>Measurable, reasonable, time-bound</a:t>
            </a:r>
          </a:p>
          <a:p>
            <a:pPr lvl="1"/>
            <a:r>
              <a:rPr lang="en-US" sz="1600" dirty="0"/>
              <a:t>How is it going to be measured (Adding certain types of projects, relieving congestion, reduce # of crashes, etc.)</a:t>
            </a:r>
          </a:p>
          <a:p>
            <a:pPr marL="0" lvl="1" indent="0">
              <a:buNone/>
            </a:pPr>
            <a:endParaRPr lang="en-US" sz="1600" dirty="0"/>
          </a:p>
          <a:p>
            <a:pPr marL="0" lvl="1" indent="0">
              <a:buNone/>
            </a:pPr>
            <a:r>
              <a:rPr lang="en-US" sz="1800" dirty="0"/>
              <a:t>Example</a:t>
            </a:r>
          </a:p>
          <a:p>
            <a:pPr marL="0" lvl="1" indent="0">
              <a:buNone/>
            </a:pPr>
            <a:r>
              <a:rPr lang="en-US" sz="1600" dirty="0"/>
              <a:t>Goal: Provide an efficient transportation system through improved connectivity, capacity, and operations</a:t>
            </a:r>
          </a:p>
          <a:p>
            <a:pPr marL="0" lvl="1" indent="0">
              <a:buNone/>
            </a:pPr>
            <a:r>
              <a:rPr lang="en-US" sz="1600" dirty="0"/>
              <a:t>Objectives:</a:t>
            </a:r>
          </a:p>
          <a:p>
            <a:pPr marL="285750" lvl="1"/>
            <a:r>
              <a:rPr lang="en-US" sz="1600" dirty="0"/>
              <a:t>Promote reduction in recurring congestion through transportation capacity, access management, and policy improvements</a:t>
            </a:r>
          </a:p>
          <a:p>
            <a:pPr marL="285750" lvl="1"/>
            <a:r>
              <a:rPr lang="en-US" sz="1600" dirty="0"/>
              <a:t>Increase travel flow through operational improvements such as additional turn lanes and signal removal</a:t>
            </a:r>
          </a:p>
        </p:txBody>
      </p:sp>
      <p:sp>
        <p:nvSpPr>
          <p:cNvPr id="5" name="Slide Number Placeholder 4"/>
          <p:cNvSpPr>
            <a:spLocks noGrp="1"/>
          </p:cNvSpPr>
          <p:nvPr>
            <p:ph type="sldNum" sz="quarter" idx="13"/>
          </p:nvPr>
        </p:nvSpPr>
        <p:spPr/>
        <p:txBody>
          <a:bodyPr/>
          <a:lstStyle/>
          <a:p>
            <a:pPr>
              <a:defRPr/>
            </a:pPr>
            <a:fld id="{3C2E06F5-03C5-4BA5-AE80-2E98A827F366}" type="slidenum">
              <a:rPr lang="en-US" altLang="en-US" smtClean="0"/>
              <a:pPr>
                <a:defRPr/>
              </a:pPr>
              <a:t>4</a:t>
            </a:fld>
            <a:endParaRPr lang="en-US" altLang="en-US" dirty="0"/>
          </a:p>
        </p:txBody>
      </p:sp>
      <p:sp>
        <p:nvSpPr>
          <p:cNvPr id="8" name="Text Placeholder 3">
            <a:extLst>
              <a:ext uri="{FF2B5EF4-FFF2-40B4-BE49-F238E27FC236}">
                <a16:creationId xmlns:a16="http://schemas.microsoft.com/office/drawing/2014/main" id="{57BA4799-3B09-47ED-854F-61E0E739DB0C}"/>
              </a:ext>
            </a:extLst>
          </p:cNvPr>
          <p:cNvSpPr>
            <a:spLocks noGrp="1"/>
          </p:cNvSpPr>
          <p:nvPr>
            <p:ph type="body" sz="quarter" idx="12"/>
          </p:nvPr>
        </p:nvSpPr>
        <p:spPr>
          <a:xfrm>
            <a:off x="4838701" y="88900"/>
            <a:ext cx="3848100" cy="273050"/>
          </a:xfrm>
        </p:spPr>
        <p:txBody>
          <a:bodyPr/>
          <a:lstStyle/>
          <a:p>
            <a:r>
              <a:rPr lang="en-US" dirty="0"/>
              <a:t>Anson County CTP</a:t>
            </a:r>
          </a:p>
        </p:txBody>
      </p:sp>
    </p:spTree>
    <p:extLst>
      <p:ext uri="{BB962C8B-B14F-4D97-AF65-F5344CB8AC3E}">
        <p14:creationId xmlns:p14="http://schemas.microsoft.com/office/powerpoint/2010/main" val="23368789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Goals and Objectives Survey</a:t>
            </a:r>
          </a:p>
        </p:txBody>
      </p:sp>
      <p:sp>
        <p:nvSpPr>
          <p:cNvPr id="3" name="Text Placeholder 2"/>
          <p:cNvSpPr>
            <a:spLocks noGrp="1"/>
          </p:cNvSpPr>
          <p:nvPr>
            <p:ph type="body" sz="quarter" idx="11"/>
          </p:nvPr>
        </p:nvSpPr>
        <p:spPr>
          <a:xfrm>
            <a:off x="457201" y="1612900"/>
            <a:ext cx="8229600" cy="4948321"/>
          </a:xfrm>
        </p:spPr>
        <p:txBody>
          <a:bodyPr/>
          <a:lstStyle/>
          <a:p>
            <a:r>
              <a:rPr lang="en-US" sz="2800" dirty="0"/>
              <a:t>Used to refine and improve the Vision, Goals and Objectives</a:t>
            </a:r>
          </a:p>
          <a:p>
            <a:r>
              <a:rPr lang="en-US" sz="2800" dirty="0"/>
              <a:t>Identify community concerns</a:t>
            </a:r>
          </a:p>
          <a:p>
            <a:r>
              <a:rPr lang="en-US" sz="2800" dirty="0"/>
              <a:t>Feedback specific to local transportation systems</a:t>
            </a:r>
          </a:p>
          <a:p>
            <a:pPr marL="0" indent="0">
              <a:buNone/>
            </a:pPr>
            <a:endParaRPr lang="en-US" sz="2800" dirty="0"/>
          </a:p>
          <a:p>
            <a:pPr marL="0" indent="0">
              <a:buNone/>
            </a:pPr>
            <a:r>
              <a:rPr lang="en-US" sz="2800" dirty="0"/>
              <a:t>Examples</a:t>
            </a:r>
          </a:p>
          <a:p>
            <a:r>
              <a:rPr lang="en-US" sz="2000" dirty="0"/>
              <a:t>Polk County Survey</a:t>
            </a:r>
          </a:p>
          <a:p>
            <a:pPr lvl="1"/>
            <a:r>
              <a:rPr lang="en-US" sz="1600" dirty="0">
                <a:hlinkClick r:id="rId3"/>
              </a:rPr>
              <a:t>https://polksurvey-demo.metroquest.com/</a:t>
            </a:r>
            <a:endParaRPr lang="en-US" sz="1600" dirty="0"/>
          </a:p>
          <a:p>
            <a:pPr lvl="1"/>
            <a:endParaRPr lang="en-US" sz="1600" dirty="0"/>
          </a:p>
          <a:p>
            <a:r>
              <a:rPr lang="en-US" sz="2000" dirty="0"/>
              <a:t>Macon County Survey</a:t>
            </a:r>
          </a:p>
          <a:p>
            <a:pPr lvl="1"/>
            <a:r>
              <a:rPr lang="en-US" sz="1600" dirty="0">
                <a:hlinkClick r:id="rId4"/>
              </a:rPr>
              <a:t>https://maconmoves-demo.metroquest.com/</a:t>
            </a:r>
            <a:endParaRPr lang="en-US" sz="1600" dirty="0"/>
          </a:p>
        </p:txBody>
      </p:sp>
      <p:sp>
        <p:nvSpPr>
          <p:cNvPr id="5" name="Slide Number Placeholder 4"/>
          <p:cNvSpPr>
            <a:spLocks noGrp="1"/>
          </p:cNvSpPr>
          <p:nvPr>
            <p:ph type="sldNum" sz="quarter" idx="13"/>
          </p:nvPr>
        </p:nvSpPr>
        <p:spPr/>
        <p:txBody>
          <a:bodyPr/>
          <a:lstStyle/>
          <a:p>
            <a:pPr>
              <a:defRPr/>
            </a:pPr>
            <a:fld id="{3C2E06F5-03C5-4BA5-AE80-2E98A827F366}" type="slidenum">
              <a:rPr lang="en-US" altLang="en-US" smtClean="0"/>
              <a:pPr>
                <a:defRPr/>
              </a:pPr>
              <a:t>5</a:t>
            </a:fld>
            <a:endParaRPr lang="en-US" altLang="en-US" dirty="0"/>
          </a:p>
        </p:txBody>
      </p:sp>
      <p:sp>
        <p:nvSpPr>
          <p:cNvPr id="8" name="Text Placeholder 3">
            <a:extLst>
              <a:ext uri="{FF2B5EF4-FFF2-40B4-BE49-F238E27FC236}">
                <a16:creationId xmlns:a16="http://schemas.microsoft.com/office/drawing/2014/main" id="{57BA4799-3B09-47ED-854F-61E0E739DB0C}"/>
              </a:ext>
            </a:extLst>
          </p:cNvPr>
          <p:cNvSpPr>
            <a:spLocks noGrp="1"/>
          </p:cNvSpPr>
          <p:nvPr>
            <p:ph type="body" sz="quarter" idx="12"/>
          </p:nvPr>
        </p:nvSpPr>
        <p:spPr>
          <a:xfrm>
            <a:off x="4838701" y="88900"/>
            <a:ext cx="3848100" cy="273050"/>
          </a:xfrm>
        </p:spPr>
        <p:txBody>
          <a:bodyPr/>
          <a:lstStyle/>
          <a:p>
            <a:r>
              <a:rPr lang="en-US" dirty="0"/>
              <a:t>Anson County CTP</a:t>
            </a:r>
          </a:p>
        </p:txBody>
      </p:sp>
      <p:pic>
        <p:nvPicPr>
          <p:cNvPr id="9" name="Graphic 8" descr="Group brainstorm with solid fill">
            <a:extLst>
              <a:ext uri="{FF2B5EF4-FFF2-40B4-BE49-F238E27FC236}">
                <a16:creationId xmlns:a16="http://schemas.microsoft.com/office/drawing/2014/main" id="{4A38D3B9-BA3A-4F2D-8644-0546FCAE1FD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991726" y="4170447"/>
            <a:ext cx="1965158" cy="1965158"/>
          </a:xfrm>
          <a:prstGeom prst="rect">
            <a:avLst/>
          </a:prstGeom>
        </p:spPr>
      </p:pic>
    </p:spTree>
    <p:extLst>
      <p:ext uri="{BB962C8B-B14F-4D97-AF65-F5344CB8AC3E}">
        <p14:creationId xmlns:p14="http://schemas.microsoft.com/office/powerpoint/2010/main" val="10682404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Distribution Methods</a:t>
            </a:r>
          </a:p>
        </p:txBody>
      </p:sp>
      <p:sp>
        <p:nvSpPr>
          <p:cNvPr id="3" name="Text Placeholder 2"/>
          <p:cNvSpPr>
            <a:spLocks noGrp="1"/>
          </p:cNvSpPr>
          <p:nvPr>
            <p:ph type="body" sz="quarter" idx="11"/>
          </p:nvPr>
        </p:nvSpPr>
        <p:spPr>
          <a:xfrm>
            <a:off x="457201" y="1612900"/>
            <a:ext cx="8229600" cy="4948321"/>
          </a:xfrm>
        </p:spPr>
        <p:txBody>
          <a:bodyPr/>
          <a:lstStyle/>
          <a:p>
            <a:pPr marL="0" indent="0">
              <a:buNone/>
            </a:pPr>
            <a:r>
              <a:rPr lang="en-US" sz="2800" dirty="0"/>
              <a:t>We want to reach out to as many people as possible. Examples of methods to increase outreach:</a:t>
            </a:r>
          </a:p>
          <a:p>
            <a:r>
              <a:rPr lang="en-US" sz="2000" dirty="0"/>
              <a:t>Libraries</a:t>
            </a:r>
          </a:p>
          <a:p>
            <a:r>
              <a:rPr lang="en-US" sz="2000" dirty="0"/>
              <a:t>Transit Buses</a:t>
            </a:r>
          </a:p>
          <a:p>
            <a:r>
              <a:rPr lang="en-US" sz="2000" dirty="0"/>
              <a:t>Local Shops</a:t>
            </a:r>
          </a:p>
          <a:p>
            <a:r>
              <a:rPr lang="en-US" sz="2000" dirty="0"/>
              <a:t>Community Centers</a:t>
            </a:r>
          </a:p>
          <a:p>
            <a:r>
              <a:rPr lang="en-US" sz="2000" dirty="0"/>
              <a:t>Schools</a:t>
            </a:r>
          </a:p>
          <a:p>
            <a:r>
              <a:rPr lang="en-US" sz="2000" dirty="0"/>
              <a:t>Local Newspaper</a:t>
            </a:r>
          </a:p>
          <a:p>
            <a:r>
              <a:rPr lang="en-US" sz="2000" dirty="0"/>
              <a:t>Social Media</a:t>
            </a:r>
          </a:p>
        </p:txBody>
      </p:sp>
      <p:sp>
        <p:nvSpPr>
          <p:cNvPr id="5" name="Slide Number Placeholder 4"/>
          <p:cNvSpPr>
            <a:spLocks noGrp="1"/>
          </p:cNvSpPr>
          <p:nvPr>
            <p:ph type="sldNum" sz="quarter" idx="13"/>
          </p:nvPr>
        </p:nvSpPr>
        <p:spPr/>
        <p:txBody>
          <a:bodyPr/>
          <a:lstStyle/>
          <a:p>
            <a:pPr>
              <a:defRPr/>
            </a:pPr>
            <a:fld id="{3C2E06F5-03C5-4BA5-AE80-2E98A827F366}" type="slidenum">
              <a:rPr lang="en-US" altLang="en-US" smtClean="0"/>
              <a:pPr>
                <a:defRPr/>
              </a:pPr>
              <a:t>6</a:t>
            </a:fld>
            <a:endParaRPr lang="en-US" altLang="en-US" dirty="0"/>
          </a:p>
        </p:txBody>
      </p:sp>
      <p:sp>
        <p:nvSpPr>
          <p:cNvPr id="8" name="Text Placeholder 3">
            <a:extLst>
              <a:ext uri="{FF2B5EF4-FFF2-40B4-BE49-F238E27FC236}">
                <a16:creationId xmlns:a16="http://schemas.microsoft.com/office/drawing/2014/main" id="{57BA4799-3B09-47ED-854F-61E0E739DB0C}"/>
              </a:ext>
            </a:extLst>
          </p:cNvPr>
          <p:cNvSpPr>
            <a:spLocks noGrp="1"/>
          </p:cNvSpPr>
          <p:nvPr>
            <p:ph type="body" sz="quarter" idx="12"/>
          </p:nvPr>
        </p:nvSpPr>
        <p:spPr>
          <a:xfrm>
            <a:off x="4838701" y="88900"/>
            <a:ext cx="3848100" cy="273050"/>
          </a:xfrm>
        </p:spPr>
        <p:txBody>
          <a:bodyPr/>
          <a:lstStyle/>
          <a:p>
            <a:r>
              <a:rPr lang="en-US" dirty="0"/>
              <a:t>Anson County CTP</a:t>
            </a:r>
          </a:p>
        </p:txBody>
      </p:sp>
    </p:spTree>
    <p:extLst>
      <p:ext uri="{BB962C8B-B14F-4D97-AF65-F5344CB8AC3E}">
        <p14:creationId xmlns:p14="http://schemas.microsoft.com/office/powerpoint/2010/main" val="35863709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Informational Maps</a:t>
            </a:r>
          </a:p>
        </p:txBody>
      </p:sp>
      <p:sp>
        <p:nvSpPr>
          <p:cNvPr id="3" name="Text Placeholder 2"/>
          <p:cNvSpPr>
            <a:spLocks noGrp="1"/>
          </p:cNvSpPr>
          <p:nvPr>
            <p:ph type="body" sz="quarter" idx="11"/>
          </p:nvPr>
        </p:nvSpPr>
        <p:spPr>
          <a:xfrm>
            <a:off x="457201" y="1612900"/>
            <a:ext cx="8229600" cy="4948321"/>
          </a:xfrm>
        </p:spPr>
        <p:txBody>
          <a:bodyPr/>
          <a:lstStyle/>
          <a:p>
            <a:pPr marL="0" indent="0">
              <a:buNone/>
            </a:pPr>
            <a:r>
              <a:rPr lang="en-US" sz="2800" dirty="0"/>
              <a:t>Planning level maps that represent the transportation network in the Base Year (2019)</a:t>
            </a:r>
          </a:p>
          <a:p>
            <a:r>
              <a:rPr lang="en-US" sz="2000" dirty="0"/>
              <a:t>Truck Traffic – Displays percent truck and the average trucks that pass each day throughout the year</a:t>
            </a:r>
          </a:p>
          <a:p>
            <a:r>
              <a:rPr lang="en-US" sz="2000" dirty="0"/>
              <a:t>Crash Frequency – Displays the number of crashes in Anson County (Years 2015 - 2019)</a:t>
            </a:r>
          </a:p>
          <a:p>
            <a:r>
              <a:rPr lang="en-US" sz="2000" dirty="0"/>
              <a:t>Crash Severity – Displays the number for serious or fatal crashes in Anson County (Years 2015 – 2019)</a:t>
            </a:r>
          </a:p>
          <a:p>
            <a:r>
              <a:rPr lang="en-US" sz="2000" dirty="0"/>
              <a:t>Bridge Deficiency – Displays the locations of deficient bridges</a:t>
            </a:r>
          </a:p>
          <a:p>
            <a:r>
              <a:rPr lang="en-US" sz="2000" dirty="0"/>
              <a:t>Environmental Maps – Displays various environmental features that are important to note or avoid</a:t>
            </a:r>
          </a:p>
        </p:txBody>
      </p:sp>
      <p:sp>
        <p:nvSpPr>
          <p:cNvPr id="5" name="Slide Number Placeholder 4"/>
          <p:cNvSpPr>
            <a:spLocks noGrp="1"/>
          </p:cNvSpPr>
          <p:nvPr>
            <p:ph type="sldNum" sz="quarter" idx="13"/>
          </p:nvPr>
        </p:nvSpPr>
        <p:spPr/>
        <p:txBody>
          <a:bodyPr/>
          <a:lstStyle/>
          <a:p>
            <a:pPr>
              <a:defRPr/>
            </a:pPr>
            <a:fld id="{3C2E06F5-03C5-4BA5-AE80-2E98A827F366}" type="slidenum">
              <a:rPr lang="en-US" altLang="en-US" smtClean="0"/>
              <a:pPr>
                <a:defRPr/>
              </a:pPr>
              <a:t>7</a:t>
            </a:fld>
            <a:endParaRPr lang="en-US" altLang="en-US" dirty="0"/>
          </a:p>
        </p:txBody>
      </p:sp>
      <p:sp>
        <p:nvSpPr>
          <p:cNvPr id="8" name="Text Placeholder 3">
            <a:extLst>
              <a:ext uri="{FF2B5EF4-FFF2-40B4-BE49-F238E27FC236}">
                <a16:creationId xmlns:a16="http://schemas.microsoft.com/office/drawing/2014/main" id="{57BA4799-3B09-47ED-854F-61E0E739DB0C}"/>
              </a:ext>
            </a:extLst>
          </p:cNvPr>
          <p:cNvSpPr>
            <a:spLocks noGrp="1"/>
          </p:cNvSpPr>
          <p:nvPr>
            <p:ph type="body" sz="quarter" idx="12"/>
          </p:nvPr>
        </p:nvSpPr>
        <p:spPr>
          <a:xfrm>
            <a:off x="4838701" y="88900"/>
            <a:ext cx="3848100" cy="273050"/>
          </a:xfrm>
        </p:spPr>
        <p:txBody>
          <a:bodyPr/>
          <a:lstStyle/>
          <a:p>
            <a:r>
              <a:rPr lang="en-US" dirty="0"/>
              <a:t>Anson County CTP</a:t>
            </a:r>
          </a:p>
        </p:txBody>
      </p:sp>
    </p:spTree>
    <p:extLst>
      <p:ext uri="{BB962C8B-B14F-4D97-AF65-F5344CB8AC3E}">
        <p14:creationId xmlns:p14="http://schemas.microsoft.com/office/powerpoint/2010/main" val="33813014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Deficient Bridge Map</a:t>
            </a:r>
          </a:p>
        </p:txBody>
      </p:sp>
      <p:sp>
        <p:nvSpPr>
          <p:cNvPr id="4" name="Text Placeholder 3"/>
          <p:cNvSpPr>
            <a:spLocks noGrp="1"/>
          </p:cNvSpPr>
          <p:nvPr>
            <p:ph type="body" sz="quarter" idx="12"/>
          </p:nvPr>
        </p:nvSpPr>
        <p:spPr/>
        <p:txBody>
          <a:bodyPr/>
          <a:lstStyle/>
          <a:p>
            <a:r>
              <a:rPr lang="en-US" dirty="0"/>
              <a:t>Anson County CTP</a:t>
            </a:r>
          </a:p>
        </p:txBody>
      </p:sp>
      <p:sp>
        <p:nvSpPr>
          <p:cNvPr id="5" name="Slide Number Placeholder 4"/>
          <p:cNvSpPr>
            <a:spLocks noGrp="1"/>
          </p:cNvSpPr>
          <p:nvPr>
            <p:ph type="sldNum" sz="quarter" idx="13"/>
          </p:nvPr>
        </p:nvSpPr>
        <p:spPr/>
        <p:txBody>
          <a:bodyPr/>
          <a:lstStyle/>
          <a:p>
            <a:pPr>
              <a:defRPr/>
            </a:pPr>
            <a:fld id="{3C2E06F5-03C5-4BA5-AE80-2E98A827F366}" type="slidenum">
              <a:rPr lang="en-US" altLang="en-US" smtClean="0"/>
              <a:pPr>
                <a:defRPr/>
              </a:pPr>
              <a:t>8</a:t>
            </a:fld>
            <a:endParaRPr lang="en-US" altLang="en-US" dirty="0"/>
          </a:p>
        </p:txBody>
      </p:sp>
      <p:sp>
        <p:nvSpPr>
          <p:cNvPr id="6" name="Text Placeholder 2">
            <a:extLst>
              <a:ext uri="{FF2B5EF4-FFF2-40B4-BE49-F238E27FC236}">
                <a16:creationId xmlns:a16="http://schemas.microsoft.com/office/drawing/2014/main" id="{85A9D7F7-82F8-46D0-9E0C-C695D9991B65}"/>
              </a:ext>
            </a:extLst>
          </p:cNvPr>
          <p:cNvSpPr txBox="1">
            <a:spLocks/>
          </p:cNvSpPr>
          <p:nvPr/>
        </p:nvSpPr>
        <p:spPr bwMode="auto">
          <a:xfrm>
            <a:off x="457200" y="2365376"/>
            <a:ext cx="5662769" cy="37306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buChar char="•"/>
              <a:defRPr sz="3200" kern="1200">
                <a:solidFill>
                  <a:srgbClr val="595959"/>
                </a:solidFill>
                <a:latin typeface="Arial"/>
                <a:ea typeface="MS PGothic" pitchFamily="34" charset="-128"/>
                <a:cs typeface="Arial"/>
              </a:defRPr>
            </a:lvl1pPr>
            <a:lvl2pPr marL="742950" indent="-285750" algn="l" defTabSz="457200" rtl="0" eaLnBrk="1" fontAlgn="base" hangingPunct="1">
              <a:spcBef>
                <a:spcPct val="20000"/>
              </a:spcBef>
              <a:spcAft>
                <a:spcPct val="0"/>
              </a:spcAft>
              <a:buFont typeface="Arial" charset="0"/>
              <a:buChar char="–"/>
              <a:defRPr sz="2800" kern="1200">
                <a:solidFill>
                  <a:srgbClr val="595959"/>
                </a:solidFill>
                <a:latin typeface="Arial"/>
                <a:ea typeface="MS PGothic" pitchFamily="34" charset="-128"/>
                <a:cs typeface="Arial"/>
              </a:defRPr>
            </a:lvl2pPr>
            <a:lvl3pPr marL="1143000" indent="-228600" algn="l" defTabSz="457200" rtl="0" eaLnBrk="1" fontAlgn="base" hangingPunct="1">
              <a:spcBef>
                <a:spcPct val="20000"/>
              </a:spcBef>
              <a:spcAft>
                <a:spcPct val="0"/>
              </a:spcAft>
              <a:buFont typeface="Arial" charset="0"/>
              <a:buChar char="•"/>
              <a:defRPr sz="2400" kern="1200">
                <a:solidFill>
                  <a:srgbClr val="595959"/>
                </a:solidFill>
                <a:latin typeface="Arial"/>
                <a:ea typeface="MS PGothic" pitchFamily="34" charset="-128"/>
                <a:cs typeface="Arial"/>
              </a:defRPr>
            </a:lvl3pPr>
            <a:lvl4pPr marL="1600200" indent="-228600" algn="l" defTabSz="457200" rtl="0" eaLnBrk="1" fontAlgn="base" hangingPunct="1">
              <a:spcBef>
                <a:spcPct val="20000"/>
              </a:spcBef>
              <a:spcAft>
                <a:spcPct val="0"/>
              </a:spcAft>
              <a:buFont typeface="Arial" charset="0"/>
              <a:buChar char="–"/>
              <a:defRPr sz="2000" kern="1200">
                <a:solidFill>
                  <a:srgbClr val="595959"/>
                </a:solidFill>
                <a:latin typeface="Arial"/>
                <a:ea typeface="MS PGothic" pitchFamily="34" charset="-128"/>
                <a:cs typeface="Arial"/>
              </a:defRPr>
            </a:lvl4pPr>
            <a:lvl5pPr marL="2057400" indent="-228600" algn="l" defTabSz="457200" rtl="0" eaLnBrk="1" fontAlgn="base" hangingPunct="1">
              <a:spcBef>
                <a:spcPct val="20000"/>
              </a:spcBef>
              <a:spcAft>
                <a:spcPct val="0"/>
              </a:spcAft>
              <a:buFont typeface="Arial" charset="0"/>
              <a:buChar char="»"/>
              <a:defRPr sz="2000" kern="1200">
                <a:solidFill>
                  <a:srgbClr val="595959"/>
                </a:solidFill>
                <a:latin typeface="Arial"/>
                <a:ea typeface="MS PGothic" pitchFamily="34"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1200"/>
              </a:spcBef>
            </a:pPr>
            <a:r>
              <a:rPr lang="en-US" sz="1800" dirty="0"/>
              <a:t>Structurally Deficient</a:t>
            </a:r>
          </a:p>
          <a:p>
            <a:pPr lvl="1">
              <a:spcBef>
                <a:spcPts val="1200"/>
              </a:spcBef>
            </a:pPr>
            <a:r>
              <a:rPr lang="en-US" sz="1400" dirty="0"/>
              <a:t>Bridge must be monitored, inspected, repaired/replaced to maintain structural integrity</a:t>
            </a:r>
          </a:p>
          <a:p>
            <a:pPr>
              <a:spcBef>
                <a:spcPts val="1200"/>
              </a:spcBef>
            </a:pPr>
            <a:r>
              <a:rPr lang="en-US" sz="1800" dirty="0"/>
              <a:t>Functionally Obsolete</a:t>
            </a:r>
          </a:p>
          <a:p>
            <a:pPr lvl="1">
              <a:spcBef>
                <a:spcPts val="1200"/>
              </a:spcBef>
            </a:pPr>
            <a:r>
              <a:rPr lang="en-US" sz="1400" dirty="0"/>
              <a:t>Bridge built to standards that are not used today</a:t>
            </a:r>
          </a:p>
          <a:p>
            <a:pPr lvl="1">
              <a:spcBef>
                <a:spcPts val="1200"/>
              </a:spcBef>
            </a:pPr>
            <a:r>
              <a:rPr lang="en-US" sz="1400" dirty="0"/>
              <a:t>May not have adequate lane widths, shoulder widths, vertical clearances, etc.</a:t>
            </a:r>
          </a:p>
          <a:p>
            <a:pPr>
              <a:spcBef>
                <a:spcPts val="1200"/>
              </a:spcBef>
            </a:pPr>
            <a:r>
              <a:rPr lang="en-US" sz="1800" dirty="0"/>
              <a:t>117 Bridges in Anson County</a:t>
            </a:r>
          </a:p>
          <a:p>
            <a:pPr lvl="1">
              <a:spcBef>
                <a:spcPts val="1200"/>
              </a:spcBef>
            </a:pPr>
            <a:r>
              <a:rPr lang="en-US" sz="1400" dirty="0"/>
              <a:t>16 Bridges are either Structurally Deficient or Functionally Obsolete along the Study Roads (26 Total)</a:t>
            </a:r>
          </a:p>
          <a:p>
            <a:pPr lvl="1">
              <a:spcBef>
                <a:spcPts val="1200"/>
              </a:spcBef>
            </a:pPr>
            <a:endParaRPr lang="en-US" sz="1400" dirty="0"/>
          </a:p>
        </p:txBody>
      </p:sp>
      <p:pic>
        <p:nvPicPr>
          <p:cNvPr id="7" name="Picture 6">
            <a:extLst>
              <a:ext uri="{FF2B5EF4-FFF2-40B4-BE49-F238E27FC236}">
                <a16:creationId xmlns:a16="http://schemas.microsoft.com/office/drawing/2014/main" id="{F42DD07B-F60E-4019-97D7-9CA6D8D20DB9}"/>
              </a:ext>
            </a:extLst>
          </p:cNvPr>
          <p:cNvPicPr>
            <a:picLocks noChangeAspect="1"/>
          </p:cNvPicPr>
          <p:nvPr/>
        </p:nvPicPr>
        <p:blipFill>
          <a:blip r:embed="rId3"/>
          <a:stretch>
            <a:fillRect/>
          </a:stretch>
        </p:blipFill>
        <p:spPr>
          <a:xfrm>
            <a:off x="6010275" y="2399772"/>
            <a:ext cx="2987966" cy="1733020"/>
          </a:xfrm>
          <a:prstGeom prst="rect">
            <a:avLst/>
          </a:prstGeom>
        </p:spPr>
      </p:pic>
      <p:sp>
        <p:nvSpPr>
          <p:cNvPr id="10" name="Text Placeholder 2">
            <a:extLst>
              <a:ext uri="{FF2B5EF4-FFF2-40B4-BE49-F238E27FC236}">
                <a16:creationId xmlns:a16="http://schemas.microsoft.com/office/drawing/2014/main" id="{4168D5FF-2ADB-433D-9DE3-B766688D1E78}"/>
              </a:ext>
            </a:extLst>
          </p:cNvPr>
          <p:cNvSpPr txBox="1">
            <a:spLocks/>
          </p:cNvSpPr>
          <p:nvPr/>
        </p:nvSpPr>
        <p:spPr bwMode="auto">
          <a:xfrm>
            <a:off x="457200" y="1612900"/>
            <a:ext cx="5662769" cy="10540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buChar char="•"/>
              <a:defRPr sz="3200" kern="1200">
                <a:solidFill>
                  <a:srgbClr val="595959"/>
                </a:solidFill>
                <a:latin typeface="Arial"/>
                <a:ea typeface="MS PGothic" pitchFamily="34" charset="-128"/>
                <a:cs typeface="Arial"/>
              </a:defRPr>
            </a:lvl1pPr>
            <a:lvl2pPr marL="742950" indent="-285750" algn="l" defTabSz="457200" rtl="0" eaLnBrk="1" fontAlgn="base" hangingPunct="1">
              <a:spcBef>
                <a:spcPct val="20000"/>
              </a:spcBef>
              <a:spcAft>
                <a:spcPct val="0"/>
              </a:spcAft>
              <a:buFont typeface="Arial" charset="0"/>
              <a:buChar char="–"/>
              <a:defRPr sz="2800" kern="1200">
                <a:solidFill>
                  <a:srgbClr val="595959"/>
                </a:solidFill>
                <a:latin typeface="Arial"/>
                <a:ea typeface="MS PGothic" pitchFamily="34" charset="-128"/>
                <a:cs typeface="Arial"/>
              </a:defRPr>
            </a:lvl2pPr>
            <a:lvl3pPr marL="1143000" indent="-228600" algn="l" defTabSz="457200" rtl="0" eaLnBrk="1" fontAlgn="base" hangingPunct="1">
              <a:spcBef>
                <a:spcPct val="20000"/>
              </a:spcBef>
              <a:spcAft>
                <a:spcPct val="0"/>
              </a:spcAft>
              <a:buFont typeface="Arial" charset="0"/>
              <a:buChar char="•"/>
              <a:defRPr sz="2400" kern="1200">
                <a:solidFill>
                  <a:srgbClr val="595959"/>
                </a:solidFill>
                <a:latin typeface="Arial"/>
                <a:ea typeface="MS PGothic" pitchFamily="34" charset="-128"/>
                <a:cs typeface="Arial"/>
              </a:defRPr>
            </a:lvl3pPr>
            <a:lvl4pPr marL="1600200" indent="-228600" algn="l" defTabSz="457200" rtl="0" eaLnBrk="1" fontAlgn="base" hangingPunct="1">
              <a:spcBef>
                <a:spcPct val="20000"/>
              </a:spcBef>
              <a:spcAft>
                <a:spcPct val="0"/>
              </a:spcAft>
              <a:buFont typeface="Arial" charset="0"/>
              <a:buChar char="–"/>
              <a:defRPr sz="2000" kern="1200">
                <a:solidFill>
                  <a:srgbClr val="595959"/>
                </a:solidFill>
                <a:latin typeface="Arial"/>
                <a:ea typeface="MS PGothic" pitchFamily="34" charset="-128"/>
                <a:cs typeface="Arial"/>
              </a:defRPr>
            </a:lvl4pPr>
            <a:lvl5pPr marL="2057400" indent="-228600" algn="l" defTabSz="457200" rtl="0" eaLnBrk="1" fontAlgn="base" hangingPunct="1">
              <a:spcBef>
                <a:spcPct val="20000"/>
              </a:spcBef>
              <a:spcAft>
                <a:spcPct val="0"/>
              </a:spcAft>
              <a:buFont typeface="Arial" charset="0"/>
              <a:buChar char="»"/>
              <a:defRPr sz="2000" kern="1200">
                <a:solidFill>
                  <a:srgbClr val="595959"/>
                </a:solidFill>
                <a:latin typeface="Arial"/>
                <a:ea typeface="MS PGothic" pitchFamily="34"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1200"/>
              </a:spcBef>
            </a:pPr>
            <a:r>
              <a:rPr lang="en-US" sz="1800" dirty="0"/>
              <a:t>This does </a:t>
            </a:r>
            <a:r>
              <a:rPr lang="en-US" sz="1800" b="1" dirty="0"/>
              <a:t>not</a:t>
            </a:r>
            <a:r>
              <a:rPr lang="en-US" sz="1800" dirty="0"/>
              <a:t> imply that they are likely to collapse or are unsafe</a:t>
            </a:r>
          </a:p>
        </p:txBody>
      </p:sp>
    </p:spTree>
    <p:extLst>
      <p:ext uri="{BB962C8B-B14F-4D97-AF65-F5344CB8AC3E}">
        <p14:creationId xmlns:p14="http://schemas.microsoft.com/office/powerpoint/2010/main" val="285402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Environmental Maps</a:t>
            </a:r>
          </a:p>
        </p:txBody>
      </p:sp>
      <p:sp>
        <p:nvSpPr>
          <p:cNvPr id="4" name="Text Placeholder 3"/>
          <p:cNvSpPr>
            <a:spLocks noGrp="1"/>
          </p:cNvSpPr>
          <p:nvPr>
            <p:ph type="body" sz="quarter" idx="12"/>
          </p:nvPr>
        </p:nvSpPr>
        <p:spPr/>
        <p:txBody>
          <a:bodyPr/>
          <a:lstStyle/>
          <a:p>
            <a:r>
              <a:rPr lang="en-US" dirty="0"/>
              <a:t>Anson County CTP</a:t>
            </a:r>
          </a:p>
        </p:txBody>
      </p:sp>
      <p:sp>
        <p:nvSpPr>
          <p:cNvPr id="5" name="Slide Number Placeholder 4"/>
          <p:cNvSpPr>
            <a:spLocks noGrp="1"/>
          </p:cNvSpPr>
          <p:nvPr>
            <p:ph type="sldNum" sz="quarter" idx="13"/>
          </p:nvPr>
        </p:nvSpPr>
        <p:spPr/>
        <p:txBody>
          <a:bodyPr/>
          <a:lstStyle/>
          <a:p>
            <a:pPr>
              <a:defRPr/>
            </a:pPr>
            <a:fld id="{3C2E06F5-03C5-4BA5-AE80-2E98A827F366}" type="slidenum">
              <a:rPr lang="en-US" altLang="en-US" smtClean="0"/>
              <a:pPr>
                <a:defRPr/>
              </a:pPr>
              <a:t>9</a:t>
            </a:fld>
            <a:endParaRPr lang="en-US" altLang="en-US" dirty="0"/>
          </a:p>
        </p:txBody>
      </p:sp>
      <p:sp>
        <p:nvSpPr>
          <p:cNvPr id="6" name="Text Placeholder 2">
            <a:extLst>
              <a:ext uri="{FF2B5EF4-FFF2-40B4-BE49-F238E27FC236}">
                <a16:creationId xmlns:a16="http://schemas.microsoft.com/office/drawing/2014/main" id="{85A9D7F7-82F8-46D0-9E0C-C695D9991B65}"/>
              </a:ext>
            </a:extLst>
          </p:cNvPr>
          <p:cNvSpPr txBox="1">
            <a:spLocks/>
          </p:cNvSpPr>
          <p:nvPr/>
        </p:nvSpPr>
        <p:spPr bwMode="auto">
          <a:xfrm>
            <a:off x="457200" y="2014537"/>
            <a:ext cx="5662769" cy="4524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buChar char="•"/>
              <a:defRPr sz="3200" kern="1200">
                <a:solidFill>
                  <a:srgbClr val="595959"/>
                </a:solidFill>
                <a:latin typeface="Arial"/>
                <a:ea typeface="MS PGothic" pitchFamily="34" charset="-128"/>
                <a:cs typeface="Arial"/>
              </a:defRPr>
            </a:lvl1pPr>
            <a:lvl2pPr marL="742950" indent="-285750" algn="l" defTabSz="457200" rtl="0" eaLnBrk="1" fontAlgn="base" hangingPunct="1">
              <a:spcBef>
                <a:spcPct val="20000"/>
              </a:spcBef>
              <a:spcAft>
                <a:spcPct val="0"/>
              </a:spcAft>
              <a:buFont typeface="Arial" charset="0"/>
              <a:buChar char="–"/>
              <a:defRPr sz="2800" kern="1200">
                <a:solidFill>
                  <a:srgbClr val="595959"/>
                </a:solidFill>
                <a:latin typeface="Arial"/>
                <a:ea typeface="MS PGothic" pitchFamily="34" charset="-128"/>
                <a:cs typeface="Arial"/>
              </a:defRPr>
            </a:lvl2pPr>
            <a:lvl3pPr marL="1143000" indent="-228600" algn="l" defTabSz="457200" rtl="0" eaLnBrk="1" fontAlgn="base" hangingPunct="1">
              <a:spcBef>
                <a:spcPct val="20000"/>
              </a:spcBef>
              <a:spcAft>
                <a:spcPct val="0"/>
              </a:spcAft>
              <a:buFont typeface="Arial" charset="0"/>
              <a:buChar char="•"/>
              <a:defRPr sz="2400" kern="1200">
                <a:solidFill>
                  <a:srgbClr val="595959"/>
                </a:solidFill>
                <a:latin typeface="Arial"/>
                <a:ea typeface="MS PGothic" pitchFamily="34" charset="-128"/>
                <a:cs typeface="Arial"/>
              </a:defRPr>
            </a:lvl3pPr>
            <a:lvl4pPr marL="1600200" indent="-228600" algn="l" defTabSz="457200" rtl="0" eaLnBrk="1" fontAlgn="base" hangingPunct="1">
              <a:spcBef>
                <a:spcPct val="20000"/>
              </a:spcBef>
              <a:spcAft>
                <a:spcPct val="0"/>
              </a:spcAft>
              <a:buFont typeface="Arial" charset="0"/>
              <a:buChar char="–"/>
              <a:defRPr sz="2000" kern="1200">
                <a:solidFill>
                  <a:srgbClr val="595959"/>
                </a:solidFill>
                <a:latin typeface="Arial"/>
                <a:ea typeface="MS PGothic" pitchFamily="34" charset="-128"/>
                <a:cs typeface="Arial"/>
              </a:defRPr>
            </a:lvl4pPr>
            <a:lvl5pPr marL="2057400" indent="-228600" algn="l" defTabSz="457200" rtl="0" eaLnBrk="1" fontAlgn="base" hangingPunct="1">
              <a:spcBef>
                <a:spcPct val="20000"/>
              </a:spcBef>
              <a:spcAft>
                <a:spcPct val="0"/>
              </a:spcAft>
              <a:buFont typeface="Arial" charset="0"/>
              <a:buChar char="»"/>
              <a:defRPr sz="2000" kern="1200">
                <a:solidFill>
                  <a:srgbClr val="595959"/>
                </a:solidFill>
                <a:latin typeface="Arial"/>
                <a:ea typeface="MS PGothic" pitchFamily="34"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1200"/>
              </a:spcBef>
            </a:pPr>
            <a:r>
              <a:rPr lang="en-US" sz="1800" dirty="0"/>
              <a:t>Consider the Natural and Human Environment</a:t>
            </a:r>
          </a:p>
          <a:p>
            <a:pPr>
              <a:spcBef>
                <a:spcPts val="1200"/>
              </a:spcBef>
            </a:pPr>
            <a:r>
              <a:rPr lang="en-US" sz="1800" dirty="0"/>
              <a:t>Interagency Coordination with environmental resource agencies</a:t>
            </a:r>
          </a:p>
          <a:p>
            <a:pPr>
              <a:spcBef>
                <a:spcPts val="1200"/>
              </a:spcBef>
            </a:pPr>
            <a:r>
              <a:rPr lang="en-US" sz="1800" dirty="0"/>
              <a:t>Identifying Critical Areas</a:t>
            </a:r>
          </a:p>
          <a:p>
            <a:pPr lvl="1">
              <a:spcBef>
                <a:spcPts val="1200"/>
              </a:spcBef>
            </a:pPr>
            <a:r>
              <a:rPr lang="en-US" sz="1400" dirty="0"/>
              <a:t>Avoid/Minimize Impacts</a:t>
            </a:r>
          </a:p>
          <a:p>
            <a:pPr lvl="1">
              <a:spcBef>
                <a:spcPts val="1200"/>
              </a:spcBef>
            </a:pPr>
            <a:r>
              <a:rPr lang="en-US" sz="1400" dirty="0"/>
              <a:t>Opportunities that require coordination </a:t>
            </a:r>
          </a:p>
        </p:txBody>
      </p:sp>
      <p:pic>
        <p:nvPicPr>
          <p:cNvPr id="8" name="Picture 7">
            <a:extLst>
              <a:ext uri="{FF2B5EF4-FFF2-40B4-BE49-F238E27FC236}">
                <a16:creationId xmlns:a16="http://schemas.microsoft.com/office/drawing/2014/main" id="{D9C07DC8-5B20-4BCA-93A6-19A0ECA96163}"/>
              </a:ext>
            </a:extLst>
          </p:cNvPr>
          <p:cNvPicPr>
            <a:picLocks noChangeAspect="1"/>
          </p:cNvPicPr>
          <p:nvPr/>
        </p:nvPicPr>
        <p:blipFill>
          <a:blip r:embed="rId3"/>
          <a:stretch>
            <a:fillRect/>
          </a:stretch>
        </p:blipFill>
        <p:spPr>
          <a:xfrm>
            <a:off x="4838701" y="3536459"/>
            <a:ext cx="3589867" cy="2394441"/>
          </a:xfrm>
          <a:prstGeom prst="rect">
            <a:avLst/>
          </a:prstGeom>
        </p:spPr>
      </p:pic>
    </p:spTree>
    <p:extLst>
      <p:ext uri="{BB962C8B-B14F-4D97-AF65-F5344CB8AC3E}">
        <p14:creationId xmlns:p14="http://schemas.microsoft.com/office/powerpoint/2010/main" val="18448741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TP Overview.potx" id="{6100E0A1-8D6C-45A4-9D3E-7EB2A456DF95}" vid="{74AD17E8-71C9-4D01-99E1-C2797F6AC11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haredContentType xmlns="Microsoft.SharePoint.Taxonomy.ContentTypeSync" SourceId="7ef604a7-ebc4-47af-96e9-7f1ad444f50a" ContentTypeId="0x0101" PreviousValue="false"/>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dlc_DocId xmlns="16f00c2e-ac5c-418b-9f13-a0771dbd417d">INSIDE-161-15</_dlc_DocId>
    <_dlc_DocIdUrl xmlns="16f00c2e-ac5c-418b-9f13-a0771dbd417d">
      <Url>https://connect.ncdot.gov/Business/_layouts/15/DocIdRedir.aspx?ID=INSIDE-161-15</Url>
      <Description>INSIDE-161-15</Description>
    </_dlc_DocIdUrl>
    <Document_x0020_Category xmlns="82e4dbae-68f1-44b9-a9de-1019b054425c">Public Involvement</Document_x0020_Category>
    <DocumentSetDescription xmlns="http://schemas.microsoft.com/sharepoint/v3">The Anson County Comprehensive Transportation Plan (CTP) is a joint effort between Anson County, its incorporated municipalities, the Rocky River Rural Planning Organization, and the NCDOT - Transportation Planning Division.  It is currently under study, and more information will be posted here as it becomes available.</DocumentSetDescription>
    <Document_x0020_Status xmlns="82e4dbae-68f1-44b9-a9de-1019b054425c">Final</Document_x0020_Status>
    <CTP_x0020_Status xmlns="82e4dbae-68f1-44b9-a9de-1019b054425c">Under Study</CTP_x0020_Status>
    <URL xmlns="http://schemas.microsoft.com/sharepoint/v3">
      <Url xsi:nil="true"/>
      <Description xsi:nil="true"/>
    </URL>
    <CTP_x0020_Type xmlns="82e4dbae-68f1-44b9-a9de-1019b054425c">County</CTP_x0020_Type>
    <Document_x0020_Type xmlns="82e4dbae-68f1-44b9-a9de-1019b054425c">Presentation</Document_x0020_Type>
    <County xmlns="084f7c45-40c1-4552-b9db-b0297b44ff26">
      <Value>Anson</Value>
    </County>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2CEDC8B8849F0449BCA6697504E08346" ma:contentTypeVersion="50" ma:contentTypeDescription="Create a new document." ma:contentTypeScope="" ma:versionID="77309c00667d27d24c9f8aa8c2adf287">
  <xsd:schema xmlns:xsd="http://www.w3.org/2001/XMLSchema" xmlns:xs="http://www.w3.org/2001/XMLSchema" xmlns:p="http://schemas.microsoft.com/office/2006/metadata/properties" xmlns:ns1="http://schemas.microsoft.com/sharepoint/v3" xmlns:ns2="82e4dbae-68f1-44b9-a9de-1019b054425c" xmlns:ns3="084f7c45-40c1-4552-b9db-b0297b44ff26" xmlns:ns4="16f00c2e-ac5c-418b-9f13-a0771dbd417d" targetNamespace="http://schemas.microsoft.com/office/2006/metadata/properties" ma:root="true" ma:fieldsID="010373ba7b8222cdfce6e3e41ac98f38" ns1:_="" ns2:_="" ns3:_="" ns4:_="">
    <xsd:import namespace="http://schemas.microsoft.com/sharepoint/v3"/>
    <xsd:import namespace="82e4dbae-68f1-44b9-a9de-1019b054425c"/>
    <xsd:import namespace="084f7c45-40c1-4552-b9db-b0297b44ff26"/>
    <xsd:import namespace="16f00c2e-ac5c-418b-9f13-a0771dbd417d"/>
    <xsd:element name="properties">
      <xsd:complexType>
        <xsd:sequence>
          <xsd:element name="documentManagement">
            <xsd:complexType>
              <xsd:all>
                <xsd:element ref="ns2:Document_x0020_Category" minOccurs="0"/>
                <xsd:element ref="ns2:Document_x0020_Status" minOccurs="0"/>
                <xsd:element ref="ns2:Document_x0020_Type" minOccurs="0"/>
                <xsd:element ref="ns1:DocumentSetDescription" minOccurs="0"/>
                <xsd:element ref="ns3:County" minOccurs="0"/>
                <xsd:element ref="ns2:CTP_x0020_Status" minOccurs="0"/>
                <xsd:element ref="ns2:CTP_x0020_Type" minOccurs="0"/>
                <xsd:element ref="ns4:_dlc_DocId" minOccurs="0"/>
                <xsd:element ref="ns4:_dlc_DocIdUrl" minOccurs="0"/>
                <xsd:element ref="ns4:_dlc_DocIdPersistId" minOccurs="0"/>
                <xsd:element ref="ns1:URL" minOccurs="0"/>
                <xsd:element ref="ns4: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ocumentSetDescription" ma:index="5" nillable="true" ma:displayName="Description" ma:description="A description of the Document Set" ma:internalName="DocumentSetDescription">
      <xsd:simpleType>
        <xsd:restriction base="dms:Note"/>
      </xsd:simpleType>
    </xsd:element>
    <xsd:element name="URL" ma:index="18" nillable="true" ma:displayName="URL" ma:internalName="URL">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2e4dbae-68f1-44b9-a9de-1019b054425c" elementFormDefault="qualified">
    <xsd:import namespace="http://schemas.microsoft.com/office/2006/documentManagement/types"/>
    <xsd:import namespace="http://schemas.microsoft.com/office/infopath/2007/PartnerControls"/>
    <xsd:element name="Document_x0020_Category" ma:index="2" nillable="true" ma:displayName="Document Category" ma:description="Where should this content appear on the public facing page?" ma:format="Dropdown" ma:internalName="Document_x0020_Category">
      <xsd:simpleType>
        <xsd:restriction base="dms:Choice">
          <xsd:enumeration value="Maps"/>
          <xsd:enumeration value="Report"/>
          <xsd:enumeration value="Data"/>
          <xsd:enumeration value="Public Involvement"/>
          <xsd:enumeration value="Resources"/>
        </xsd:restriction>
      </xsd:simpleType>
    </xsd:element>
    <xsd:element name="Document_x0020_Status" ma:index="3" nillable="true" ma:displayName="Document Status" ma:default="Draft" ma:format="Dropdown" ma:internalName="Document_x0020_Status">
      <xsd:simpleType>
        <xsd:restriction base="dms:Choice">
          <xsd:enumeration value="Draft"/>
          <xsd:enumeration value="Recommended"/>
          <xsd:enumeration value="Adopted"/>
          <xsd:enumeration value="Final"/>
        </xsd:restriction>
      </xsd:simpleType>
    </xsd:element>
    <xsd:element name="Document_x0020_Type" ma:index="4" nillable="true" ma:displayName="Document Type" ma:format="Dropdown" ma:internalName="Document_x0020_Type">
      <xsd:simpleType>
        <xsd:restriction base="dms:Choice">
          <xsd:enumeration value="1. Adoption Map"/>
          <xsd:enumeration value="2. Highway Map"/>
          <xsd:enumeration value="3. Public Transit &amp; Rail Map"/>
          <xsd:enumeration value="4. Bicycle Map"/>
          <xsd:enumeration value="5. Pedestrian Map"/>
          <xsd:enumeration value="Report"/>
          <xsd:enumeration value="Status Report"/>
          <xsd:enumeration value="Crash Map"/>
          <xsd:enumeration value="Deficiency Map"/>
          <xsd:enumeration value="Bridge Map"/>
          <xsd:enumeration value="Environmental Map"/>
          <xsd:enumeration value="Alternative Analysis Study"/>
          <xsd:enumeration value="Goals &amp; Vision"/>
          <xsd:enumeration value="Survey"/>
          <xsd:enumeration value="Agenda"/>
          <xsd:enumeration value="Minutes"/>
          <xsd:enumeration value="Handout"/>
          <xsd:enumeration value="Presentation"/>
          <xsd:enumeration value="Resolutions"/>
          <xsd:enumeration value="Bicycle and Pedestrian Maps"/>
          <xsd:enumeration value="Project Sheet"/>
          <xsd:enumeration value="Adoption Map"/>
          <xsd:enumeration value="​Highway Map"/>
          <xsd:enumeration value="Public Transit &amp; Rail Map"/>
        </xsd:restriction>
      </xsd:simpleType>
    </xsd:element>
    <xsd:element name="CTP_x0020_Status" ma:index="9" nillable="true" ma:displayName="CTP Status" ma:default="Completed" ma:description="Is the plan Completed or Under Study?" ma:format="Dropdown" ma:hidden="true" ma:internalName="CTP_x0020_Status" ma:readOnly="false">
      <xsd:simpleType>
        <xsd:restriction base="dms:Choice">
          <xsd:enumeration value="Completed"/>
          <xsd:enumeration value="Under Study"/>
        </xsd:restriction>
      </xsd:simpleType>
    </xsd:element>
    <xsd:element name="CTP_x0020_Type" ma:index="10" nillable="true" ma:displayName="CTP Type" ma:default="County" ma:format="Dropdown" ma:hidden="true" ma:internalName="CTP_x0020_Type" ma:readOnly="false">
      <xsd:simpleType>
        <xsd:restriction base="dms:Choice">
          <xsd:enumeration value="County"/>
          <xsd:enumeration value="Municipal"/>
          <xsd:enumeration value="MPO"/>
        </xsd:restriction>
      </xsd:simpleType>
    </xsd:element>
  </xsd:schema>
  <xsd:schema xmlns:xsd="http://www.w3.org/2001/XMLSchema" xmlns:xs="http://www.w3.org/2001/XMLSchema" xmlns:dms="http://schemas.microsoft.com/office/2006/documentManagement/types" xmlns:pc="http://schemas.microsoft.com/office/infopath/2007/PartnerControls" targetNamespace="084f7c45-40c1-4552-b9db-b0297b44ff26" elementFormDefault="qualified">
    <xsd:import namespace="http://schemas.microsoft.com/office/2006/documentManagement/types"/>
    <xsd:import namespace="http://schemas.microsoft.com/office/infopath/2007/PartnerControls"/>
    <xsd:element name="County" ma:index="8" nillable="true" ma:displayName="County" ma:description="Full List of NC Counties" ma:format="Dropdown" ma:hidden="true" ma:internalName="County" ma:readOnly="false">
      <xsd:complexType>
        <xsd:complexContent>
          <xsd:extension base="dms:MultiChoice">
            <xsd:sequence>
              <xsd:element name="Value" maxOccurs="unbounded" minOccurs="0" nillable="true">
                <xsd:simpleType>
                  <xsd:restriction base="dms:Choice">
                    <xsd:enumeration value="Alamance"/>
                    <xsd:enumeration value="Alexander"/>
                    <xsd:enumeration value="Alleghany"/>
                    <xsd:enumeration value="Anson"/>
                    <xsd:enumeration value="Ashe"/>
                    <xsd:enumeration value="Avery"/>
                    <xsd:enumeration value="Beaufort"/>
                    <xsd:enumeration value="Bertie"/>
                    <xsd:enumeration value="Bladen"/>
                    <xsd:enumeration value="Brunswick"/>
                    <xsd:enumeration value="Buncombe"/>
                    <xsd:enumeration value="Burke"/>
                    <xsd:enumeration value="Cabarrus"/>
                    <xsd:enumeration value="Caldwell"/>
                    <xsd:enumeration value="Camden"/>
                    <xsd:enumeration value="Carteret"/>
                    <xsd:enumeration value="Caswell"/>
                    <xsd:enumeration value="Catawba"/>
                    <xsd:enumeration value="Chatham"/>
                    <xsd:enumeration value="Cherokee"/>
                    <xsd:enumeration value="Chowan"/>
                    <xsd:enumeration value="Clay"/>
                    <xsd:enumeration value="Cleveland"/>
                    <xsd:enumeration value="Columbus"/>
                    <xsd:enumeration value="Craven"/>
                    <xsd:enumeration value="Cumberland"/>
                    <xsd:enumeration value="Currituck"/>
                    <xsd:enumeration value="Dare"/>
                    <xsd:enumeration value="Davidson"/>
                    <xsd:enumeration value="Davie"/>
                    <xsd:enumeration value="Duplin"/>
                    <xsd:enumeration value="Durham"/>
                    <xsd:enumeration value="Edgecombe"/>
                    <xsd:enumeration value="Forsyth"/>
                    <xsd:enumeration value="Franklin"/>
                    <xsd:enumeration value="Gaston"/>
                    <xsd:enumeration value="Gates"/>
                    <xsd:enumeration value="Graham"/>
                    <xsd:enumeration value="Granville"/>
                    <xsd:enumeration value="Greene"/>
                    <xsd:enumeration value="Guilford"/>
                    <xsd:enumeration value="Halifax"/>
                    <xsd:enumeration value="Harnett"/>
                    <xsd:enumeration value="Haywood"/>
                    <xsd:enumeration value="Henderson"/>
                    <xsd:enumeration value="Hertford"/>
                    <xsd:enumeration value="Hoke"/>
                    <xsd:enumeration value="Hyde"/>
                    <xsd:enumeration value="Iredell"/>
                    <xsd:enumeration value="Jackson"/>
                    <xsd:enumeration value="Johnston"/>
                    <xsd:enumeration value="Jones"/>
                    <xsd:enumeration value="Lee"/>
                    <xsd:enumeration value="Lenoir"/>
                    <xsd:enumeration value="Lincoln"/>
                    <xsd:enumeration value="Macon"/>
                    <xsd:enumeration value="Madison"/>
                    <xsd:enumeration value="Martin"/>
                    <xsd:enumeration value="McDowell"/>
                    <xsd:enumeration value="Mecklenburg"/>
                    <xsd:enumeration value="Mitchell"/>
                    <xsd:enumeration value="Montgomery"/>
                    <xsd:enumeration value="Moore"/>
                    <xsd:enumeration value="Nash"/>
                    <xsd:enumeration value="New Hanover"/>
                    <xsd:enumeration value="Northampton"/>
                    <xsd:enumeration value="Onslow"/>
                    <xsd:enumeration value="Orange"/>
                    <xsd:enumeration value="Pamlico"/>
                    <xsd:enumeration value="Pasquotank"/>
                    <xsd:enumeration value="Pender"/>
                    <xsd:enumeration value="Perquimans"/>
                    <xsd:enumeration value="Person"/>
                    <xsd:enumeration value="Pitt"/>
                    <xsd:enumeration value="Polk"/>
                    <xsd:enumeration value="Randolph"/>
                    <xsd:enumeration value="Richmond"/>
                    <xsd:enumeration value="Robeson"/>
                    <xsd:enumeration value="Rockingham"/>
                    <xsd:enumeration value="Rowan"/>
                    <xsd:enumeration value="Rutherford"/>
                    <xsd:enumeration value="Sampson"/>
                    <xsd:enumeration value="Scotland"/>
                    <xsd:enumeration value="Stanly"/>
                    <xsd:enumeration value="Stokes"/>
                    <xsd:enumeration value="Surry"/>
                    <xsd:enumeration value="Swain"/>
                    <xsd:enumeration value="Transylvania"/>
                    <xsd:enumeration value="Tyrrell"/>
                    <xsd:enumeration value="Union"/>
                    <xsd:enumeration value="Vance"/>
                    <xsd:enumeration value="Wake"/>
                    <xsd:enumeration value="Warren"/>
                    <xsd:enumeration value="Washington"/>
                    <xsd:enumeration value="Watauga"/>
                    <xsd:enumeration value="Wayne"/>
                    <xsd:enumeration value="Wilkes"/>
                    <xsd:enumeration value="Wilson"/>
                    <xsd:enumeration value="Yadkin"/>
                    <xsd:enumeration value="Yancey"/>
                  </xsd:restriction>
                </xsd:simple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16f00c2e-ac5c-418b-9f13-a0771dbd417d" elementFormDefault="qualified">
    <xsd:import namespace="http://schemas.microsoft.com/office/2006/documentManagement/types"/>
    <xsd:import namespace="http://schemas.microsoft.com/office/infopath/2007/PartnerControls"/>
    <xsd:element name="_dlc_DocId" ma:index="15" nillable="true" ma:displayName="Document ID Value" ma:description="The value of the document ID assigned to this item." ma:internalName="_dlc_DocId" ma:readOnly="true">
      <xsd:simpleType>
        <xsd:restriction base="dms:Text"/>
      </xsd:simpleType>
    </xsd:element>
    <xsd:element name="_dlc_DocIdUrl" ma:index="16"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7" nillable="true" ma:displayName="Persist ID" ma:description="Keep ID on add." ma:hidden="true" ma:internalName="_dlc_DocIdPersistId" ma:readOnly="true">
      <xsd:simpleType>
        <xsd:restriction base="dms:Boolean"/>
      </xsd:simpleType>
    </xsd:element>
    <xsd:element name="SharedWithUsers" ma:index="19"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1"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mso-contentType ?>
<spe:Receivers xmlns:spe="http://schemas.microsoft.com/sharepoint/events"/>
</file>

<file path=customXml/itemProps1.xml><?xml version="1.0" encoding="utf-8"?>
<ds:datastoreItem xmlns:ds="http://schemas.openxmlformats.org/officeDocument/2006/customXml" ds:itemID="{9565DB53-0B9B-4F7F-8BF8-49877F91B8A9}"/>
</file>

<file path=customXml/itemProps2.xml><?xml version="1.0" encoding="utf-8"?>
<ds:datastoreItem xmlns:ds="http://schemas.openxmlformats.org/officeDocument/2006/customXml" ds:itemID="{72B616C0-77A5-4E4D-B8A6-7A18F25518E7}"/>
</file>

<file path=customXml/itemProps3.xml><?xml version="1.0" encoding="utf-8"?>
<ds:datastoreItem xmlns:ds="http://schemas.openxmlformats.org/officeDocument/2006/customXml" ds:itemID="{69DC4630-270D-46C0-A49F-98B7CB7315F5}"/>
</file>

<file path=customXml/itemProps4.xml><?xml version="1.0" encoding="utf-8"?>
<ds:datastoreItem xmlns:ds="http://schemas.openxmlformats.org/officeDocument/2006/customXml" ds:itemID="{2562DC74-FA45-4856-B471-2027D072A2D9}"/>
</file>

<file path=customXml/itemProps5.xml><?xml version="1.0" encoding="utf-8"?>
<ds:datastoreItem xmlns:ds="http://schemas.openxmlformats.org/officeDocument/2006/customXml" ds:itemID="{70A255E8-DE54-48DF-948B-4A03A6B139FA}"/>
</file>

<file path=docProps/app.xml><?xml version="1.0" encoding="utf-8"?>
<Properties xmlns="http://schemas.openxmlformats.org/officeDocument/2006/extended-properties" xmlns:vt="http://schemas.openxmlformats.org/officeDocument/2006/docPropsVTypes">
  <Template>CTP Overview_MitchellCounty_8_1_2018</Template>
  <TotalTime>1133</TotalTime>
  <Words>900</Words>
  <Application>Microsoft Office PowerPoint</Application>
  <PresentationFormat>On-screen Show (4:3)</PresentationFormat>
  <Paragraphs>166</Paragraphs>
  <Slides>14</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Helvetica</vt:lpstr>
      <vt:lpstr>Office Theme</vt:lpstr>
      <vt:lpstr>Anson County Comprehensive Transportation Plan (CTP)</vt:lpstr>
      <vt:lpstr>Vision Statement</vt:lpstr>
      <vt:lpstr>Vision Statement Examples</vt:lpstr>
      <vt:lpstr>Goals and Objectives</vt:lpstr>
      <vt:lpstr>Goals and Objectives Survey</vt:lpstr>
      <vt:lpstr>Distribution Methods</vt:lpstr>
      <vt:lpstr>Informational Maps</vt:lpstr>
      <vt:lpstr>Deficient Bridge Map</vt:lpstr>
      <vt:lpstr>Environmental Maps</vt:lpstr>
      <vt:lpstr>Base Year  Future Year</vt:lpstr>
      <vt:lpstr>Anson County Trends</vt:lpstr>
      <vt:lpstr>Planning for the Future</vt:lpstr>
      <vt:lpstr>Contacts</vt:lpstr>
      <vt:lpstr>QUESTIONS</vt:lpstr>
    </vt:vector>
  </TitlesOfParts>
  <Company>NC Deparment of Transportation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2022-05-26 Anson County CTP Presentation</dc:title>
  <dc:creator>Pamela R. Cook</dc:creator>
  <cp:keywords>PowerPoint, template, 4x3, official, presentation</cp:keywords>
  <dc:description/>
  <cp:lastModifiedBy>Castillo Santamaria, Roger I</cp:lastModifiedBy>
  <cp:revision>74</cp:revision>
  <dcterms:created xsi:type="dcterms:W3CDTF">2018-07-31T11:54:17Z</dcterms:created>
  <dcterms:modified xsi:type="dcterms:W3CDTF">2022-05-19T13:42:14Z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0x0101002CEDC8B8849F0449BCA6697504E08346</vt:lpwstr>
  </property>
  <property fmtid="{D5CDD505-2E9C-101B-9397-08002B2CF9AE}" pid="3" name="_dlc_DocIdItemGuid">
    <vt:lpwstr>05a495ec-0491-4e1f-99aa-0280a0726d24</vt:lpwstr>
  </property>
  <property fmtid="{D5CDD505-2E9C-101B-9397-08002B2CF9AE}" pid="4" name="Business Content Type">
    <vt:lpwstr/>
  </property>
  <property fmtid="{D5CDD505-2E9C-101B-9397-08002B2CF9AE}" pid="5" name="Data Security Classification">
    <vt:lpwstr/>
  </property>
  <property fmtid="{D5CDD505-2E9C-101B-9397-08002B2CF9AE}" pid="6" name="Order">
    <vt:r8>384400</vt:r8>
  </property>
  <property fmtid="{D5CDD505-2E9C-101B-9397-08002B2CF9AE}" pid="7" name="_docset_NoMedatataSyncRequired">
    <vt:lpwstr>False</vt:lpwstr>
  </property>
</Properties>
</file>