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1"/>
  </p:notesMasterIdLst>
  <p:handoutMasterIdLst>
    <p:handoutMasterId r:id="rId22"/>
  </p:handoutMasterIdLst>
  <p:sldIdLst>
    <p:sldId id="261" r:id="rId7"/>
    <p:sldId id="268" r:id="rId8"/>
    <p:sldId id="288" r:id="rId9"/>
    <p:sldId id="289" r:id="rId10"/>
    <p:sldId id="281" r:id="rId11"/>
    <p:sldId id="290" r:id="rId12"/>
    <p:sldId id="294" r:id="rId13"/>
    <p:sldId id="293" r:id="rId14"/>
    <p:sldId id="291" r:id="rId15"/>
    <p:sldId id="295" r:id="rId16"/>
    <p:sldId id="282" r:id="rId17"/>
    <p:sldId id="296" r:id="rId18"/>
    <p:sldId id="276" r:id="rId19"/>
    <p:sldId id="274"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73841" autoAdjust="0"/>
  </p:normalViewPr>
  <p:slideViewPr>
    <p:cSldViewPr snapToGrid="0" snapToObjects="1">
      <p:cViewPr varScale="1">
        <p:scale>
          <a:sx n="121" d="100"/>
          <a:sy n="121" d="100"/>
        </p:scale>
        <p:origin x="298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92038495188101E-2"/>
          <c:y val="2.5428331875182269E-2"/>
          <c:w val="0.86486351706036746"/>
          <c:h val="0.8416746864975212"/>
        </c:manualLayout>
      </c:layout>
      <c:bar3DChart>
        <c:barDir val="col"/>
        <c:grouping val="clustered"/>
        <c:varyColors val="0"/>
        <c:ser>
          <c:idx val="0"/>
          <c:order val="0"/>
          <c:spPr>
            <a:solidFill>
              <a:schemeClr val="accent1"/>
            </a:solidFill>
            <a:ln>
              <a:noFill/>
            </a:ln>
            <a:effectLst/>
            <a:sp3d/>
          </c:spPr>
          <c:invertIfNegative val="0"/>
          <c:cat>
            <c:numRef>
              <c:f>Sheet1!$G$16:$G$23</c:f>
              <c:numCache>
                <c:formatCode>General</c:formatCode>
                <c:ptCount val="8"/>
                <c:pt idx="0">
                  <c:v>2019</c:v>
                </c:pt>
                <c:pt idx="1">
                  <c:v>2020</c:v>
                </c:pt>
                <c:pt idx="2">
                  <c:v>2025</c:v>
                </c:pt>
                <c:pt idx="3">
                  <c:v>2030</c:v>
                </c:pt>
                <c:pt idx="4">
                  <c:v>2035</c:v>
                </c:pt>
                <c:pt idx="5">
                  <c:v>2040</c:v>
                </c:pt>
                <c:pt idx="6">
                  <c:v>2045</c:v>
                </c:pt>
                <c:pt idx="7">
                  <c:v>2050</c:v>
                </c:pt>
              </c:numCache>
            </c:numRef>
          </c:cat>
          <c:val>
            <c:numRef>
              <c:f>Sheet1!$H$16:$H$23</c:f>
              <c:numCache>
                <c:formatCode>General</c:formatCode>
                <c:ptCount val="8"/>
                <c:pt idx="0">
                  <c:v>21999</c:v>
                </c:pt>
                <c:pt idx="1">
                  <c:v>22030</c:v>
                </c:pt>
                <c:pt idx="2">
                  <c:v>21652</c:v>
                </c:pt>
                <c:pt idx="3">
                  <c:v>21495</c:v>
                </c:pt>
                <c:pt idx="4">
                  <c:v>21418</c:v>
                </c:pt>
                <c:pt idx="5">
                  <c:v>21380</c:v>
                </c:pt>
                <c:pt idx="6">
                  <c:v>21359</c:v>
                </c:pt>
                <c:pt idx="7">
                  <c:v>21349</c:v>
                </c:pt>
              </c:numCache>
            </c:numRef>
          </c:val>
          <c:extLst>
            <c:ext xmlns:c16="http://schemas.microsoft.com/office/drawing/2014/chart" uri="{C3380CC4-5D6E-409C-BE32-E72D297353CC}">
              <c16:uniqueId val="{00000000-9833-4479-A673-3DBCD17CF459}"/>
            </c:ext>
          </c:extLst>
        </c:ser>
        <c:dLbls>
          <c:showLegendKey val="0"/>
          <c:showVal val="0"/>
          <c:showCatName val="0"/>
          <c:showSerName val="0"/>
          <c:showPercent val="0"/>
          <c:showBubbleSize val="0"/>
        </c:dLbls>
        <c:gapWidth val="75"/>
        <c:gapDepth val="277"/>
        <c:shape val="box"/>
        <c:axId val="807291648"/>
        <c:axId val="807290992"/>
        <c:axId val="0"/>
      </c:bar3DChart>
      <c:catAx>
        <c:axId val="807291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290992"/>
        <c:crosses val="autoZero"/>
        <c:auto val="1"/>
        <c:lblAlgn val="ctr"/>
        <c:lblOffset val="100"/>
        <c:noMultiLvlLbl val="0"/>
      </c:catAx>
      <c:valAx>
        <c:axId val="80729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29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6/15/2022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6/15/2022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196468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6906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6195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222687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a:t>
            </a:fld>
            <a:endParaRPr lang="en-US"/>
          </a:p>
        </p:txBody>
      </p:sp>
    </p:spTree>
    <p:extLst>
      <p:ext uri="{BB962C8B-B14F-4D97-AF65-F5344CB8AC3E}">
        <p14:creationId xmlns:p14="http://schemas.microsoft.com/office/powerpoint/2010/main" val="208099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190636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409143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0853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198759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930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189595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86803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142698" y="6356350"/>
            <a:ext cx="544101" cy="365125"/>
          </a:xfrm>
          <a:prstGeom prst="rect">
            <a:avLst/>
          </a:prstGeom>
        </p:spPr>
        <p:txBody>
          <a:bodyPr/>
          <a:lstStyle>
            <a:lvl1pPr algn="r">
              <a:defRPr sz="1200">
                <a:solidFill>
                  <a:schemeClr val="tx1">
                    <a:lumMod val="75000"/>
                    <a:lumOff val="25000"/>
                  </a:schemeClr>
                </a:solidFill>
                <a:latin typeface="Helvetica"/>
              </a:defRPr>
            </a:lvl1pPr>
          </a:lstStyle>
          <a:p>
            <a:fld id="{2985A7AB-62D5-BB49-9143-B22354004447}" type="slidenum">
              <a:rPr lang="en-US" smtClean="0"/>
              <a:pPr/>
              <a:t>‹#›</a:t>
            </a:fld>
            <a:endParaRPr lang="en-US" dirty="0"/>
          </a:p>
        </p:txBody>
      </p:sp>
      <p:sp>
        <p:nvSpPr>
          <p:cNvPr id="5" name="Title Placeholder 1"/>
          <p:cNvSpPr>
            <a:spLocks noGrp="1"/>
          </p:cNvSpPr>
          <p:nvPr>
            <p:ph type="title"/>
          </p:nvPr>
        </p:nvSpPr>
        <p:spPr>
          <a:xfrm>
            <a:off x="457200" y="80656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457200" y="2046738"/>
            <a:ext cx="8229600" cy="3705109"/>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marL="285750" indent="-285750">
              <a:buFont typeface="Arial"/>
              <a:buChar char="•"/>
              <a:defRPr>
                <a:solidFill>
                  <a:schemeClr val="tx1">
                    <a:lumMod val="75000"/>
                    <a:lumOff val="25000"/>
                  </a:schemeClr>
                </a:solidFill>
              </a:defRPr>
            </a:lvl2pPr>
            <a:lvl3pPr marL="285750" indent="-285750">
              <a:buFont typeface="Arial"/>
              <a:buChar char="•"/>
              <a:defRPr>
                <a:solidFill>
                  <a:schemeClr val="tx1">
                    <a:lumMod val="75000"/>
                    <a:lumOff val="25000"/>
                  </a:schemeClr>
                </a:solidFill>
              </a:defRPr>
            </a:lvl3pPr>
            <a:lvl4pPr marL="285750" indent="-285750">
              <a:buFont typeface="Arial"/>
              <a:buChar char="•"/>
              <a:defRPr>
                <a:solidFill>
                  <a:schemeClr val="tx1">
                    <a:lumMod val="75000"/>
                    <a:lumOff val="25000"/>
                  </a:schemeClr>
                </a:solidFill>
              </a:defRPr>
            </a:lvl4pPr>
            <a:lvl5pPr marL="285750" indent="-285750">
              <a:buFont typeface="Arial"/>
              <a:buChar char="•"/>
              <a:defRPr>
                <a:solidFill>
                  <a:schemeClr val="tx1">
                    <a:lumMod val="75000"/>
                    <a:lumOff val="25000"/>
                  </a:schemeClr>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1586828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3" r:id="rId5"/>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sbm.nc.gov/facts-figures/population-demographics/state-demographer/countystate-population-projec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bls.gov/lau/#tables"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lboyd1@ncdot.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lsnuggs@rockyriverrpo.org" TargetMode="External"/><Relationship Id="rId4" Type="http://schemas.openxmlformats.org/officeDocument/2006/relationships/hyperlink" Target="mailto:ricastillo@ncdot.go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t>Anson County Comprehensive Transportation Plan (CTP)</a:t>
            </a:r>
          </a:p>
        </p:txBody>
      </p:sp>
      <p:sp>
        <p:nvSpPr>
          <p:cNvPr id="3" name="Subtitle 2"/>
          <p:cNvSpPr>
            <a:spLocks noGrp="1"/>
          </p:cNvSpPr>
          <p:nvPr>
            <p:ph type="subTitle" idx="1"/>
          </p:nvPr>
        </p:nvSpPr>
        <p:spPr>
          <a:xfrm>
            <a:off x="397918" y="5804084"/>
            <a:ext cx="6400800" cy="660400"/>
          </a:xfrm>
        </p:spPr>
        <p:txBody>
          <a:bodyPr/>
          <a:lstStyle/>
          <a:p>
            <a:r>
              <a:rPr lang="en-US" sz="1800" dirty="0"/>
              <a:t>Dominique Boyd, Roger Castillo</a:t>
            </a:r>
          </a:p>
          <a:p>
            <a:r>
              <a:rPr lang="en-US" sz="1800" dirty="0"/>
              <a:t>June 16, 2022</a:t>
            </a:r>
          </a:p>
          <a:p>
            <a:endParaRPr lang="en-US" dirty="0"/>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Questions</a:t>
            </a:r>
          </a:p>
        </p:txBody>
      </p:sp>
      <p:sp>
        <p:nvSpPr>
          <p:cNvPr id="4" name="Text Placeholder 3"/>
          <p:cNvSpPr>
            <a:spLocks noGrp="1"/>
          </p:cNvSpPr>
          <p:nvPr>
            <p:ph type="body" sz="quarter" idx="12"/>
          </p:nvPr>
        </p:nvSpPr>
        <p:spPr/>
        <p:txBody>
          <a:bodyPr/>
          <a:lstStyle/>
          <a:p>
            <a:r>
              <a:rPr lang="en-US" dirty="0"/>
              <a:t>Anson County CTP</a:t>
            </a:r>
          </a:p>
        </p:txBody>
      </p:sp>
      <p:sp>
        <p:nvSpPr>
          <p:cNvPr id="7" name="Text Placeholder 6">
            <a:extLst>
              <a:ext uri="{FF2B5EF4-FFF2-40B4-BE49-F238E27FC236}">
                <a16:creationId xmlns:a16="http://schemas.microsoft.com/office/drawing/2014/main" id="{3D6260A5-5C86-415C-8997-063A5F0E854A}"/>
              </a:ext>
            </a:extLst>
          </p:cNvPr>
          <p:cNvSpPr>
            <a:spLocks noGrp="1"/>
          </p:cNvSpPr>
          <p:nvPr>
            <p:ph type="body" sz="quarter" idx="11"/>
          </p:nvPr>
        </p:nvSpPr>
        <p:spPr>
          <a:xfrm>
            <a:off x="457200" y="1733550"/>
            <a:ext cx="8040414" cy="4524375"/>
          </a:xfrm>
        </p:spPr>
        <p:txBody>
          <a:bodyPr/>
          <a:lstStyle/>
          <a:p>
            <a:pPr>
              <a:spcAft>
                <a:spcPts val="1800"/>
              </a:spcAft>
            </a:pPr>
            <a:r>
              <a:rPr lang="en-US" sz="2400" dirty="0"/>
              <a:t>Does the data in these maps represent what you of the county well?</a:t>
            </a:r>
          </a:p>
          <a:p>
            <a:pPr>
              <a:spcAft>
                <a:spcPts val="1800"/>
              </a:spcAft>
            </a:pPr>
            <a:r>
              <a:rPr lang="en-US" sz="2400" dirty="0"/>
              <a:t>What additional outreach methods can be used based on what you have learned from these maps?</a:t>
            </a:r>
          </a:p>
          <a:p>
            <a:pPr marL="0" indent="0">
              <a:spcAft>
                <a:spcPts val="1800"/>
              </a:spcAft>
              <a:buNone/>
            </a:pPr>
            <a:endParaRPr lang="en-US" sz="2400" dirty="0"/>
          </a:p>
          <a:p>
            <a:endParaRPr lang="en-US" sz="2400" dirty="0"/>
          </a:p>
        </p:txBody>
      </p:sp>
    </p:spTree>
    <p:extLst>
      <p:ext uri="{BB962C8B-B14F-4D97-AF65-F5344CB8AC3E}">
        <p14:creationId xmlns:p14="http://schemas.microsoft.com/office/powerpoint/2010/main" val="186021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Anson County Trends</a:t>
            </a:r>
          </a:p>
        </p:txBody>
      </p:sp>
      <p:sp>
        <p:nvSpPr>
          <p:cNvPr id="4" name="Text Placeholder 3"/>
          <p:cNvSpPr>
            <a:spLocks noGrp="1"/>
          </p:cNvSpPr>
          <p:nvPr>
            <p:ph type="body" sz="quarter" idx="12"/>
          </p:nvPr>
        </p:nvSpPr>
        <p:spPr/>
        <p:txBody>
          <a:bodyPr/>
          <a:lstStyle/>
          <a:p>
            <a:r>
              <a:rPr lang="en-US" dirty="0"/>
              <a:t>Anson County CTP</a:t>
            </a:r>
          </a:p>
        </p:txBody>
      </p:sp>
      <p:sp>
        <p:nvSpPr>
          <p:cNvPr id="8" name="TextBox 7">
            <a:extLst>
              <a:ext uri="{FF2B5EF4-FFF2-40B4-BE49-F238E27FC236}">
                <a16:creationId xmlns:a16="http://schemas.microsoft.com/office/drawing/2014/main" id="{DB23B1F2-56A8-40ED-AB97-C1C2B0137D1E}"/>
              </a:ext>
            </a:extLst>
          </p:cNvPr>
          <p:cNvSpPr txBox="1"/>
          <p:nvPr/>
        </p:nvSpPr>
        <p:spPr>
          <a:xfrm>
            <a:off x="909023" y="1546521"/>
            <a:ext cx="2540900"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Anson County Population Projections</a:t>
            </a:r>
          </a:p>
        </p:txBody>
      </p:sp>
      <p:sp>
        <p:nvSpPr>
          <p:cNvPr id="9" name="TextBox 8">
            <a:extLst>
              <a:ext uri="{FF2B5EF4-FFF2-40B4-BE49-F238E27FC236}">
                <a16:creationId xmlns:a16="http://schemas.microsoft.com/office/drawing/2014/main" id="{5E8D766B-8911-4C48-A55B-882A656C3B5C}"/>
              </a:ext>
            </a:extLst>
          </p:cNvPr>
          <p:cNvSpPr txBox="1"/>
          <p:nvPr/>
        </p:nvSpPr>
        <p:spPr>
          <a:xfrm>
            <a:off x="933300" y="3760270"/>
            <a:ext cx="2767476"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hlinkClick r:id="rId3"/>
              </a:rPr>
              <a:t>https://www.osbm.nc.gov/facts-figures/population-demographics/state-demographer/countystate-population-projections</a:t>
            </a:r>
            <a:endPar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*Projections by the North Carolina OSBM</a:t>
            </a: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15" name="TextBox 14">
            <a:extLst>
              <a:ext uri="{FF2B5EF4-FFF2-40B4-BE49-F238E27FC236}">
                <a16:creationId xmlns:a16="http://schemas.microsoft.com/office/drawing/2014/main" id="{935881F6-12FB-457F-AB7E-974FFC1E0E96}"/>
              </a:ext>
            </a:extLst>
          </p:cNvPr>
          <p:cNvSpPr txBox="1"/>
          <p:nvPr/>
        </p:nvSpPr>
        <p:spPr>
          <a:xfrm>
            <a:off x="5853755" y="1474400"/>
            <a:ext cx="1976647"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Anson County Employment</a:t>
            </a:r>
          </a:p>
        </p:txBody>
      </p:sp>
      <p:graphicFrame>
        <p:nvGraphicFramePr>
          <p:cNvPr id="11" name="Chart 10">
            <a:extLst>
              <a:ext uri="{FF2B5EF4-FFF2-40B4-BE49-F238E27FC236}">
                <a16:creationId xmlns:a16="http://schemas.microsoft.com/office/drawing/2014/main" id="{DA3495B2-3605-4557-9008-73D9E3F1A844}"/>
              </a:ext>
            </a:extLst>
          </p:cNvPr>
          <p:cNvGraphicFramePr>
            <a:graphicFrameLocks/>
          </p:cNvGraphicFramePr>
          <p:nvPr>
            <p:extLst>
              <p:ext uri="{D42A27DB-BD31-4B8C-83A1-F6EECF244321}">
                <p14:modId xmlns:p14="http://schemas.microsoft.com/office/powerpoint/2010/main" val="4154947353"/>
              </p:ext>
            </p:extLst>
          </p:nvPr>
        </p:nvGraphicFramePr>
        <p:xfrm>
          <a:off x="611378" y="1888254"/>
          <a:ext cx="3695252" cy="1872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6E2A8697-264E-4CA5-A833-A6D458C5D0EB}"/>
              </a:ext>
            </a:extLst>
          </p:cNvPr>
          <p:cNvGraphicFramePr>
            <a:graphicFrameLocks noGrp="1"/>
          </p:cNvGraphicFramePr>
          <p:nvPr>
            <p:extLst>
              <p:ext uri="{D42A27DB-BD31-4B8C-83A1-F6EECF244321}">
                <p14:modId xmlns:p14="http://schemas.microsoft.com/office/powerpoint/2010/main" val="551346139"/>
              </p:ext>
            </p:extLst>
          </p:nvPr>
        </p:nvGraphicFramePr>
        <p:xfrm>
          <a:off x="4473171" y="1934450"/>
          <a:ext cx="4470399" cy="1143000"/>
        </p:xfrm>
        <a:graphic>
          <a:graphicData uri="http://schemas.openxmlformats.org/drawingml/2006/table">
            <a:tbl>
              <a:tblPr/>
              <a:tblGrid>
                <a:gridCol w="546100">
                  <a:extLst>
                    <a:ext uri="{9D8B030D-6E8A-4147-A177-3AD203B41FA5}">
                      <a16:colId xmlns:a16="http://schemas.microsoft.com/office/drawing/2014/main" val="1198326381"/>
                    </a:ext>
                  </a:extLst>
                </a:gridCol>
                <a:gridCol w="982716">
                  <a:extLst>
                    <a:ext uri="{9D8B030D-6E8A-4147-A177-3AD203B41FA5}">
                      <a16:colId xmlns:a16="http://schemas.microsoft.com/office/drawing/2014/main" val="567877228"/>
                    </a:ext>
                  </a:extLst>
                </a:gridCol>
                <a:gridCol w="642884">
                  <a:extLst>
                    <a:ext uri="{9D8B030D-6E8A-4147-A177-3AD203B41FA5}">
                      <a16:colId xmlns:a16="http://schemas.microsoft.com/office/drawing/2014/main" val="2863294186"/>
                    </a:ext>
                  </a:extLst>
                </a:gridCol>
                <a:gridCol w="838200">
                  <a:extLst>
                    <a:ext uri="{9D8B030D-6E8A-4147-A177-3AD203B41FA5}">
                      <a16:colId xmlns:a16="http://schemas.microsoft.com/office/drawing/2014/main" val="1479499198"/>
                    </a:ext>
                  </a:extLst>
                </a:gridCol>
                <a:gridCol w="1460499">
                  <a:extLst>
                    <a:ext uri="{9D8B030D-6E8A-4147-A177-3AD203B41FA5}">
                      <a16:colId xmlns:a16="http://schemas.microsoft.com/office/drawing/2014/main" val="1959713093"/>
                    </a:ext>
                  </a:extLst>
                </a:gridCol>
              </a:tblGrid>
              <a:tr h="190500">
                <a:tc>
                  <a:txBody>
                    <a:bodyPr/>
                    <a:lstStyle/>
                    <a:p>
                      <a:pPr algn="l" fontAlgn="b"/>
                      <a:r>
                        <a:rPr lang="en-US"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Labor Force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Employed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Unemployed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Unemployment Rate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709766745"/>
                  </a:ext>
                </a:extLst>
              </a:tr>
              <a:tr h="190500">
                <a:tc>
                  <a:txBody>
                    <a:bodyPr/>
                    <a:lstStyle/>
                    <a:p>
                      <a:pPr algn="r" fontAlgn="b"/>
                      <a:r>
                        <a:rPr lang="en-US" sz="1100" b="0" i="0" u="none" strike="noStrike">
                          <a:solidFill>
                            <a:srgbClr val="000000"/>
                          </a:solidFill>
                          <a:effectLst/>
                          <a:latin typeface="Calibri" panose="020F0502020204030204" pitchFamily="34" charset="0"/>
                        </a:rPr>
                        <a:t>2000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11,019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10,437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582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5.3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12778524"/>
                  </a:ext>
                </a:extLst>
              </a:tr>
              <a:tr h="190500">
                <a:tc>
                  <a:txBody>
                    <a:bodyPr/>
                    <a:lstStyle/>
                    <a:p>
                      <a:pPr algn="r" fontAlgn="b"/>
                      <a:r>
                        <a:rPr lang="en-US"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10,656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9,811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845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7.9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015807647"/>
                  </a:ext>
                </a:extLst>
              </a:tr>
              <a:tr h="190500">
                <a:tc>
                  <a:txBody>
                    <a:bodyPr/>
                    <a:lstStyle/>
                    <a:p>
                      <a:pPr algn="r" fontAlgn="b"/>
                      <a:r>
                        <a:rPr lang="en-US" sz="1100" b="0" i="0" u="none" strike="noStrike">
                          <a:solidFill>
                            <a:srgbClr val="000000"/>
                          </a:solidFill>
                          <a:effectLst/>
                          <a:latin typeface="Calibri" panose="020F0502020204030204" pitchFamily="34" charset="0"/>
                        </a:rPr>
                        <a:t>2010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11,217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9,649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1,568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14.0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12388241"/>
                  </a:ext>
                </a:extLst>
              </a:tr>
              <a:tr h="190500">
                <a:tc>
                  <a:txBody>
                    <a:bodyPr/>
                    <a:lstStyle/>
                    <a:p>
                      <a:pPr algn="r" fontAlgn="b"/>
                      <a:r>
                        <a:rPr lang="en-US" sz="11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10,817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10,119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698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6.5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231233669"/>
                  </a:ext>
                </a:extLst>
              </a:tr>
              <a:tr h="190500">
                <a:tc>
                  <a:txBody>
                    <a:bodyPr/>
                    <a:lstStyle/>
                    <a:p>
                      <a:pPr algn="r" fontAlgn="b"/>
                      <a:r>
                        <a:rPr lang="en-US" sz="1100" b="0"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10,626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10,192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434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dirty="0">
                          <a:solidFill>
                            <a:srgbClr val="000000"/>
                          </a:solidFill>
                          <a:effectLst/>
                          <a:latin typeface="Arial" panose="020B0604020202020204" pitchFamily="34" charset="0"/>
                        </a:rPr>
                        <a:t>4.1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91268508"/>
                  </a:ext>
                </a:extLst>
              </a:tr>
            </a:tbl>
          </a:graphicData>
        </a:graphic>
      </p:graphicFrame>
      <p:sp>
        <p:nvSpPr>
          <p:cNvPr id="13" name="TextBox 12">
            <a:extLst>
              <a:ext uri="{FF2B5EF4-FFF2-40B4-BE49-F238E27FC236}">
                <a16:creationId xmlns:a16="http://schemas.microsoft.com/office/drawing/2014/main" id="{B2F2F435-AF91-4ED4-BF9A-CE9B6D82829D}"/>
              </a:ext>
            </a:extLst>
          </p:cNvPr>
          <p:cNvSpPr txBox="1"/>
          <p:nvPr/>
        </p:nvSpPr>
        <p:spPr>
          <a:xfrm>
            <a:off x="5379013" y="3439018"/>
            <a:ext cx="2767476"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hlinkClick r:id="rId5"/>
              </a:rPr>
              <a:t>https://www.bls.gov/lau/#tables</a:t>
            </a:r>
            <a:endPar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U.S. Bureau of Labor Statistics</a:t>
            </a: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pic>
        <p:nvPicPr>
          <p:cNvPr id="6" name="Picture 5">
            <a:extLst>
              <a:ext uri="{FF2B5EF4-FFF2-40B4-BE49-F238E27FC236}">
                <a16:creationId xmlns:a16="http://schemas.microsoft.com/office/drawing/2014/main" id="{783E88BA-DB8B-1034-F72F-376387C0EE02}"/>
              </a:ext>
            </a:extLst>
          </p:cNvPr>
          <p:cNvPicPr>
            <a:picLocks noChangeAspect="1"/>
          </p:cNvPicPr>
          <p:nvPr/>
        </p:nvPicPr>
        <p:blipFill>
          <a:blip r:embed="rId6"/>
          <a:stretch>
            <a:fillRect/>
          </a:stretch>
        </p:blipFill>
        <p:spPr>
          <a:xfrm>
            <a:off x="2866540" y="4441084"/>
            <a:ext cx="4367048" cy="2009219"/>
          </a:xfrm>
          <a:prstGeom prst="rect">
            <a:avLst/>
          </a:prstGeom>
        </p:spPr>
      </p:pic>
    </p:spTree>
    <p:extLst>
      <p:ext uri="{BB962C8B-B14F-4D97-AF65-F5344CB8AC3E}">
        <p14:creationId xmlns:p14="http://schemas.microsoft.com/office/powerpoint/2010/main" val="321618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Questions</a:t>
            </a:r>
          </a:p>
        </p:txBody>
      </p:sp>
      <p:sp>
        <p:nvSpPr>
          <p:cNvPr id="4" name="Text Placeholder 3"/>
          <p:cNvSpPr>
            <a:spLocks noGrp="1"/>
          </p:cNvSpPr>
          <p:nvPr>
            <p:ph type="body" sz="quarter" idx="12"/>
          </p:nvPr>
        </p:nvSpPr>
        <p:spPr/>
        <p:txBody>
          <a:bodyPr/>
          <a:lstStyle/>
          <a:p>
            <a:r>
              <a:rPr lang="en-US" dirty="0"/>
              <a:t>Anson County CTP</a:t>
            </a:r>
          </a:p>
        </p:txBody>
      </p:sp>
      <p:sp>
        <p:nvSpPr>
          <p:cNvPr id="7" name="Text Placeholder 6">
            <a:extLst>
              <a:ext uri="{FF2B5EF4-FFF2-40B4-BE49-F238E27FC236}">
                <a16:creationId xmlns:a16="http://schemas.microsoft.com/office/drawing/2014/main" id="{3D6260A5-5C86-415C-8997-063A5F0E854A}"/>
              </a:ext>
            </a:extLst>
          </p:cNvPr>
          <p:cNvSpPr>
            <a:spLocks noGrp="1"/>
          </p:cNvSpPr>
          <p:nvPr>
            <p:ph type="body" sz="quarter" idx="11"/>
          </p:nvPr>
        </p:nvSpPr>
        <p:spPr>
          <a:xfrm>
            <a:off x="457200" y="1733550"/>
            <a:ext cx="8040414" cy="4524375"/>
          </a:xfrm>
        </p:spPr>
        <p:txBody>
          <a:bodyPr/>
          <a:lstStyle/>
          <a:p>
            <a:pPr>
              <a:spcAft>
                <a:spcPts val="1800"/>
              </a:spcAft>
            </a:pPr>
            <a:r>
              <a:rPr lang="en-US" sz="2400" dirty="0"/>
              <a:t>How do you see your county growing? Thoughts on shown trends?</a:t>
            </a:r>
          </a:p>
          <a:p>
            <a:pPr>
              <a:spcAft>
                <a:spcPts val="1800"/>
              </a:spcAft>
            </a:pPr>
            <a:r>
              <a:rPr lang="en-US" sz="2400" dirty="0"/>
              <a:t>Where are people from the county traveling to?</a:t>
            </a:r>
          </a:p>
          <a:p>
            <a:pPr>
              <a:spcAft>
                <a:spcPts val="1800"/>
              </a:spcAft>
            </a:pPr>
            <a:r>
              <a:rPr lang="en-US" sz="2400" dirty="0"/>
              <a:t>Where are people from outside the county traveling from?</a:t>
            </a:r>
          </a:p>
          <a:p>
            <a:pPr>
              <a:spcAft>
                <a:spcPts val="1800"/>
              </a:spcAft>
            </a:pPr>
            <a:r>
              <a:rPr lang="en-US" sz="2400" dirty="0"/>
              <a:t>What if any new development is planned?</a:t>
            </a:r>
          </a:p>
          <a:p>
            <a:pPr>
              <a:spcAft>
                <a:spcPts val="1800"/>
              </a:spcAft>
            </a:pPr>
            <a:r>
              <a:rPr lang="en-US" sz="2400" dirty="0"/>
              <a:t>What are high trafficked areas? (Changes due to tourism, seasons, or events?)</a:t>
            </a:r>
          </a:p>
          <a:p>
            <a:pPr marL="0" indent="0">
              <a:spcAft>
                <a:spcPts val="1800"/>
              </a:spcAft>
              <a:buNone/>
            </a:pPr>
            <a:endParaRPr lang="en-US" sz="2400" dirty="0"/>
          </a:p>
          <a:p>
            <a:endParaRPr lang="en-US" sz="2400" dirty="0"/>
          </a:p>
        </p:txBody>
      </p:sp>
    </p:spTree>
    <p:extLst>
      <p:ext uri="{BB962C8B-B14F-4D97-AF65-F5344CB8AC3E}">
        <p14:creationId xmlns:p14="http://schemas.microsoft.com/office/powerpoint/2010/main" val="344710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Text Placeholder 2"/>
          <p:cNvSpPr>
            <a:spLocks noGrp="1"/>
          </p:cNvSpPr>
          <p:nvPr>
            <p:ph type="body" sz="quarter" idx="11"/>
          </p:nvPr>
        </p:nvSpPr>
        <p:spPr>
          <a:xfrm>
            <a:off x="457200" y="1733550"/>
            <a:ext cx="8445260" cy="4524375"/>
          </a:xfrm>
        </p:spPr>
        <p:txBody>
          <a:bodyPr/>
          <a:lstStyle/>
          <a:p>
            <a:r>
              <a:rPr lang="en-US" sz="2800" dirty="0"/>
              <a:t>NCDOT Transportation Planning Division (TPD)</a:t>
            </a:r>
          </a:p>
          <a:p>
            <a:pPr lvl="1"/>
            <a:r>
              <a:rPr lang="en-US" sz="2400" b="1" dirty="0"/>
              <a:t>Dominique Boyd, </a:t>
            </a:r>
            <a:r>
              <a:rPr lang="en-US" sz="2400" dirty="0">
                <a:hlinkClick r:id="rId3"/>
              </a:rPr>
              <a:t>dlboyd1@ncdot.gov</a:t>
            </a:r>
            <a:r>
              <a:rPr lang="en-US" sz="2400" dirty="0"/>
              <a:t>,                  (919)-707-0932	(Project Manager)</a:t>
            </a:r>
          </a:p>
          <a:p>
            <a:pPr lvl="1"/>
            <a:r>
              <a:rPr lang="en-US" sz="2400" b="1" dirty="0"/>
              <a:t>Roger Castillo</a:t>
            </a:r>
            <a:r>
              <a:rPr lang="en-US" sz="2400" dirty="0"/>
              <a:t>, </a:t>
            </a:r>
            <a:r>
              <a:rPr lang="en-US" sz="2400" dirty="0">
                <a:hlinkClick r:id="rId4"/>
              </a:rPr>
              <a:t>ricastillo@ncdot.gov</a:t>
            </a:r>
            <a:r>
              <a:rPr lang="en-US" sz="2400" dirty="0"/>
              <a:t>, (919) 707-0942 (Project Engineer)</a:t>
            </a:r>
          </a:p>
          <a:p>
            <a:pPr marL="0" indent="0">
              <a:buNone/>
            </a:pPr>
            <a:endParaRPr lang="en-US" sz="1600" dirty="0"/>
          </a:p>
          <a:p>
            <a:r>
              <a:rPr lang="en-US" sz="2800" dirty="0"/>
              <a:t>Rocky River Rural Planning Organization (RPO)</a:t>
            </a:r>
          </a:p>
          <a:p>
            <a:pPr lvl="1"/>
            <a:r>
              <a:rPr lang="en-US" sz="2400" b="1" dirty="0"/>
              <a:t>Lee Snuggs</a:t>
            </a:r>
            <a:r>
              <a:rPr lang="en-US" sz="2400" dirty="0"/>
              <a:t>, </a:t>
            </a:r>
            <a:r>
              <a:rPr lang="en-US" sz="2400" dirty="0">
                <a:hlinkClick r:id="rId5"/>
              </a:rPr>
              <a:t>lsnuggs@rockyriverrpo.org</a:t>
            </a:r>
            <a:r>
              <a:rPr lang="en-US" sz="2400" dirty="0"/>
              <a:t>, 			(704) 986-3871</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13</a:t>
            </a:fld>
            <a:endParaRPr lang="en-US" altLang="en-US" dirty="0"/>
          </a:p>
        </p:txBody>
      </p:sp>
      <p:sp>
        <p:nvSpPr>
          <p:cNvPr id="6" name="Text Placeholder 3">
            <a:extLst>
              <a:ext uri="{FF2B5EF4-FFF2-40B4-BE49-F238E27FC236}">
                <a16:creationId xmlns:a16="http://schemas.microsoft.com/office/drawing/2014/main" id="{08370B56-5959-4766-B050-FA4DF1EBFAA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0360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85A7AB-62D5-BB49-9143-B22354004447}" type="slidenum">
              <a:rPr lang="en-US" smtClean="0"/>
              <a:pPr/>
              <a:t>14</a:t>
            </a:fld>
            <a:endParaRPr lang="en-US" dirty="0"/>
          </a:p>
        </p:txBody>
      </p:sp>
      <p:sp>
        <p:nvSpPr>
          <p:cNvPr id="3" name="Title 2"/>
          <p:cNvSpPr>
            <a:spLocks noGrp="1"/>
          </p:cNvSpPr>
          <p:nvPr>
            <p:ph type="title"/>
          </p:nvPr>
        </p:nvSpPr>
        <p:spPr/>
        <p:txBody>
          <a:bodyPr/>
          <a:lstStyle/>
          <a:p>
            <a:pPr algn="ctr"/>
            <a:r>
              <a:rPr lang="en-US" b="1" i="1" dirty="0"/>
              <a:t>QUESTIONS</a:t>
            </a:r>
          </a:p>
        </p:txBody>
      </p:sp>
      <p:pic>
        <p:nvPicPr>
          <p:cNvPr id="1026" name="Picture 2" descr="C:\Users\prcook\AppData\Local\Microsoft\Windows\Temporary Internet Files\Content.IE5\M3NY33BW\MC900434859[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1617" y="2208811"/>
            <a:ext cx="2547340" cy="254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9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Vision Statement</a:t>
            </a:r>
          </a:p>
        </p:txBody>
      </p:sp>
      <p:sp>
        <p:nvSpPr>
          <p:cNvPr id="3" name="Text Placeholder 2"/>
          <p:cNvSpPr>
            <a:spLocks noGrp="1"/>
          </p:cNvSpPr>
          <p:nvPr>
            <p:ph type="body" sz="quarter" idx="11"/>
          </p:nvPr>
        </p:nvSpPr>
        <p:spPr/>
        <p:txBody>
          <a:bodyPr/>
          <a:lstStyle/>
          <a:p>
            <a:pPr marL="0" indent="0">
              <a:buNone/>
            </a:pPr>
            <a:r>
              <a:rPr lang="en-US" sz="2800" dirty="0"/>
              <a:t>This statement should capture the community’s vision for how the transportation system should function in the future.</a:t>
            </a:r>
          </a:p>
          <a:p>
            <a:r>
              <a:rPr lang="en-US" sz="2000" dirty="0"/>
              <a:t>Written in present tense</a:t>
            </a:r>
          </a:p>
          <a:p>
            <a:r>
              <a:rPr lang="en-US" sz="2000" dirty="0"/>
              <a:t>Describe the best outcome achievable</a:t>
            </a:r>
          </a:p>
          <a:p>
            <a:r>
              <a:rPr lang="en-US" sz="2000" dirty="0"/>
              <a:t>Does not specify timeframe or provide numeric measures</a:t>
            </a:r>
          </a:p>
          <a:p>
            <a:r>
              <a:rPr lang="en-US" sz="2000" dirty="0"/>
              <a:t>Helps build a picture for the community</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pic>
        <p:nvPicPr>
          <p:cNvPr id="6" name="Picture 5" descr="Sea of hands in the middle">
            <a:extLst>
              <a:ext uri="{FF2B5EF4-FFF2-40B4-BE49-F238E27FC236}">
                <a16:creationId xmlns:a16="http://schemas.microsoft.com/office/drawing/2014/main" id="{B7169718-C98F-4081-BDE8-8440DA685B0B}"/>
              </a:ext>
            </a:extLst>
          </p:cNvPr>
          <p:cNvPicPr>
            <a:picLocks noChangeAspect="1"/>
          </p:cNvPicPr>
          <p:nvPr/>
        </p:nvPicPr>
        <p:blipFill>
          <a:blip r:embed="rId3"/>
          <a:stretch>
            <a:fillRect/>
          </a:stretch>
        </p:blipFill>
        <p:spPr>
          <a:xfrm>
            <a:off x="5406189" y="4412676"/>
            <a:ext cx="3096126" cy="2063580"/>
          </a:xfrm>
          <a:prstGeom prst="rect">
            <a:avLst/>
          </a:prstGeom>
        </p:spPr>
      </p:pic>
    </p:spTree>
    <p:extLst>
      <p:ext uri="{BB962C8B-B14F-4D97-AF65-F5344CB8AC3E}">
        <p14:creationId xmlns:p14="http://schemas.microsoft.com/office/powerpoint/2010/main" val="357932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Vision Statement Breakdown</a:t>
            </a:r>
          </a:p>
        </p:txBody>
      </p:sp>
      <p:sp>
        <p:nvSpPr>
          <p:cNvPr id="3" name="Text Placeholder 2"/>
          <p:cNvSpPr>
            <a:spLocks noGrp="1"/>
          </p:cNvSpPr>
          <p:nvPr>
            <p:ph type="body" sz="quarter" idx="11"/>
          </p:nvPr>
        </p:nvSpPr>
        <p:spPr>
          <a:xfrm>
            <a:off x="264695" y="1412708"/>
            <a:ext cx="8622632" cy="1283195"/>
          </a:xfrm>
        </p:spPr>
        <p:txBody>
          <a:bodyPr/>
          <a:lstStyle/>
          <a:p>
            <a:pPr marL="0" indent="0">
              <a:buNone/>
            </a:pPr>
            <a:r>
              <a:rPr lang="en-US" sz="1600" dirty="0"/>
              <a:t>Produce and maintain a Comprehensive Transportation Plan to preserve and promote the quality of life and economic development of Anson County and all its municipalities that includes roadway systems, rail, transit, and sidewalks. This will be accomplished by providing an accessible, integrated, efficient, and safe transportation system.</a:t>
            </a:r>
          </a:p>
          <a:p>
            <a:pPr marL="0" indent="0">
              <a:buNone/>
            </a:pPr>
            <a:endParaRPr lang="en-US" sz="1600" dirty="0"/>
          </a:p>
          <a:p>
            <a:pPr marL="0" indent="0">
              <a:buNone/>
            </a:pPr>
            <a:endParaRPr lang="en-US" sz="1600"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3</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
        <p:nvSpPr>
          <p:cNvPr id="4" name="TextBox 3">
            <a:extLst>
              <a:ext uri="{FF2B5EF4-FFF2-40B4-BE49-F238E27FC236}">
                <a16:creationId xmlns:a16="http://schemas.microsoft.com/office/drawing/2014/main" id="{115F9CA0-0EFE-4290-6C67-C633ED38FEFD}"/>
              </a:ext>
            </a:extLst>
          </p:cNvPr>
          <p:cNvSpPr txBox="1"/>
          <p:nvPr/>
        </p:nvSpPr>
        <p:spPr>
          <a:xfrm>
            <a:off x="341586" y="3026979"/>
            <a:ext cx="4130566" cy="1754326"/>
          </a:xfrm>
          <a:prstGeom prst="rect">
            <a:avLst/>
          </a:prstGeom>
          <a:noFill/>
        </p:spPr>
        <p:txBody>
          <a:bodyPr wrap="square" rtlCol="0">
            <a:spAutoFit/>
          </a:bodyPr>
          <a:lstStyle/>
          <a:p>
            <a:r>
              <a:rPr lang="en-US" b="1" dirty="0"/>
              <a:t>Current Themes</a:t>
            </a:r>
          </a:p>
          <a:p>
            <a:pPr marL="285750" indent="-285750">
              <a:buFont typeface="Arial" panose="020B0604020202020204" pitchFamily="34" charset="0"/>
              <a:buChar char="•"/>
            </a:pPr>
            <a:r>
              <a:rPr lang="en-US" dirty="0"/>
              <a:t>Economic Development</a:t>
            </a:r>
          </a:p>
          <a:p>
            <a:pPr marL="285750" indent="-285750">
              <a:buFont typeface="Arial" panose="020B0604020202020204" pitchFamily="34" charset="0"/>
              <a:buChar char="•"/>
            </a:pPr>
            <a:r>
              <a:rPr lang="en-US" dirty="0"/>
              <a:t>Multimodal</a:t>
            </a:r>
          </a:p>
          <a:p>
            <a:pPr marL="285750" indent="-285750">
              <a:buFont typeface="Arial" panose="020B0604020202020204" pitchFamily="34" charset="0"/>
              <a:buChar char="•"/>
            </a:pPr>
            <a:r>
              <a:rPr lang="en-US" dirty="0"/>
              <a:t>Accessibility</a:t>
            </a:r>
          </a:p>
          <a:p>
            <a:pPr marL="285750" indent="-285750">
              <a:buFont typeface="Arial" panose="020B0604020202020204" pitchFamily="34" charset="0"/>
              <a:buChar char="•"/>
            </a:pPr>
            <a:r>
              <a:rPr lang="en-US" dirty="0"/>
              <a:t>Safety</a:t>
            </a:r>
          </a:p>
          <a:p>
            <a:pPr marL="285750" indent="-285750">
              <a:buFont typeface="Arial" panose="020B0604020202020204" pitchFamily="34" charset="0"/>
              <a:buChar char="•"/>
            </a:pPr>
            <a:r>
              <a:rPr lang="en-US" dirty="0"/>
              <a:t>Efficiency/Travel Time Reliability</a:t>
            </a:r>
          </a:p>
        </p:txBody>
      </p:sp>
      <p:sp>
        <p:nvSpPr>
          <p:cNvPr id="7" name="TextBox 6">
            <a:extLst>
              <a:ext uri="{FF2B5EF4-FFF2-40B4-BE49-F238E27FC236}">
                <a16:creationId xmlns:a16="http://schemas.microsoft.com/office/drawing/2014/main" id="{A55BB1D0-371C-92C2-B4AB-AD498D020A30}"/>
              </a:ext>
            </a:extLst>
          </p:cNvPr>
          <p:cNvSpPr txBox="1"/>
          <p:nvPr/>
        </p:nvSpPr>
        <p:spPr>
          <a:xfrm>
            <a:off x="4540469" y="3038546"/>
            <a:ext cx="4130566" cy="2862322"/>
          </a:xfrm>
          <a:prstGeom prst="rect">
            <a:avLst/>
          </a:prstGeom>
          <a:noFill/>
        </p:spPr>
        <p:txBody>
          <a:bodyPr wrap="square" rtlCol="0">
            <a:spAutoFit/>
          </a:bodyPr>
          <a:lstStyle/>
          <a:p>
            <a:r>
              <a:rPr lang="en-US" b="1" dirty="0"/>
              <a:t>Other Common Themes</a:t>
            </a:r>
          </a:p>
          <a:p>
            <a:pPr marL="285750" indent="-285750">
              <a:buFont typeface="Arial" panose="020B0604020202020204" pitchFamily="34" charset="0"/>
              <a:buChar char="•"/>
            </a:pPr>
            <a:r>
              <a:rPr lang="en-US" dirty="0"/>
              <a:t>Rural/Urban Character</a:t>
            </a:r>
          </a:p>
          <a:p>
            <a:pPr marL="285750" indent="-285750">
              <a:buFont typeface="Arial" panose="020B0604020202020204" pitchFamily="34" charset="0"/>
              <a:buChar char="•"/>
            </a:pPr>
            <a:r>
              <a:rPr lang="en-US" dirty="0"/>
              <a:t>Mobility</a:t>
            </a:r>
          </a:p>
          <a:p>
            <a:pPr marL="285750" indent="-285750">
              <a:buFont typeface="Arial" panose="020B0604020202020204" pitchFamily="34" charset="0"/>
              <a:buChar char="•"/>
            </a:pPr>
            <a:r>
              <a:rPr lang="en-US" dirty="0"/>
              <a:t>Environmental</a:t>
            </a:r>
          </a:p>
          <a:p>
            <a:pPr marL="285750" indent="-285750">
              <a:buFont typeface="Arial" panose="020B0604020202020204" pitchFamily="34" charset="0"/>
              <a:buChar char="•"/>
            </a:pPr>
            <a:r>
              <a:rPr lang="en-US" dirty="0"/>
              <a:t>Sustainable</a:t>
            </a:r>
          </a:p>
          <a:p>
            <a:pPr marL="285750" indent="-285750">
              <a:buFont typeface="Arial" panose="020B0604020202020204" pitchFamily="34" charset="0"/>
              <a:buChar char="•"/>
            </a:pPr>
            <a:r>
              <a:rPr lang="en-US" dirty="0"/>
              <a:t>Advocating Healthy Lifestyle</a:t>
            </a:r>
          </a:p>
          <a:p>
            <a:pPr marL="285750" indent="-285750">
              <a:buFont typeface="Arial" panose="020B0604020202020204" pitchFamily="34" charset="0"/>
              <a:buChar char="•"/>
            </a:pPr>
            <a:r>
              <a:rPr lang="en-US" dirty="0"/>
              <a:t>Natural Beauty</a:t>
            </a:r>
          </a:p>
          <a:p>
            <a:pPr marL="285750" indent="-285750">
              <a:buFont typeface="Arial" panose="020B0604020202020204" pitchFamily="34" charset="0"/>
              <a:buChar char="•"/>
            </a:pPr>
            <a:r>
              <a:rPr lang="en-US" dirty="0"/>
              <a:t>Adapting to technology</a:t>
            </a:r>
          </a:p>
          <a:p>
            <a:pPr marL="285750" indent="-285750">
              <a:buFont typeface="Arial" panose="020B0604020202020204" pitchFamily="34" charset="0"/>
              <a:buChar char="•"/>
            </a:pPr>
            <a:r>
              <a:rPr lang="en-US" dirty="0"/>
              <a:t>Connectivity</a:t>
            </a:r>
          </a:p>
          <a:p>
            <a:pPr marL="285750" indent="-285750">
              <a:buFont typeface="Arial" panose="020B0604020202020204" pitchFamily="34" charset="0"/>
              <a:buChar char="•"/>
            </a:pPr>
            <a:r>
              <a:rPr lang="en-US" dirty="0"/>
              <a:t>Accommodating users</a:t>
            </a:r>
          </a:p>
        </p:txBody>
      </p:sp>
    </p:spTree>
    <p:extLst>
      <p:ext uri="{BB962C8B-B14F-4D97-AF65-F5344CB8AC3E}">
        <p14:creationId xmlns:p14="http://schemas.microsoft.com/office/powerpoint/2010/main" val="274604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Goals and Objectives</a:t>
            </a:r>
          </a:p>
        </p:txBody>
      </p:sp>
      <p:sp>
        <p:nvSpPr>
          <p:cNvPr id="3" name="Text Placeholder 2"/>
          <p:cNvSpPr>
            <a:spLocks noGrp="1"/>
          </p:cNvSpPr>
          <p:nvPr>
            <p:ph type="body" sz="quarter" idx="11"/>
          </p:nvPr>
        </p:nvSpPr>
        <p:spPr>
          <a:xfrm>
            <a:off x="457201" y="1348541"/>
            <a:ext cx="8229600" cy="1100370"/>
          </a:xfrm>
        </p:spPr>
        <p:txBody>
          <a:bodyPr/>
          <a:lstStyle/>
          <a:p>
            <a:pPr marL="0" indent="0">
              <a:buNone/>
            </a:pPr>
            <a:r>
              <a:rPr lang="en-US" sz="2000" dirty="0"/>
              <a:t>Goals - </a:t>
            </a:r>
            <a:r>
              <a:rPr lang="en-US" sz="1600" dirty="0"/>
              <a:t>General, Separates the Vision statement into themes</a:t>
            </a:r>
          </a:p>
          <a:p>
            <a:pPr marL="0" indent="0">
              <a:buNone/>
            </a:pPr>
            <a:r>
              <a:rPr lang="en-US" sz="2000" dirty="0"/>
              <a:t>Objectives - </a:t>
            </a:r>
            <a:r>
              <a:rPr lang="en-US" sz="1600" dirty="0"/>
              <a:t>Specific, Action oriented, Measurable, Reasonable</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
        <p:nvSpPr>
          <p:cNvPr id="4" name="TextBox 3">
            <a:extLst>
              <a:ext uri="{FF2B5EF4-FFF2-40B4-BE49-F238E27FC236}">
                <a16:creationId xmlns:a16="http://schemas.microsoft.com/office/drawing/2014/main" id="{6BDAD779-4EF9-873C-D312-91C004B2FAE3}"/>
              </a:ext>
            </a:extLst>
          </p:cNvPr>
          <p:cNvSpPr txBox="1"/>
          <p:nvPr/>
        </p:nvSpPr>
        <p:spPr>
          <a:xfrm>
            <a:off x="551793" y="2146665"/>
            <a:ext cx="8014138"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Multimodal - Provide a transportation system that accommodates for all modes of transportation.</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Provide Bicycle and pedestrian accommodations on facilities that connect key destinations</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Provide more opportunities more transit options to medical centers</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Safety – Provide a safe transportation system</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Reduce crashes along major intersections</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Promote safe driving behaviors by providing speed controlling tools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Accessibility – Provide a transportation system accessible to all users.</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Improve signage for residents and visitors</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Provide safe access to transit facilities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Economic Development – Provide a transportation system to supports economic development</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Improve mobility along x corridor to allow access for  future businesses</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Support tourism by implementing more scenic roadways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3687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Questions</a:t>
            </a:r>
          </a:p>
        </p:txBody>
      </p:sp>
      <p:sp>
        <p:nvSpPr>
          <p:cNvPr id="4" name="Text Placeholder 3"/>
          <p:cNvSpPr>
            <a:spLocks noGrp="1"/>
          </p:cNvSpPr>
          <p:nvPr>
            <p:ph type="body" sz="quarter" idx="12"/>
          </p:nvPr>
        </p:nvSpPr>
        <p:spPr/>
        <p:txBody>
          <a:bodyPr/>
          <a:lstStyle/>
          <a:p>
            <a:r>
              <a:rPr lang="en-US" dirty="0"/>
              <a:t>Anson County CTP</a:t>
            </a:r>
          </a:p>
        </p:txBody>
      </p:sp>
      <p:sp>
        <p:nvSpPr>
          <p:cNvPr id="7" name="Text Placeholder 6">
            <a:extLst>
              <a:ext uri="{FF2B5EF4-FFF2-40B4-BE49-F238E27FC236}">
                <a16:creationId xmlns:a16="http://schemas.microsoft.com/office/drawing/2014/main" id="{3D6260A5-5C86-415C-8997-063A5F0E854A}"/>
              </a:ext>
            </a:extLst>
          </p:cNvPr>
          <p:cNvSpPr>
            <a:spLocks noGrp="1"/>
          </p:cNvSpPr>
          <p:nvPr>
            <p:ph type="body" sz="quarter" idx="11"/>
          </p:nvPr>
        </p:nvSpPr>
        <p:spPr>
          <a:xfrm>
            <a:off x="457200" y="1733550"/>
            <a:ext cx="8040414" cy="4524375"/>
          </a:xfrm>
        </p:spPr>
        <p:txBody>
          <a:bodyPr/>
          <a:lstStyle/>
          <a:p>
            <a:pPr>
              <a:spcAft>
                <a:spcPts val="1800"/>
              </a:spcAft>
            </a:pPr>
            <a:r>
              <a:rPr lang="en-US" sz="2400" dirty="0"/>
              <a:t>What is most important for the community for the future of Anson County in terms of transportation?</a:t>
            </a:r>
          </a:p>
          <a:p>
            <a:pPr>
              <a:spcAft>
                <a:spcPts val="1800"/>
              </a:spcAft>
            </a:pPr>
            <a:r>
              <a:rPr lang="en-US" sz="2400" dirty="0"/>
              <a:t>What problems do you feel like should be addressed throughout this plan?</a:t>
            </a:r>
          </a:p>
          <a:p>
            <a:pPr>
              <a:spcAft>
                <a:spcPts val="1800"/>
              </a:spcAft>
            </a:pPr>
            <a:r>
              <a:rPr lang="en-US" sz="2400" dirty="0"/>
              <a:t>What transportation improvements should be made and through what methods?</a:t>
            </a:r>
          </a:p>
          <a:p>
            <a:pPr>
              <a:spcAft>
                <a:spcPts val="1800"/>
              </a:spcAft>
            </a:pPr>
            <a:r>
              <a:rPr lang="en-US" sz="2400" dirty="0"/>
              <a:t>Any innovations to plan for in the future?</a:t>
            </a:r>
          </a:p>
          <a:p>
            <a:endParaRPr lang="en-US" sz="2400" dirty="0"/>
          </a:p>
        </p:txBody>
      </p:sp>
    </p:spTree>
    <p:extLst>
      <p:ext uri="{BB962C8B-B14F-4D97-AF65-F5344CB8AC3E}">
        <p14:creationId xmlns:p14="http://schemas.microsoft.com/office/powerpoint/2010/main" val="97038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Goals and Objectives Survey</a:t>
            </a:r>
          </a:p>
        </p:txBody>
      </p:sp>
      <p:sp>
        <p:nvSpPr>
          <p:cNvPr id="3" name="Text Placeholder 2"/>
          <p:cNvSpPr>
            <a:spLocks noGrp="1"/>
          </p:cNvSpPr>
          <p:nvPr>
            <p:ph type="body" sz="quarter" idx="11"/>
          </p:nvPr>
        </p:nvSpPr>
        <p:spPr>
          <a:xfrm>
            <a:off x="457201" y="1612900"/>
            <a:ext cx="8229600" cy="4948321"/>
          </a:xfrm>
        </p:spPr>
        <p:txBody>
          <a:bodyPr/>
          <a:lstStyle/>
          <a:p>
            <a:r>
              <a:rPr lang="en-US" sz="2800" dirty="0"/>
              <a:t>Used to refine and improve the Vision, Goals and Objectives</a:t>
            </a:r>
          </a:p>
          <a:p>
            <a:r>
              <a:rPr lang="en-US" sz="2800" dirty="0"/>
              <a:t>Identify community concerns</a:t>
            </a:r>
          </a:p>
          <a:p>
            <a:r>
              <a:rPr lang="en-US" sz="2800" dirty="0"/>
              <a:t>Feedback specific to local transportation systems</a:t>
            </a:r>
          </a:p>
          <a:p>
            <a:pPr marL="0" indent="0">
              <a:buNone/>
            </a:pPr>
            <a:endParaRPr lang="en-US" sz="2800" dirty="0"/>
          </a:p>
          <a:p>
            <a:pPr marL="0" indent="0">
              <a:buNone/>
            </a:pPr>
            <a:r>
              <a:rPr lang="en-US" sz="2800" dirty="0"/>
              <a:t>DRAFT Anson CTP Survey</a:t>
            </a:r>
          </a:p>
          <a:p>
            <a:r>
              <a:rPr lang="en-US" sz="1600" dirty="0">
                <a:hlinkClick r:id="rId3"/>
              </a:rPr>
              <a:t>https://demo.metroquestsurvey.com/sc5k5j</a:t>
            </a:r>
            <a:endParaRPr lang="en-US" sz="1600" dirty="0"/>
          </a:p>
          <a:p>
            <a:pPr marL="0" indent="0">
              <a:buNone/>
            </a:pPr>
            <a:endParaRPr lang="en-US" sz="1600"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6</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pic>
        <p:nvPicPr>
          <p:cNvPr id="9" name="Graphic 8" descr="Group brainstorm with solid fill">
            <a:extLst>
              <a:ext uri="{FF2B5EF4-FFF2-40B4-BE49-F238E27FC236}">
                <a16:creationId xmlns:a16="http://schemas.microsoft.com/office/drawing/2014/main" id="{4A38D3B9-BA3A-4F2D-8644-0546FCAE1F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91726" y="4170447"/>
            <a:ext cx="1965158" cy="1965158"/>
          </a:xfrm>
          <a:prstGeom prst="rect">
            <a:avLst/>
          </a:prstGeom>
        </p:spPr>
      </p:pic>
    </p:spTree>
    <p:extLst>
      <p:ext uri="{BB962C8B-B14F-4D97-AF65-F5344CB8AC3E}">
        <p14:creationId xmlns:p14="http://schemas.microsoft.com/office/powerpoint/2010/main" val="106824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Questions</a:t>
            </a:r>
          </a:p>
        </p:txBody>
      </p:sp>
      <p:sp>
        <p:nvSpPr>
          <p:cNvPr id="4" name="Text Placeholder 3"/>
          <p:cNvSpPr>
            <a:spLocks noGrp="1"/>
          </p:cNvSpPr>
          <p:nvPr>
            <p:ph type="body" sz="quarter" idx="12"/>
          </p:nvPr>
        </p:nvSpPr>
        <p:spPr/>
        <p:txBody>
          <a:bodyPr/>
          <a:lstStyle/>
          <a:p>
            <a:r>
              <a:rPr lang="en-US" dirty="0"/>
              <a:t>Anson County CTP</a:t>
            </a:r>
          </a:p>
        </p:txBody>
      </p:sp>
      <p:sp>
        <p:nvSpPr>
          <p:cNvPr id="7" name="Text Placeholder 6">
            <a:extLst>
              <a:ext uri="{FF2B5EF4-FFF2-40B4-BE49-F238E27FC236}">
                <a16:creationId xmlns:a16="http://schemas.microsoft.com/office/drawing/2014/main" id="{3D6260A5-5C86-415C-8997-063A5F0E854A}"/>
              </a:ext>
            </a:extLst>
          </p:cNvPr>
          <p:cNvSpPr>
            <a:spLocks noGrp="1"/>
          </p:cNvSpPr>
          <p:nvPr>
            <p:ph type="body" sz="quarter" idx="11"/>
          </p:nvPr>
        </p:nvSpPr>
        <p:spPr>
          <a:xfrm>
            <a:off x="457200" y="1733550"/>
            <a:ext cx="8040414" cy="4524375"/>
          </a:xfrm>
        </p:spPr>
        <p:txBody>
          <a:bodyPr/>
          <a:lstStyle/>
          <a:p>
            <a:pPr>
              <a:spcAft>
                <a:spcPts val="1800"/>
              </a:spcAft>
            </a:pPr>
            <a:r>
              <a:rPr lang="en-US" sz="2400" dirty="0"/>
              <a:t>How can the Draft Survey be improved?</a:t>
            </a:r>
          </a:p>
          <a:p>
            <a:pPr>
              <a:spcAft>
                <a:spcPts val="1800"/>
              </a:spcAft>
            </a:pPr>
            <a:r>
              <a:rPr lang="en-US" sz="2400" dirty="0"/>
              <a:t>What kind of questions specific to Anson County could help identify the community’s outlook?</a:t>
            </a:r>
          </a:p>
        </p:txBody>
      </p:sp>
    </p:spTree>
    <p:extLst>
      <p:ext uri="{BB962C8B-B14F-4D97-AF65-F5344CB8AC3E}">
        <p14:creationId xmlns:p14="http://schemas.microsoft.com/office/powerpoint/2010/main" val="248101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E404-44EE-AA9B-DB3B-6F794C3E4694}"/>
              </a:ext>
            </a:extLst>
          </p:cNvPr>
          <p:cNvSpPr>
            <a:spLocks noGrp="1"/>
          </p:cNvSpPr>
          <p:nvPr>
            <p:ph type="title"/>
          </p:nvPr>
        </p:nvSpPr>
        <p:spPr/>
        <p:txBody>
          <a:bodyPr/>
          <a:lstStyle/>
          <a:p>
            <a:r>
              <a:rPr lang="en-US" dirty="0"/>
              <a:t>Title VI Maps</a:t>
            </a:r>
          </a:p>
        </p:txBody>
      </p:sp>
      <p:sp>
        <p:nvSpPr>
          <p:cNvPr id="3" name="Text Placeholder 2">
            <a:extLst>
              <a:ext uri="{FF2B5EF4-FFF2-40B4-BE49-F238E27FC236}">
                <a16:creationId xmlns:a16="http://schemas.microsoft.com/office/drawing/2014/main" id="{97C79A86-0B8C-058A-572A-C5CEF32ACE66}"/>
              </a:ext>
            </a:extLst>
          </p:cNvPr>
          <p:cNvSpPr>
            <a:spLocks noGrp="1"/>
          </p:cNvSpPr>
          <p:nvPr>
            <p:ph type="body" sz="quarter" idx="11"/>
          </p:nvPr>
        </p:nvSpPr>
        <p:spPr/>
        <p:txBody>
          <a:bodyPr/>
          <a:lstStyle/>
          <a:p>
            <a:r>
              <a:rPr lang="en-US" sz="2000" dirty="0"/>
              <a:t>The NCDOT is committed to ensuring that no person  – on the grounds of race, color, national origin, limited English proficiency, income status, sex, age or disability – is excluded from participating  in, denied the benefits of or otherwise subjected to discrimination under any NCDOT program or activity.</a:t>
            </a:r>
          </a:p>
          <a:p>
            <a:pPr lvl="1"/>
            <a:r>
              <a:rPr lang="en-US" sz="1600" dirty="0"/>
              <a:t>These maps will help us while making recommendations.</a:t>
            </a:r>
          </a:p>
          <a:p>
            <a:pPr lvl="1"/>
            <a:r>
              <a:rPr lang="en-US" sz="1600" dirty="0"/>
              <a:t>These maps will assist in locating areas where we may need additional outreach.</a:t>
            </a:r>
          </a:p>
        </p:txBody>
      </p:sp>
      <p:sp>
        <p:nvSpPr>
          <p:cNvPr id="5" name="Slide Number Placeholder 4">
            <a:extLst>
              <a:ext uri="{FF2B5EF4-FFF2-40B4-BE49-F238E27FC236}">
                <a16:creationId xmlns:a16="http://schemas.microsoft.com/office/drawing/2014/main" id="{E9565C62-F8D1-4FD4-715E-78E4CEDE5116}"/>
              </a:ext>
            </a:extLst>
          </p:cNvPr>
          <p:cNvSpPr>
            <a:spLocks noGrp="1"/>
          </p:cNvSpPr>
          <p:nvPr>
            <p:ph type="sldNum" sz="quarter" idx="13"/>
          </p:nvPr>
        </p:nvSpPr>
        <p:spPr/>
        <p:txBody>
          <a:bodyPr/>
          <a:lstStyle/>
          <a:p>
            <a:pPr>
              <a:defRPr/>
            </a:pPr>
            <a:fld id="{3C2E06F5-03C5-4BA5-AE80-2E98A827F366}" type="slidenum">
              <a:rPr lang="en-US" altLang="en-US" smtClean="0"/>
              <a:pPr>
                <a:defRPr/>
              </a:pPr>
              <a:t>8</a:t>
            </a:fld>
            <a:endParaRPr lang="en-US" altLang="en-US" dirty="0"/>
          </a:p>
        </p:txBody>
      </p:sp>
      <p:pic>
        <p:nvPicPr>
          <p:cNvPr id="7" name="Picture 6" descr="Sea of hands in the middle">
            <a:extLst>
              <a:ext uri="{FF2B5EF4-FFF2-40B4-BE49-F238E27FC236}">
                <a16:creationId xmlns:a16="http://schemas.microsoft.com/office/drawing/2014/main" id="{8F4CE6BC-DAEA-E775-3D97-84D23923F8A5}"/>
              </a:ext>
            </a:extLst>
          </p:cNvPr>
          <p:cNvPicPr>
            <a:picLocks noChangeAspect="1"/>
          </p:cNvPicPr>
          <p:nvPr/>
        </p:nvPicPr>
        <p:blipFill>
          <a:blip r:embed="rId2"/>
          <a:stretch>
            <a:fillRect/>
          </a:stretch>
        </p:blipFill>
        <p:spPr>
          <a:xfrm>
            <a:off x="5590586" y="4198881"/>
            <a:ext cx="2943813" cy="1962063"/>
          </a:xfrm>
          <a:prstGeom prst="rect">
            <a:avLst/>
          </a:prstGeom>
        </p:spPr>
      </p:pic>
      <p:sp>
        <p:nvSpPr>
          <p:cNvPr id="9" name="Text Placeholder 3">
            <a:extLst>
              <a:ext uri="{FF2B5EF4-FFF2-40B4-BE49-F238E27FC236}">
                <a16:creationId xmlns:a16="http://schemas.microsoft.com/office/drawing/2014/main" id="{5CE4F7C8-EC97-2DD1-E4F1-2C7B850ADB04}"/>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96906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Survey Distribution Methods</a:t>
            </a:r>
          </a:p>
        </p:txBody>
      </p:sp>
      <p:sp>
        <p:nvSpPr>
          <p:cNvPr id="3" name="Text Placeholder 2"/>
          <p:cNvSpPr>
            <a:spLocks noGrp="1"/>
          </p:cNvSpPr>
          <p:nvPr>
            <p:ph type="body" sz="quarter" idx="11"/>
          </p:nvPr>
        </p:nvSpPr>
        <p:spPr>
          <a:xfrm>
            <a:off x="457201" y="1612900"/>
            <a:ext cx="8229600" cy="4948321"/>
          </a:xfrm>
        </p:spPr>
        <p:txBody>
          <a:bodyPr/>
          <a:lstStyle/>
          <a:p>
            <a:pPr marL="0" indent="0">
              <a:buNone/>
            </a:pPr>
            <a:r>
              <a:rPr lang="en-US" sz="2800" dirty="0"/>
              <a:t>We want to reach out to as many people as possible. Examples of methods to increase outreach:</a:t>
            </a:r>
          </a:p>
          <a:p>
            <a:r>
              <a:rPr lang="en-US" sz="2000" dirty="0"/>
              <a:t>Libraries</a:t>
            </a:r>
          </a:p>
          <a:p>
            <a:r>
              <a:rPr lang="en-US" sz="2000" dirty="0"/>
              <a:t>Transit Buses</a:t>
            </a:r>
          </a:p>
          <a:p>
            <a:r>
              <a:rPr lang="en-US" sz="2000" dirty="0"/>
              <a:t>Local Shops</a:t>
            </a:r>
          </a:p>
          <a:p>
            <a:r>
              <a:rPr lang="en-US" sz="2000" dirty="0"/>
              <a:t>Community Centers</a:t>
            </a:r>
          </a:p>
          <a:p>
            <a:r>
              <a:rPr lang="en-US" sz="2000" dirty="0"/>
              <a:t>Schools</a:t>
            </a:r>
          </a:p>
          <a:p>
            <a:r>
              <a:rPr lang="en-US" sz="2000" dirty="0"/>
              <a:t>Local Newspaper</a:t>
            </a:r>
          </a:p>
          <a:p>
            <a:r>
              <a:rPr lang="en-US" sz="2000" dirty="0"/>
              <a:t>Social Media</a:t>
            </a:r>
          </a:p>
          <a:p>
            <a:r>
              <a:rPr lang="en-US" sz="2000" dirty="0"/>
              <a:t>Churches</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9</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3586370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TP Overview.potx" id="{6100E0A1-8D6C-45A4-9D3E-7EB2A456DF95}" vid="{74AD17E8-71C9-4D01-99E1-C2797F6AC1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ef604a7-ebc4-47af-96e9-7f1ad444f50a"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6f00c2e-ac5c-418b-9f13-a0771dbd417d">INSIDE-161-15</_dlc_DocId>
    <_dlc_DocIdUrl xmlns="16f00c2e-ac5c-418b-9f13-a0771dbd417d">
      <Url>https://connect.ncdot.gov/Business/_layouts/15/DocIdRedir.aspx?ID=INSIDE-161-15</Url>
      <Description>INSIDE-161-15</Description>
    </_dlc_DocIdUrl>
    <Document_x0020_Category xmlns="82e4dbae-68f1-44b9-a9de-1019b054425c">Public Involvement</Document_x0020_Category>
    <DocumentSetDescription xmlns="http://schemas.microsoft.com/sharepoint/v3">The Anson County Comprehensive Transportation Plan (CTP) is a joint effort between Anson County, its incorporated municipalities, the Rocky River Rural Planning Organization, and the NCDOT - Transportation Planning Division.  It is currently under study, and more information will be posted here as it becomes available.</DocumentSetDescription>
    <Document_x0020_Status xmlns="82e4dbae-68f1-44b9-a9de-1019b054425c">Final</Document_x0020_Status>
    <CTP_x0020_Status xmlns="82e4dbae-68f1-44b9-a9de-1019b054425c">Under Study</CTP_x0020_Status>
    <URL xmlns="http://schemas.microsoft.com/sharepoint/v3">
      <Url xsi:nil="true"/>
      <Description xsi:nil="true"/>
    </URL>
    <CTP_x0020_Type xmlns="82e4dbae-68f1-44b9-a9de-1019b054425c">County</CTP_x0020_Type>
    <Document_x0020_Type xmlns="82e4dbae-68f1-44b9-a9de-1019b054425c">Presentation</Document_x0020_Type>
    <County xmlns="084f7c45-40c1-4552-b9db-b0297b44ff26">
      <Value>Anson</Value>
    </County>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50" ma:contentTypeDescription="Create a new document." ma:contentTypeScope="" ma:versionID="77309c00667d27d24c9f8aa8c2adf287">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010373ba7b8222cdfce6e3e41ac98f38"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internalName="DocumentSetDescription">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5D1350F7-C5EF-4423-87D6-D37E3865AF9B}"/>
</file>

<file path=customXml/itemProps2.xml><?xml version="1.0" encoding="utf-8"?>
<ds:datastoreItem xmlns:ds="http://schemas.openxmlformats.org/officeDocument/2006/customXml" ds:itemID="{72B616C0-77A5-4E4D-B8A6-7A18F25518E7}"/>
</file>

<file path=customXml/itemProps3.xml><?xml version="1.0" encoding="utf-8"?>
<ds:datastoreItem xmlns:ds="http://schemas.openxmlformats.org/officeDocument/2006/customXml" ds:itemID="{69DC4630-270D-46C0-A49F-98B7CB7315F5}"/>
</file>

<file path=customXml/itemProps4.xml><?xml version="1.0" encoding="utf-8"?>
<ds:datastoreItem xmlns:ds="http://schemas.openxmlformats.org/officeDocument/2006/customXml" ds:itemID="{2E42402B-D72B-487B-AC1C-DFF13BFA2B85}"/>
</file>

<file path=customXml/itemProps5.xml><?xml version="1.0" encoding="utf-8"?>
<ds:datastoreItem xmlns:ds="http://schemas.openxmlformats.org/officeDocument/2006/customXml" ds:itemID="{06A1A65E-DF0A-4A5A-9220-3E3CAE8AFE48}"/>
</file>

<file path=docProps/app.xml><?xml version="1.0" encoding="utf-8"?>
<Properties xmlns="http://schemas.openxmlformats.org/officeDocument/2006/extended-properties" xmlns:vt="http://schemas.openxmlformats.org/officeDocument/2006/docPropsVTypes">
  <Template>CTP Overview_MitchellCounty_8_1_2018</Template>
  <TotalTime>2718</TotalTime>
  <Words>816</Words>
  <Application>Microsoft Office PowerPoint</Application>
  <PresentationFormat>On-screen Show (4:3)</PresentationFormat>
  <Paragraphs>158</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vt:lpstr>
      <vt:lpstr>Office Theme</vt:lpstr>
      <vt:lpstr>Anson County Comprehensive Transportation Plan (CTP)</vt:lpstr>
      <vt:lpstr>Vision Statement</vt:lpstr>
      <vt:lpstr>Vision Statement Breakdown</vt:lpstr>
      <vt:lpstr>Goals and Objectives</vt:lpstr>
      <vt:lpstr>Recap Questions</vt:lpstr>
      <vt:lpstr>Goals and Objectives Survey</vt:lpstr>
      <vt:lpstr>Recap Questions</vt:lpstr>
      <vt:lpstr>Title VI Maps</vt:lpstr>
      <vt:lpstr>Survey Distribution Methods</vt:lpstr>
      <vt:lpstr>Recap Questions</vt:lpstr>
      <vt:lpstr>Anson County Trends</vt:lpstr>
      <vt:lpstr>Recap Questions</vt:lpstr>
      <vt:lpstr>Contacts</vt:lpstr>
      <vt:lpstr>QUESTIONS</vt:lpstr>
    </vt:vector>
  </TitlesOfParts>
  <Company>NC Deparment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2022-06-16 Anson County CTP Presentation</dc:title>
  <dc:creator>Pamela R. Cook</dc:creator>
  <cp:keywords>PowerPoint, template, 4x3, official, presentation</cp:keywords>
  <dc:description/>
  <cp:lastModifiedBy>Castillo Santamaria, Roger I</cp:lastModifiedBy>
  <cp:revision>80</cp:revision>
  <dcterms:created xsi:type="dcterms:W3CDTF">2018-07-31T11:54:17Z</dcterms:created>
  <dcterms:modified xsi:type="dcterms:W3CDTF">2022-06-15T18:39:55Z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lc_DocIdItemGuid">
    <vt:lpwstr>05a495ec-0491-4e1f-99aa-0280a0726d24</vt:lpwstr>
  </property>
  <property fmtid="{D5CDD505-2E9C-101B-9397-08002B2CF9AE}" pid="4" name="Business Content Type">
    <vt:lpwstr/>
  </property>
  <property fmtid="{D5CDD505-2E9C-101B-9397-08002B2CF9AE}" pid="5" name="Data Security Classification">
    <vt:lpwstr/>
  </property>
  <property fmtid="{D5CDD505-2E9C-101B-9397-08002B2CF9AE}" pid="6" name="Order">
    <vt:r8>385300</vt:r8>
  </property>
  <property fmtid="{D5CDD505-2E9C-101B-9397-08002B2CF9AE}" pid="7" name="_docset_NoMedatataSyncRequired">
    <vt:lpwstr>False</vt:lpwstr>
  </property>
</Properties>
</file>