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1" r:id="rId2"/>
    <p:sldId id="612" r:id="rId3"/>
    <p:sldId id="613" r:id="rId4"/>
    <p:sldId id="633" r:id="rId5"/>
    <p:sldId id="634" r:id="rId6"/>
    <p:sldId id="623" r:id="rId7"/>
    <p:sldId id="631" r:id="rId8"/>
    <p:sldId id="624" r:id="rId9"/>
    <p:sldId id="630" r:id="rId10"/>
    <p:sldId id="563" r:id="rId11"/>
    <p:sldId id="569" r:id="rId12"/>
    <p:sldId id="570" r:id="rId13"/>
    <p:sldId id="661" r:id="rId14"/>
    <p:sldId id="571" r:id="rId15"/>
    <p:sldId id="662" r:id="rId16"/>
    <p:sldId id="572" r:id="rId17"/>
    <p:sldId id="663" r:id="rId18"/>
    <p:sldId id="664" r:id="rId19"/>
    <p:sldId id="666" r:id="rId20"/>
    <p:sldId id="668" r:id="rId21"/>
    <p:sldId id="665" r:id="rId22"/>
    <p:sldId id="669" r:id="rId23"/>
    <p:sldId id="607" r:id="rId2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oggs" initials="MM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D8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93" autoAdjust="0"/>
    <p:restoredTop sz="80556" autoAdjust="0"/>
  </p:normalViewPr>
  <p:slideViewPr>
    <p:cSldViewPr>
      <p:cViewPr>
        <p:scale>
          <a:sx n="75" d="100"/>
          <a:sy n="75" d="100"/>
        </p:scale>
        <p:origin x="-744" y="-450"/>
      </p:cViewPr>
      <p:guideLst>
        <p:guide orient="horz" pos="120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282"/>
    </p:cViewPr>
  </p:sorterViewPr>
  <p:notesViewPr>
    <p:cSldViewPr>
      <p:cViewPr varScale="1">
        <p:scale>
          <a:sx n="77" d="100"/>
          <a:sy n="77" d="100"/>
        </p:scale>
        <p:origin x="-19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/>
          <a:lstStyle>
            <a:lvl1pPr algn="r">
              <a:defRPr sz="1200"/>
            </a:lvl1pPr>
          </a:lstStyle>
          <a:p>
            <a:fld id="{FD1521AE-D32C-4503-A3CE-C7E4BB5E997A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2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72"/>
            <a:ext cx="2971800" cy="464820"/>
          </a:xfrm>
          <a:prstGeom prst="rect">
            <a:avLst/>
          </a:prstGeom>
        </p:spPr>
        <p:txBody>
          <a:bodyPr vert="horz" lIns="93101" tIns="46552" rIns="93101" bIns="46552" rtlCol="0" anchor="b"/>
          <a:lstStyle>
            <a:lvl1pPr algn="r">
              <a:defRPr sz="1200"/>
            </a:lvl1pPr>
          </a:lstStyle>
          <a:p>
            <a:fld id="{F6E72660-4CE4-4255-810D-3B63BEBF1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5" y="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5" y="8831585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1" tIns="46552" rIns="93101" bIns="465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66F49B-B85F-48D3-9498-7BB11411E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36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afternoon, my name is Kerry Morrow and I am the Statewide Plan Engineer and Project Manager for the Strategic Highway Corridors.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set some criteria that served as the basis for selecting the STCs,</a:t>
            </a:r>
            <a:r>
              <a:rPr lang="en-US" baseline="0" dirty="0" smtClean="0"/>
              <a:t> which I’ll talk more about on the next few slides.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 then applied that criteria to our transportation system to identify corridors. </a:t>
            </a:r>
          </a:p>
          <a:p>
            <a:r>
              <a:rPr lang="en-US" baseline="0" dirty="0" smtClean="0"/>
              <a:t>	**It’s worth noting that we did NOT start with SHCs and whittle it down (a common misconception), we 	started from scratch.**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objective of System Connectivity,</a:t>
            </a:r>
            <a:r>
              <a:rPr lang="en-US" baseline="0" dirty="0" smtClean="0"/>
              <a:t> we focused on reliable, high speed interstate, defense and freight routes. So, we were really looking at corridors that are part of a national system of transportation routes.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Interstate</a:t>
            </a:r>
          </a:p>
          <a:p>
            <a:r>
              <a:rPr lang="en-US" dirty="0" smtClean="0"/>
              <a:t>Future Interstate</a:t>
            </a:r>
          </a:p>
          <a:p>
            <a:r>
              <a:rPr lang="en-US" dirty="0" smtClean="0"/>
              <a:t>STRAHNET</a:t>
            </a:r>
          </a:p>
          <a:p>
            <a:endParaRPr lang="en-US" dirty="0" smtClean="0"/>
          </a:p>
          <a:p>
            <a:r>
              <a:rPr lang="en-US" dirty="0" smtClean="0"/>
              <a:t>STRACNET</a:t>
            </a:r>
          </a:p>
          <a:p>
            <a:r>
              <a:rPr lang="en-US" dirty="0" smtClean="0"/>
              <a:t>Primary</a:t>
            </a:r>
            <a:r>
              <a:rPr lang="en-US" baseline="0" dirty="0" smtClean="0"/>
              <a:t> Rail Freight</a:t>
            </a:r>
          </a:p>
          <a:p>
            <a:r>
              <a:rPr lang="en-US" baseline="0" dirty="0" smtClean="0"/>
              <a:t>Passenger Rail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mobility</a:t>
            </a:r>
            <a:r>
              <a:rPr lang="en-US" baseline="0" dirty="0" smtClean="0"/>
              <a:t> objective focuses on routes that serve longer distance travel, moving higher volumes of passenger and freight traffic.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9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here</a:t>
            </a:r>
            <a:r>
              <a:rPr lang="en-US" baseline="0" dirty="0" smtClean="0"/>
              <a:t> we're really looking at the higher volume routes (read out legend).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83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economic prosperity</a:t>
            </a:r>
            <a:r>
              <a:rPr lang="en-US" baseline="0" dirty="0" smtClean="0"/>
              <a:t> objective focuses on access to clusters of economic activity, connecting those within NC as well as ones just beyond our borders (such as Hampton Roads, VA).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2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went</a:t>
            </a:r>
            <a:r>
              <a:rPr lang="en-US" baseline="0" dirty="0" smtClean="0"/>
              <a:t> in and identified activity centers across the state and focused on routes that link clusters of these activity centers.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(point out red-statewide and green-regional icons on map)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70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38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Adopted</a:t>
            </a:r>
            <a:r>
              <a:rPr lang="en-US" baseline="0" dirty="0" smtClean="0"/>
              <a:t> by the Board of Transportation on March 4,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6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46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By working with stakeholders, NCDOT is: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Defining the role of NC’s transportation system elements in providing mobility and land access, within a consistent modal framework (</a:t>
            </a:r>
            <a:r>
              <a:rPr lang="en-US" b="1" dirty="0"/>
              <a:t>NCTN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Identifying a network of strategic multimodal corridors that link significant activity centers, serve as critical corridors for statewide goods and person movement, and ensure system continuity (</a:t>
            </a:r>
            <a:r>
              <a:rPr lang="en-US" b="1" dirty="0"/>
              <a:t>STCs</a:t>
            </a:r>
            <a:r>
              <a:rPr lang="en-US" dirty="0"/>
              <a:t>)</a:t>
            </a:r>
          </a:p>
          <a:p>
            <a:r>
              <a:rPr lang="en-US" dirty="0"/>
              <a:t>Tools </a:t>
            </a:r>
            <a:r>
              <a:rPr lang="en-US" dirty="0" smtClean="0"/>
              <a:t>can support </a:t>
            </a:r>
            <a:r>
              <a:rPr lang="en-US" dirty="0"/>
              <a:t>Comprehensive Transportation Plans, project development, access management, and design standards.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6D45F-691D-4D78-9C59-77C995DFA5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7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Strategic Transportation Corridors (or STCs) are a critical network of multimodal corridors within NC that:</a:t>
            </a:r>
          </a:p>
          <a:p>
            <a:r>
              <a:rPr lang="en-US" baseline="0" dirty="0" smtClean="0"/>
              <a:t>	-move high volumes of freight and intercity travel</a:t>
            </a:r>
          </a:p>
          <a:p>
            <a:r>
              <a:rPr lang="en-US" baseline="0" dirty="0" smtClean="0"/>
              <a:t>	-form key links to interstate and international markets</a:t>
            </a:r>
          </a:p>
          <a:p>
            <a:r>
              <a:rPr lang="en-US" baseline="0" dirty="0" smtClean="0"/>
              <a:t>	-allow us to access our major economic activity centers and our air and sea ports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serve as the cornerstone of our updated NC Transportation Network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an update of SHC (which I’m sure you all are quite familiar with)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2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Directive</a:t>
            </a:r>
            <a:r>
              <a:rPr lang="en-US" baseline="0" dirty="0" smtClean="0"/>
              <a:t> from the BOT a few years ago when they adopted the 2040 Plan.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SHC was highway-intensive, while STC emphasizes inclusion of non-highway modes as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 toward a more data-driven approach to identifying our strategic corridors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Place an emphasis on our high-priority corridors.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**One</a:t>
            </a:r>
            <a:r>
              <a:rPr lang="en-US" baseline="0" dirty="0" smtClean="0"/>
              <a:t> difference that I’d also like to point out is that unlike SHC, STC does NOT specify a facility types or cross sections.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76AF80-836A-4A0C-A775-5B483884E2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We</a:t>
            </a:r>
            <a:r>
              <a:rPr lang="en-US" sz="1200" baseline="0" dirty="0" smtClean="0"/>
              <a:t> established a Vision and Goals that guided us through the process of identifying the corridors.</a:t>
            </a:r>
          </a:p>
          <a:p>
            <a:pPr marL="0" indent="0">
              <a:buNone/>
            </a:pPr>
            <a:endParaRPr lang="en-US" sz="1200" baseline="0" dirty="0" smtClean="0"/>
          </a:p>
          <a:p>
            <a:pPr marL="0" indent="0">
              <a:buNone/>
            </a:pPr>
            <a:r>
              <a:rPr lang="en-US" sz="1200" baseline="0" dirty="0" smtClean="0"/>
              <a:t>The corridor goals of System Connectivity, Mobility and Economic Prosperity drove the criteria by which corridors were defined and selected for inclusion in </a:t>
            </a:r>
            <a:r>
              <a:rPr lang="en-US" sz="1200" baseline="0" smtClean="0"/>
              <a:t>the network.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6F49B-B85F-48D3-9498-7BB11411E1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CDOT_Template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O:\Transportation\Planning\100033005 - NCMIN Update 2012\T1 - ProjMgt\1.X Templates\NCMIN Update Templates\atkins_logo_blue_rgb_lr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76338"/>
            <a:ext cx="1600200" cy="3476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F96A-F1D8-48E9-BD4A-54095103B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99108-306A-408C-88A8-88A5A0D1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45E5C-7AEE-4062-BDE3-A61A8C48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07BF-95CD-4306-8690-89545110B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93CAF-F931-4D96-B786-9585D8E1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3EB20-EC80-47FC-8927-B93B5C8E4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F5E5-1F71-4B85-B4F4-53A6D75D1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774E-F67D-466B-A6AD-1C7E34B1E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7A4F-B58E-4AB9-86E3-1A0BEEBBD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CDOT_PowerPoint_Template_Inside-02-01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192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E4122A-7961-47DB-BC56-AB5E6C46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 descr="O:\Transportation\Planning\100033005 - NCMIN Update 2012\T1 - ProjMgt\1.X Templates\NCMIN Update Templates\atkins_logo_blue_rgb_lr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850" y="632460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NCDOT_Template_Inside"/>
          <p:cNvPicPr>
            <a:picLocks noChangeAspect="1" noChangeArrowheads="1"/>
          </p:cNvPicPr>
          <p:nvPr/>
        </p:nvPicPr>
        <p:blipFill>
          <a:blip r:embed="rId13" cstate="print"/>
          <a:srcRect l="81651" t="75748" b="1973"/>
          <a:stretch>
            <a:fillRect/>
          </a:stretch>
        </p:blipFill>
        <p:spPr bwMode="auto">
          <a:xfrm>
            <a:off x="7772400" y="5575300"/>
            <a:ext cx="11751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cap="all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3D8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A3D8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A3D8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A3D8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3D8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kmorrow@ncdot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NCDOT_PowerPoint_Template_4-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505200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ln w="12700" cap="rnd">
                  <a:solidFill>
                    <a:schemeClr val="bg1"/>
                  </a:solidFill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Strategic Transportation Corridors</a:t>
            </a:r>
            <a:endParaRPr lang="en-US" sz="3200" dirty="0">
              <a:ln w="12700" cap="rnd">
                <a:solidFill>
                  <a:schemeClr val="bg1"/>
                </a:solidFill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62200" y="6019800"/>
            <a:ext cx="441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June 11,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2015</a:t>
            </a:r>
            <a:endParaRPr lang="en-US" sz="2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4227493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Raleigh, NC</a:t>
            </a:r>
            <a:endParaRPr lang="en-U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2057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Strategic Corridors identification</a:t>
            </a:r>
            <a:endParaRPr lang="en-US" sz="40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2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STC Identification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2672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Objective: </a:t>
            </a:r>
            <a:r>
              <a:rPr lang="en-US" sz="2400" dirty="0" smtClean="0"/>
              <a:t>Apply STC objectives and criteria  to define a network of strategic corridors </a:t>
            </a:r>
          </a:p>
          <a:p>
            <a:pPr marL="0" indent="0">
              <a:buNone/>
            </a:pPr>
            <a:r>
              <a:rPr lang="en-US" sz="2400" dirty="0" smtClean="0"/>
              <a:t>Process: 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Define criteria reflecting STC Goals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Apply criteria to identify candidate corridor elements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Identify corridors: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Prepare composite map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Review coverage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000" dirty="0" smtClean="0"/>
              <a:t>Propose end-to-end candidate corridors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r>
              <a:rPr lang="en-US" sz="3200" dirty="0" smtClean="0"/>
              <a:t>System Connectivity </a:t>
            </a:r>
            <a:br>
              <a:rPr lang="en-US" sz="3200" dirty="0" smtClean="0"/>
            </a:br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91742"/>
              </p:ext>
            </p:extLst>
          </p:nvPr>
        </p:nvGraphicFramePr>
        <p:xfrm>
          <a:off x="419101" y="1968955"/>
          <a:ext cx="4428990" cy="3822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8990"/>
              </a:tblGrid>
              <a:tr h="314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Objective</a:t>
                      </a:r>
                      <a:endParaRPr lang="en-US" sz="1800" b="1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774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continuous, consistent network of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reliable, higher speed interstate, defense, and major freight routes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system connectivity, </a:t>
                      </a:r>
                      <a:r>
                        <a:rPr lang="en-US" sz="2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identified statewide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corridors should provide functional classification and facility type consistent with those attributes; corridors should have high capacity consistent with speed and reliability objectives.  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0" descr="O:\Transportation\Planning\100033005 - NCMIN Update 2012\T3 - Issues ID - PlnFocus\Mapping\Draft STC\Version 2.7\NCTN_STC_SysConn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4" y="2378231"/>
            <a:ext cx="4094367" cy="26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6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System Connectivity</a:t>
            </a:r>
            <a:endParaRPr lang="en-US" sz="3000" dirty="0"/>
          </a:p>
        </p:txBody>
      </p:sp>
      <p:pic>
        <p:nvPicPr>
          <p:cNvPr id="6" name="Picture 20" descr="O:\Transportation\Planning\100033005 - NCMIN Update 2012\T3 - Issues ID - PlnFocus\Mapping\Draft STC\Version 2.7\NCTN_STC_SysConn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19875"/>
            <a:ext cx="8801100" cy="56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r>
              <a:rPr lang="en-US" sz="3200" dirty="0" smtClean="0"/>
              <a:t>mobility Objective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5863"/>
              </p:ext>
            </p:extLst>
          </p:nvPr>
        </p:nvGraphicFramePr>
        <p:xfrm>
          <a:off x="419099" y="1955488"/>
          <a:ext cx="4305302" cy="3149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2"/>
              </a:tblGrid>
              <a:tr h="286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Objective</a:t>
                      </a:r>
                      <a:endParaRPr lang="en-US" sz="1800" b="1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3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longer-distance and/or major commuter travel with high levels of service, moving higher volumes of existing passenger or freight traffic</a:t>
                      </a: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provide multiple transportation modes or routes for the opportunity of choice and flexibility in travel or shipping in the corridor.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0" descr="O:\Transportation\Planning\100033005 - NCMIN Update 2012\T3 - Issues ID - PlnFocus\Mapping\Draft STC\Version 2.7\NCTN_STC_PassFreightMob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368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Mobility</a:t>
            </a:r>
            <a:endParaRPr lang="en-US" sz="3000" dirty="0"/>
          </a:p>
        </p:txBody>
      </p:sp>
      <p:pic>
        <p:nvPicPr>
          <p:cNvPr id="6" name="Picture 20" descr="O:\Transportation\Planning\100033005 - NCMIN Update 2012\T3 - Issues ID - PlnFocus\Mapping\Draft STC\Version 2.7\NCTN_STC_PassFreightMob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2506"/>
            <a:ext cx="8839200" cy="57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762000"/>
          </a:xfrm>
        </p:spPr>
        <p:txBody>
          <a:bodyPr/>
          <a:lstStyle/>
          <a:p>
            <a:r>
              <a:rPr lang="en-US" sz="3200" dirty="0"/>
              <a:t>Economic prosperity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620000" y="6477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688238"/>
              </p:ext>
            </p:extLst>
          </p:nvPr>
        </p:nvGraphicFramePr>
        <p:xfrm>
          <a:off x="457200" y="1934505"/>
          <a:ext cx="4205468" cy="291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5468"/>
              </a:tblGrid>
              <a:tr h="2204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Objective</a:t>
                      </a:r>
                      <a:endParaRPr lang="en-US" sz="1800" b="1" dirty="0">
                        <a:effectLst/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5626">
                <a:tc>
                  <a:txBody>
                    <a:bodyPr/>
                    <a:lstStyle/>
                    <a:p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high-quality access between and within the state’s Prosperity Zones and  activity center clusters, and from nearby economic activity centers in surrounding states that are critical to regional NC economic health.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 descr="O:\Transportation\Planning\100033005 - NCMIN Update 2012\T3 - Issues ID - PlnFocus\Mapping\Draft STC\Version 2.7\NCTN_STC_EconProsp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4293"/>
            <a:ext cx="4343400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2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Activity Center Access</a:t>
            </a:r>
            <a:endParaRPr lang="en-US" sz="3000" dirty="0"/>
          </a:p>
        </p:txBody>
      </p:sp>
      <p:pic>
        <p:nvPicPr>
          <p:cNvPr id="6" name="Picture 2" descr="O:\Transportation\Planning\100033005 - NCMIN Update 2012\T3 - Issues ID - PlnFocus\Mapping\Draft STC\Version 2.7\NCTN_STC_EconProspEleme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10771"/>
            <a:ext cx="8801100" cy="56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62000"/>
          </a:xfrm>
        </p:spPr>
        <p:txBody>
          <a:bodyPr/>
          <a:lstStyle/>
          <a:p>
            <a:pPr lvl="0"/>
            <a:r>
              <a:rPr lang="en-US" sz="3000" dirty="0" smtClean="0"/>
              <a:t>STC Network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 descr="C:\Users\kmorrow\AppData\Local\Microsoft\Windows\Temporary Internet Files\Content.Outlook\15EKWOL9\NCTN_STC_StratTransCorridors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" y="990600"/>
            <a:ext cx="8832275" cy="57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STC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733800" cy="4114800"/>
          </a:xfrm>
        </p:spPr>
        <p:txBody>
          <a:bodyPr/>
          <a:lstStyle/>
          <a:p>
            <a:r>
              <a:rPr lang="en-US" sz="2400" dirty="0" smtClean="0"/>
              <a:t>25 corridors </a:t>
            </a:r>
            <a:r>
              <a:rPr lang="en-US" sz="2400" dirty="0"/>
              <a:t>of varying </a:t>
            </a:r>
            <a:r>
              <a:rPr lang="en-US" sz="2400" dirty="0" smtClean="0"/>
              <a:t>length</a:t>
            </a:r>
          </a:p>
          <a:p>
            <a:r>
              <a:rPr lang="en-US" sz="2400" dirty="0" smtClean="0"/>
              <a:t>Responding </a:t>
            </a:r>
            <a:r>
              <a:rPr lang="en-US" sz="2400" dirty="0"/>
              <a:t>to regional and statewide issues and </a:t>
            </a:r>
            <a:r>
              <a:rPr lang="en-US" sz="2400" dirty="0" smtClean="0"/>
              <a:t>opportunities</a:t>
            </a:r>
          </a:p>
          <a:p>
            <a:r>
              <a:rPr lang="en-US" sz="2400" dirty="0" smtClean="0"/>
              <a:t>All regions of state</a:t>
            </a:r>
          </a:p>
          <a:p>
            <a:r>
              <a:rPr lang="en-US" sz="2400" dirty="0" smtClean="0"/>
              <a:t>Varying lengths reflecting travel markets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3" descr="O:\Transportation\Planning\100033005 - NCMIN Update 2012\T1 - ProjMgt\1.7 BOT Committee\Feb2015BoardL&amp;L\STC_List_BOTBrief_020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73704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534400" cy="762000"/>
          </a:xfrm>
        </p:spPr>
        <p:txBody>
          <a:bodyPr/>
          <a:lstStyle/>
          <a:p>
            <a:r>
              <a:rPr lang="en-US" dirty="0" smtClean="0"/>
              <a:t>PRESENTATION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648200"/>
          </a:xfrm>
        </p:spPr>
        <p:txBody>
          <a:bodyPr/>
          <a:lstStyle/>
          <a:p>
            <a:pPr marL="0" lvl="0" indent="0">
              <a:buNone/>
            </a:pPr>
            <a:endParaRPr lang="en-US" sz="2800" dirty="0" smtClean="0"/>
          </a:p>
          <a:p>
            <a:pPr marL="0" lvl="0" indent="0" algn="ctr">
              <a:buNone/>
            </a:pPr>
            <a:r>
              <a:rPr lang="en-US" sz="2800" dirty="0" smtClean="0"/>
              <a:t>To give an overview on the newly adopted Strategic Transportation Corridors. 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6200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6" name="Picture 5" descr="SSG-ACG Pics 090711 010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43222" r="8657" b="16400"/>
          <a:stretch>
            <a:fillRect/>
          </a:stretch>
        </p:blipFill>
        <p:spPr>
          <a:xfrm>
            <a:off x="1872772" y="4164504"/>
            <a:ext cx="5366228" cy="1779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7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488872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On-going coordination with MPOs, RPOs, and key stakeholders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Two rounds of public review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7 regional workshops &amp; statewide webinar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60-day policy comment period – electronic process</a:t>
            </a:r>
            <a:endParaRPr lang="en-US" sz="2800" dirty="0" smtClean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62000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E99108-306A-408C-88A8-88A5A0D1FE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9" name="Picture 2" descr="O:\Transportation\Planning\100033005 - NCMIN Update 2012\T3 - Issues ID - PlnFocus\Mapping\Draft STC\Version 2.1\NCTN_STC_Map4_ProposedCorrid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2" y="2286000"/>
            <a:ext cx="412172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990600"/>
            <a:ext cx="8534400" cy="762000"/>
          </a:xfrm>
        </p:spPr>
        <p:txBody>
          <a:bodyPr/>
          <a:lstStyle/>
          <a:p>
            <a:r>
              <a:rPr lang="en-US" sz="3200" dirty="0" smtClean="0"/>
              <a:t>Stakeholder engagement summary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03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cap="none" dirty="0" smtClean="0"/>
              <a:t>HOW WILL STCs BE USED?</a:t>
            </a:r>
            <a:endParaRPr lang="en-US" sz="32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53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STCs are a planning tool, supporting multiple NCDOT activities:</a:t>
            </a:r>
          </a:p>
          <a:p>
            <a:r>
              <a:rPr lang="en-US" sz="2400" dirty="0" smtClean="0"/>
              <a:t>Comprehensive Transportation Plans, by defining corridors with the highest levels of statewide interest</a:t>
            </a:r>
          </a:p>
          <a:p>
            <a:r>
              <a:rPr lang="en-US" sz="2400" dirty="0" smtClean="0"/>
              <a:t>Project development, by providing system-level input to Purpose &amp; Need</a:t>
            </a:r>
          </a:p>
          <a:p>
            <a:r>
              <a:rPr lang="en-US" sz="2400" dirty="0" smtClean="0"/>
              <a:t>Access management, by establishing corridors needing high levels of access control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8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Policy and NEPA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Preserve and support prior project development decisions based on SHC (including environmental studies, purpose and need, alternative screening, etc.)</a:t>
            </a:r>
          </a:p>
          <a:p>
            <a:r>
              <a:rPr lang="en-US" sz="2400" dirty="0" smtClean="0"/>
              <a:t>STC does not replace, modify or negate ongoing or prior project development decisions that reference SHC policy. Those decisions remain valid and are incorporated into STC by reference.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334000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Font typeface="Arial" pitchFamily="34" charset="0"/>
              <a:buNone/>
            </a:pPr>
            <a:endParaRPr lang="en-US" sz="4400" b="1" dirty="0" smtClean="0"/>
          </a:p>
          <a:p>
            <a:pPr algn="ctr" eaLnBrk="1" hangingPunct="1">
              <a:buNone/>
            </a:pPr>
            <a:r>
              <a:rPr lang="en-US" sz="4400" b="1" dirty="0"/>
              <a:t>Thank you.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sz="4400" b="1" dirty="0" smtClean="0"/>
              <a:t>Further Questions? 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400" b="1" dirty="0" smtClean="0"/>
          </a:p>
          <a:p>
            <a:pPr algn="ctr" eaLnBrk="1" hangingPunct="1">
              <a:buFont typeface="Arial" pitchFamily="34" charset="0"/>
              <a:buNone/>
            </a:pPr>
            <a:endParaRPr lang="en-US" sz="2000" b="1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US" sz="2400" b="1" dirty="0" smtClean="0"/>
              <a:t>Kerry Morrow, NCDOT </a:t>
            </a:r>
            <a:r>
              <a:rPr lang="en-US" sz="2400" b="1" dirty="0" smtClean="0">
                <a:hlinkClick r:id="rId3"/>
              </a:rPr>
              <a:t>kmorrow@ncdot.gov</a:t>
            </a:r>
            <a:r>
              <a:rPr lang="en-US" sz="2400" b="1" dirty="0" smtClean="0"/>
              <a:t> </a:t>
            </a:r>
          </a:p>
          <a:p>
            <a:pPr algn="ctr" eaLnBrk="1" hangingPunct="1">
              <a:buFont typeface="Arial" pitchFamily="34" charset="0"/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459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20574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 are strategic Transportation corridors?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770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57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r>
              <a:rPr lang="en-US" sz="3200" dirty="0" smtClean="0"/>
              <a:t>What are strategic transportation corridors?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1148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backbone of the state’s transportation </a:t>
            </a:r>
            <a:r>
              <a:rPr lang="en-US" sz="2400" dirty="0" smtClean="0"/>
              <a:t>system, a critical network of multimodal corridors that:</a:t>
            </a:r>
          </a:p>
          <a:p>
            <a:pPr lvl="1"/>
            <a:r>
              <a:rPr lang="en-US" sz="2000" dirty="0" smtClean="0"/>
              <a:t>Move high volumes of freight and intercity travel within the state</a:t>
            </a:r>
          </a:p>
          <a:p>
            <a:pPr lvl="1"/>
            <a:r>
              <a:rPr lang="en-US" sz="2000" dirty="0" smtClean="0"/>
              <a:t>Form our primary links to interstate and international markets</a:t>
            </a:r>
          </a:p>
          <a:p>
            <a:pPr lvl="1"/>
            <a:r>
              <a:rPr lang="en-US" sz="2000" dirty="0" smtClean="0"/>
              <a:t>Link critical centers of economic activity and our international air and sea ports</a:t>
            </a:r>
          </a:p>
          <a:p>
            <a:r>
              <a:rPr lang="en-US" sz="2400" dirty="0"/>
              <a:t>Cornerstone of NCDOT’s updated NC Transportation </a:t>
            </a:r>
            <a:r>
              <a:rPr lang="en-US" sz="2400" dirty="0" smtClean="0"/>
              <a:t>Network</a:t>
            </a:r>
          </a:p>
          <a:p>
            <a:r>
              <a:rPr lang="en-US" sz="2400" dirty="0" smtClean="0"/>
              <a:t>An update of Strategic Highway Corridors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7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r>
              <a:rPr lang="en-US" sz="3200" dirty="0" smtClean="0"/>
              <a:t>Why update </a:t>
            </a:r>
            <a:r>
              <a:rPr lang="en-US" sz="3200" dirty="0" err="1" smtClean="0"/>
              <a:t>shc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505200"/>
          </a:xfrm>
        </p:spPr>
        <p:txBody>
          <a:bodyPr/>
          <a:lstStyle/>
          <a:p>
            <a:r>
              <a:rPr lang="en-US" sz="2400" dirty="0" smtClean="0"/>
              <a:t>To respond to 2040 Plan directive</a:t>
            </a:r>
          </a:p>
          <a:p>
            <a:r>
              <a:rPr lang="en-US" sz="2400" dirty="0" smtClean="0"/>
              <a:t>To consider multimodal opportunities</a:t>
            </a:r>
          </a:p>
          <a:p>
            <a:r>
              <a:rPr lang="en-US" sz="2400" dirty="0" smtClean="0"/>
              <a:t>To create a data-driven corridor identification basis</a:t>
            </a:r>
          </a:p>
          <a:p>
            <a:r>
              <a:rPr lang="en-US" sz="2400" dirty="0" smtClean="0"/>
              <a:t>To focus on high-priority corridors</a:t>
            </a:r>
          </a:p>
          <a:p>
            <a:endParaRPr lang="en-US" sz="2000" dirty="0"/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983540"/>
            <a:ext cx="50292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SHCs - “A </a:t>
            </a:r>
            <a:r>
              <a:rPr lang="en-US" sz="2000" i="1" dirty="0"/>
              <a:t>set of </a:t>
            </a:r>
            <a:r>
              <a:rPr lang="en-US" sz="2000" i="1" dirty="0" smtClean="0"/>
              <a:t>existing highways vital to moving people </a:t>
            </a:r>
            <a:r>
              <a:rPr lang="en-US" sz="2000" i="1" dirty="0"/>
              <a:t>and </a:t>
            </a:r>
            <a:r>
              <a:rPr lang="en-US" sz="2000" i="1" dirty="0" smtClean="0"/>
              <a:t>goods</a:t>
            </a:r>
            <a:endParaRPr lang="en-US" sz="2000" i="1" dirty="0"/>
          </a:p>
          <a:p>
            <a:r>
              <a:rPr lang="en-US" sz="2000" i="1" dirty="0"/>
              <a:t>within and just outside </a:t>
            </a:r>
            <a:r>
              <a:rPr lang="en-US" sz="2000" i="1" dirty="0" smtClean="0"/>
              <a:t>North Carolina</a:t>
            </a:r>
            <a:r>
              <a:rPr lang="en-US" sz="2000" i="1" dirty="0"/>
              <a:t>”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983540"/>
            <a:ext cx="1981199" cy="10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78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1447800" cy="457200"/>
          </a:xfrm>
        </p:spPr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3048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sz="4000" kern="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Strategic corridor </a:t>
            </a:r>
          </a:p>
          <a:p>
            <a:pPr lvl="0" algn="ctr">
              <a:defRPr/>
            </a:pPr>
            <a:r>
              <a:rPr lang="en-US" sz="4000" kern="0" cap="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vision &amp; goals</a:t>
            </a:r>
            <a:endParaRPr kumimoji="0" lang="en-US" sz="4000" b="0" i="0" u="none" strike="noStrike" kern="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487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Strategic Corridors vision &amp;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4191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Strategic Corridors framework defines: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Vision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Corridor goals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Provide system connectivity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Provide reliable, higher-speed mobility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Promote </a:t>
            </a:r>
            <a:r>
              <a:rPr lang="en-US" sz="2400" dirty="0">
                <a:latin typeface="Calibri" pitchFamily="34" charset="0"/>
              </a:rPr>
              <a:t>economic prosperity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  <a:hlinkClick r:id=""/>
              </a:rPr>
              <a:t>[MMB1]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Propose to remove this incomplete listing of identification criteria from Vision/Goals, and use it as intro to expanded corridor criteria development section.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4" descr="http://farm4.static.flickr.com/3141/3025627121_ee143e7e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62600" y="2478657"/>
            <a:ext cx="1244346" cy="18572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http://www.okroads.com/070605/i40ncexit188_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235200" cy="1676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029200"/>
            <a:ext cx="2343150" cy="143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Strategic Corridors vision &amp;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4191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Strategic Corridors framework defines: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Vision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Corridor goals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Provide system connectivity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Provide reliable, higher-speed mobility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Promote </a:t>
            </a:r>
            <a:r>
              <a:rPr lang="en-US" sz="2400" dirty="0">
                <a:latin typeface="Calibri" pitchFamily="34" charset="0"/>
              </a:rPr>
              <a:t>economic prosperity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65381"/>
              </p:ext>
            </p:extLst>
          </p:nvPr>
        </p:nvGraphicFramePr>
        <p:xfrm>
          <a:off x="4953000" y="1905000"/>
          <a:ext cx="3886200" cy="457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457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/>
                        </a:rPr>
                        <a:t>STC Vision and Goals</a:t>
                      </a:r>
                      <a:endParaRPr lang="en-US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n-US" sz="1800" b="1" dirty="0" smtClean="0">
                        <a:latin typeface="+mn-lt"/>
                        <a:ea typeface="Batang"/>
                        <a:cs typeface="Arial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Batang"/>
                          <a:cs typeface="Arial"/>
                        </a:rPr>
                        <a:t>Strategic Corridors Vision:</a:t>
                      </a:r>
                      <a:r>
                        <a:rPr lang="en-US" sz="1800" dirty="0" smtClean="0">
                          <a:latin typeface="+mn-lt"/>
                          <a:ea typeface="Batang"/>
                          <a:cs typeface="Arial"/>
                        </a:rPr>
                        <a:t> to provide North Carolina with a network of high-priority, multimodal transportation corridors and facilities that connect statewide and regional activity centers, to enhance economic development, promote highly-reliable, efficient mobility and connectivity, and support good decision-making.</a:t>
                      </a:r>
                      <a:endParaRPr lang="en-US" sz="1800" dirty="0" smtClean="0">
                        <a:latin typeface="+mn-lt"/>
                        <a:ea typeface="Batang"/>
                      </a:endParaRPr>
                    </a:p>
                  </a:txBody>
                  <a:tcPr marL="67733" marR="677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  <a:hlinkClick r:id=""/>
              </a:rPr>
              <a:t>[MMB1]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Propose to remove this incomplete listing of identification criteria from Vision/Goals, and use it as intro to expanded corridor criteria development section.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534400" cy="762000"/>
          </a:xfrm>
        </p:spPr>
        <p:txBody>
          <a:bodyPr/>
          <a:lstStyle/>
          <a:p>
            <a:pPr lvl="0"/>
            <a:r>
              <a:rPr lang="en-US" sz="3200" dirty="0" smtClean="0"/>
              <a:t>Strategic Corridors vision &amp; Goals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724400" cy="4191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Strategic Corridors framework defines: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Calibri" pitchFamily="34" charset="0"/>
              </a:rPr>
              <a:t>Vision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Calibri" pitchFamily="34" charset="0"/>
              </a:rPr>
              <a:t>Corridor goals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Provide system connectivity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Provide reliable, higher-speed mobility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Promote </a:t>
            </a:r>
            <a:r>
              <a:rPr lang="en-US" sz="2400" dirty="0">
                <a:latin typeface="Calibri" pitchFamily="34" charset="0"/>
              </a:rPr>
              <a:t>economic prosperity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99108-306A-408C-88A8-88A5A0D1FE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77449"/>
              </p:ext>
            </p:extLst>
          </p:nvPr>
        </p:nvGraphicFramePr>
        <p:xfrm>
          <a:off x="4953000" y="1905000"/>
          <a:ext cx="3886200" cy="45720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457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smtClean="0">
                          <a:latin typeface="+mn-lt"/>
                          <a:ea typeface="Times New Roman"/>
                          <a:cs typeface="Arial"/>
                        </a:rPr>
                        <a:t>STC Vision and Goals</a:t>
                      </a:r>
                      <a:endParaRPr lang="en-US" sz="2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800" b="1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latin typeface="+mn-lt"/>
                          <a:ea typeface="Times New Roman"/>
                          <a:cs typeface="Arial"/>
                        </a:rPr>
                        <a:t>Strategic Corridor Goals: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System</a:t>
                      </a:r>
                      <a:r>
                        <a:rPr lang="en-US" sz="1800" i="1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connectivity: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essential links as part of defined Interstate highway, defense, and freight networks for movement of people and goods.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Mobility: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Facilitate significant movements of people and goods across the state.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800" i="1" dirty="0" smtClean="0">
                          <a:latin typeface="+mn-lt"/>
                          <a:ea typeface="Times New Roman"/>
                          <a:cs typeface="Arial"/>
                        </a:rPr>
                        <a:t>Economic prosperity: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Arial"/>
                        </a:rPr>
                        <a:t> invest NC’s transportation resources to maximize economic opportunity.</a:t>
                      </a:r>
                      <a:endParaRPr lang="en-US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9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  <a:hlinkClick r:id=""/>
              </a:rPr>
              <a:t>[MMB1]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18" charset="0"/>
                <a:ea typeface="Times New Roman" pitchFamily="18" charset="0"/>
                <a:cs typeface="Times New Roman" pitchFamily="18" charset="0"/>
              </a:rPr>
              <a:t>Propose to remove this incomplete listing of identification criteria from Vision/Goals, and use it as intro to expanded corridor criteria development section.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1130b7ae-8574-4e80-8ffe-926befa37978">2015-06-11T04:00:00+00:00</Meeting_x0020_Date>
    <_dlc_DocId xmlns="16f00c2e-ac5c-418b-9f13-a0771dbd417d">CONNECT-529-15</_dlc_DocId>
    <_dlc_DocIdUrl xmlns="16f00c2e-ac5c-418b-9f13-a0771dbd417d">
      <Url>https://connect.ncdot.gov/resources/Environmental/_layouts/15/DocIdRedir.aspx?ID=CONNECT-529-15</Url>
      <Description>CONNECT-529-15</Description>
    </_dlc_DocIdUrl>
    <URL xmlns="http://schemas.microsoft.com/sharepoint/v3">
      <Url xsi:nil="true"/>
      <Description xsi:nil="true"/>
    </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B19DA170CAE42A43E64E288DA06EB" ma:contentTypeVersion="8" ma:contentTypeDescription="Create a new document." ma:contentTypeScope="" ma:versionID="dd4b300664c91f49eb5658e42f0427a5">
  <xsd:schema xmlns:xsd="http://www.w3.org/2001/XMLSchema" xmlns:xs="http://www.w3.org/2001/XMLSchema" xmlns:p="http://schemas.microsoft.com/office/2006/metadata/properties" xmlns:ns1="http://schemas.microsoft.com/sharepoint/v3" xmlns:ns2="1130b7ae-8574-4e80-8ffe-926befa37978" xmlns:ns3="16f00c2e-ac5c-418b-9f13-a0771dbd417d" xmlns:ns4="a5b864cb-7915-4493-b702-ad0b49b4414f" targetNamespace="http://schemas.microsoft.com/office/2006/metadata/properties" ma:root="true" ma:fieldsID="cc86dc8c7e9e27202293c7c9f54f5147" ns1:_="" ns2:_="" ns3:_="" ns4:_="">
    <xsd:import namespace="http://schemas.microsoft.com/sharepoint/v3"/>
    <xsd:import namespace="1130b7ae-8574-4e80-8ffe-926befa37978"/>
    <xsd:import namespace="16f00c2e-ac5c-418b-9f13-a0771dbd417d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2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b7ae-8574-4e80-8ffe-926befa37978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287B5E2-7FFA-4545-9FFA-706B03E2C2C7}"/>
</file>

<file path=customXml/itemProps2.xml><?xml version="1.0" encoding="utf-8"?>
<ds:datastoreItem xmlns:ds="http://schemas.openxmlformats.org/officeDocument/2006/customXml" ds:itemID="{E992FE8E-8496-46DD-B9C2-2764500AD466}"/>
</file>

<file path=customXml/itemProps3.xml><?xml version="1.0" encoding="utf-8"?>
<ds:datastoreItem xmlns:ds="http://schemas.openxmlformats.org/officeDocument/2006/customXml" ds:itemID="{36CF64AF-9428-46F0-923C-E63BE2E184D3}"/>
</file>

<file path=customXml/itemProps4.xml><?xml version="1.0" encoding="utf-8"?>
<ds:datastoreItem xmlns:ds="http://schemas.openxmlformats.org/officeDocument/2006/customXml" ds:itemID="{B913B9B3-6740-4610-8D4E-C77BDADAEEA7}"/>
</file>

<file path=customXml/itemProps5.xml><?xml version="1.0" encoding="utf-8"?>
<ds:datastoreItem xmlns:ds="http://schemas.openxmlformats.org/officeDocument/2006/customXml" ds:itemID="{0E6657EB-CBA0-4751-BD96-DD0B79914369}"/>
</file>

<file path=docProps/app.xml><?xml version="1.0" encoding="utf-8"?>
<Properties xmlns="http://schemas.openxmlformats.org/officeDocument/2006/extended-properties" xmlns:vt="http://schemas.openxmlformats.org/officeDocument/2006/docPropsVTypes">
  <TotalTime>35038</TotalTime>
  <Words>1191</Words>
  <Application>Microsoft Office PowerPoint</Application>
  <PresentationFormat>On-screen Show (4:3)</PresentationFormat>
  <Paragraphs>202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PowerPoint Presentation</vt:lpstr>
      <vt:lpstr>PRESENTATION objective</vt:lpstr>
      <vt:lpstr> </vt:lpstr>
      <vt:lpstr>What are strategic transportation corridors?</vt:lpstr>
      <vt:lpstr>Why update shc?</vt:lpstr>
      <vt:lpstr> </vt:lpstr>
      <vt:lpstr>Strategic Corridors vision &amp; Goals</vt:lpstr>
      <vt:lpstr>Strategic Corridors vision &amp; Goals</vt:lpstr>
      <vt:lpstr>Strategic Corridors vision &amp; Goals</vt:lpstr>
      <vt:lpstr> </vt:lpstr>
      <vt:lpstr>STC Identification</vt:lpstr>
      <vt:lpstr>System Connectivity  Objective</vt:lpstr>
      <vt:lpstr>System Connectivity</vt:lpstr>
      <vt:lpstr>mobility Objective</vt:lpstr>
      <vt:lpstr>Mobility</vt:lpstr>
      <vt:lpstr>Economic prosperity  Objective</vt:lpstr>
      <vt:lpstr>Activity Center Access</vt:lpstr>
      <vt:lpstr>STC Network</vt:lpstr>
      <vt:lpstr>STC Summary</vt:lpstr>
      <vt:lpstr>Stakeholder engagement summary</vt:lpstr>
      <vt:lpstr>HOW WILL STCs BE USED?</vt:lpstr>
      <vt:lpstr>STC Policy and NEPA</vt:lpstr>
      <vt:lpstr> </vt:lpstr>
    </vt:vector>
  </TitlesOfParts>
  <Company>Julie Whichard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Interagency_NCTN_STC_June2015_Final</dc:title>
  <dc:creator>Julie Whichard</dc:creator>
  <cp:lastModifiedBy>Kerry Morrow</cp:lastModifiedBy>
  <cp:revision>885</cp:revision>
  <cp:lastPrinted>2015-06-10T19:18:12Z</cp:lastPrinted>
  <dcterms:created xsi:type="dcterms:W3CDTF">2009-08-05T18:54:37Z</dcterms:created>
  <dcterms:modified xsi:type="dcterms:W3CDTF">2015-06-10T19:19:08Z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0x01010090FB19DA170CAE42A43E64E288DA06EB</vt:lpwstr>
  </property>
  <property fmtid="{D5CDD505-2E9C-101B-9397-08002B2CF9AE}" pid="3" name="_dlc_DocIdItemGuid">
    <vt:lpwstr>758fa62a-535d-4a61-b7e4-e1e46f1cb9c3</vt:lpwstr>
  </property>
  <property fmtid="{D5CDD505-2E9C-101B-9397-08002B2CF9AE}" pid="4" name="Order">
    <vt:r8>1500</vt:r8>
  </property>
</Properties>
</file>