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81.xml" ContentType="application/vnd.openxmlformats-officedocument.presentationml.slide+xml"/>
  <Override PartName="/ppt/slides/slide180.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198.xml" ContentType="application/vnd.openxmlformats-officedocument.presentationml.slide+xml"/>
  <Override PartName="/ppt/slides/slide197.xml" ContentType="application/vnd.openxmlformats-officedocument.presentationml.slide+xml"/>
  <Override PartName="/ppt/slides/slide196.xml" ContentType="application/vnd.openxmlformats-officedocument.presentationml.slide+xml"/>
  <Override PartName="/ppt/slides/slide195.xml" ContentType="application/vnd.openxmlformats-officedocument.presentationml.slide+xml"/>
  <Override PartName="/ppt/slides/slide194.xml" ContentType="application/vnd.openxmlformats-officedocument.presentationml.slide+xml"/>
  <Override PartName="/ppt/slides/slide193.xml" ContentType="application/vnd.openxmlformats-officedocument.presentationml.slide+xml"/>
  <Override PartName="/ppt/slides/slide179.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0.xml" ContentType="application/vnd.openxmlformats-officedocument.presentationml.slide+xml"/>
  <Override PartName="/ppt/slides/slide159.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72.xml" ContentType="application/vnd.openxmlformats-officedocument.presentationml.slide+xml"/>
  <Override PartName="/ppt/slides/slide171.xml" ContentType="application/vnd.openxmlformats-officedocument.presentationml.slide+xml"/>
  <Override PartName="/ppt/slides/slide170.xml" ContentType="application/vnd.openxmlformats-officedocument.presentationml.slide+xml"/>
  <Override PartName="/ppt/slides/slide169.xml" ContentType="application/vnd.openxmlformats-officedocument.presentationml.slide+xml"/>
  <Override PartName="/ppt/slides/slide168.xml" ContentType="application/vnd.openxmlformats-officedocument.presentationml.slide+xml"/>
  <Override PartName="/ppt/slides/slide203.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2.xml" ContentType="application/vnd.openxmlformats-officedocument.presentationml.slide+xml"/>
  <Override PartName="/ppt/slides/slide154.xml" ContentType="application/vnd.openxmlformats-officedocument.presentationml.slide+xml"/>
  <Override PartName="/ppt/slides/slide152.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153.xml" ContentType="application/vnd.openxmlformats-officedocument.presentationml.slide+xml"/>
  <Override PartName="/ppt/slides/slide101.xml" ContentType="application/vnd.openxmlformats-officedocument.presentationml.slide+xml"/>
  <Override PartName="/ppt/slides/slide103.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102.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26.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27.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15.xml" ContentType="application/vnd.openxmlformats-officedocument.presentationml.slide+xml"/>
  <Override PartName="/ppt/slides/slide12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17.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102.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83.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03.xml" ContentType="application/vnd.openxmlformats-officedocument.presentationml.notesSlide+xml"/>
  <Override PartName="/ppt/notesSlides/notesSlide84.xml" ContentType="application/vnd.openxmlformats-officedocument.presentationml.notesSlide+xml"/>
  <Override PartName="/ppt/notesSlides/notesSlide105.xml" ContentType="application/vnd.openxmlformats-officedocument.presentationml.notesSlide+xml"/>
  <Override PartName="/ppt/notesSlides/notesSlide171.xml" ContentType="application/vnd.openxmlformats-officedocument.presentationml.notesSlide+xml"/>
  <Override PartName="/ppt/notesSlides/notesSlide170.xml" ContentType="application/vnd.openxmlformats-officedocument.presentationml.notesSlide+xml"/>
  <Override PartName="/ppt/notesSlides/notesSlide169.xml" ContentType="application/vnd.openxmlformats-officedocument.presentationml.notesSlide+xml"/>
  <Override PartName="/ppt/notesSlides/notesSlide168.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0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67.xml" ContentType="application/vnd.openxmlformats-officedocument.presentationml.notesSlide+xml"/>
  <Override PartName="/ppt/notesSlides/notesSlide166.xml" ContentType="application/vnd.openxmlformats-officedocument.presentationml.notesSlide+xml"/>
  <Override PartName="/ppt/notesSlides/notesSlide165.xml" ContentType="application/vnd.openxmlformats-officedocument.presentationml.notesSlide+xml"/>
  <Override PartName="/ppt/notesSlides/notesSlide158.xml" ContentType="application/vnd.openxmlformats-officedocument.presentationml.notesSlide+xml"/>
  <Override PartName="/ppt/notesSlides/notesSlide157.xml" ContentType="application/vnd.openxmlformats-officedocument.presentationml.notesSlide+xml"/>
  <Override PartName="/ppt/notesSlides/notesSlide156.xml" ContentType="application/vnd.openxmlformats-officedocument.presentationml.notesSlide+xml"/>
  <Override PartName="/ppt/notesSlides/notesSlide155.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97.xml" ContentType="application/vnd.openxmlformats-officedocument.presentationml.notesSlide+xml"/>
  <Override PartName="/ppt/notesSlides/notesSlide196.xml" ContentType="application/vnd.openxmlformats-officedocument.presentationml.notesSlide+xml"/>
  <Override PartName="/ppt/notesSlides/notesSlide195.xml" ContentType="application/vnd.openxmlformats-officedocument.presentationml.notesSlide+xml"/>
  <Override PartName="/ppt/notesSlides/notesSlide194.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193.xml" ContentType="application/vnd.openxmlformats-officedocument.presentationml.notesSlide+xml"/>
  <Override PartName="/ppt/notesSlides/notesSlide192.xml" ContentType="application/vnd.openxmlformats-officedocument.presentationml.notesSlide+xml"/>
  <Override PartName="/ppt/notesSlides/notesSlide191.xml" ContentType="application/vnd.openxmlformats-officedocument.presentationml.notesSlide+xml"/>
  <Override PartName="/ppt/notesSlides/notesSlide184.xml" ContentType="application/vnd.openxmlformats-officedocument.presentationml.notesSlide+xml"/>
  <Override PartName="/ppt/notesSlides/notesSlide183.xml" ContentType="application/vnd.openxmlformats-officedocument.presentationml.notesSlide+xml"/>
  <Override PartName="/ppt/notesSlides/notesSlide182.xml" ContentType="application/vnd.openxmlformats-officedocument.presentationml.notesSlide+xml"/>
  <Override PartName="/ppt/notesSlides/notesSlide181.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54.xml" ContentType="application/vnd.openxmlformats-officedocument.presentationml.notesSlide+xml"/>
  <Override PartName="/ppt/notesSlides/notesSlide174.xml" ContentType="application/vnd.openxmlformats-officedocument.presentationml.notesSlide+xml"/>
  <Override PartName="/ppt/notesSlides/notesSlide153.xml" ContentType="application/vnd.openxmlformats-officedocument.presentationml.notesSlide+xml"/>
  <Override PartName="/ppt/notesSlides/notesSlide123.xml" ContentType="application/vnd.openxmlformats-officedocument.presentationml.notesSlide+xml"/>
  <Override PartName="/ppt/notesSlides/notesSlide122.xml" ContentType="application/vnd.openxmlformats-officedocument.presentationml.notesSlide+xml"/>
  <Override PartName="/ppt/notesSlides/notesSlide121.xml" ContentType="application/vnd.openxmlformats-officedocument.presentationml.notesSlide+xml"/>
  <Override PartName="/ppt/notesSlides/notesSlide120.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19.xml" ContentType="application/vnd.openxmlformats-officedocument.presentationml.notesSlide+xml"/>
  <Override PartName="/ppt/notesSlides/notesSlide118.xml" ContentType="application/vnd.openxmlformats-officedocument.presentationml.notesSlide+xml"/>
  <Override PartName="/ppt/notesSlides/notesSlide117.xml" ContentType="application/vnd.openxmlformats-officedocument.presentationml.notesSlide+xml"/>
  <Override PartName="/ppt/notesSlides/notesSlide110.xml" ContentType="application/vnd.openxmlformats-officedocument.presentationml.notesSlide+xml"/>
  <Override PartName="/ppt/notesSlides/notesSlide108.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30.xml" ContentType="application/vnd.openxmlformats-officedocument.presentationml.notesSlide+xml"/>
  <Override PartName="/ppt/notesSlides/notesSlide109.xml" ContentType="application/vnd.openxmlformats-officedocument.presentationml.notesSlide+xml"/>
  <Override PartName="/ppt/notesSlides/notesSlide132.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43.xml" ContentType="application/vnd.openxmlformats-officedocument.presentationml.notesSlide+xml"/>
  <Override PartName="/ppt/notesSlides/notesSlide131.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4.xml" ContentType="application/vnd.openxmlformats-officedocument.presentationml.notesSlide+xml"/>
  <Override PartName="/ppt/notesSlides/notesSlide133.xml" ContentType="application/vnd.openxmlformats-officedocument.presentationml.notesSlide+xml"/>
  <Override PartName="/ppt/notesSlides/notesSlide138.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0.xml" ContentType="application/vnd.openxmlformats-officedocument.presentationml.notesSlide+xml"/>
  <Override PartName="/ppt/notesSlides/notesSlide139.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20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Lst>
  <p:sldSz cx="9144000" cy="6858000" type="screen4x3"/>
  <p:notesSz cx="6858000" cy="9144000"/>
  <p:embeddedFontLst>
    <p:embeddedFont>
      <p:font typeface="Calibri" panose="020F0502020204030204" pitchFamily="34" charset="0"/>
      <p:regular r:id="rId206"/>
      <p:bold r:id="rId207"/>
      <p:italic r:id="rId208"/>
      <p:boldItalic r:id="rId209"/>
    </p:embeddedFont>
    <p:embeddedFont>
      <p:font typeface="Georgia" panose="02040502050405020303" pitchFamily="18" charset="0"/>
      <p:regular r:id="rId210"/>
      <p:bold r:id="rId211"/>
      <p:italic r:id="rId212"/>
      <p:boldItalic r:id="rId213"/>
    </p:embeddedFont>
    <p:embeddedFont>
      <p:font typeface="Verdana" panose="020B0604030504040204" pitchFamily="34" charset="0"/>
      <p:regular r:id="rId214"/>
      <p:bold r:id="rId215"/>
      <p:italic r:id="rId216"/>
      <p:boldItalic r:id="rId217"/>
    </p:embeddedFont>
    <p:embeddedFont>
      <p:font typeface="Merriweather" panose="020B0604020202020204" charset="0"/>
      <p:regular r:id="rId218"/>
      <p:bold r:id="rId219"/>
      <p:italic r:id="rId220"/>
      <p:boldItalic r:id="rId221"/>
    </p:embeddedFont>
    <p:embeddedFont>
      <p:font typeface="Trebuchet MS" panose="020B0603020202020204" pitchFamily="34" charset="0"/>
      <p:regular r:id="rId222"/>
      <p:bold r:id="rId223"/>
      <p:italic r:id="rId224"/>
      <p:boldItalic r:id="rId225"/>
    </p:embeddedFont>
    <p:embeddedFont>
      <p:font typeface="Quattrocento" panose="020B0604020202020204" charset="0"/>
      <p:regular r:id="rId226"/>
      <p:bold r:id="rId227"/>
    </p:embeddedFont>
    <p:embeddedFont>
      <p:font typeface="Arial Narrow" panose="020B0606020202030204" pitchFamily="34" charset="0"/>
      <p:regular r:id="rId228"/>
      <p:bold r:id="rId229"/>
      <p:italic r:id="rId230"/>
      <p:boldItalic r:id="rId231"/>
    </p:embeddedFont>
    <p:embeddedFont>
      <p:font typeface="Questrial" panose="020B0604020202020204" charset="0"/>
      <p:regular r:id="rId232"/>
    </p:embeddedFont>
    <p:embeddedFont>
      <p:font typeface="Helvetica Neue" panose="020B0604020202020204" charset="0"/>
      <p:regular r:id="rId233"/>
      <p:bold r:id="rId234"/>
      <p:italic r:id="rId235"/>
      <p:boldItalic r:id="rId236"/>
    </p:embeddedFont>
    <p:embeddedFont>
      <p:font typeface="Arial Black" panose="020B0A04020102020204" pitchFamily="34" charset="0"/>
      <p:bold r:id="rId2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226" Type="http://schemas.openxmlformats.org/officeDocument/2006/relationships/font" Target="fonts/font21.fntdata"/><Relationship Id="rId247" Type="http://schemas.openxmlformats.org/officeDocument/2006/relationships/customXml" Target="../customXml/item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11.fntdata"/><Relationship Id="rId237" Type="http://schemas.openxmlformats.org/officeDocument/2006/relationships/font" Target="fonts/font32.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font" Target="fonts/font1.fntdata"/><Relationship Id="rId227" Type="http://schemas.openxmlformats.org/officeDocument/2006/relationships/font" Target="fonts/font22.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font" Target="fonts/font12.fntdata"/><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font" Target="fonts/font2.fntdata"/><Relationship Id="rId228" Type="http://schemas.openxmlformats.org/officeDocument/2006/relationships/font" Target="fonts/font23.fntdata"/><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font" Target="fonts/font13.fntdata"/><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font" Target="fonts/font3.fntdata"/><Relationship Id="rId229" Type="http://schemas.openxmlformats.org/officeDocument/2006/relationships/font" Target="fonts/font24.fntdata"/><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font" Target="fonts/font14.fntdata"/><Relationship Id="rId230" Type="http://schemas.openxmlformats.org/officeDocument/2006/relationships/font" Target="fonts/font25.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font" Target="fonts/font4.fntdata"/><Relationship Id="rId220" Type="http://schemas.openxmlformats.org/officeDocument/2006/relationships/font" Target="fonts/font15.fntdata"/><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5.fntdata"/><Relationship Id="rId215" Type="http://schemas.openxmlformats.org/officeDocument/2006/relationships/font" Target="fonts/font10.fntdata"/><Relationship Id="rId236" Type="http://schemas.openxmlformats.org/officeDocument/2006/relationships/font" Target="fonts/font31.fntdata"/><Relationship Id="rId26" Type="http://schemas.openxmlformats.org/officeDocument/2006/relationships/slide" Target="slides/slide25.xml"/><Relationship Id="rId231" Type="http://schemas.openxmlformats.org/officeDocument/2006/relationships/font" Target="fonts/font26.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16.fntdata"/><Relationship Id="rId242" Type="http://schemas.microsoft.com/office/2015/10/relationships/revisionInfo" Target="revisionInfo.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font" Target="fonts/font6.fntdata"/><Relationship Id="rId232" Type="http://schemas.openxmlformats.org/officeDocument/2006/relationships/font" Target="fonts/font27.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font" Target="fonts/font17.fntdata"/><Relationship Id="rId243" Type="http://schemas.openxmlformats.org/officeDocument/2006/relationships/customXml" Target="../customXml/item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font" Target="fonts/font7.fntdata"/><Relationship Id="rId233" Type="http://schemas.openxmlformats.org/officeDocument/2006/relationships/font" Target="fonts/font28.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font" Target="fonts/font18.fntdata"/><Relationship Id="rId244" Type="http://schemas.openxmlformats.org/officeDocument/2006/relationships/customXml" Target="../customXml/item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font" Target="fonts/font8.fntdata"/><Relationship Id="rId234" Type="http://schemas.openxmlformats.org/officeDocument/2006/relationships/font" Target="fonts/font29.fntdata"/><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font" Target="fonts/font19.fntdata"/><Relationship Id="rId245" Type="http://schemas.openxmlformats.org/officeDocument/2006/relationships/customXml" Target="../customXml/item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font" Target="fonts/font9.fntdata"/><Relationship Id="rId235" Type="http://schemas.openxmlformats.org/officeDocument/2006/relationships/font" Target="fonts/font30.fntdata"/><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font" Target="fonts/font20.fntdata"/><Relationship Id="rId246" Type="http://schemas.openxmlformats.org/officeDocument/2006/relationships/customXml" Target="../customXml/item4.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defRPr/>
            </a:lvl1pPr>
            <a:lvl2pPr marL="457200" marR="0" lvl="1" indent="0" algn="l" rtl="0">
              <a:spcBef>
                <a:spcPts val="360"/>
              </a:spcBef>
              <a:spcAft>
                <a:spcPts val="0"/>
              </a:spcAft>
              <a:defRPr/>
            </a:lvl2pPr>
            <a:lvl3pPr marL="914400" marR="0" lvl="2" indent="0" algn="l" rtl="0">
              <a:spcBef>
                <a:spcPts val="360"/>
              </a:spcBef>
              <a:spcAft>
                <a:spcPts val="0"/>
              </a:spcAft>
              <a:defRPr/>
            </a:lvl3pPr>
            <a:lvl4pPr marL="1371600" marR="0" lvl="3" indent="0" algn="l" rtl="0">
              <a:spcBef>
                <a:spcPts val="360"/>
              </a:spcBef>
              <a:spcAft>
                <a:spcPts val="0"/>
              </a:spcAft>
              <a:defRPr/>
            </a:lvl4pPr>
            <a:lvl5pPr marL="1828800" marR="0" lvl="4" indent="0" algn="l" rtl="0">
              <a:spcBef>
                <a:spcPts val="36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49263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lang="en-US" sz="1200" b="0" i="0" u="none" strike="noStrike" cap="none">
              <a:solidFill>
                <a:schemeClr val="dk1"/>
              </a:solidFill>
              <a:latin typeface="Times New Roman"/>
              <a:ea typeface="Times New Roman"/>
              <a:cs typeface="Times New Roman"/>
              <a:sym typeface="Times New Roman"/>
            </a:endParaRPr>
          </a:p>
        </p:txBody>
      </p:sp>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8199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9" name="Shape 39"/>
          <p:cNvSpPr>
            <a:spLocks noGrp="1" noRot="1" noChangeAspect="1"/>
          </p:cNvSpPr>
          <p:nvPr>
            <p:ph type="sldImg" idx="2"/>
          </p:nvPr>
        </p:nvSpPr>
        <p:spPr>
          <a:xfrm>
            <a:off x="2143125" y="685800"/>
            <a:ext cx="257174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018109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7" name="Shape 35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92543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3" name="Shape 36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03830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9" name="Shape 36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75924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5" name="Shape 37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43423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1" name="Shape 38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67086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7" name="Shape 38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57618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93" name="Shape 39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76983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99" name="Shape 39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140865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5" name="Shape 40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370593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11" name="Shape 41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258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5" name="Shape 45"/>
          <p:cNvSpPr>
            <a:spLocks noGrp="1" noRot="1" noChangeAspect="1"/>
          </p:cNvSpPr>
          <p:nvPr>
            <p:ph type="sldImg" idx="2"/>
          </p:nvPr>
        </p:nvSpPr>
        <p:spPr>
          <a:xfrm>
            <a:off x="2143125" y="685800"/>
            <a:ext cx="257174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717874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17" name="Shape 41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50600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270836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29" name="Shape 42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6073336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1" name="Shape 441"/>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42" name="Shape 442"/>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113</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22401223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8" name="Shape 448"/>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114</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275005964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5" name="Shape 455"/>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56" name="Shape 456"/>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115</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2906818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2" name="Shape 462"/>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63" name="Shape 463"/>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116</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0907024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9" name="Shape 469"/>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70" name="Shape 470"/>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117</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33629756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6" name="Shape 476"/>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77" name="Shape 477"/>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118</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9232509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3" name="Shape 483"/>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84" name="Shape 484"/>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119</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330369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51" name="Shape 51"/>
          <p:cNvSpPr>
            <a:spLocks noGrp="1" noRot="1" noChangeAspect="1"/>
          </p:cNvSpPr>
          <p:nvPr>
            <p:ph type="sldImg" idx="2"/>
          </p:nvPr>
        </p:nvSpPr>
        <p:spPr>
          <a:xfrm>
            <a:off x="2143125" y="685800"/>
            <a:ext cx="257174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66617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120</a:t>
            </a:fld>
            <a:endParaRPr lang="en-US" sz="1000" b="0" i="1" u="none" strike="noStrike" cap="none">
              <a:solidFill>
                <a:schemeClr val="dk1"/>
              </a:solidFill>
              <a:latin typeface="Quattrocento"/>
              <a:ea typeface="Quattrocento"/>
              <a:cs typeface="Quattrocento"/>
              <a:sym typeface="Quattrocento"/>
            </a:endParaRPr>
          </a:p>
        </p:txBody>
      </p:sp>
      <p:sp>
        <p:nvSpPr>
          <p:cNvPr id="490" name="Shape 490"/>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91" name="Shape 49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908594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44" name="Shape 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228821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1" name="Shape 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20937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8" name="Shape 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2491422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65" name="Shape 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83840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69505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79" name="Shape 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5361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82470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803846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952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13</a:t>
            </a:fld>
            <a:endParaRPr lang="en-US" sz="1000" b="0" i="1" u="none" strike="noStrike" cap="none">
              <a:solidFill>
                <a:srgbClr val="000000"/>
              </a:solidFill>
              <a:latin typeface="Quattrocento"/>
              <a:ea typeface="Quattrocento"/>
              <a:cs typeface="Quattrocento"/>
              <a:sym typeface="Quattrocento"/>
            </a:endParaRPr>
          </a:p>
        </p:txBody>
      </p:sp>
      <p:sp>
        <p:nvSpPr>
          <p:cNvPr id="34" name="Shape 34"/>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 name="Shape 3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415631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757463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590336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5526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9396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5094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9116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44" name="Shape 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136</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2259282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0" name="Shape 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137</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9479159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8" name="Shape 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138</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473449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3773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14</a:t>
            </a:fld>
            <a:endParaRPr lang="en-US" sz="1000" b="0" i="1" u="none" strike="noStrike" cap="none">
              <a:solidFill>
                <a:srgbClr val="000000"/>
              </a:solidFill>
              <a:latin typeface="Quattrocento"/>
              <a:ea typeface="Quattrocento"/>
              <a:cs typeface="Quattrocento"/>
              <a:sym typeface="Quattrocento"/>
            </a:endParaRPr>
          </a:p>
        </p:txBody>
      </p:sp>
      <p:sp>
        <p:nvSpPr>
          <p:cNvPr id="43" name="Shape 43"/>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4" name="Shape 4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618956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56828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81366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25922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6202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8497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4533040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146</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0692321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147</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5897248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148</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8267763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9290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914400" y="4359275"/>
            <a:ext cx="5029199" cy="4132260"/>
          </a:xfrm>
          <a:prstGeom prst="rect">
            <a:avLst/>
          </a:prstGeom>
        </p:spPr>
        <p:txBody>
          <a:bodyPr lIns="91425" tIns="91425" rIns="91425" bIns="91425" anchor="ctr" anchorCtr="0">
            <a:noAutofit/>
          </a:bodyPr>
          <a:lstStyle/>
          <a:p>
            <a:pPr lvl="0">
              <a:spcBef>
                <a:spcPts val="0"/>
              </a:spcBef>
              <a:buNone/>
            </a:pPr>
            <a:endParaRPr/>
          </a:p>
        </p:txBody>
      </p:sp>
      <p:sp>
        <p:nvSpPr>
          <p:cNvPr id="50" name="Shape 5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098886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150</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936965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151</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5050619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152</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8211050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031114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5295342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5478971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156</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9902090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157</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2994686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158</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509208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1616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914400" y="4359275"/>
            <a:ext cx="5029199" cy="4132260"/>
          </a:xfrm>
          <a:prstGeom prst="rect">
            <a:avLst/>
          </a:prstGeom>
        </p:spPr>
        <p:txBody>
          <a:bodyPr lIns="91425" tIns="91425" rIns="91425" bIns="91425" anchor="ctr" anchorCtr="0">
            <a:noAutofit/>
          </a:bodyPr>
          <a:lstStyle/>
          <a:p>
            <a:pPr lvl="0">
              <a:spcBef>
                <a:spcPts val="0"/>
              </a:spcBef>
              <a:buNone/>
            </a:pPr>
            <a:endParaRPr/>
          </a:p>
        </p:txBody>
      </p:sp>
      <p:sp>
        <p:nvSpPr>
          <p:cNvPr id="56" name="Shape 56"/>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77516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160</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6350198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161</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008167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162</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790542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305831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 name="Shape 4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0" name="Shape 5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82971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 name="Shape 5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9" name="Shape 5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7191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 name="Shape 6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6" name="Shape 6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8213043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5" name="Shape 7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167</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45301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0178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9" name="Shape 8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169</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1418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914400" y="4359275"/>
            <a:ext cx="5029199" cy="4132260"/>
          </a:xfrm>
          <a:prstGeom prst="rect">
            <a:avLst/>
          </a:prstGeom>
        </p:spPr>
        <p:txBody>
          <a:bodyPr lIns="91425" tIns="91425" rIns="91425" bIns="91425" anchor="ctr" anchorCtr="0">
            <a:noAutofit/>
          </a:bodyPr>
          <a:lstStyle/>
          <a:p>
            <a:pPr lvl="0">
              <a:spcBef>
                <a:spcPts val="0"/>
              </a:spcBef>
              <a:buNone/>
            </a:pPr>
            <a:endParaRPr/>
          </a:p>
        </p:txBody>
      </p:sp>
      <p:sp>
        <p:nvSpPr>
          <p:cNvPr id="56" name="Shape 56"/>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57540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170</a:t>
            </a:fld>
            <a:endParaRPr lang="en-US" sz="1200" b="0" i="0" u="none" strike="noStrike" cap="none">
              <a:solidFill>
                <a:srgbClr val="000000"/>
              </a:solidFill>
              <a:latin typeface="Times New Roman"/>
              <a:ea typeface="Times New Roman"/>
              <a:cs typeface="Times New Roman"/>
              <a:sym typeface="Times New Roman"/>
            </a:endParaRPr>
          </a:p>
        </p:txBody>
      </p:sp>
      <p:sp>
        <p:nvSpPr>
          <p:cNvPr id="98" name="Shape 9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558924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6" name="Shape 10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919327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6" name="Shape 11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172</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404996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3" name="Shape 12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173</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8383230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0" name="Shape 13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4931844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0" name="Shape 14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55736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7" name="Shape 147"/>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3749817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3" name="Shape 15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4" name="Shape 15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177</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8276819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2" name="Shape 16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038654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9" name="Shape 16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179</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8225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18</a:t>
            </a:fld>
            <a:endParaRPr lang="en-US" sz="1000" b="0" i="1" u="none" strike="noStrike" cap="none">
              <a:solidFill>
                <a:srgbClr val="000000"/>
              </a:solidFill>
              <a:latin typeface="Quattrocento"/>
              <a:ea typeface="Quattrocento"/>
              <a:cs typeface="Quattrocento"/>
              <a:sym typeface="Quattrocento"/>
            </a:endParaRPr>
          </a:p>
        </p:txBody>
      </p:sp>
      <p:sp>
        <p:nvSpPr>
          <p:cNvPr id="62" name="Shape 62"/>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 name="Shape 63"/>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151175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6" name="Shape 17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180</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2500324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 name="Shape 18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3" name="Shape 18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4093625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0" name="Shape 19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182</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5184482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8" name="Shape 19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183</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7234336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5" name="Shape 20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9258177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2" name="Shape 21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0124928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9" name="Shape 21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0072634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Shape 22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6" name="Shape 22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187</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2868913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3" name="Shape 23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6133264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189</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3737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19</a:t>
            </a:fld>
            <a:endParaRPr lang="en-US" sz="1000" b="0" i="1" u="none" strike="noStrike" cap="none">
              <a:solidFill>
                <a:srgbClr val="000000"/>
              </a:solidFill>
              <a:latin typeface="Quattrocento"/>
              <a:ea typeface="Quattrocento"/>
              <a:cs typeface="Quattrocento"/>
              <a:sym typeface="Quattrocento"/>
            </a:endParaRPr>
          </a:p>
        </p:txBody>
      </p:sp>
      <p:sp>
        <p:nvSpPr>
          <p:cNvPr id="69" name="Shape 6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122262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6" name="Shape 24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7" name="Shape 247"/>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190</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940323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3" name="Shape 25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4" name="Shape 25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288023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0" name="Shape 26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842809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0" name="Shape 27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423748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0" name="Shape 28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5687429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5" name="Shape 28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112227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2" name="Shape 29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8784654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197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379171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5" name="Shape 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198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11371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63" name="Shape 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199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57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 name="Shape 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43" name="Shape 43"/>
          <p:cNvSpPr txBox="1"/>
          <p:nvPr/>
        </p:nvSpPr>
        <p:spPr>
          <a:xfrm>
            <a:off x="3884612" y="8632825"/>
            <a:ext cx="2971799" cy="45402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14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20</a:t>
            </a:fld>
            <a:endParaRPr lang="en-US" sz="1000" b="0" i="1" u="none" strike="noStrike" cap="none">
              <a:solidFill>
                <a:srgbClr val="000000"/>
              </a:solidFill>
              <a:latin typeface="Quattrocento"/>
              <a:ea typeface="Quattrocento"/>
              <a:cs typeface="Quattrocento"/>
              <a:sym typeface="Quattrocento"/>
            </a:endParaRPr>
          </a:p>
        </p:txBody>
      </p:sp>
      <p:sp>
        <p:nvSpPr>
          <p:cNvPr id="76" name="Shape 76"/>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This is about achieving results, not micro-managing.</a:t>
            </a:r>
          </a:p>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Be specific in our expectations and mutually commit ourselves to get the desired results.</a:t>
            </a:r>
          </a:p>
        </p:txBody>
      </p:sp>
    </p:spTree>
    <p:extLst>
      <p:ext uri="{BB962C8B-B14F-4D97-AF65-F5344CB8AC3E}">
        <p14:creationId xmlns:p14="http://schemas.microsoft.com/office/powerpoint/2010/main" val="85167077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71" name="Shape 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200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72425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201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296400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202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705675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203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912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3" name="Shape 8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3788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22</a:t>
            </a:fld>
            <a:endParaRPr lang="en-US" sz="1000" b="0" i="1" u="none" strike="noStrike" cap="none">
              <a:solidFill>
                <a:srgbClr val="000000"/>
              </a:solidFill>
              <a:latin typeface="Quattrocento"/>
              <a:ea typeface="Quattrocento"/>
              <a:cs typeface="Quattrocento"/>
              <a:sym typeface="Quattrocento"/>
            </a:endParaRPr>
          </a:p>
        </p:txBody>
      </p:sp>
      <p:sp>
        <p:nvSpPr>
          <p:cNvPr id="89" name="Shape 89"/>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90" name="Shape 9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08077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23</a:t>
            </a:fld>
            <a:endParaRPr lang="en-US" sz="1000" b="0" i="1" u="none" strike="noStrike" cap="none">
              <a:solidFill>
                <a:srgbClr val="000000"/>
              </a:solidFill>
              <a:latin typeface="Quattrocento"/>
              <a:ea typeface="Quattrocento"/>
              <a:cs typeface="Quattrocento"/>
              <a:sym typeface="Quattrocento"/>
            </a:endParaRPr>
          </a:p>
        </p:txBody>
      </p:sp>
      <p:sp>
        <p:nvSpPr>
          <p:cNvPr id="96" name="Shape 96"/>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97" name="Shape 9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50529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24</a:t>
            </a:fld>
            <a:endParaRPr lang="en-US" sz="1000" b="0" i="1" u="none" strike="noStrike" cap="none">
              <a:solidFill>
                <a:srgbClr val="000000"/>
              </a:solidFill>
              <a:latin typeface="Quattrocento"/>
              <a:ea typeface="Quattrocento"/>
              <a:cs typeface="Quattrocento"/>
              <a:sym typeface="Quattrocento"/>
            </a:endParaRPr>
          </a:p>
        </p:txBody>
      </p:sp>
      <p:sp>
        <p:nvSpPr>
          <p:cNvPr id="103" name="Shape 103"/>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104" name="Shape 10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6973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25</a:t>
            </a:fld>
            <a:endParaRPr lang="en-US" sz="1000" b="0" i="1" u="none" strike="noStrike" cap="none">
              <a:solidFill>
                <a:srgbClr val="000000"/>
              </a:solidFill>
              <a:latin typeface="Quattrocento"/>
              <a:ea typeface="Quattrocento"/>
              <a:cs typeface="Quattrocento"/>
              <a:sym typeface="Quattrocento"/>
            </a:endParaRPr>
          </a:p>
        </p:txBody>
      </p:sp>
      <p:sp>
        <p:nvSpPr>
          <p:cNvPr id="110" name="Shape 11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We are going to enter into a contract improve our work.</a:t>
            </a:r>
          </a:p>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To do this there are 6 areas we must address</a:t>
            </a:r>
          </a:p>
        </p:txBody>
      </p:sp>
    </p:spTree>
    <p:extLst>
      <p:ext uri="{BB962C8B-B14F-4D97-AF65-F5344CB8AC3E}">
        <p14:creationId xmlns:p14="http://schemas.microsoft.com/office/powerpoint/2010/main" val="2031032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26</a:t>
            </a:fld>
            <a:endParaRPr lang="en-US" sz="1000" b="0" i="1" u="none" strike="noStrike" cap="none">
              <a:solidFill>
                <a:srgbClr val="000000"/>
              </a:solidFill>
              <a:latin typeface="Quattrocento"/>
              <a:ea typeface="Quattrocento"/>
              <a:cs typeface="Quattrocento"/>
              <a:sym typeface="Quattrocento"/>
            </a:endParaRPr>
          </a:p>
        </p:txBody>
      </p:sp>
      <p:sp>
        <p:nvSpPr>
          <p:cNvPr id="117" name="Shape 11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We are going to enter into a contract improve our work.</a:t>
            </a:r>
          </a:p>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To do this there are 6 areas we must address</a:t>
            </a:r>
          </a:p>
        </p:txBody>
      </p:sp>
    </p:spTree>
    <p:extLst>
      <p:ext uri="{BB962C8B-B14F-4D97-AF65-F5344CB8AC3E}">
        <p14:creationId xmlns:p14="http://schemas.microsoft.com/office/powerpoint/2010/main" val="390764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4" name="Shape 12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4867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28</a:t>
            </a:fld>
            <a:endParaRPr lang="en-US" sz="1000" b="0" i="1" u="none" strike="noStrike" cap="none">
              <a:solidFill>
                <a:srgbClr val="000000"/>
              </a:solidFill>
              <a:latin typeface="Quattrocento"/>
              <a:ea typeface="Quattrocento"/>
              <a:cs typeface="Quattrocento"/>
              <a:sym typeface="Quattrocento"/>
            </a:endParaRPr>
          </a:p>
        </p:txBody>
      </p:sp>
      <p:sp>
        <p:nvSpPr>
          <p:cNvPr id="130" name="Shape 130"/>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131" name="Shape 13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91524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8" name="Shape 13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6475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010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4" name="Shape 14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6031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0" name="Shape 15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9031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32</a:t>
            </a:fld>
            <a:endParaRPr lang="en-US" sz="1000" b="0" i="1" u="none" strike="noStrike" cap="none">
              <a:solidFill>
                <a:srgbClr val="000000"/>
              </a:solidFill>
              <a:latin typeface="Quattrocento"/>
              <a:ea typeface="Quattrocento"/>
              <a:cs typeface="Quattrocento"/>
              <a:sym typeface="Quattrocento"/>
            </a:endParaRPr>
          </a:p>
        </p:txBody>
      </p:sp>
      <p:sp>
        <p:nvSpPr>
          <p:cNvPr id="156" name="Shape 156"/>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157" name="Shape 15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43633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33</a:t>
            </a:fld>
            <a:endParaRPr lang="en-US" sz="1000" b="0" i="1" u="none" strike="noStrike" cap="none">
              <a:solidFill>
                <a:srgbClr val="000000"/>
              </a:solidFill>
              <a:latin typeface="Quattrocento"/>
              <a:ea typeface="Quattrocento"/>
              <a:cs typeface="Quattrocento"/>
              <a:sym typeface="Quattrocento"/>
            </a:endParaRPr>
          </a:p>
        </p:txBody>
      </p:sp>
      <p:sp>
        <p:nvSpPr>
          <p:cNvPr id="163" name="Shape 163"/>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164" name="Shape 16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42425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34</a:t>
            </a:fld>
            <a:endParaRPr lang="en-US" sz="1000" b="0" i="1" u="none" strike="noStrike" cap="none">
              <a:solidFill>
                <a:srgbClr val="000000"/>
              </a:solidFill>
              <a:latin typeface="Quattrocento"/>
              <a:ea typeface="Quattrocento"/>
              <a:cs typeface="Quattrocento"/>
              <a:sym typeface="Quattrocento"/>
            </a:endParaRPr>
          </a:p>
        </p:txBody>
      </p:sp>
      <p:sp>
        <p:nvSpPr>
          <p:cNvPr id="170" name="Shape 170"/>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171" name="Shape 17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08986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35</a:t>
            </a:fld>
            <a:endParaRPr lang="en-US" sz="1000" b="0" i="1" u="none" strike="noStrike" cap="none">
              <a:solidFill>
                <a:srgbClr val="000000"/>
              </a:solidFill>
              <a:latin typeface="Quattrocento"/>
              <a:ea typeface="Quattrocento"/>
              <a:cs typeface="Quattrocento"/>
              <a:sym typeface="Quattrocento"/>
            </a:endParaRPr>
          </a:p>
        </p:txBody>
      </p:sp>
      <p:sp>
        <p:nvSpPr>
          <p:cNvPr id="177" name="Shape 177"/>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178" name="Shape 17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3226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4" name="Shape 18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5912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0" name="Shape 19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2388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38</a:t>
            </a:fld>
            <a:endParaRPr lang="en-US" sz="1000" b="0" i="1" u="none" strike="noStrike" cap="none">
              <a:solidFill>
                <a:srgbClr val="000000"/>
              </a:solidFill>
              <a:latin typeface="Quattrocento"/>
              <a:ea typeface="Quattrocento"/>
              <a:cs typeface="Quattrocento"/>
              <a:sym typeface="Quattrocento"/>
            </a:endParaRPr>
          </a:p>
        </p:txBody>
      </p:sp>
      <p:sp>
        <p:nvSpPr>
          <p:cNvPr id="196" name="Shape 196"/>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197" name="Shape 19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34079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39</a:t>
            </a:fld>
            <a:endParaRPr lang="en-US" sz="1000" b="0" i="1" u="none" strike="noStrike" cap="none">
              <a:solidFill>
                <a:srgbClr val="000000"/>
              </a:solidFill>
              <a:latin typeface="Quattrocento"/>
              <a:ea typeface="Quattrocento"/>
              <a:cs typeface="Quattrocento"/>
              <a:sym typeface="Quattrocento"/>
            </a:endParaRPr>
          </a:p>
        </p:txBody>
      </p:sp>
      <p:sp>
        <p:nvSpPr>
          <p:cNvPr id="203" name="Shape 203"/>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204" name="Shape 20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5236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lang="en-US" sz="1200" b="0" i="0" u="none" strike="noStrike" cap="none">
              <a:solidFill>
                <a:schemeClr val="dk1"/>
              </a:solidFill>
              <a:latin typeface="Times New Roman"/>
              <a:ea typeface="Times New Roman"/>
              <a:cs typeface="Times New Roman"/>
              <a:sym typeface="Times New Roman"/>
            </a:endParaRPr>
          </a:p>
        </p:txBody>
      </p:sp>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 name="Shape 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34056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40</a:t>
            </a:fld>
            <a:endParaRPr lang="en-US" sz="1000" b="0" i="1" u="none" strike="noStrike" cap="none">
              <a:solidFill>
                <a:srgbClr val="000000"/>
              </a:solidFill>
              <a:latin typeface="Quattrocento"/>
              <a:ea typeface="Quattrocento"/>
              <a:cs typeface="Quattrocento"/>
              <a:sym typeface="Quattrocento"/>
            </a:endParaRPr>
          </a:p>
        </p:txBody>
      </p:sp>
      <p:sp>
        <p:nvSpPr>
          <p:cNvPr id="210" name="Shape 210"/>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211" name="Shape 21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86084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9" name="Shape 21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77170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5" name="Shape 22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424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p:nvPr/>
        </p:nvSpPr>
        <p:spPr>
          <a:xfrm>
            <a:off x="3886200" y="8720135"/>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Quattrocento"/>
              <a:buNone/>
            </a:pPr>
            <a:fld id="{00000000-1234-1234-1234-123412341234}" type="slidenum">
              <a:rPr lang="en-US" sz="1000" b="0" i="1" u="none" strike="noStrike" cap="none">
                <a:solidFill>
                  <a:srgbClr val="000000"/>
                </a:solidFill>
                <a:latin typeface="Quattrocento"/>
                <a:ea typeface="Quattrocento"/>
                <a:cs typeface="Quattrocento"/>
                <a:sym typeface="Quattrocento"/>
              </a:rPr>
              <a:t>43</a:t>
            </a:fld>
            <a:endParaRPr lang="en-US" sz="1000" b="0" i="1" u="none" strike="noStrike" cap="none">
              <a:solidFill>
                <a:srgbClr val="000000"/>
              </a:solidFill>
              <a:latin typeface="Quattrocento"/>
              <a:ea typeface="Quattrocento"/>
              <a:cs typeface="Quattrocento"/>
              <a:sym typeface="Quattrocento"/>
            </a:endParaRPr>
          </a:p>
        </p:txBody>
      </p:sp>
      <p:sp>
        <p:nvSpPr>
          <p:cNvPr id="231" name="Shape 231"/>
          <p:cNvSpPr txBox="1">
            <a:spLocks noGrp="1"/>
          </p:cNvSpPr>
          <p:nvPr>
            <p:ph type="body" idx="1"/>
          </p:nvPr>
        </p:nvSpPr>
        <p:spPr>
          <a:xfrm>
            <a:off x="914400" y="4359275"/>
            <a:ext cx="5029199" cy="413226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When we are empowered to make our own decision and act for ourselves, we take a more personal  interest  in our work and achieve benefits for both ourselves and the Unit.</a:t>
            </a:r>
          </a:p>
        </p:txBody>
      </p:sp>
      <p:sp>
        <p:nvSpPr>
          <p:cNvPr id="232" name="Shape 232"/>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50853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2446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5" name="Shape 24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6158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1" name="Shape 25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92755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8" name="Shape 25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50884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4" name="Shape 26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5165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0" name="Shape 27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189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8328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6" name="Shape 276"/>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3639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2" name="Shape 282"/>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8011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59275"/>
            <a:ext cx="5029199" cy="41322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8" name="Shape 28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51632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53</a:t>
            </a:fld>
            <a:endParaRPr lang="en-US" sz="1000" b="0" i="1" u="none" strike="noStrike" cap="none">
              <a:solidFill>
                <a:schemeClr val="dk1"/>
              </a:solidFill>
              <a:latin typeface="Quattrocento"/>
              <a:ea typeface="Quattrocento"/>
              <a:cs typeface="Quattrocento"/>
              <a:sym typeface="Quattrocento"/>
            </a:endParaRPr>
          </a:p>
        </p:txBody>
      </p:sp>
      <p:sp>
        <p:nvSpPr>
          <p:cNvPr id="39" name="Shape 39"/>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 name="Shape 4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39831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54</a:t>
            </a:fld>
            <a:endParaRPr lang="en-US" sz="1000" b="0" i="1" u="none" strike="noStrike" cap="none">
              <a:solidFill>
                <a:schemeClr val="dk1"/>
              </a:solidFill>
              <a:latin typeface="Quattrocento"/>
              <a:ea typeface="Quattrocento"/>
              <a:cs typeface="Quattrocento"/>
              <a:sym typeface="Quattrocento"/>
            </a:endParaRPr>
          </a:p>
        </p:txBody>
      </p:sp>
      <p:sp>
        <p:nvSpPr>
          <p:cNvPr id="48" name="Shape 48"/>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9" name="Shape 4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23460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5" name="Shape 5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3482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56</a:t>
            </a:fld>
            <a:endParaRPr lang="en-US" sz="1000" b="0" i="1" u="none" strike="noStrike" cap="none">
              <a:solidFill>
                <a:schemeClr val="dk1"/>
              </a:solidFill>
              <a:latin typeface="Quattrocento"/>
              <a:ea typeface="Quattrocento"/>
              <a:cs typeface="Quattrocento"/>
              <a:sym typeface="Quattrocento"/>
            </a:endParaRPr>
          </a:p>
        </p:txBody>
      </p:sp>
      <p:sp>
        <p:nvSpPr>
          <p:cNvPr id="61" name="Shape 61"/>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2" name="Shape 62"/>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674088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57</a:t>
            </a:fld>
            <a:endParaRPr lang="en-US" sz="1000" b="0" i="1" u="none" strike="noStrike" cap="none">
              <a:solidFill>
                <a:schemeClr val="dk1"/>
              </a:solidFill>
              <a:latin typeface="Quattrocento"/>
              <a:ea typeface="Quattrocento"/>
              <a:cs typeface="Quattrocento"/>
              <a:sym typeface="Quattrocento"/>
            </a:endParaRPr>
          </a:p>
        </p:txBody>
      </p:sp>
      <p:sp>
        <p:nvSpPr>
          <p:cNvPr id="68" name="Shape 68"/>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9" name="Shape 6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4949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58</a:t>
            </a:fld>
            <a:endParaRPr lang="en-US" sz="1000" b="0" i="1" u="none" strike="noStrike" cap="none">
              <a:solidFill>
                <a:schemeClr val="dk1"/>
              </a:solidFill>
              <a:latin typeface="Quattrocento"/>
              <a:ea typeface="Quattrocento"/>
              <a:cs typeface="Quattrocento"/>
              <a:sym typeface="Quattrocento"/>
            </a:endParaRPr>
          </a:p>
        </p:txBody>
      </p:sp>
      <p:sp>
        <p:nvSpPr>
          <p:cNvPr id="76" name="Shape 76"/>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7" name="Shape 7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52888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59</a:t>
            </a:fld>
            <a:endParaRPr lang="en-US" sz="1000" b="0" i="1" u="none" strike="noStrike" cap="none">
              <a:solidFill>
                <a:schemeClr val="dk1"/>
              </a:solidFill>
              <a:latin typeface="Quattrocento"/>
              <a:ea typeface="Quattrocento"/>
              <a:cs typeface="Quattrocento"/>
              <a:sym typeface="Quattrocento"/>
            </a:endParaRPr>
          </a:p>
        </p:txBody>
      </p:sp>
      <p:sp>
        <p:nvSpPr>
          <p:cNvPr id="83" name="Shape 83"/>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4" name="Shape 8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0726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5981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60</a:t>
            </a:fld>
            <a:endParaRPr lang="en-US" sz="1000" b="0" i="1" u="none" strike="noStrike" cap="none">
              <a:solidFill>
                <a:schemeClr val="dk1"/>
              </a:solidFill>
              <a:latin typeface="Quattrocento"/>
              <a:ea typeface="Quattrocento"/>
              <a:cs typeface="Quattrocento"/>
              <a:sym typeface="Quattrocento"/>
            </a:endParaRPr>
          </a:p>
        </p:txBody>
      </p:sp>
      <p:sp>
        <p:nvSpPr>
          <p:cNvPr id="90" name="Shape 90"/>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1" name="Shape 9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7821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61</a:t>
            </a:fld>
            <a:endParaRPr lang="en-US" sz="1000" b="0" i="1" u="none" strike="noStrike" cap="none">
              <a:solidFill>
                <a:schemeClr val="dk1"/>
              </a:solidFill>
              <a:latin typeface="Quattrocento"/>
              <a:ea typeface="Quattrocento"/>
              <a:cs typeface="Quattrocento"/>
              <a:sym typeface="Quattrocento"/>
            </a:endParaRPr>
          </a:p>
        </p:txBody>
      </p:sp>
      <p:sp>
        <p:nvSpPr>
          <p:cNvPr id="97" name="Shape 97"/>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8" name="Shape 9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7387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4" name="Shape 10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07381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0" name="Shape 11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723143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6" name="Shape 116"/>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86474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2" name="Shape 122"/>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06489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8" name="Shape 12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50561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5" name="Shape 135"/>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67</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9237786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 name="Shape 141"/>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2" name="Shape 142"/>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68</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3578131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8" name="Shape 14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008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575530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70</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525692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2" name="Shape 162"/>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71</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9433131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8" name="Shape 16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53086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4" name="Shape 17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81047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0" name="Shape 18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087685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75</a:t>
            </a:fld>
            <a:endParaRPr lang="en-US" sz="1000" b="0" i="1" u="none" strike="noStrike" cap="none">
              <a:solidFill>
                <a:schemeClr val="dk1"/>
              </a:solidFill>
              <a:latin typeface="Quattrocento"/>
              <a:ea typeface="Quattrocento"/>
              <a:cs typeface="Quattrocento"/>
              <a:sym typeface="Quattrocento"/>
            </a:endParaRPr>
          </a:p>
        </p:txBody>
      </p:sp>
      <p:sp>
        <p:nvSpPr>
          <p:cNvPr id="186" name="Shape 186"/>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7" name="Shape 18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200460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76</a:t>
            </a:fld>
            <a:endParaRPr lang="en-US" sz="1000" b="0" i="1" u="none" strike="noStrike" cap="none">
              <a:solidFill>
                <a:schemeClr val="dk1"/>
              </a:solidFill>
              <a:latin typeface="Quattrocento"/>
              <a:ea typeface="Quattrocento"/>
              <a:cs typeface="Quattrocento"/>
              <a:sym typeface="Quattrocento"/>
            </a:endParaRPr>
          </a:p>
        </p:txBody>
      </p:sp>
      <p:sp>
        <p:nvSpPr>
          <p:cNvPr id="193" name="Shape 193"/>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465707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77</a:t>
            </a:fld>
            <a:endParaRPr lang="en-US" sz="1000" b="0" i="1" u="none" strike="noStrike" cap="none">
              <a:solidFill>
                <a:schemeClr val="dk1"/>
              </a:solidFill>
              <a:latin typeface="Quattrocento"/>
              <a:ea typeface="Quattrocento"/>
              <a:cs typeface="Quattrocento"/>
              <a:sym typeface="Quattrocento"/>
            </a:endParaRPr>
          </a:p>
        </p:txBody>
      </p:sp>
      <p:sp>
        <p:nvSpPr>
          <p:cNvPr id="200" name="Shape 200"/>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1" name="Shape 20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63890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78</a:t>
            </a:fld>
            <a:endParaRPr lang="en-US" sz="1000" b="0" i="1" u="none" strike="noStrike" cap="none">
              <a:solidFill>
                <a:schemeClr val="dk1"/>
              </a:solidFill>
              <a:latin typeface="Quattrocento"/>
              <a:ea typeface="Quattrocento"/>
              <a:cs typeface="Quattrocento"/>
              <a:sym typeface="Quattrocento"/>
            </a:endParaRPr>
          </a:p>
        </p:txBody>
      </p:sp>
      <p:sp>
        <p:nvSpPr>
          <p:cNvPr id="207" name="Shape 207"/>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8" name="Shape 20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50488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4" name="Shape 214"/>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5" name="Shape 215"/>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79</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261625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6" name="Shape 26"/>
          <p:cNvSpPr>
            <a:spLocks noGrp="1" noRot="1" noChangeAspect="1"/>
          </p:cNvSpPr>
          <p:nvPr>
            <p:ph type="sldImg" idx="2"/>
          </p:nvPr>
        </p:nvSpPr>
        <p:spPr>
          <a:xfrm>
            <a:off x="2143125" y="685800"/>
            <a:ext cx="257174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132117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2" name="Shape 222"/>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80</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42691988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9" name="Shape 229"/>
          <p:cNvSpPr txBox="1"/>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81</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37001284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5" name="Shape 235"/>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6" name="Shape 236"/>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82</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28971858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2" name="Shape 242"/>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3" name="Shape 243"/>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83</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9880260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0" name="Shape 250"/>
          <p:cNvSpPr txBox="1"/>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84</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8241425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6" name="Shape 256"/>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688904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262" name="Shape 262"/>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3" name="Shape 263"/>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86</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3950422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9" name="Shape 26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164008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5" name="Shape 27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125484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1" name="Shape 281"/>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2" name="Shape 282"/>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89</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94541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3" name="Shape 33"/>
          <p:cNvSpPr>
            <a:spLocks noGrp="1" noRot="1" noChangeAspect="1"/>
          </p:cNvSpPr>
          <p:nvPr>
            <p:ph type="sldImg" idx="2"/>
          </p:nvPr>
        </p:nvSpPr>
        <p:spPr>
          <a:xfrm>
            <a:off x="2143125" y="685800"/>
            <a:ext cx="257174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44330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8" name="Shape 288"/>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9" name="Shape 289"/>
          <p:cNvSpPr txBox="1"/>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90</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5958275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5" name="Shape 295"/>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6" name="Shape 296"/>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91</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25523269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3" name="Shape 303"/>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92</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2767975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Shape 309"/>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0" name="Shape 310"/>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93</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36682835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6" name="Shape 316"/>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7" name="Shape 317"/>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94</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4113869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3" name="Shape 323"/>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4" name="Shape 324"/>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95</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27086350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0" name="Shape 330"/>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1" name="Shape 331"/>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96</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14829529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7" name="Shape 337"/>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8" name="Shape 338"/>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97</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7990304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4" name="Shape 344"/>
          <p:cNvSpPr txBox="1">
            <a:spLocks noGrp="1"/>
          </p:cNvSpPr>
          <p:nvPr>
            <p:ph type="body" idx="1"/>
          </p:nvPr>
        </p:nvSpPr>
        <p:spPr>
          <a:xfrm>
            <a:off x="914400" y="4359275"/>
            <a:ext cx="5029199" cy="4132263"/>
          </a:xfrm>
          <a:prstGeom prst="rect">
            <a:avLst/>
          </a:prstGeom>
          <a:noFill/>
          <a:ln>
            <a:noFill/>
          </a:ln>
        </p:spPr>
        <p:txBody>
          <a:bodyPr lIns="92075" tIns="46025" rIns="92075" bIns="460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5" name="Shape 345"/>
          <p:cNvSpPr txBox="1">
            <a:spLocks noGrp="1"/>
          </p:cNvSpPr>
          <p:nvPr>
            <p:ph type="sldNum" idx="12"/>
          </p:nvPr>
        </p:nvSpPr>
        <p:spPr>
          <a:xfrm>
            <a:off x="3886200" y="8720138"/>
            <a:ext cx="2971799" cy="460373"/>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chemeClr val="dk1"/>
              </a:buClr>
              <a:buSzPct val="25000"/>
              <a:buFont typeface="Quattrocento"/>
              <a:buNone/>
            </a:pPr>
            <a:fld id="{00000000-1234-1234-1234-123412341234}" type="slidenum">
              <a:rPr lang="en-US" sz="1000" b="0" i="1" u="none" strike="noStrike" cap="none">
                <a:solidFill>
                  <a:schemeClr val="dk1"/>
                </a:solidFill>
                <a:latin typeface="Quattrocento"/>
                <a:ea typeface="Quattrocento"/>
                <a:cs typeface="Quattrocento"/>
                <a:sym typeface="Quattrocento"/>
              </a:rPr>
              <a:t>98</a:t>
            </a:fld>
            <a:endParaRPr lang="en-US" sz="1000" b="0" i="1" u="none" strike="noStrike" cap="none">
              <a:solidFill>
                <a:schemeClr val="dk1"/>
              </a:solidFill>
              <a:latin typeface="Quattrocento"/>
              <a:ea typeface="Quattrocento"/>
              <a:cs typeface="Quattrocento"/>
              <a:sym typeface="Quattrocento"/>
            </a:endParaRPr>
          </a:p>
        </p:txBody>
      </p:sp>
    </p:spTree>
    <p:extLst>
      <p:ext uri="{BB962C8B-B14F-4D97-AF65-F5344CB8AC3E}">
        <p14:creationId xmlns:p14="http://schemas.microsoft.com/office/powerpoint/2010/main" val="32005075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914400" y="4359275"/>
            <a:ext cx="5029199" cy="41322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1" name="Shape 351"/>
          <p:cNvSpPr>
            <a:spLocks noGrp="1" noRot="1" noChangeAspect="1"/>
          </p:cNvSpPr>
          <p:nvPr>
            <p:ph type="sldImg" idx="2"/>
          </p:nvPr>
        </p:nvSpPr>
        <p:spPr>
          <a:xfrm>
            <a:off x="1141413" y="693738"/>
            <a:ext cx="4575175"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781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1905000" y="3962400"/>
            <a:ext cx="5636999" cy="8819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300"/>
              </a:spcAft>
              <a:buClr>
                <a:srgbClr val="C3260C"/>
              </a:buClr>
              <a:buFont typeface="Georgia"/>
              <a:buNone/>
              <a:defRPr/>
            </a:lvl1pPr>
            <a:lvl2pPr marL="457200" marR="0" lvl="1" indent="0" algn="ctr" rtl="0">
              <a:lnSpc>
                <a:spcPct val="100000"/>
              </a:lnSpc>
              <a:spcBef>
                <a:spcPts val="400"/>
              </a:spcBef>
              <a:spcAft>
                <a:spcPts val="300"/>
              </a:spcAft>
              <a:buClr>
                <a:srgbClr val="C3260C"/>
              </a:buClr>
              <a:buFont typeface="Georgia"/>
              <a:buNone/>
              <a:defRPr/>
            </a:lvl2pPr>
            <a:lvl3pPr marL="914400" marR="0" lvl="2" indent="0" algn="ctr" rtl="0">
              <a:lnSpc>
                <a:spcPct val="100000"/>
              </a:lnSpc>
              <a:spcBef>
                <a:spcPts val="360"/>
              </a:spcBef>
              <a:spcAft>
                <a:spcPts val="300"/>
              </a:spcAft>
              <a:buClr>
                <a:srgbClr val="C3260C"/>
              </a:buClr>
              <a:buFont typeface="Georgia"/>
              <a:buNone/>
              <a:defRPr/>
            </a:lvl3pPr>
            <a:lvl4pPr marL="1371600" marR="0" lvl="3" indent="0" algn="ctr" rtl="0">
              <a:lnSpc>
                <a:spcPct val="100000"/>
              </a:lnSpc>
              <a:spcBef>
                <a:spcPts val="320"/>
              </a:spcBef>
              <a:spcAft>
                <a:spcPts val="300"/>
              </a:spcAft>
              <a:buClr>
                <a:srgbClr val="C3260C"/>
              </a:buClr>
              <a:buFont typeface="Georgia"/>
              <a:buNone/>
              <a:defRPr/>
            </a:lvl4pPr>
            <a:lvl5pPr marL="1828800" marR="0" lvl="4" indent="0" algn="ctr" rtl="0">
              <a:lnSpc>
                <a:spcPct val="100000"/>
              </a:lnSpc>
              <a:spcBef>
                <a:spcPts val="280"/>
              </a:spcBef>
              <a:spcAft>
                <a:spcPts val="300"/>
              </a:spcAft>
              <a:buClr>
                <a:srgbClr val="C3260C"/>
              </a:buClr>
              <a:buFont typeface="Georgia"/>
              <a:buNone/>
              <a:defRPr/>
            </a:lvl5pPr>
            <a:lvl6pPr marL="2286000" marR="0" lvl="5" indent="0" algn="ctr" rtl="0">
              <a:lnSpc>
                <a:spcPct val="100000"/>
              </a:lnSpc>
              <a:spcBef>
                <a:spcPts val="280"/>
              </a:spcBef>
              <a:spcAft>
                <a:spcPts val="300"/>
              </a:spcAft>
              <a:buClr>
                <a:srgbClr val="C3260C"/>
              </a:buClr>
              <a:buFont typeface="Georgia"/>
              <a:buNone/>
              <a:defRPr/>
            </a:lvl6pPr>
            <a:lvl7pPr marL="2743200" marR="0" lvl="6" indent="0" algn="ctr" rtl="0">
              <a:lnSpc>
                <a:spcPct val="100000"/>
              </a:lnSpc>
              <a:spcBef>
                <a:spcPts val="280"/>
              </a:spcBef>
              <a:spcAft>
                <a:spcPts val="300"/>
              </a:spcAft>
              <a:buClr>
                <a:srgbClr val="C3260C"/>
              </a:buClr>
              <a:buFont typeface="Georgia"/>
              <a:buNone/>
              <a:defRPr/>
            </a:lvl7pPr>
            <a:lvl8pPr marL="3200400" marR="0" lvl="7" indent="0" algn="ctr" rtl="0">
              <a:lnSpc>
                <a:spcPct val="100000"/>
              </a:lnSpc>
              <a:spcBef>
                <a:spcPts val="280"/>
              </a:spcBef>
              <a:spcAft>
                <a:spcPts val="300"/>
              </a:spcAft>
              <a:buClr>
                <a:srgbClr val="C3260C"/>
              </a:buClr>
              <a:buFont typeface="Georgia"/>
              <a:buNone/>
              <a:defRPr/>
            </a:lvl8pPr>
            <a:lvl9pPr marL="3657600" marR="0" lvl="8" indent="0" algn="ctr" rtl="0">
              <a:lnSpc>
                <a:spcPct val="100000"/>
              </a:lnSpc>
              <a:spcBef>
                <a:spcPts val="280"/>
              </a:spcBef>
              <a:spcAft>
                <a:spcPts val="300"/>
              </a:spcAft>
              <a:buClr>
                <a:srgbClr val="C3260C"/>
              </a:buClr>
              <a:buFont typeface="Georgia"/>
              <a:buNone/>
              <a:defRPr/>
            </a:lvl9pPr>
          </a:lstStyle>
          <a:p>
            <a:endParaRPr/>
          </a:p>
        </p:txBody>
      </p:sp>
      <p:sp>
        <p:nvSpPr>
          <p:cNvPr id="14" name="Shape 14"/>
          <p:cNvSpPr txBox="1">
            <a:spLocks noGrp="1"/>
          </p:cNvSpPr>
          <p:nvPr>
            <p:ph type="ctrTitle"/>
          </p:nvPr>
        </p:nvSpPr>
        <p:spPr>
          <a:xfrm>
            <a:off x="762000" y="1331033"/>
            <a:ext cx="7175399" cy="1793098"/>
          </a:xfrm>
          <a:prstGeom prst="rect">
            <a:avLst/>
          </a:prstGeom>
          <a:noFill/>
          <a:ln>
            <a:noFill/>
          </a:ln>
        </p:spPr>
        <p:txBody>
          <a:bodyPr lIns="91425" tIns="91425" rIns="91425" bIns="91425" anchor="t" anchorCtr="0"/>
          <a:lstStyle>
            <a:lvl1pPr marL="640080" marR="0" lvl="0" indent="58419" algn="l" rtl="0">
              <a:lnSpc>
                <a:spcPct val="100000"/>
              </a:lnSpc>
              <a:spcBef>
                <a:spcPts val="0"/>
              </a:spcBef>
              <a:spcAft>
                <a:spcPts val="0"/>
              </a:spcAft>
              <a:buClr>
                <a:srgbClr val="C3260C"/>
              </a:buClr>
              <a:buFont typeface="Georgia"/>
              <a:buChar char="*"/>
              <a:defRPr/>
            </a:lvl1pPr>
            <a:lvl2pPr marL="319087" marR="0" lvl="1" indent="138113" algn="r" rtl="0">
              <a:lnSpc>
                <a:spcPct val="100000"/>
              </a:lnSpc>
              <a:spcBef>
                <a:spcPts val="0"/>
              </a:spcBef>
              <a:spcAft>
                <a:spcPts val="0"/>
              </a:spcAft>
              <a:buClr>
                <a:srgbClr val="C3260C"/>
              </a:buClr>
              <a:buFont typeface="Georgia"/>
              <a:buChar char="*"/>
              <a:defRPr/>
            </a:lvl2pPr>
            <a:lvl3pPr marL="319087" marR="0" lvl="2" indent="163513" algn="r" rtl="0">
              <a:spcBef>
                <a:spcPts val="0"/>
              </a:spcBef>
              <a:spcAft>
                <a:spcPts val="0"/>
              </a:spcAft>
              <a:buClr>
                <a:srgbClr val="C3260C"/>
              </a:buClr>
              <a:buFont typeface="Georgia"/>
              <a:buChar char="*"/>
              <a:defRPr/>
            </a:lvl3pPr>
            <a:lvl4pPr marL="319087" marR="0" lvl="3" indent="163513" algn="r" rtl="0">
              <a:spcBef>
                <a:spcPts val="0"/>
              </a:spcBef>
              <a:spcAft>
                <a:spcPts val="0"/>
              </a:spcAft>
              <a:buClr>
                <a:srgbClr val="C3260C"/>
              </a:buClr>
              <a:buFont typeface="Georgia"/>
              <a:buChar char="*"/>
              <a:defRPr/>
            </a:lvl4pPr>
            <a:lvl5pPr marL="319087" marR="0" lvl="4" indent="163513" algn="r" rtl="0">
              <a:spcBef>
                <a:spcPts val="0"/>
              </a:spcBef>
              <a:spcAft>
                <a:spcPts val="0"/>
              </a:spcAft>
              <a:buClr>
                <a:srgbClr val="C3260C"/>
              </a:buClr>
              <a:buFont typeface="Georgia"/>
              <a:buChar char="*"/>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5" name="Shape 15"/>
          <p:cNvSpPr txBox="1">
            <a:spLocks noGrp="1"/>
          </p:cNvSpPr>
          <p:nvPr>
            <p:ph type="dt" idx="10"/>
          </p:nvPr>
        </p:nvSpPr>
        <p:spPr>
          <a:xfrm>
            <a:off x="6172200" y="6172200"/>
            <a:ext cx="2514599" cy="3650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000000"/>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16" name="Shape 16"/>
          <p:cNvSpPr txBox="1">
            <a:spLocks noGrp="1"/>
          </p:cNvSpPr>
          <p:nvPr>
            <p:ph type="ftr" idx="11"/>
          </p:nvPr>
        </p:nvSpPr>
        <p:spPr>
          <a:xfrm>
            <a:off x="533400" y="5145087"/>
            <a:ext cx="3352799" cy="43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7" name="Shape 17"/>
          <p:cNvSpPr txBox="1">
            <a:spLocks noGrp="1"/>
          </p:cNvSpPr>
          <p:nvPr>
            <p:ph type="sldNum" idx="12"/>
          </p:nvPr>
        </p:nvSpPr>
        <p:spPr>
          <a:xfrm>
            <a:off x="3810000" y="6172200"/>
            <a:ext cx="1828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Trebuchet MS"/>
              <a:buNone/>
            </a:pPr>
            <a:fld id="{00000000-1234-1234-1234-123412341234}" type="slidenum">
              <a:rPr lang="en-US" sz="1200" b="1" i="0" u="none" strike="noStrike" cap="none">
                <a:solidFill>
                  <a:srgbClr val="7F7F7F"/>
                </a:solidFill>
                <a:latin typeface="Trebuchet MS"/>
                <a:ea typeface="Trebuchet MS"/>
                <a:cs typeface="Trebuchet MS"/>
                <a:sym typeface="Trebuchet MS"/>
              </a:rPr>
              <a:t>‹#›</a:t>
            </a:fld>
            <a:endParaRPr lang="en-US" sz="1200" b="1" i="0" u="none" strike="noStrike" cap="none">
              <a:solidFill>
                <a:srgbClr val="7F7F7F"/>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12407"/>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0" name="Shape 20"/>
          <p:cNvSpPr txBox="1">
            <a:spLocks noGrp="1"/>
          </p:cNvSpPr>
          <p:nvPr>
            <p:ph type="ftr" idx="11"/>
          </p:nvPr>
        </p:nvSpPr>
        <p:spPr>
          <a:xfrm>
            <a:off x="2831123" y="6312407"/>
            <a:ext cx="3481799"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1" name="Shape 21"/>
          <p:cNvSpPr txBox="1">
            <a:spLocks noGrp="1"/>
          </p:cNvSpPr>
          <p:nvPr>
            <p:ph type="sldNum" idx="12"/>
          </p:nvPr>
        </p:nvSpPr>
        <p:spPr>
          <a:xfrm>
            <a:off x="6553200" y="6312407"/>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2"/>
              </a:buClr>
              <a:buSzPct val="25000"/>
              <a:buFont typeface="Arial"/>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rgbClr val="FFFFF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274320" lvl="0" indent="-33020" algn="l" rtl="0">
              <a:spcBef>
                <a:spcPts val="480"/>
              </a:spcBef>
              <a:buClr>
                <a:srgbClr val="ABC2C8"/>
              </a:buClr>
              <a:buFont typeface="Arial"/>
              <a:buChar char="•"/>
              <a:defRPr/>
            </a:lvl1pPr>
            <a:lvl2pPr marL="548640" lvl="1" indent="22859" algn="l" rtl="0">
              <a:spcBef>
                <a:spcPts val="400"/>
              </a:spcBef>
              <a:buClr>
                <a:srgbClr val="ABC2C8"/>
              </a:buClr>
              <a:buFont typeface="Arial"/>
              <a:buChar char="•"/>
              <a:defRPr/>
            </a:lvl2pPr>
            <a:lvl3pPr marL="914400" lvl="2" indent="-12700" algn="l" rtl="0">
              <a:spcBef>
                <a:spcPts val="400"/>
              </a:spcBef>
              <a:buClr>
                <a:schemeClr val="accent2"/>
              </a:buClr>
              <a:buFont typeface="Arial"/>
              <a:buChar char="•"/>
              <a:defRPr/>
            </a:lvl3pPr>
            <a:lvl4pPr marL="1188720" lvl="3" indent="-33019" algn="l" rtl="0">
              <a:spcBef>
                <a:spcPts val="360"/>
              </a:spcBef>
              <a:buClr>
                <a:schemeClr val="accent3"/>
              </a:buClr>
              <a:buFont typeface="Arial"/>
              <a:buChar char="•"/>
              <a:defRPr/>
            </a:lvl4pPr>
            <a:lvl5pPr marL="1463040" lvl="4" indent="-40639" algn="l" rtl="0">
              <a:spcBef>
                <a:spcPts val="320"/>
              </a:spcBef>
              <a:buClr>
                <a:schemeClr val="accent4"/>
              </a:buClr>
              <a:buFont typeface="Arial"/>
              <a:buChar char="•"/>
              <a:defRPr/>
            </a:lvl5pPr>
            <a:lvl6pPr marL="1691640" lvl="5" indent="-2539" algn="l" rtl="0">
              <a:spcBef>
                <a:spcPts val="320"/>
              </a:spcBef>
              <a:buClr>
                <a:schemeClr val="accent5"/>
              </a:buClr>
              <a:buFont typeface="Arial"/>
              <a:buChar char="•"/>
              <a:defRPr/>
            </a:lvl6pPr>
            <a:lvl7pPr marL="1920240" lvl="6" indent="-2539" algn="l" rtl="0">
              <a:spcBef>
                <a:spcPts val="320"/>
              </a:spcBef>
              <a:buClr>
                <a:schemeClr val="accent6"/>
              </a:buClr>
              <a:buFont typeface="Arial"/>
              <a:buChar char="•"/>
              <a:defRPr/>
            </a:lvl7pPr>
            <a:lvl8pPr marL="2148840" lvl="7" indent="-2539" algn="l" rtl="0">
              <a:spcBef>
                <a:spcPts val="320"/>
              </a:spcBef>
              <a:buClr>
                <a:schemeClr val="accent3"/>
              </a:buClr>
              <a:buFont typeface="Arial"/>
              <a:buChar char="•"/>
              <a:defRPr/>
            </a:lvl8pPr>
            <a:lvl9pPr marL="2377440" lvl="8" indent="-2539" algn="l" rtl="0">
              <a:spcBef>
                <a:spcPts val="320"/>
              </a:spcBef>
              <a:buClr>
                <a:schemeClr val="accent6"/>
              </a:buClr>
              <a:buFont typeface="Arial"/>
              <a:buChar char="•"/>
              <a:defRPr/>
            </a:lvl9pPr>
          </a:lstStyle>
          <a:p>
            <a:endParaRPr/>
          </a:p>
        </p:txBody>
      </p:sp>
      <p:sp>
        <p:nvSpPr>
          <p:cNvPr id="25" name="Shape 25"/>
          <p:cNvSpPr txBox="1">
            <a:spLocks noGrp="1"/>
          </p:cNvSpPr>
          <p:nvPr>
            <p:ph type="dt" idx="10"/>
          </p:nvPr>
        </p:nvSpPr>
        <p:spPr>
          <a:xfrm>
            <a:off x="457200" y="6312407"/>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6" name="Shape 26"/>
          <p:cNvSpPr txBox="1">
            <a:spLocks noGrp="1"/>
          </p:cNvSpPr>
          <p:nvPr>
            <p:ph type="ftr" idx="11"/>
          </p:nvPr>
        </p:nvSpPr>
        <p:spPr>
          <a:xfrm>
            <a:off x="2831123" y="6312407"/>
            <a:ext cx="3481799"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7" name="Shape 27"/>
          <p:cNvSpPr txBox="1">
            <a:spLocks noGrp="1"/>
          </p:cNvSpPr>
          <p:nvPr>
            <p:ph type="sldNum" idx="12"/>
          </p:nvPr>
        </p:nvSpPr>
        <p:spPr>
          <a:xfrm>
            <a:off x="6553200" y="6312407"/>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2"/>
              </a:buClr>
              <a:buSzPct val="25000"/>
              <a:buFont typeface="Arial"/>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142696" y="6356350"/>
            <a:ext cx="544200" cy="3650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3F3F"/>
              </a:buClr>
              <a:buSzPct val="25000"/>
              <a:buFont typeface="Helvetica Neue"/>
              <a:buNone/>
            </a:pPr>
            <a:fld id="{00000000-1234-1234-1234-123412341234}" type="slidenum">
              <a:rPr lang="en-US" sz="1200" b="0" i="0" u="none" strike="noStrike" cap="none">
                <a:solidFill>
                  <a:srgbClr val="3F3F3F"/>
                </a:solidFill>
                <a:latin typeface="Helvetica Neue"/>
                <a:ea typeface="Helvetica Neue"/>
                <a:cs typeface="Helvetica Neue"/>
                <a:sym typeface="Helvetica Neue"/>
              </a:rPr>
              <a:t>‹#›</a:t>
            </a:fld>
            <a:endParaRPr lang="en-US" sz="1200" b="0" i="0" u="none" strike="noStrike" cap="none">
              <a:solidFill>
                <a:srgbClr val="3F3F3F"/>
              </a:solidFill>
              <a:latin typeface="Helvetica Neue"/>
              <a:ea typeface="Helvetica Neue"/>
              <a:cs typeface="Helvetica Neue"/>
              <a:sym typeface="Helvetica Neue"/>
            </a:endParaRPr>
          </a:p>
        </p:txBody>
      </p:sp>
      <p:sp>
        <p:nvSpPr>
          <p:cNvPr id="30" name="Shape 30"/>
          <p:cNvSpPr txBox="1">
            <a:spLocks noGrp="1"/>
          </p:cNvSpPr>
          <p:nvPr>
            <p:ph type="title"/>
          </p:nvPr>
        </p:nvSpPr>
        <p:spPr>
          <a:xfrm>
            <a:off x="457200" y="806564"/>
            <a:ext cx="8229600" cy="1143000"/>
          </a:xfrm>
          <a:prstGeom prst="rect">
            <a:avLst/>
          </a:prstGeom>
          <a:noFill/>
          <a:ln>
            <a:noFill/>
          </a:ln>
        </p:spPr>
        <p:txBody>
          <a:bodyPr lIns="91425" tIns="91425" rIns="91425" bIns="91425" anchor="ctr" anchorCtr="0"/>
          <a:lstStyle>
            <a:lvl1pPr lvl="0" algn="l" rtl="0">
              <a:spcBef>
                <a:spcPts val="0"/>
              </a:spcBef>
              <a:buClr>
                <a:srgbClr val="3F3F3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457200" y="2046738"/>
            <a:ext cx="8229600" cy="3705000"/>
          </a:xfrm>
          <a:prstGeom prst="rect">
            <a:avLst/>
          </a:prstGeom>
          <a:noFill/>
          <a:ln>
            <a:noFill/>
          </a:ln>
        </p:spPr>
        <p:txBody>
          <a:bodyPr lIns="91425" tIns="91425" rIns="91425" bIns="91425" anchor="t" anchorCtr="0"/>
          <a:lstStyle>
            <a:lvl1pPr lvl="0" rtl="0">
              <a:spcBef>
                <a:spcPts val="0"/>
              </a:spcBef>
              <a:defRPr/>
            </a:lvl1pPr>
            <a:lvl2pPr marL="285750" lvl="1" indent="-19050" rtl="0">
              <a:spcBef>
                <a:spcPts val="0"/>
              </a:spcBef>
              <a:buClr>
                <a:srgbClr val="3F3F3F"/>
              </a:buClr>
              <a:buFont typeface="Arial"/>
              <a:buChar char="•"/>
              <a:defRPr/>
            </a:lvl2pPr>
            <a:lvl3pPr marL="285750" lvl="2" indent="-44450" rtl="0">
              <a:spcBef>
                <a:spcPts val="0"/>
              </a:spcBef>
              <a:buClr>
                <a:srgbClr val="3F3F3F"/>
              </a:buClr>
              <a:buFont typeface="Arial"/>
              <a:buChar char="•"/>
              <a:defRPr/>
            </a:lvl3pPr>
            <a:lvl4pPr marL="285750" lvl="3" indent="-69850" rtl="0">
              <a:spcBef>
                <a:spcPts val="0"/>
              </a:spcBef>
              <a:buClr>
                <a:srgbClr val="3F3F3F"/>
              </a:buClr>
              <a:buFont typeface="Arial"/>
              <a:buChar char="•"/>
              <a:defRPr/>
            </a:lvl4pPr>
            <a:lvl5pPr marL="285750" lvl="4" indent="-69850" rtl="0">
              <a:spcBef>
                <a:spcPts val="0"/>
              </a:spcBef>
              <a:buClr>
                <a:srgbClr val="3F3F3F"/>
              </a:buClr>
              <a:buFont typeface="Arial"/>
              <a:buChar cha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67492"/>
            <a:ext cx="8229600" cy="13989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dt" idx="10"/>
          </p:nvPr>
        </p:nvSpPr>
        <p:spPr>
          <a:xfrm>
            <a:off x="4791455" y="6480969"/>
            <a:ext cx="2133598" cy="301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457200" y="6481889"/>
            <a:ext cx="4259999" cy="3008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7589520" y="6480969"/>
            <a:ext cx="502800" cy="301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Questrial"/>
              <a:buNone/>
            </a:pPr>
            <a:fld id="{00000000-1234-1234-1234-123412341234}" type="slidenum">
              <a:rPr lang="en-US" sz="1200" b="0" i="0" u="none" strike="noStrike" cap="none">
                <a:solidFill>
                  <a:schemeClr val="lt1"/>
                </a:solidFill>
                <a:latin typeface="Questrial"/>
                <a:ea typeface="Questrial"/>
                <a:cs typeface="Questrial"/>
                <a:sym typeface="Questrial"/>
              </a:rPr>
              <a:t>‹#›</a:t>
            </a:fld>
            <a:endParaRPr lang="en-US" sz="1200" b="0" i="0" u="none" strike="noStrike" cap="none">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252246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1" y="609600"/>
            <a:ext cx="7772399" cy="5486400"/>
          </a:xfrm>
          <a:prstGeom prst="rect">
            <a:avLst/>
          </a:prstGeom>
          <a:noFill/>
          <a:ln>
            <a:noFill/>
          </a:ln>
        </p:spPr>
        <p:txBody>
          <a:bodyPr lIns="91425" tIns="91425" rIns="91425" bIns="91425" anchor="t" anchorCtr="0"/>
          <a:lstStyle>
            <a:lvl1pPr marL="257175" lvl="0" indent="-28575" algn="l" rtl="0">
              <a:spcBef>
                <a:spcPts val="480"/>
              </a:spcBef>
              <a:spcAft>
                <a:spcPts val="0"/>
              </a:spcAft>
              <a:buClr>
                <a:schemeClr val="dk1"/>
              </a:buClr>
              <a:buFont typeface="Times New Roman"/>
              <a:buChar char="•"/>
              <a:defRPr/>
            </a:lvl1pPr>
            <a:lvl2pPr marL="557213" lvl="1" indent="-4763" algn="l" rtl="0">
              <a:spcBef>
                <a:spcPts val="420"/>
              </a:spcBef>
              <a:spcAft>
                <a:spcPts val="0"/>
              </a:spcAft>
              <a:buClr>
                <a:schemeClr val="dk1"/>
              </a:buClr>
              <a:buFont typeface="Times New Roman"/>
              <a:buChar char="–"/>
              <a:defRPr/>
            </a:lvl2pPr>
            <a:lvl3pPr marL="857250" lvl="2" indent="19050" algn="l" rtl="0">
              <a:spcBef>
                <a:spcPts val="360"/>
              </a:spcBef>
              <a:spcAft>
                <a:spcPts val="0"/>
              </a:spcAft>
              <a:buClr>
                <a:schemeClr val="dk1"/>
              </a:buClr>
              <a:buFont typeface="Times New Roman"/>
              <a:buChar char="•"/>
              <a:defRPr/>
            </a:lvl3pPr>
            <a:lvl4pPr marL="1200150" lvl="3" indent="0" algn="l" rtl="0">
              <a:spcBef>
                <a:spcPts val="300"/>
              </a:spcBef>
              <a:spcAft>
                <a:spcPts val="0"/>
              </a:spcAft>
              <a:buClr>
                <a:schemeClr val="dk1"/>
              </a:buClr>
              <a:buFont typeface="Times New Roman"/>
              <a:buChar char="–"/>
              <a:defRPr/>
            </a:lvl4pPr>
            <a:lvl5pPr marL="1543050" lvl="4" indent="0" algn="l" rtl="0">
              <a:spcBef>
                <a:spcPts val="300"/>
              </a:spcBef>
              <a:spcAft>
                <a:spcPts val="0"/>
              </a:spcAft>
              <a:buClr>
                <a:schemeClr val="dk1"/>
              </a:buClr>
              <a:buFont typeface="Times New Roman"/>
              <a:buChar char="»"/>
              <a:defRPr/>
            </a:lvl5pPr>
            <a:lvl6pPr marL="1885950" lvl="5" indent="-9525" algn="l" rtl="0">
              <a:spcBef>
                <a:spcPts val="300"/>
              </a:spcBef>
              <a:spcAft>
                <a:spcPts val="0"/>
              </a:spcAft>
              <a:buClr>
                <a:schemeClr val="dk1"/>
              </a:buClr>
              <a:buFont typeface="Times New Roman"/>
              <a:buChar char="»"/>
              <a:defRPr/>
            </a:lvl6pPr>
            <a:lvl7pPr marL="2228850" lvl="6" indent="-9525" algn="l" rtl="0">
              <a:spcBef>
                <a:spcPts val="300"/>
              </a:spcBef>
              <a:spcAft>
                <a:spcPts val="0"/>
              </a:spcAft>
              <a:buClr>
                <a:schemeClr val="dk1"/>
              </a:buClr>
              <a:buFont typeface="Times New Roman"/>
              <a:buChar char="»"/>
              <a:defRPr/>
            </a:lvl7pPr>
            <a:lvl8pPr marL="2571750" lvl="7" indent="-9525" algn="l" rtl="0">
              <a:spcBef>
                <a:spcPts val="300"/>
              </a:spcBef>
              <a:spcAft>
                <a:spcPts val="0"/>
              </a:spcAft>
              <a:buClr>
                <a:schemeClr val="dk1"/>
              </a:buClr>
              <a:buFont typeface="Times New Roman"/>
              <a:buChar char="»"/>
              <a:defRPr/>
            </a:lvl8pPr>
            <a:lvl9pPr marL="2914650" lvl="8" indent="-9525" algn="l" rtl="0">
              <a:spcBef>
                <a:spcPts val="300"/>
              </a:spcBef>
              <a:spcAft>
                <a:spcPts val="0"/>
              </a:spcAft>
              <a:buClr>
                <a:schemeClr val="dk1"/>
              </a:buClr>
              <a:buFont typeface="Times New Roman"/>
              <a:buChar char="»"/>
              <a:defRPr/>
            </a:lvl9pPr>
          </a:lstStyle>
          <a:p>
            <a:endParaRPr/>
          </a:p>
        </p:txBody>
      </p:sp>
    </p:spTree>
    <p:extLst>
      <p:ext uri="{BB962C8B-B14F-4D97-AF65-F5344CB8AC3E}">
        <p14:creationId xmlns:p14="http://schemas.microsoft.com/office/powerpoint/2010/main" val="323009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324121" y="6356350"/>
            <a:ext cx="544200" cy="3650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3F3F"/>
              </a:buClr>
              <a:buSzPct val="25000"/>
              <a:buFont typeface="Helvetica Neue"/>
              <a:buNone/>
            </a:pPr>
            <a:fld id="{00000000-1234-1234-1234-123412341234}" type="slidenum">
              <a:rPr lang="en-US" sz="1200" b="0" i="0" u="none" strike="noStrike" cap="none">
                <a:solidFill>
                  <a:srgbClr val="3F3F3F"/>
                </a:solidFill>
                <a:latin typeface="Helvetica Neue"/>
                <a:ea typeface="Helvetica Neue"/>
                <a:cs typeface="Helvetica Neue"/>
                <a:sym typeface="Helvetica Neue"/>
              </a:rPr>
              <a:t>‹#›</a:t>
            </a:fld>
            <a:endParaRPr lang="en-US" sz="1200" b="0" i="0" u="none" strike="noStrike" cap="none">
              <a:solidFill>
                <a:srgbClr val="3F3F3F"/>
              </a:solidFill>
              <a:latin typeface="Helvetica Neue"/>
              <a:ea typeface="Helvetica Neue"/>
              <a:cs typeface="Helvetica Neue"/>
              <a:sym typeface="Helvetica Neue"/>
            </a:endParaRPr>
          </a:p>
        </p:txBody>
      </p:sp>
      <p:pic>
        <p:nvPicPr>
          <p:cNvPr id="11" name="Shape 11"/>
          <p:cNvPicPr preferRelativeResize="0"/>
          <p:nvPr/>
        </p:nvPicPr>
        <p:blipFill rotWithShape="1">
          <a:blip r:embed="rId8">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4.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oncretetrng@ncdot.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pps.dot.state.nc.us/dot/directory/authenticated/UnitPage.aspx?id=282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211225" y="643300"/>
            <a:ext cx="8458200" cy="12224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n-US" sz="7200" b="1" i="1" u="none" strike="noStrike" cap="none">
                <a:solidFill>
                  <a:schemeClr val="lt1"/>
                </a:solidFill>
                <a:latin typeface="Arial"/>
                <a:ea typeface="Arial"/>
                <a:cs typeface="Arial"/>
                <a:sym typeface="Arial"/>
              </a:rPr>
              <a:t>      </a:t>
            </a:r>
            <a:r>
              <a:rPr lang="en-US" sz="7200" b="1" i="1" u="none" strike="noStrike" cap="none">
                <a:solidFill>
                  <a:srgbClr val="000000"/>
                </a:solidFill>
                <a:latin typeface="Arial"/>
                <a:ea typeface="Arial"/>
                <a:cs typeface="Arial"/>
                <a:sym typeface="Arial"/>
              </a:rPr>
              <a:t>WELCOME</a:t>
            </a:r>
          </a:p>
        </p:txBody>
      </p:sp>
      <p:sp>
        <p:nvSpPr>
          <p:cNvPr id="38" name="Shape 38"/>
          <p:cNvSpPr txBox="1">
            <a:spLocks noGrp="1"/>
          </p:cNvSpPr>
          <p:nvPr>
            <p:ph type="subTitle" idx="1"/>
          </p:nvPr>
        </p:nvSpPr>
        <p:spPr>
          <a:xfrm>
            <a:off x="1219200" y="1981200"/>
            <a:ext cx="5029199" cy="304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BC2C8"/>
              </a:buClr>
              <a:buSzPct val="25000"/>
              <a:buFont typeface="Arial"/>
              <a:buNone/>
            </a:pPr>
            <a:r>
              <a:rPr lang="en-US" sz="2200" b="0" i="0" u="none" strike="noStrike" cap="none">
                <a:solidFill>
                  <a:srgbClr val="002060"/>
                </a:solidFill>
                <a:latin typeface="Arial"/>
                <a:ea typeface="Arial"/>
                <a:cs typeface="Arial"/>
                <a:sym typeface="Arial"/>
              </a:rPr>
              <a:t>N.C. DEPARTMENT OF TRANSPORTATION</a:t>
            </a:r>
          </a:p>
          <a:p>
            <a:pPr marL="0" marR="0" lvl="0" indent="0" algn="l" rtl="0">
              <a:lnSpc>
                <a:spcPct val="100000"/>
              </a:lnSpc>
              <a:spcBef>
                <a:spcPts val="740"/>
              </a:spcBef>
              <a:spcAft>
                <a:spcPts val="0"/>
              </a:spcAft>
              <a:buClr>
                <a:srgbClr val="ABC2C8"/>
              </a:buClr>
              <a:buSzPct val="25000"/>
              <a:buFont typeface="Arial"/>
              <a:buNone/>
            </a:pPr>
            <a:endParaRPr sz="2200" b="0" i="0" u="none" strike="noStrike" cap="none">
              <a:solidFill>
                <a:srgbClr val="002060"/>
              </a:solidFill>
              <a:latin typeface="Arial"/>
              <a:ea typeface="Arial"/>
              <a:cs typeface="Arial"/>
              <a:sym typeface="Arial"/>
            </a:endParaRPr>
          </a:p>
          <a:p>
            <a:pPr marL="0" marR="0" lvl="0" indent="0" algn="l" rtl="0">
              <a:lnSpc>
                <a:spcPct val="100000"/>
              </a:lnSpc>
              <a:spcBef>
                <a:spcPts val="740"/>
              </a:spcBef>
              <a:spcAft>
                <a:spcPts val="0"/>
              </a:spcAft>
              <a:buClr>
                <a:srgbClr val="ABC2C8"/>
              </a:buClr>
              <a:buSzPct val="25000"/>
              <a:buFont typeface="Arial"/>
              <a:buNone/>
            </a:pPr>
            <a:r>
              <a:rPr lang="en-US" sz="2200" b="0" i="0" u="none" strike="noStrike" cap="none">
                <a:solidFill>
                  <a:srgbClr val="002060"/>
                </a:solidFill>
                <a:latin typeface="Arial"/>
                <a:ea typeface="Arial"/>
                <a:cs typeface="Arial"/>
                <a:sym typeface="Arial"/>
              </a:rPr>
              <a:t>MATERIALS AND TESTS UNIT</a:t>
            </a:r>
          </a:p>
          <a:p>
            <a:pPr marL="0" marR="0" lvl="0" indent="0" algn="l" rtl="0">
              <a:lnSpc>
                <a:spcPct val="100000"/>
              </a:lnSpc>
              <a:spcBef>
                <a:spcPts val="740"/>
              </a:spcBef>
              <a:spcAft>
                <a:spcPts val="0"/>
              </a:spcAft>
              <a:buClr>
                <a:srgbClr val="ABC2C8"/>
              </a:buClr>
              <a:buSzPct val="25000"/>
              <a:buFont typeface="Arial"/>
              <a:buNone/>
            </a:pPr>
            <a:endParaRPr sz="2200" b="0" i="0" u="none" strike="noStrike" cap="none">
              <a:solidFill>
                <a:srgbClr val="002060"/>
              </a:solidFill>
              <a:latin typeface="Arial"/>
              <a:ea typeface="Arial"/>
              <a:cs typeface="Arial"/>
              <a:sym typeface="Arial"/>
            </a:endParaRPr>
          </a:p>
          <a:p>
            <a:pPr marL="0" marR="0" lvl="0" indent="0" algn="l" rtl="0">
              <a:lnSpc>
                <a:spcPct val="100000"/>
              </a:lnSpc>
              <a:spcBef>
                <a:spcPts val="740"/>
              </a:spcBef>
              <a:spcAft>
                <a:spcPts val="300"/>
              </a:spcAft>
              <a:buClr>
                <a:srgbClr val="ABC2C8"/>
              </a:buClr>
              <a:buSzPct val="25000"/>
              <a:buFont typeface="Arial"/>
              <a:buNone/>
            </a:pPr>
            <a:r>
              <a:rPr lang="en-US" sz="2200" b="0" i="0" u="none" strike="noStrike" cap="none">
                <a:solidFill>
                  <a:srgbClr val="002060"/>
                </a:solidFill>
                <a:latin typeface="Arial"/>
                <a:ea typeface="Arial"/>
                <a:cs typeface="Arial"/>
                <a:sym typeface="Arial"/>
              </a:rPr>
              <a:t>FIELD CONCRETE CERTIFICATION SCHOOL</a:t>
            </a:r>
          </a:p>
        </p:txBody>
      </p:sp>
      <p:pic>
        <p:nvPicPr>
          <p:cNvPr id="39" name="Shape 39"/>
          <p:cNvPicPr preferRelativeResize="0"/>
          <p:nvPr/>
        </p:nvPicPr>
        <p:blipFill rotWithShape="1">
          <a:blip r:embed="rId3">
            <a:alphaModFix/>
          </a:blip>
          <a:srcRect/>
          <a:stretch/>
        </p:blipFill>
        <p:spPr>
          <a:xfrm>
            <a:off x="8170050" y="5870900"/>
            <a:ext cx="833398" cy="838198"/>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43150" y="800100"/>
            <a:ext cx="4457699" cy="1143000"/>
          </a:xfrm>
          <a:prstGeom prst="rect">
            <a:avLst/>
          </a:prstGeom>
          <a:noFill/>
          <a:ln>
            <a:noFill/>
          </a:ln>
        </p:spPr>
        <p:txBody>
          <a:bodyPr lIns="68569" tIns="34275" rIns="68569" bIns="34275" anchor="b" anchorCtr="0">
            <a:noAutofit/>
          </a:bodyPr>
          <a:lstStyle/>
          <a:p>
            <a:pPr>
              <a:buClr>
                <a:schemeClr val="lt1"/>
              </a:buClr>
              <a:buSzPct val="25000"/>
            </a:pPr>
            <a:r>
              <a:rPr lang="en-US" sz="4050" b="1">
                <a:latin typeface="Arial "/>
                <a:ea typeface="Arial "/>
                <a:cs typeface="Arial "/>
                <a:sym typeface="Arial "/>
              </a:rPr>
              <a:t>WHAT IS CONCRETE?</a:t>
            </a:r>
          </a:p>
        </p:txBody>
      </p:sp>
      <p:sp>
        <p:nvSpPr>
          <p:cNvPr id="42" name="Shape 42"/>
          <p:cNvSpPr txBox="1">
            <a:spLocks noGrp="1"/>
          </p:cNvSpPr>
          <p:nvPr>
            <p:ph type="body" idx="1"/>
          </p:nvPr>
        </p:nvSpPr>
        <p:spPr>
          <a:xfrm>
            <a:off x="2533219" y="2061507"/>
            <a:ext cx="4371974" cy="4114799"/>
          </a:xfrm>
          <a:prstGeom prst="rect">
            <a:avLst/>
          </a:prstGeom>
          <a:noFill/>
          <a:ln>
            <a:noFill/>
          </a:ln>
        </p:spPr>
        <p:txBody>
          <a:bodyPr lIns="68569" tIns="34275" rIns="68569" bIns="34275" anchor="t" anchorCtr="0">
            <a:noAutofit/>
          </a:bodyPr>
          <a:lstStyle/>
          <a:p>
            <a:pPr marL="342900" indent="-314325">
              <a:spcBef>
                <a:spcPts val="0"/>
              </a:spcBef>
              <a:buClr>
                <a:srgbClr val="000000"/>
              </a:buClr>
              <a:buSzPct val="100000"/>
            </a:pPr>
            <a:r>
              <a:rPr lang="en-US" sz="2250"/>
              <a:t>Concrete is a manufactured product.</a:t>
            </a:r>
          </a:p>
          <a:p>
            <a:pPr marL="342900" indent="-314325">
              <a:spcBef>
                <a:spcPts val="900"/>
              </a:spcBef>
              <a:buClr>
                <a:srgbClr val="000000"/>
              </a:buClr>
              <a:buSzPct val="100000"/>
            </a:pPr>
            <a:r>
              <a:rPr lang="en-US" sz="2250"/>
              <a:t>Subject to variations in Quality due to varying raw materials and of the mixing process.</a:t>
            </a:r>
          </a:p>
          <a:p>
            <a:pPr marL="342900" indent="-314325">
              <a:spcBef>
                <a:spcPts val="900"/>
              </a:spcBef>
              <a:spcAft>
                <a:spcPts val="450"/>
              </a:spcAft>
              <a:buClr>
                <a:srgbClr val="000000"/>
              </a:buClr>
              <a:buSzPct val="100000"/>
            </a:pPr>
            <a:r>
              <a:rPr lang="en-US" sz="2250"/>
              <a:t>Quality Control is our job, without “QC” concrete is:		-</a:t>
            </a:r>
            <a:r>
              <a:rPr lang="en-US" sz="2100"/>
              <a:t>UNPREDICTABLE			-UNREGULATED		   	-WITHOUT VALUE AS A  		BUILDING MATERIAL</a:t>
            </a:r>
          </a:p>
        </p:txBody>
      </p:sp>
    </p:spTree>
    <p:extLst>
      <p:ext uri="{BB962C8B-B14F-4D97-AF65-F5344CB8AC3E}">
        <p14:creationId xmlns:p14="http://schemas.microsoft.com/office/powerpoint/2010/main" val="3805128695"/>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1000-4(I) Use of Fly Ash</a:t>
            </a:r>
          </a:p>
        </p:txBody>
      </p:sp>
      <p:sp>
        <p:nvSpPr>
          <p:cNvPr id="360" name="Shape 360"/>
          <p:cNvSpPr txBox="1">
            <a:spLocks noGrp="1"/>
          </p:cNvSpPr>
          <p:nvPr>
            <p:ph type="body" idx="1"/>
          </p:nvPr>
        </p:nvSpPr>
        <p:spPr>
          <a:xfrm>
            <a:off x="457200" y="16764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Fly ash may be substituted for portland cement in all classes of concrete at a rate not to exceed 20% by weight of the required cement noted in Table 1000-1.</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Substitute at least 1.2 pounds of fly ash per pound of cement replaced.</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Use the table located in 1000-4(I) to determine the maximum allowable water-cementitous ratio for the classes of concrete listed.</a:t>
            </a:r>
          </a:p>
        </p:txBody>
      </p:sp>
    </p:spTree>
    <p:extLst>
      <p:ext uri="{BB962C8B-B14F-4D97-AF65-F5344CB8AC3E}">
        <p14:creationId xmlns:p14="http://schemas.microsoft.com/office/powerpoint/2010/main" val="27035748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30212" y="457200"/>
            <a:ext cx="8229600" cy="1104107"/>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1000-8 Latex Modified Concrete</a:t>
            </a:r>
          </a:p>
        </p:txBody>
      </p:sp>
      <p:pic>
        <p:nvPicPr>
          <p:cNvPr id="366" name="Shape 366"/>
          <p:cNvPicPr preferRelativeResize="0"/>
          <p:nvPr/>
        </p:nvPicPr>
        <p:blipFill rotWithShape="1">
          <a:blip r:embed="rId3">
            <a:alphaModFix/>
          </a:blip>
          <a:srcRect/>
          <a:stretch/>
        </p:blipFill>
        <p:spPr>
          <a:xfrm>
            <a:off x="1371600" y="1752600"/>
            <a:ext cx="6346823" cy="4760913"/>
          </a:xfrm>
          <a:prstGeom prst="rect">
            <a:avLst/>
          </a:prstGeom>
          <a:noFill/>
          <a:ln>
            <a:noFill/>
          </a:ln>
        </p:spPr>
      </p:pic>
    </p:spTree>
    <p:extLst>
      <p:ext uri="{BB962C8B-B14F-4D97-AF65-F5344CB8AC3E}">
        <p14:creationId xmlns:p14="http://schemas.microsoft.com/office/powerpoint/2010/main" val="28367194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1000-8(A) Materials</a:t>
            </a:r>
          </a:p>
        </p:txBody>
      </p:sp>
      <p:sp>
        <p:nvSpPr>
          <p:cNvPr id="372" name="Shape 372"/>
          <p:cNvSpPr txBox="1">
            <a:spLocks noGrp="1"/>
          </p:cNvSpPr>
          <p:nvPr>
            <p:ph type="body" idx="1"/>
          </p:nvPr>
        </p:nvSpPr>
        <p:spPr>
          <a:xfrm>
            <a:off x="457200" y="15199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Do not use Type III cement.</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Do not allow the temperature of latex emulsion admixture to fall below 35°F at any time or exceed 85°F after delivery to the project.</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The minimum 7 day compressive strength is 3,000 psi.</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Measure the slump 4 to 5 minutes after discharge from the mixer.</a:t>
            </a:r>
          </a:p>
        </p:txBody>
      </p:sp>
    </p:spTree>
    <p:extLst>
      <p:ext uri="{BB962C8B-B14F-4D97-AF65-F5344CB8AC3E}">
        <p14:creationId xmlns:p14="http://schemas.microsoft.com/office/powerpoint/2010/main" val="1044397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5334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1000-8(B) Equipment</a:t>
            </a:r>
          </a:p>
        </p:txBody>
      </p:sp>
      <p:sp>
        <p:nvSpPr>
          <p:cNvPr id="378" name="Shape 378"/>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Use a self propelled mixer that is capable of carrying sufficient unmixed dry, bulk cement, sand, coarse aggregate, latex modifier, and water to produce at least 6 cy of concrete on site.</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Use a mixer that is capable of positive measurement of cement introduced in the mix. </a:t>
            </a:r>
          </a:p>
        </p:txBody>
      </p:sp>
    </p:spTree>
    <p:extLst>
      <p:ext uri="{BB962C8B-B14F-4D97-AF65-F5344CB8AC3E}">
        <p14:creationId xmlns:p14="http://schemas.microsoft.com/office/powerpoint/2010/main" val="3890915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Equipment</a:t>
            </a:r>
            <a:r>
              <a:rPr lang="en-US" sz="4200" b="0" i="0" u="none" strike="noStrike" cap="none">
                <a:solidFill>
                  <a:srgbClr val="D1FA56"/>
                </a:solidFill>
                <a:latin typeface="Questrial"/>
                <a:ea typeface="Questrial"/>
                <a:cs typeface="Questrial"/>
                <a:sym typeface="Questrial"/>
              </a:rPr>
              <a:t>	</a:t>
            </a:r>
          </a:p>
        </p:txBody>
      </p:sp>
      <p:sp>
        <p:nvSpPr>
          <p:cNvPr id="384" name="Shape 384"/>
          <p:cNvSpPr txBox="1">
            <a:spLocks noGrp="1"/>
          </p:cNvSpPr>
          <p:nvPr>
            <p:ph type="body" idx="1"/>
          </p:nvPr>
        </p:nvSpPr>
        <p:spPr>
          <a:xfrm>
            <a:off x="457200" y="16002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Use a recording meter that is visible at all times and equipped with a ticket printout to indicate the quantity of cement.</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Calibrate the mixers to accurately proportion the specified mix.</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Prior to placing latex modified concrete, perform calibration and yield tests under the Engineer’s supervision in accordance with the Department’s written instruction. </a:t>
            </a:r>
          </a:p>
        </p:txBody>
      </p:sp>
    </p:spTree>
    <p:extLst>
      <p:ext uri="{BB962C8B-B14F-4D97-AF65-F5344CB8AC3E}">
        <p14:creationId xmlns:p14="http://schemas.microsoft.com/office/powerpoint/2010/main" val="17424463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Equipment</a:t>
            </a:r>
          </a:p>
        </p:txBody>
      </p:sp>
      <p:sp>
        <p:nvSpPr>
          <p:cNvPr id="390" name="Shape 390"/>
          <p:cNvSpPr txBox="1">
            <a:spLocks noGrp="1"/>
          </p:cNvSpPr>
          <p:nvPr>
            <p:ph type="body" idx="1"/>
          </p:nvPr>
        </p:nvSpPr>
        <p:spPr>
          <a:xfrm>
            <a:off x="381000" y="16002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Perform the calibration and yield tests using the material to be used on the project. </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Recalibrate the mixer after any major maintenance operation on the mixer, anytime the source of materials changes, or as directed.</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Use a mixer that controls the flow of water and latex emulsion  with a calibrated flowmeter coordinated with both the cement and aggregate feeding mechanisms and the mixer.</a:t>
            </a:r>
          </a:p>
        </p:txBody>
      </p:sp>
    </p:spTree>
    <p:extLst>
      <p:ext uri="{BB962C8B-B14F-4D97-AF65-F5344CB8AC3E}">
        <p14:creationId xmlns:p14="http://schemas.microsoft.com/office/powerpoint/2010/main" val="42579333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4572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Equipment</a:t>
            </a:r>
          </a:p>
        </p:txBody>
      </p:sp>
      <p:sp>
        <p:nvSpPr>
          <p:cNvPr id="396" name="Shape 396"/>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Calibrate the mixer to automatically proportion and blend all components of the indicated composition on a continuous or intermittent basis as the finishing operation requires.</a:t>
            </a:r>
          </a:p>
        </p:txBody>
      </p:sp>
    </p:spTree>
    <p:extLst>
      <p:ext uri="{BB962C8B-B14F-4D97-AF65-F5344CB8AC3E}">
        <p14:creationId xmlns:p14="http://schemas.microsoft.com/office/powerpoint/2010/main" val="1792088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67492"/>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1000-11 Mixers and Agitators</a:t>
            </a:r>
          </a:p>
        </p:txBody>
      </p:sp>
      <p:pic>
        <p:nvPicPr>
          <p:cNvPr id="402" name="Shape 402"/>
          <p:cNvPicPr preferRelativeResize="0"/>
          <p:nvPr/>
        </p:nvPicPr>
        <p:blipFill rotWithShape="1">
          <a:blip r:embed="rId3">
            <a:alphaModFix/>
          </a:blip>
          <a:srcRect/>
          <a:stretch/>
        </p:blipFill>
        <p:spPr>
          <a:xfrm>
            <a:off x="914400" y="1393825"/>
            <a:ext cx="7086600" cy="5314949"/>
          </a:xfrm>
          <a:prstGeom prst="rect">
            <a:avLst/>
          </a:prstGeom>
          <a:noFill/>
          <a:ln>
            <a:noFill/>
          </a:ln>
        </p:spPr>
      </p:pic>
    </p:spTree>
    <p:extLst>
      <p:ext uri="{BB962C8B-B14F-4D97-AF65-F5344CB8AC3E}">
        <p14:creationId xmlns:p14="http://schemas.microsoft.com/office/powerpoint/2010/main" val="13715697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457200"/>
            <a:ext cx="8229600" cy="1256507"/>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1000-11(B) Mixer Capacity</a:t>
            </a:r>
          </a:p>
        </p:txBody>
      </p:sp>
      <p:sp>
        <p:nvSpPr>
          <p:cNvPr id="408" name="Shape 408"/>
          <p:cNvSpPr txBox="1">
            <a:spLocks noGrp="1"/>
          </p:cNvSpPr>
          <p:nvPr>
            <p:ph type="body" idx="1"/>
          </p:nvPr>
        </p:nvSpPr>
        <p:spPr>
          <a:xfrm>
            <a:off x="457200" y="1547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Do not load truck mixers with concrete with more than 63% of the gross volume of the drum. </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Use at least 20% of the rated mixing capacity as the minimum quantity of concrete permitted to be mixed or agitated in any mixer.</a:t>
            </a:r>
          </a:p>
        </p:txBody>
      </p:sp>
    </p:spTree>
    <p:extLst>
      <p:ext uri="{BB962C8B-B14F-4D97-AF65-F5344CB8AC3E}">
        <p14:creationId xmlns:p14="http://schemas.microsoft.com/office/powerpoint/2010/main" val="28804689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533400" y="5334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1000-11(C) Agitator Capacity</a:t>
            </a:r>
          </a:p>
        </p:txBody>
      </p:sp>
      <p:sp>
        <p:nvSpPr>
          <p:cNvPr id="414" name="Shape 414"/>
          <p:cNvSpPr txBox="1">
            <a:spLocks noGrp="1"/>
          </p:cNvSpPr>
          <p:nvPr>
            <p:ph type="body" idx="1"/>
          </p:nvPr>
        </p:nvSpPr>
        <p:spPr>
          <a:xfrm>
            <a:off x="513025" y="161295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Load the agitator to not exceed 80 percent of the gross drum volume and have it be capable of maintaining the concrete in a thoroughly mixed and uniform mass and discharging the concrete with a satisfactory degree of uniformity.</a:t>
            </a:r>
          </a:p>
        </p:txBody>
      </p:sp>
    </p:spTree>
    <p:extLst>
      <p:ext uri="{BB962C8B-B14F-4D97-AF65-F5344CB8AC3E}">
        <p14:creationId xmlns:p14="http://schemas.microsoft.com/office/powerpoint/2010/main" val="63522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357437" y="571506"/>
            <a:ext cx="4457699" cy="1143000"/>
          </a:xfrm>
          <a:prstGeom prst="rect">
            <a:avLst/>
          </a:prstGeom>
          <a:noFill/>
          <a:ln>
            <a:noFill/>
          </a:ln>
        </p:spPr>
        <p:txBody>
          <a:bodyPr lIns="68569" tIns="34275" rIns="68569" bIns="34275" anchor="b" anchorCtr="0">
            <a:noAutofit/>
          </a:bodyPr>
          <a:lstStyle/>
          <a:p>
            <a:pPr>
              <a:buClr>
                <a:schemeClr val="lt1"/>
              </a:buClr>
              <a:buSzPct val="25000"/>
            </a:pPr>
            <a:r>
              <a:rPr lang="en-US" sz="3300" b="1">
                <a:latin typeface="Arial "/>
                <a:ea typeface="Arial "/>
                <a:cs typeface="Arial "/>
                <a:sym typeface="Arial "/>
              </a:rPr>
              <a:t>PORTLAND CEMENT CONCRETE</a:t>
            </a:r>
          </a:p>
        </p:txBody>
      </p:sp>
      <p:sp>
        <p:nvSpPr>
          <p:cNvPr id="48" name="Shape 48"/>
          <p:cNvSpPr txBox="1">
            <a:spLocks noGrp="1"/>
          </p:cNvSpPr>
          <p:nvPr>
            <p:ph type="body" idx="1"/>
          </p:nvPr>
        </p:nvSpPr>
        <p:spPr>
          <a:xfrm>
            <a:off x="2443162" y="1965751"/>
            <a:ext cx="4371974" cy="4114799"/>
          </a:xfrm>
          <a:prstGeom prst="rect">
            <a:avLst/>
          </a:prstGeom>
          <a:noFill/>
          <a:ln>
            <a:noFill/>
          </a:ln>
        </p:spPr>
        <p:txBody>
          <a:bodyPr lIns="68569" tIns="34275" rIns="68569" bIns="34275" anchor="t" anchorCtr="0">
            <a:noAutofit/>
          </a:bodyPr>
          <a:lstStyle/>
          <a:p>
            <a:pPr marL="0" indent="0">
              <a:spcBef>
                <a:spcPts val="0"/>
              </a:spcBef>
              <a:buClr>
                <a:schemeClr val="lt2"/>
              </a:buClr>
              <a:buSzPct val="25000"/>
              <a:buNone/>
            </a:pPr>
            <a:r>
              <a:rPr lang="en-US" sz="2100">
                <a:latin typeface="Arial "/>
                <a:ea typeface="Arial "/>
                <a:cs typeface="Arial "/>
                <a:sym typeface="Arial "/>
              </a:rPr>
              <a:t>CONCRETE CONSISTS OF:	</a:t>
            </a:r>
          </a:p>
          <a:p>
            <a:pPr marL="257175" indent="-257175">
              <a:spcBef>
                <a:spcPts val="870"/>
              </a:spcBef>
              <a:buClr>
                <a:srgbClr val="000000"/>
              </a:buClr>
              <a:buSzPct val="100000"/>
              <a:buFont typeface="Courier New"/>
              <a:buChar char="o"/>
            </a:pPr>
            <a:r>
              <a:rPr lang="en-US" sz="2100">
                <a:latin typeface="Arial "/>
                <a:ea typeface="Arial "/>
                <a:cs typeface="Arial "/>
                <a:sym typeface="Arial "/>
              </a:rPr>
              <a:t>Portland Cement</a:t>
            </a:r>
          </a:p>
          <a:p>
            <a:pPr marL="257175" indent="-257175">
              <a:spcBef>
                <a:spcPts val="870"/>
              </a:spcBef>
              <a:buClr>
                <a:srgbClr val="000000"/>
              </a:buClr>
              <a:buSzPct val="100000"/>
              <a:buFont typeface="Courier New"/>
              <a:buChar char="o"/>
            </a:pPr>
            <a:r>
              <a:rPr lang="en-US" sz="2100">
                <a:latin typeface="Arial "/>
                <a:ea typeface="Arial "/>
                <a:cs typeface="Arial "/>
                <a:sym typeface="Arial "/>
              </a:rPr>
              <a:t>Fine Aggregate</a:t>
            </a:r>
          </a:p>
          <a:p>
            <a:pPr marL="257175" indent="-257175">
              <a:spcBef>
                <a:spcPts val="870"/>
              </a:spcBef>
              <a:buClr>
                <a:srgbClr val="000000"/>
              </a:buClr>
              <a:buSzPct val="100000"/>
              <a:buFont typeface="Courier New"/>
              <a:buChar char="o"/>
            </a:pPr>
            <a:r>
              <a:rPr lang="en-US" sz="2100">
                <a:latin typeface="Arial "/>
                <a:ea typeface="Arial "/>
                <a:cs typeface="Arial "/>
                <a:sym typeface="Arial "/>
              </a:rPr>
              <a:t>Coarse Aggregate	</a:t>
            </a:r>
          </a:p>
          <a:p>
            <a:pPr marL="257175" indent="-257175">
              <a:spcBef>
                <a:spcPts val="870"/>
              </a:spcBef>
              <a:buClr>
                <a:srgbClr val="000000"/>
              </a:buClr>
              <a:buSzPct val="100000"/>
              <a:buFont typeface="Courier New"/>
              <a:buChar char="o"/>
            </a:pPr>
            <a:r>
              <a:rPr lang="en-US" sz="2100">
                <a:latin typeface="Arial "/>
                <a:ea typeface="Arial "/>
                <a:cs typeface="Arial "/>
                <a:sym typeface="Arial "/>
              </a:rPr>
              <a:t>Water					- </a:t>
            </a:r>
          </a:p>
          <a:p>
            <a:pPr marL="257175" indent="-257175">
              <a:spcBef>
                <a:spcPts val="870"/>
              </a:spcBef>
              <a:buClr>
                <a:srgbClr val="000000"/>
              </a:buClr>
              <a:buSzPct val="100000"/>
              <a:buFont typeface="Courier New"/>
              <a:buChar char="o"/>
            </a:pPr>
            <a:r>
              <a:rPr lang="en-US" sz="2100">
                <a:latin typeface="Arial "/>
                <a:ea typeface="Arial "/>
                <a:cs typeface="Arial "/>
                <a:sym typeface="Arial "/>
              </a:rPr>
              <a:t>Admixtures				</a:t>
            </a:r>
          </a:p>
          <a:p>
            <a:pPr marL="557213" lvl="1" indent="-261938">
              <a:spcBef>
                <a:spcPts val="870"/>
              </a:spcBef>
              <a:buClr>
                <a:srgbClr val="000000"/>
              </a:buClr>
              <a:buSzPct val="100000"/>
              <a:buFont typeface="Courier New"/>
              <a:buChar char="o"/>
            </a:pPr>
            <a:r>
              <a:rPr lang="en-US" sz="2100">
                <a:latin typeface="Arial "/>
                <a:ea typeface="Arial "/>
                <a:cs typeface="Arial "/>
                <a:sym typeface="Arial "/>
              </a:rPr>
              <a:t>Air Agents				</a:t>
            </a:r>
          </a:p>
          <a:p>
            <a:pPr marL="557213" lvl="1" indent="-261938">
              <a:spcBef>
                <a:spcPts val="870"/>
              </a:spcBef>
              <a:spcAft>
                <a:spcPts val="450"/>
              </a:spcAft>
              <a:buClr>
                <a:srgbClr val="000000"/>
              </a:buClr>
              <a:buSzPct val="100000"/>
              <a:buFont typeface="Courier New"/>
              <a:buChar char="o"/>
            </a:pPr>
            <a:r>
              <a:rPr lang="en-US" sz="2100">
                <a:latin typeface="Arial "/>
                <a:ea typeface="Arial "/>
                <a:cs typeface="Arial "/>
                <a:sym typeface="Arial "/>
              </a:rPr>
              <a:t>Retarders</a:t>
            </a:r>
          </a:p>
        </p:txBody>
      </p:sp>
    </p:spTree>
    <p:extLst>
      <p:ext uri="{BB962C8B-B14F-4D97-AF65-F5344CB8AC3E}">
        <p14:creationId xmlns:p14="http://schemas.microsoft.com/office/powerpoint/2010/main" val="2207429348"/>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382750" y="686218"/>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1000-12(B)Mixing Time for Central Mixers</a:t>
            </a:r>
          </a:p>
        </p:txBody>
      </p:sp>
      <p:sp>
        <p:nvSpPr>
          <p:cNvPr id="420" name="Shape 420"/>
          <p:cNvSpPr txBox="1">
            <a:spLocks noGrp="1"/>
          </p:cNvSpPr>
          <p:nvPr>
            <p:ph type="body" idx="1"/>
          </p:nvPr>
        </p:nvSpPr>
        <p:spPr>
          <a:xfrm>
            <a:off x="457200" y="22860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Where mixer performance tests are not made, use a minimum mixing time of 90 seconds.</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The minimum mixing time for an individual mixer with a mixer performance test is 50 seconds.</a:t>
            </a:r>
          </a:p>
        </p:txBody>
      </p:sp>
    </p:spTree>
    <p:extLst>
      <p:ext uri="{BB962C8B-B14F-4D97-AF65-F5344CB8AC3E}">
        <p14:creationId xmlns:p14="http://schemas.microsoft.com/office/powerpoint/2010/main" val="40487742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583868"/>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1000-12(C) Truck Mixers and Agitators</a:t>
            </a:r>
          </a:p>
        </p:txBody>
      </p:sp>
      <p:sp>
        <p:nvSpPr>
          <p:cNvPr id="426" name="Shape 426"/>
          <p:cNvSpPr txBox="1">
            <a:spLocks noGrp="1"/>
          </p:cNvSpPr>
          <p:nvPr>
            <p:ph type="body" idx="1"/>
          </p:nvPr>
        </p:nvSpPr>
        <p:spPr>
          <a:xfrm>
            <a:off x="457200" y="2209800"/>
            <a:ext cx="8229600" cy="4037017"/>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When a truck mixer is used for complete mixing, mix each batch of concrete for at least 70 revolutions of the drum or the blades at the rate of rotation designated by the equipment manufacturer for mixing.</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If additional water is necessary to produce the necessary slump, rotate the drum 25 revolutions at mixing speed. </a:t>
            </a:r>
          </a:p>
        </p:txBody>
      </p:sp>
    </p:spTree>
    <p:extLst>
      <p:ext uri="{BB962C8B-B14F-4D97-AF65-F5344CB8AC3E}">
        <p14:creationId xmlns:p14="http://schemas.microsoft.com/office/powerpoint/2010/main" val="29899213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81000" y="5334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1000-12(D) Delivery</a:t>
            </a:r>
          </a:p>
        </p:txBody>
      </p:sp>
      <p:sp>
        <p:nvSpPr>
          <p:cNvPr id="432" name="Shape 432"/>
          <p:cNvSpPr txBox="1">
            <a:spLocks noGrp="1"/>
          </p:cNvSpPr>
          <p:nvPr>
            <p:ph type="body" idx="1"/>
          </p:nvPr>
        </p:nvSpPr>
        <p:spPr>
          <a:xfrm>
            <a:off x="533400" y="2362200"/>
            <a:ext cx="8229600" cy="3809999"/>
          </a:xfrm>
          <a:prstGeom prst="rect">
            <a:avLst/>
          </a:prstGeom>
          <a:noFill/>
          <a:ln>
            <a:noFill/>
          </a:ln>
        </p:spPr>
        <p:txBody>
          <a:bodyPr lIns="91425" tIns="45700" rIns="91425" bIns="45700" anchor="t" anchorCtr="0">
            <a:noAutofit/>
          </a:bodyPr>
          <a:lstStyle/>
          <a:p>
            <a:pPr marL="448056" marR="0" lvl="0" indent="-384556" algn="l" rtl="0">
              <a:lnSpc>
                <a:spcPct val="8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Use a ticket system for recording the transportation of batches from the proportioning plant to the site of the work.</a:t>
            </a:r>
          </a:p>
          <a:p>
            <a:pPr marL="448056" marR="0" lvl="0" indent="-384556" algn="l" rtl="0">
              <a:lnSpc>
                <a:spcPct val="8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Issue the tickets to the truck operator at the proportioning plant for each load and have them signed by the plant inspector.</a:t>
            </a:r>
          </a:p>
          <a:p>
            <a:pPr marL="448056" marR="0" lvl="0" indent="-384556" algn="l" rtl="0">
              <a:lnSpc>
                <a:spcPct val="8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Have each ticket show the time batching was completed.</a:t>
            </a:r>
          </a:p>
          <a:p>
            <a:pPr marL="448056" marR="0" lvl="0" indent="-384556" algn="l" rtl="0">
              <a:lnSpc>
                <a:spcPct val="8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Deliver the tickets to the inspector at the site of the work.</a:t>
            </a:r>
          </a:p>
        </p:txBody>
      </p:sp>
    </p:spTree>
    <p:extLst>
      <p:ext uri="{BB962C8B-B14F-4D97-AF65-F5344CB8AC3E}">
        <p14:creationId xmlns:p14="http://schemas.microsoft.com/office/powerpoint/2010/main" val="15907815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267492"/>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Hot Weather Concrete</a:t>
            </a:r>
          </a:p>
        </p:txBody>
      </p:sp>
      <p:sp>
        <p:nvSpPr>
          <p:cNvPr id="445" name="Shape 445"/>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Placing concrete in hot weather requires good planning. High temperature accelerates the hardening of concrete.</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Potential detrimental effects of hot weather on concrete include increased water demand, difficulty in control of entrained air, accelerated set, and lower strength.</a:t>
            </a:r>
          </a:p>
        </p:txBody>
      </p:sp>
    </p:spTree>
    <p:extLst>
      <p:ext uri="{BB962C8B-B14F-4D97-AF65-F5344CB8AC3E}">
        <p14:creationId xmlns:p14="http://schemas.microsoft.com/office/powerpoint/2010/main" val="4942130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67492"/>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Hot Weather Concrete</a:t>
            </a:r>
          </a:p>
        </p:txBody>
      </p:sp>
      <p:sp>
        <p:nvSpPr>
          <p:cNvPr id="452" name="Shape 452"/>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High air temperature can result in very unfavorable concrete placing conditions when combined with low humidity, and/or high winds.</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This is true in situations where concrete is placed in elements having large exposed surface areas as in the case of exposed concrete slabs. </a:t>
            </a:r>
          </a:p>
        </p:txBody>
      </p:sp>
    </p:spTree>
    <p:extLst>
      <p:ext uri="{BB962C8B-B14F-4D97-AF65-F5344CB8AC3E}">
        <p14:creationId xmlns:p14="http://schemas.microsoft.com/office/powerpoint/2010/main" val="26498163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67492"/>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Hot Weather Concrete</a:t>
            </a:r>
          </a:p>
        </p:txBody>
      </p:sp>
      <p:sp>
        <p:nvSpPr>
          <p:cNvPr id="459" name="Shape 459"/>
          <p:cNvSpPr txBox="1">
            <a:spLocks noGrp="1"/>
          </p:cNvSpPr>
          <p:nvPr>
            <p:ph type="body" idx="1"/>
          </p:nvPr>
        </p:nvSpPr>
        <p:spPr>
          <a:xfrm>
            <a:off x="457200" y="16002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Examples of materials and materials that complicate hot weather operations are</a:t>
            </a:r>
          </a:p>
          <a:p>
            <a:pPr marL="822960" marR="0" lvl="1" indent="-289560" algn="l" rtl="0">
              <a:lnSpc>
                <a:spcPct val="100000"/>
              </a:lnSpc>
              <a:spcBef>
                <a:spcPts val="520"/>
              </a:spcBef>
              <a:spcAft>
                <a:spcPts val="0"/>
              </a:spcAft>
              <a:buClr>
                <a:srgbClr val="000000"/>
              </a:buClr>
              <a:buSzPct val="95000"/>
              <a:buFont typeface="Verdana"/>
              <a:buChar char="›"/>
            </a:pPr>
            <a:r>
              <a:rPr lang="en-US" sz="2600" b="0" i="0" u="none" strike="noStrike" cap="none">
                <a:solidFill>
                  <a:srgbClr val="000000"/>
                </a:solidFill>
                <a:latin typeface="Arial"/>
                <a:ea typeface="Arial"/>
                <a:cs typeface="Arial"/>
                <a:sym typeface="Arial"/>
              </a:rPr>
              <a:t>Use of Type III Cement</a:t>
            </a:r>
          </a:p>
          <a:p>
            <a:pPr marL="822960" marR="0" lvl="1" indent="-289560" algn="l" rtl="0">
              <a:lnSpc>
                <a:spcPct val="100000"/>
              </a:lnSpc>
              <a:spcBef>
                <a:spcPts val="520"/>
              </a:spcBef>
              <a:spcAft>
                <a:spcPts val="0"/>
              </a:spcAft>
              <a:buClr>
                <a:srgbClr val="000000"/>
              </a:buClr>
              <a:buSzPct val="95000"/>
              <a:buFont typeface="Verdana"/>
              <a:buChar char="›"/>
            </a:pPr>
            <a:r>
              <a:rPr lang="en-US" sz="2600" b="0" i="0" u="none" strike="noStrike" cap="none">
                <a:solidFill>
                  <a:srgbClr val="000000"/>
                </a:solidFill>
                <a:latin typeface="Arial"/>
                <a:ea typeface="Arial"/>
                <a:cs typeface="Arial"/>
                <a:sym typeface="Arial"/>
              </a:rPr>
              <a:t>Use of Concrete with Higher Cement Contents</a:t>
            </a:r>
          </a:p>
          <a:p>
            <a:pPr marL="822960" marR="0" lvl="1" indent="-289560" algn="l" rtl="0">
              <a:lnSpc>
                <a:spcPct val="100000"/>
              </a:lnSpc>
              <a:spcBef>
                <a:spcPts val="520"/>
              </a:spcBef>
              <a:spcAft>
                <a:spcPts val="0"/>
              </a:spcAft>
              <a:buClr>
                <a:srgbClr val="000000"/>
              </a:buClr>
              <a:buSzPct val="95000"/>
              <a:buFont typeface="Verdana"/>
              <a:buChar char="›"/>
            </a:pPr>
            <a:r>
              <a:rPr lang="en-US" sz="2600" b="0" i="0" u="none" strike="noStrike" cap="none">
                <a:solidFill>
                  <a:srgbClr val="000000"/>
                </a:solidFill>
                <a:latin typeface="Arial"/>
                <a:ea typeface="Arial"/>
                <a:cs typeface="Arial"/>
                <a:sym typeface="Arial"/>
              </a:rPr>
              <a:t>Use of Larger Size Mixers</a:t>
            </a:r>
          </a:p>
          <a:p>
            <a:pPr marL="822960" marR="0" lvl="1" indent="-289560" algn="l" rtl="0">
              <a:lnSpc>
                <a:spcPct val="100000"/>
              </a:lnSpc>
              <a:spcBef>
                <a:spcPts val="520"/>
              </a:spcBef>
              <a:spcAft>
                <a:spcPts val="0"/>
              </a:spcAft>
              <a:buClr>
                <a:srgbClr val="000000"/>
              </a:buClr>
              <a:buSzPct val="95000"/>
              <a:buFont typeface="Verdana"/>
              <a:buChar char="›"/>
            </a:pPr>
            <a:r>
              <a:rPr lang="en-US" sz="2600" b="0" i="0" u="none" strike="noStrike" cap="none">
                <a:solidFill>
                  <a:srgbClr val="000000"/>
                </a:solidFill>
                <a:latin typeface="Arial"/>
                <a:ea typeface="Arial"/>
                <a:cs typeface="Arial"/>
                <a:sym typeface="Arial"/>
              </a:rPr>
              <a:t>Use of Pumping Equipment</a:t>
            </a:r>
          </a:p>
          <a:p>
            <a:pPr marL="822960" marR="0" lvl="1" indent="-289560" algn="l" rtl="0">
              <a:lnSpc>
                <a:spcPct val="100000"/>
              </a:lnSpc>
              <a:spcBef>
                <a:spcPts val="520"/>
              </a:spcBef>
              <a:spcAft>
                <a:spcPts val="0"/>
              </a:spcAft>
              <a:buClr>
                <a:srgbClr val="000000"/>
              </a:buClr>
              <a:buSzPct val="95000"/>
              <a:buFont typeface="Verdana"/>
              <a:buChar char="›"/>
            </a:pPr>
            <a:r>
              <a:rPr lang="en-US" sz="2600" b="0" i="0" u="none" strike="noStrike" cap="none">
                <a:solidFill>
                  <a:srgbClr val="000000"/>
                </a:solidFill>
                <a:latin typeface="Arial"/>
                <a:ea typeface="Arial"/>
                <a:cs typeface="Arial"/>
                <a:sym typeface="Arial"/>
              </a:rPr>
              <a:t>Larger Concrete Pours</a:t>
            </a:r>
          </a:p>
        </p:txBody>
      </p:sp>
    </p:spTree>
    <p:extLst>
      <p:ext uri="{BB962C8B-B14F-4D97-AF65-F5344CB8AC3E}">
        <p14:creationId xmlns:p14="http://schemas.microsoft.com/office/powerpoint/2010/main" val="866852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381000" y="457200"/>
            <a:ext cx="8229600" cy="1256507"/>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Planning for Hot Weather</a:t>
            </a:r>
          </a:p>
        </p:txBody>
      </p:sp>
      <p:sp>
        <p:nvSpPr>
          <p:cNvPr id="466" name="Shape 466"/>
          <p:cNvSpPr txBox="1">
            <a:spLocks noGrp="1"/>
          </p:cNvSpPr>
          <p:nvPr>
            <p:ph type="body" idx="1"/>
          </p:nvPr>
        </p:nvSpPr>
        <p:spPr>
          <a:xfrm>
            <a:off x="457200" y="17526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In hot weather conditions mixing water can rapidly evaporate from the concrete mixture during transportation with a corresponding loss of workability. </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If water is added to the mix at the job site, the water/cement ratio could be increased beyond its original design, resulting in decrease of compressive strength.</a:t>
            </a:r>
          </a:p>
        </p:txBody>
      </p:sp>
    </p:spTree>
    <p:extLst>
      <p:ext uri="{BB962C8B-B14F-4D97-AF65-F5344CB8AC3E}">
        <p14:creationId xmlns:p14="http://schemas.microsoft.com/office/powerpoint/2010/main" val="14775658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457200"/>
            <a:ext cx="8229600" cy="1104107"/>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Planning for Hot Weather</a:t>
            </a:r>
          </a:p>
        </p:txBody>
      </p:sp>
      <p:sp>
        <p:nvSpPr>
          <p:cNvPr id="473" name="Shape 473"/>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In hot weather concrete, the amount of water loss to evaporation depends on temperature of air and concrete, wind, and type of components in the mix.</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Additional water is needed to maintain the required slump. The W/C ratio is increased and the strength weakened. </a:t>
            </a:r>
          </a:p>
        </p:txBody>
      </p:sp>
    </p:spTree>
    <p:extLst>
      <p:ext uri="{BB962C8B-B14F-4D97-AF65-F5344CB8AC3E}">
        <p14:creationId xmlns:p14="http://schemas.microsoft.com/office/powerpoint/2010/main" val="39266631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457200"/>
            <a:ext cx="8229600" cy="1104107"/>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Planning for Hot Weather</a:t>
            </a:r>
          </a:p>
        </p:txBody>
      </p:sp>
      <p:sp>
        <p:nvSpPr>
          <p:cNvPr id="480" name="Shape 480"/>
          <p:cNvSpPr txBox="1">
            <a:spLocks noGrp="1"/>
          </p:cNvSpPr>
          <p:nvPr>
            <p:ph type="body" idx="1"/>
          </p:nvPr>
        </p:nvSpPr>
        <p:spPr>
          <a:xfrm>
            <a:off x="457200" y="1666533"/>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dirty="0">
                <a:solidFill>
                  <a:srgbClr val="000000"/>
                </a:solidFill>
                <a:latin typeface="Arial"/>
                <a:ea typeface="Arial"/>
                <a:cs typeface="Arial"/>
                <a:sym typeface="Arial"/>
              </a:rPr>
              <a:t>Minimize the potential detrimental effects of hot weather by decreasing the temperature of the concrete mix.</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dirty="0">
                <a:solidFill>
                  <a:srgbClr val="000000"/>
                </a:solidFill>
                <a:latin typeface="Arial"/>
                <a:ea typeface="Arial"/>
                <a:cs typeface="Arial"/>
                <a:sym typeface="Arial"/>
              </a:rPr>
              <a:t>Keep the concrete components as cool as possible.</a:t>
            </a:r>
          </a:p>
          <a:p>
            <a:pPr marL="448056" marR="0" lvl="0" indent="-384556" algn="l" rtl="0">
              <a:lnSpc>
                <a:spcPct val="100000"/>
              </a:lnSpc>
              <a:spcBef>
                <a:spcPts val="600"/>
              </a:spcBef>
              <a:spcAft>
                <a:spcPts val="0"/>
              </a:spcAft>
              <a:buClr>
                <a:srgbClr val="000000"/>
              </a:buClr>
              <a:buSzPct val="80000"/>
              <a:buFont typeface="Noto Symbol"/>
              <a:buChar char="⦿"/>
            </a:pPr>
            <a:r>
              <a:rPr lang="en-US" sz="3000" b="1" i="0" u="none" strike="noStrike" cap="none" dirty="0">
                <a:solidFill>
                  <a:srgbClr val="000000"/>
                </a:solidFill>
                <a:latin typeface="Arial"/>
                <a:ea typeface="Arial"/>
                <a:cs typeface="Arial"/>
                <a:sym typeface="Arial"/>
              </a:rPr>
              <a:t>The component easiest and most practical to cool is water. </a:t>
            </a:r>
          </a:p>
        </p:txBody>
      </p:sp>
    </p:spTree>
    <p:extLst>
      <p:ext uri="{BB962C8B-B14F-4D97-AF65-F5344CB8AC3E}">
        <p14:creationId xmlns:p14="http://schemas.microsoft.com/office/powerpoint/2010/main" val="17557141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3810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Planning for Hot Weather</a:t>
            </a:r>
          </a:p>
        </p:txBody>
      </p:sp>
      <p:sp>
        <p:nvSpPr>
          <p:cNvPr id="487" name="Shape 487"/>
          <p:cNvSpPr txBox="1">
            <a:spLocks noGrp="1"/>
          </p:cNvSpPr>
          <p:nvPr>
            <p:ph type="body" idx="1"/>
          </p:nvPr>
        </p:nvSpPr>
        <p:spPr>
          <a:xfrm>
            <a:off x="457200" y="1585033"/>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Water can be cooled down by the use of chillers or the concrete mix can be cooled by the use of ice. </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Ice used as a cooling agent in concrete must be crushed or flaked.</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Substitution of ice for water must be done on a pound per pound basis. </a:t>
            </a:r>
          </a:p>
        </p:txBody>
      </p:sp>
    </p:spTree>
    <p:extLst>
      <p:ext uri="{BB962C8B-B14F-4D97-AF65-F5344CB8AC3E}">
        <p14:creationId xmlns:p14="http://schemas.microsoft.com/office/powerpoint/2010/main" val="279886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400300" y="657956"/>
            <a:ext cx="4371974" cy="1143000"/>
          </a:xfrm>
          <a:prstGeom prst="rect">
            <a:avLst/>
          </a:prstGeom>
          <a:noFill/>
          <a:ln>
            <a:noFill/>
          </a:ln>
        </p:spPr>
        <p:txBody>
          <a:bodyPr lIns="68569" tIns="34275" rIns="68569" bIns="34275" anchor="b" anchorCtr="0">
            <a:noAutofit/>
          </a:bodyPr>
          <a:lstStyle/>
          <a:p>
            <a:pPr>
              <a:buClr>
                <a:schemeClr val="lt1"/>
              </a:buClr>
              <a:buSzPct val="25000"/>
            </a:pPr>
            <a:r>
              <a:rPr lang="en-US" sz="4050" b="1">
                <a:latin typeface="Arial "/>
                <a:ea typeface="Arial "/>
                <a:cs typeface="Arial "/>
                <a:sym typeface="Arial "/>
              </a:rPr>
              <a:t>CONCRETE INGREDIENTS</a:t>
            </a:r>
          </a:p>
        </p:txBody>
      </p:sp>
      <p:sp>
        <p:nvSpPr>
          <p:cNvPr id="54" name="Shape 54"/>
          <p:cNvSpPr txBox="1">
            <a:spLocks noGrp="1"/>
          </p:cNvSpPr>
          <p:nvPr>
            <p:ph type="body" idx="1"/>
          </p:nvPr>
        </p:nvSpPr>
        <p:spPr>
          <a:xfrm>
            <a:off x="2400301" y="1800957"/>
            <a:ext cx="4543424" cy="4114799"/>
          </a:xfrm>
          <a:prstGeom prst="rect">
            <a:avLst/>
          </a:prstGeom>
          <a:noFill/>
          <a:ln>
            <a:noFill/>
          </a:ln>
        </p:spPr>
        <p:txBody>
          <a:bodyPr lIns="68569" tIns="34275" rIns="68569" bIns="34275" anchor="t" anchorCtr="0">
            <a:noAutofit/>
          </a:bodyPr>
          <a:lstStyle/>
          <a:p>
            <a:pPr marL="257175" indent="-257175">
              <a:spcBef>
                <a:spcPts val="0"/>
              </a:spcBef>
              <a:buClr>
                <a:srgbClr val="000000"/>
              </a:buClr>
              <a:buSzPct val="100000"/>
              <a:buFont typeface="Courier New"/>
              <a:buChar char="o"/>
            </a:pPr>
            <a:r>
              <a:rPr lang="en-US" sz="2100"/>
              <a:t>CEMENT - The bonding agent.</a:t>
            </a:r>
          </a:p>
          <a:p>
            <a:pPr marL="257175" indent="-257175">
              <a:spcBef>
                <a:spcPts val="870"/>
              </a:spcBef>
              <a:buClr>
                <a:srgbClr val="000000"/>
              </a:buClr>
              <a:buSzPct val="100000"/>
              <a:buFont typeface="Courier New"/>
              <a:buChar char="o"/>
            </a:pPr>
            <a:r>
              <a:rPr lang="en-US" sz="2100"/>
              <a:t>FINE AGGREGATE - Gives the mix workability.</a:t>
            </a:r>
          </a:p>
          <a:p>
            <a:pPr marL="257175" indent="-257175">
              <a:spcBef>
                <a:spcPts val="870"/>
              </a:spcBef>
              <a:buClr>
                <a:srgbClr val="000000"/>
              </a:buClr>
              <a:buSzPct val="100000"/>
              <a:buFont typeface="Courier New"/>
              <a:buChar char="o"/>
            </a:pPr>
            <a:r>
              <a:rPr lang="en-US" sz="2100"/>
              <a:t>COARSE AGGREGATE - Filler material, aids in strengthening the concrete mix.</a:t>
            </a:r>
          </a:p>
          <a:p>
            <a:pPr marL="257175" indent="-257175">
              <a:spcBef>
                <a:spcPts val="870"/>
              </a:spcBef>
              <a:buClr>
                <a:srgbClr val="000000"/>
              </a:buClr>
              <a:buSzPct val="100000"/>
              <a:buFont typeface="Courier New"/>
              <a:buChar char="o"/>
            </a:pPr>
            <a:r>
              <a:rPr lang="en-US" sz="2100"/>
              <a:t>Water - Causes chemical reaction in the concrete mix by reacting with the cement - Hydration.</a:t>
            </a:r>
          </a:p>
          <a:p>
            <a:pPr marL="257175" indent="-257175">
              <a:spcBef>
                <a:spcPts val="870"/>
              </a:spcBef>
              <a:buClr>
                <a:srgbClr val="000000"/>
              </a:buClr>
              <a:buSzPct val="100000"/>
              <a:buFont typeface="Courier New"/>
              <a:buChar char="o"/>
            </a:pPr>
            <a:r>
              <a:rPr lang="en-US" sz="2100"/>
              <a:t>AIR AGENT - Used to entrain air in concrete.</a:t>
            </a:r>
          </a:p>
          <a:p>
            <a:pPr marL="257175" indent="-257175">
              <a:spcBef>
                <a:spcPts val="870"/>
              </a:spcBef>
              <a:spcAft>
                <a:spcPts val="450"/>
              </a:spcAft>
              <a:buClr>
                <a:schemeClr val="lt2"/>
              </a:buClr>
              <a:buSzPct val="100000"/>
              <a:buFont typeface="Courier New"/>
              <a:buChar char="o"/>
            </a:pPr>
            <a:r>
              <a:rPr lang="en-US" sz="2100"/>
              <a:t>RETARDER - Used to slow setting </a:t>
            </a:r>
            <a:r>
              <a:rPr lang="en-US" sz="2100">
                <a:solidFill>
                  <a:schemeClr val="lt1"/>
                </a:solidFill>
              </a:rPr>
              <a:t>time.</a:t>
            </a:r>
          </a:p>
        </p:txBody>
      </p:sp>
    </p:spTree>
    <p:extLst>
      <p:ext uri="{BB962C8B-B14F-4D97-AF65-F5344CB8AC3E}">
        <p14:creationId xmlns:p14="http://schemas.microsoft.com/office/powerpoint/2010/main" val="752671096"/>
      </p:ext>
    </p:extLst>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5334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ICE - ADDED TO MIXERS</a:t>
            </a:r>
          </a:p>
        </p:txBody>
      </p:sp>
      <p:sp>
        <p:nvSpPr>
          <p:cNvPr id="494" name="Shape 494"/>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chemeClr val="accent1"/>
              </a:buClr>
              <a:buSzPct val="25000"/>
              <a:buFont typeface="Arial"/>
              <a:buNone/>
            </a:pPr>
            <a:r>
              <a:rPr lang="en-US" sz="3600" b="0" i="0" u="none" strike="noStrike" cap="none">
                <a:solidFill>
                  <a:srgbClr val="000000"/>
                </a:solidFill>
                <a:latin typeface="Arial"/>
                <a:ea typeface="Arial"/>
                <a:cs typeface="Arial"/>
                <a:sym typeface="Arial"/>
              </a:rPr>
              <a:t>Use Crushed or Flaked Ice</a:t>
            </a:r>
          </a:p>
          <a:p>
            <a:pPr marL="448056" marR="0" lvl="0" indent="-384556" algn="l" rtl="0">
              <a:lnSpc>
                <a:spcPct val="100000"/>
              </a:lnSpc>
              <a:spcBef>
                <a:spcPts val="600"/>
              </a:spcBef>
              <a:spcAft>
                <a:spcPts val="0"/>
              </a:spcAft>
              <a:buClr>
                <a:schemeClr val="accent1"/>
              </a:buClr>
              <a:buSzPct val="25000"/>
              <a:buFont typeface="Arial"/>
              <a:buNone/>
            </a:pPr>
            <a:r>
              <a:rPr lang="en-US" sz="3000" b="0" i="0" u="none" strike="noStrike" cap="none">
                <a:solidFill>
                  <a:srgbClr val="000000"/>
                </a:solidFill>
                <a:latin typeface="Arial"/>
                <a:ea typeface="Arial"/>
                <a:cs typeface="Arial"/>
                <a:sym typeface="Arial"/>
              </a:rPr>
              <a:t>Use Pound For Pound of Mixing Water </a:t>
            </a:r>
          </a:p>
          <a:p>
            <a:pPr marL="448056" marR="0" lvl="0" indent="-384556" algn="l" rtl="0">
              <a:lnSpc>
                <a:spcPct val="100000"/>
              </a:lnSpc>
              <a:spcBef>
                <a:spcPts val="600"/>
              </a:spcBef>
              <a:spcAft>
                <a:spcPts val="0"/>
              </a:spcAft>
              <a:buClr>
                <a:schemeClr val="accent1"/>
              </a:buClr>
              <a:buSzPct val="25000"/>
              <a:buFont typeface="Arial"/>
              <a:buNone/>
            </a:pPr>
            <a:r>
              <a:rPr lang="en-US" sz="3000" b="0" i="0" u="none" strike="noStrike" cap="none">
                <a:solidFill>
                  <a:srgbClr val="000000"/>
                </a:solidFill>
                <a:latin typeface="Arial"/>
                <a:ea typeface="Arial"/>
                <a:cs typeface="Arial"/>
                <a:sym typeface="Arial"/>
              </a:rPr>
              <a:t>Must be completely melted before concrete is discharged from the mixer.</a:t>
            </a:r>
          </a:p>
          <a:p>
            <a:pPr marL="448056" marR="0" lvl="0" indent="-384556" algn="l" rtl="0">
              <a:lnSpc>
                <a:spcPct val="100000"/>
              </a:lnSpc>
              <a:spcBef>
                <a:spcPts val="600"/>
              </a:spcBef>
              <a:spcAft>
                <a:spcPts val="0"/>
              </a:spcAft>
              <a:buClr>
                <a:schemeClr val="accent1"/>
              </a:buClr>
              <a:buSzPct val="25000"/>
              <a:buFont typeface="Arial"/>
              <a:buNone/>
            </a:pPr>
            <a:r>
              <a:rPr lang="en-US" sz="3000" b="0" i="0" u="none" strike="noStrike" cap="none">
                <a:solidFill>
                  <a:srgbClr val="000000"/>
                </a:solidFill>
                <a:latin typeface="Arial"/>
                <a:ea typeface="Arial"/>
                <a:cs typeface="Arial"/>
                <a:sym typeface="Arial"/>
              </a:rPr>
              <a:t>   </a:t>
            </a:r>
            <a:br>
              <a:rPr lang="en-US" sz="3000" b="0" i="0" u="none" strike="noStrike" cap="none">
                <a:solidFill>
                  <a:srgbClr val="000000"/>
                </a:solidFill>
                <a:latin typeface="Arial"/>
                <a:ea typeface="Arial"/>
                <a:cs typeface="Arial"/>
                <a:sym typeface="Arial"/>
              </a:rPr>
            </a:br>
            <a:br>
              <a:rPr lang="en-US" sz="3000" b="0" i="0" u="none" strike="noStrike" cap="none">
                <a:solidFill>
                  <a:srgbClr val="000000"/>
                </a:solidFill>
                <a:latin typeface="Arial"/>
                <a:ea typeface="Arial"/>
                <a:cs typeface="Arial"/>
                <a:sym typeface="Arial"/>
              </a:rPr>
            </a:br>
            <a:endParaRPr lang="en-US" sz="30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374423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3041500" y="1099875"/>
            <a:ext cx="6476999" cy="1828800"/>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Arial"/>
              <a:buNone/>
            </a:pPr>
            <a:r>
              <a:rPr lang="en-US" sz="4400" b="0" i="0" u="none" strike="noStrike" cap="none">
                <a:latin typeface="Arial"/>
                <a:ea typeface="Arial"/>
                <a:cs typeface="Arial"/>
                <a:sym typeface="Arial"/>
              </a:rPr>
              <a:t>ETHICS</a:t>
            </a:r>
          </a:p>
        </p:txBody>
      </p:sp>
      <p:sp>
        <p:nvSpPr>
          <p:cNvPr id="47" name="Shape 47"/>
          <p:cNvSpPr txBox="1"/>
          <p:nvPr/>
        </p:nvSpPr>
        <p:spPr>
          <a:xfrm>
            <a:off x="2819400" y="6324600"/>
            <a:ext cx="5639942"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1" i="0" u="none" strike="noStrike" cap="none">
                <a:solidFill>
                  <a:schemeClr val="lt1"/>
                </a:solidFill>
                <a:latin typeface="Arial"/>
                <a:ea typeface="Arial"/>
                <a:cs typeface="Arial"/>
                <a:sym typeface="Arial"/>
              </a:rPr>
              <a:t>North Carolina Department of Transportation</a:t>
            </a:r>
          </a:p>
        </p:txBody>
      </p:sp>
    </p:spTree>
    <p:extLst>
      <p:ext uri="{BB962C8B-B14F-4D97-AF65-F5344CB8AC3E}">
        <p14:creationId xmlns:p14="http://schemas.microsoft.com/office/powerpoint/2010/main" val="1760798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8489" y="570156"/>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Ethics</a:t>
            </a:r>
          </a:p>
        </p:txBody>
      </p:sp>
      <p:sp>
        <p:nvSpPr>
          <p:cNvPr id="54" name="Shape 54"/>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000000"/>
              </a:buClr>
              <a:buSzPct val="59999"/>
              <a:buFont typeface="Noto Symbol"/>
              <a:buChar char="◻"/>
            </a:pPr>
            <a:r>
              <a:rPr lang="en-US" sz="2900" b="0" i="0" u="none" strike="noStrike" cap="none">
                <a:latin typeface="Arial"/>
                <a:ea typeface="Arial"/>
                <a:cs typeface="Arial"/>
                <a:sym typeface="Arial"/>
              </a:rPr>
              <a:t>Ethics is defined as a set of rules or standards governing the conduct of a person or the members of a profession.</a:t>
            </a:r>
          </a:p>
          <a:p>
            <a:pPr marL="320040" marR="0" lvl="0" indent="-320040" algn="l" rtl="0">
              <a:spcBef>
                <a:spcPts val="700"/>
              </a:spcBef>
              <a:buClr>
                <a:srgbClr val="000000"/>
              </a:buClr>
              <a:buSzPct val="59999"/>
              <a:buFont typeface="Noto Symbol"/>
              <a:buChar char="◻"/>
            </a:pPr>
            <a:r>
              <a:rPr lang="en-US" sz="2900" b="0" i="0" u="none" strike="noStrike" cap="none">
                <a:latin typeface="Arial"/>
                <a:ea typeface="Arial"/>
                <a:cs typeface="Arial"/>
                <a:sym typeface="Arial"/>
              </a:rPr>
              <a:t>Employees of the NCDOT are expected to conduct themselves in a manner that prevents all forms of impropriety.</a:t>
            </a:r>
          </a:p>
          <a:p>
            <a:pPr marL="320040" marR="0" lvl="0" indent="-320040" algn="l" rtl="0">
              <a:spcBef>
                <a:spcPts val="700"/>
              </a:spcBef>
              <a:buClr>
                <a:schemeClr val="accent2"/>
              </a:buClr>
              <a:buSzPct val="59999"/>
              <a:buFont typeface="Noto Symbol"/>
              <a:buNone/>
            </a:pPr>
            <a:endParaRPr sz="2900" b="0" i="0" u="none" strike="noStrike" cap="none">
              <a:latin typeface="Arial"/>
              <a:ea typeface="Arial"/>
              <a:cs typeface="Arial"/>
              <a:sym typeface="Arial"/>
            </a:endParaRPr>
          </a:p>
        </p:txBody>
      </p:sp>
    </p:spTree>
    <p:extLst>
      <p:ext uri="{BB962C8B-B14F-4D97-AF65-F5344CB8AC3E}">
        <p14:creationId xmlns:p14="http://schemas.microsoft.com/office/powerpoint/2010/main" val="15581549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64324" y="875455"/>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NCDOT Ethics Policy</a:t>
            </a:r>
          </a:p>
        </p:txBody>
      </p:sp>
      <p:sp>
        <p:nvSpPr>
          <p:cNvPr id="61" name="Shape 61"/>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dirty="0">
                <a:solidFill>
                  <a:schemeClr val="dk1"/>
                </a:solidFill>
                <a:latin typeface="Arial"/>
                <a:ea typeface="Arial"/>
                <a:cs typeface="Arial"/>
                <a:sym typeface="Arial"/>
              </a:rPr>
              <a:t>Members of the board, officers, and employees of the Department of Transportation shall ensure that an atmosphere of ethical behavior is promoted and maintained at all times.</a:t>
            </a:r>
          </a:p>
        </p:txBody>
      </p:sp>
    </p:spTree>
    <p:extLst>
      <p:ext uri="{BB962C8B-B14F-4D97-AF65-F5344CB8AC3E}">
        <p14:creationId xmlns:p14="http://schemas.microsoft.com/office/powerpoint/2010/main" val="1118282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93889" y="877230"/>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Definitions</a:t>
            </a:r>
          </a:p>
        </p:txBody>
      </p:sp>
      <p:sp>
        <p:nvSpPr>
          <p:cNvPr id="68" name="Shape 68"/>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Conflict of Interest</a:t>
            </a:r>
          </a:p>
          <a:p>
            <a:pPr marL="640080" marR="0" lvl="1" indent="-284480" algn="l" rtl="0">
              <a:spcBef>
                <a:spcPts val="550"/>
              </a:spcBef>
              <a:buClr>
                <a:schemeClr val="accent1"/>
              </a:buClr>
              <a:buSzPct val="70000"/>
              <a:buFont typeface="Noto Symbol"/>
              <a:buChar char="⬜"/>
            </a:pPr>
            <a:r>
              <a:rPr lang="en-US" sz="2600" b="0" i="0" u="none" strike="noStrike" cap="none">
                <a:solidFill>
                  <a:schemeClr val="dk1"/>
                </a:solidFill>
                <a:latin typeface="Arial"/>
                <a:ea typeface="Arial"/>
                <a:cs typeface="Arial"/>
                <a:sym typeface="Arial"/>
              </a:rPr>
              <a:t>Arises when an employee’s private interest, usually of a personal, financial or economic nature, conflicts or creates the appearance of a conflict with the employee’s public duties and responsibilities. </a:t>
            </a:r>
          </a:p>
          <a:p>
            <a:pPr marL="320040" marR="0" lvl="0" indent="-320040" algn="l" rtl="0">
              <a:spcBef>
                <a:spcPts val="70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Gifts</a:t>
            </a:r>
          </a:p>
          <a:p>
            <a:pPr marL="640080" marR="0" lvl="1" indent="-284480" algn="l" rtl="0">
              <a:spcBef>
                <a:spcPts val="550"/>
              </a:spcBef>
              <a:buClr>
                <a:schemeClr val="accent1"/>
              </a:buClr>
              <a:buSzPct val="70000"/>
              <a:buFont typeface="Noto Symbol"/>
              <a:buChar char="⬜"/>
            </a:pPr>
            <a:r>
              <a:rPr lang="en-US" sz="2600" b="0" i="0" u="none" strike="noStrike" cap="none">
                <a:solidFill>
                  <a:schemeClr val="dk1"/>
                </a:solidFill>
                <a:latin typeface="Arial"/>
                <a:ea typeface="Arial"/>
                <a:cs typeface="Arial"/>
                <a:sym typeface="Arial"/>
              </a:rPr>
              <a:t>Anything of value given without compensation.</a:t>
            </a:r>
          </a:p>
          <a:p>
            <a:pPr marL="320040" marR="0" lvl="0" indent="-320040" algn="l" rtl="0">
              <a:spcBef>
                <a:spcPts val="700"/>
              </a:spcBef>
              <a:buClr>
                <a:schemeClr val="accent2"/>
              </a:buClr>
              <a:buSzPct val="25000"/>
              <a:buFont typeface="Noto Symbol"/>
              <a:buNone/>
            </a:pPr>
            <a:endParaRPr sz="2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79705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62939" y="849305"/>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Definitions</a:t>
            </a:r>
          </a:p>
        </p:txBody>
      </p:sp>
      <p:sp>
        <p:nvSpPr>
          <p:cNvPr id="75" name="Shape 75"/>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1" i="0" u="none" strike="noStrike" cap="none" dirty="0">
                <a:solidFill>
                  <a:schemeClr val="dk1"/>
                </a:solidFill>
                <a:latin typeface="Arial"/>
                <a:ea typeface="Arial"/>
                <a:cs typeface="Arial"/>
                <a:sym typeface="Arial"/>
              </a:rPr>
              <a:t>Favor</a:t>
            </a:r>
          </a:p>
          <a:p>
            <a:pPr marL="640080" marR="0" lvl="1" indent="-284480" algn="l" rtl="0">
              <a:spcBef>
                <a:spcPts val="550"/>
              </a:spcBef>
              <a:buClr>
                <a:schemeClr val="accent1"/>
              </a:buClr>
              <a:buSzPct val="70000"/>
              <a:buFont typeface="Noto Symbol"/>
              <a:buChar char="⬜"/>
            </a:pPr>
            <a:r>
              <a:rPr lang="en-US" sz="2600" b="0" i="0" u="none" strike="noStrike" cap="none" dirty="0">
                <a:solidFill>
                  <a:schemeClr val="dk1"/>
                </a:solidFill>
                <a:latin typeface="Arial"/>
                <a:ea typeface="Arial"/>
                <a:cs typeface="Arial"/>
                <a:sym typeface="Arial"/>
              </a:rPr>
              <a:t>Any opportunity, service, accommodation, use of facility, or other benefit made available for less than fair market or normal value given in exchange for being influenced in the discharge of one’s duties and responsibilities.</a:t>
            </a:r>
          </a:p>
        </p:txBody>
      </p:sp>
    </p:spTree>
    <p:extLst>
      <p:ext uri="{BB962C8B-B14F-4D97-AF65-F5344CB8AC3E}">
        <p14:creationId xmlns:p14="http://schemas.microsoft.com/office/powerpoint/2010/main" val="34259440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3889" y="858630"/>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Conflict of Interests</a:t>
            </a:r>
          </a:p>
        </p:txBody>
      </p:sp>
      <p:sp>
        <p:nvSpPr>
          <p:cNvPr id="82" name="Shape 82"/>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No employee shall use or attempt to use his or her position with the NCDOT to secure unwarranted privileges.</a:t>
            </a:r>
          </a:p>
          <a:p>
            <a:pPr marL="320040" marR="0" lvl="0" indent="-320040" algn="l" rtl="0">
              <a:spcBef>
                <a:spcPts val="70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No employee authorized to draft, negotiate, administer, accept or approve any contract on behalf of the State shall have directly or indirectly any financial interest in such a contract.</a:t>
            </a:r>
          </a:p>
        </p:txBody>
      </p:sp>
    </p:spTree>
    <p:extLst>
      <p:ext uri="{BB962C8B-B14F-4D97-AF65-F5344CB8AC3E}">
        <p14:creationId xmlns:p14="http://schemas.microsoft.com/office/powerpoint/2010/main" val="38592731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93839" y="877230"/>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Business Opportunities</a:t>
            </a:r>
          </a:p>
        </p:txBody>
      </p:sp>
      <p:sp>
        <p:nvSpPr>
          <p:cNvPr id="89" name="Shape 89"/>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No employee or member of his/her immediate family shall accept any business or professional opportunity when such person knows that the opportunity is being afforded to them with the intent to influence the performance of the employee’s official duties.</a:t>
            </a:r>
          </a:p>
        </p:txBody>
      </p:sp>
    </p:spTree>
    <p:extLst>
      <p:ext uri="{BB962C8B-B14F-4D97-AF65-F5344CB8AC3E}">
        <p14:creationId xmlns:p14="http://schemas.microsoft.com/office/powerpoint/2010/main" val="14781689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93889" y="942380"/>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Use of Information</a:t>
            </a:r>
          </a:p>
        </p:txBody>
      </p:sp>
      <p:sp>
        <p:nvSpPr>
          <p:cNvPr id="96" name="Shape 96"/>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No employee shall use, disclose, or allow the use of official information which was obtained through his or her official duties and which has not been made available to the general public, for the purpose of furthering the private interest or personal profit of any business entity or person, including the employee.</a:t>
            </a:r>
          </a:p>
        </p:txBody>
      </p:sp>
    </p:spTree>
    <p:extLst>
      <p:ext uri="{BB962C8B-B14F-4D97-AF65-F5344CB8AC3E}">
        <p14:creationId xmlns:p14="http://schemas.microsoft.com/office/powerpoint/2010/main" val="21868184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93839" y="895830"/>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Gifts and Favors</a:t>
            </a:r>
          </a:p>
        </p:txBody>
      </p:sp>
      <p:sp>
        <p:nvSpPr>
          <p:cNvPr id="103" name="Shape 103"/>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No employee should knowingly ask, accept, demand, or agree to receive anything of value in return for being influenced in the discharge of the employee’s duties and responsibilities.</a:t>
            </a:r>
          </a:p>
        </p:txBody>
      </p:sp>
    </p:spTree>
    <p:extLst>
      <p:ext uri="{BB962C8B-B14F-4D97-AF65-F5344CB8AC3E}">
        <p14:creationId xmlns:p14="http://schemas.microsoft.com/office/powerpoint/2010/main" val="63169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538162" y="1447800"/>
            <a:ext cx="7772400" cy="1736699"/>
          </a:xfrm>
          <a:prstGeom prst="rect">
            <a:avLst/>
          </a:prstGeom>
          <a:noFill/>
          <a:ln>
            <a:noFill/>
          </a:ln>
        </p:spPr>
        <p:txBody>
          <a:bodyPr lIns="92075" tIns="46025" rIns="92075" bIns="46025" anchor="b" anchorCtr="0">
            <a:noAutofit/>
          </a:bodyPr>
          <a:lstStyle/>
          <a:p>
            <a:pPr marL="0" marR="0" lvl="0" indent="0" algn="l" rtl="0">
              <a:lnSpc>
                <a:spcPct val="100000"/>
              </a:lnSpc>
              <a:spcBef>
                <a:spcPts val="0"/>
              </a:spcBef>
              <a:spcAft>
                <a:spcPts val="0"/>
              </a:spcAft>
              <a:buClr>
                <a:schemeClr val="lt2"/>
              </a:buClr>
              <a:buSzPct val="25000"/>
              <a:buFont typeface="Verdana"/>
              <a:buNone/>
            </a:pPr>
            <a:r>
              <a:rPr lang="en-US" sz="4800" b="0" i="0" u="none" strike="noStrike" cap="none">
                <a:solidFill>
                  <a:srgbClr val="000000"/>
                </a:solidFill>
                <a:latin typeface="Verdana"/>
                <a:ea typeface="Verdana"/>
                <a:cs typeface="Verdana"/>
                <a:sym typeface="Verdana"/>
              </a:rPr>
              <a:t>Components of Concrete</a:t>
            </a:r>
          </a:p>
        </p:txBody>
      </p:sp>
      <p:sp>
        <p:nvSpPr>
          <p:cNvPr id="38" name="Shape 38"/>
          <p:cNvSpPr txBox="1">
            <a:spLocks noGrp="1"/>
          </p:cNvSpPr>
          <p:nvPr>
            <p:ph type="subTitle" idx="1"/>
          </p:nvPr>
        </p:nvSpPr>
        <p:spPr>
          <a:xfrm>
            <a:off x="1371600" y="3352800"/>
            <a:ext cx="6553200" cy="1524000"/>
          </a:xfrm>
          <a:prstGeom prst="rect">
            <a:avLst/>
          </a:prstGeom>
          <a:noFill/>
          <a:ln>
            <a:noFill/>
          </a:ln>
        </p:spPr>
        <p:txBody>
          <a:bodyPr lIns="92075" tIns="46025" rIns="92075" bIns="46025" anchor="t" anchorCtr="0">
            <a:noAutofit/>
          </a:bodyPr>
          <a:lstStyle/>
          <a:p>
            <a:pPr marL="0" marR="0" lvl="0" indent="0" algn="l" rtl="0">
              <a:lnSpc>
                <a:spcPct val="80000"/>
              </a:lnSpc>
              <a:spcBef>
                <a:spcPts val="0"/>
              </a:spcBef>
              <a:spcAft>
                <a:spcPts val="0"/>
              </a:spcAft>
              <a:buClr>
                <a:schemeClr val="lt2"/>
              </a:buClr>
              <a:buSzPct val="25000"/>
              <a:buFont typeface="Noto Symbol"/>
              <a:buNone/>
            </a:pPr>
            <a:r>
              <a:rPr lang="en-US" sz="2500" b="0" i="1" u="none" strike="noStrike" cap="none">
                <a:solidFill>
                  <a:schemeClr val="dk1"/>
                </a:solidFill>
                <a:latin typeface="Verdana"/>
                <a:ea typeface="Verdana"/>
                <a:cs typeface="Verdana"/>
                <a:sym typeface="Verdana"/>
              </a:rPr>
              <a:t>Concrete is made up of two components:</a:t>
            </a:r>
          </a:p>
          <a:p>
            <a:pPr marL="0" marR="0" lvl="0" indent="0" algn="l" rtl="0">
              <a:lnSpc>
                <a:spcPct val="80000"/>
              </a:lnSpc>
              <a:spcBef>
                <a:spcPts val="960"/>
              </a:spcBef>
              <a:spcAft>
                <a:spcPts val="0"/>
              </a:spcAft>
              <a:buClr>
                <a:schemeClr val="lt2"/>
              </a:buClr>
              <a:buSzPct val="25000"/>
              <a:buFont typeface="Noto Symbol"/>
              <a:buNone/>
            </a:pPr>
            <a:endParaRPr sz="1800" b="0" i="0" u="none" strike="noStrike" cap="none">
              <a:solidFill>
                <a:schemeClr val="dk1"/>
              </a:solidFill>
              <a:latin typeface="Verdana"/>
              <a:ea typeface="Verdana"/>
              <a:cs typeface="Verdana"/>
              <a:sym typeface="Verdana"/>
            </a:endParaRPr>
          </a:p>
          <a:p>
            <a:pPr marL="0" marR="0" lvl="0" indent="0" algn="l" rtl="0">
              <a:lnSpc>
                <a:spcPct val="80000"/>
              </a:lnSpc>
              <a:spcBef>
                <a:spcPts val="1060"/>
              </a:spcBef>
              <a:spcAft>
                <a:spcPts val="600"/>
              </a:spcAft>
              <a:buClr>
                <a:schemeClr val="lt2"/>
              </a:buClr>
              <a:buSzPct val="25000"/>
              <a:buFont typeface="Noto Symbol"/>
              <a:buNone/>
            </a:pPr>
            <a:r>
              <a:rPr lang="en-US" sz="2300" b="0" i="0" u="none" strike="noStrike" cap="none">
                <a:solidFill>
                  <a:schemeClr val="dk1"/>
                </a:solidFill>
                <a:latin typeface="Verdana"/>
                <a:ea typeface="Verdana"/>
                <a:cs typeface="Verdana"/>
                <a:sym typeface="Verdana"/>
              </a:rPr>
              <a:t>Aggregates &amp; Paste</a:t>
            </a:r>
          </a:p>
        </p:txBody>
      </p:sp>
      <p:pic>
        <p:nvPicPr>
          <p:cNvPr id="40" name="Shape 40"/>
          <p:cNvPicPr preferRelativeResize="0"/>
          <p:nvPr/>
        </p:nvPicPr>
        <p:blipFill rotWithShape="1">
          <a:blip r:embed="rId3">
            <a:alphaModFix/>
          </a:blip>
          <a:srcRect/>
          <a:stretch/>
        </p:blipFill>
        <p:spPr>
          <a:xfrm>
            <a:off x="7534275" y="5105400"/>
            <a:ext cx="1609725" cy="1617662"/>
          </a:xfrm>
          <a:prstGeom prst="rect">
            <a:avLst/>
          </a:prstGeom>
          <a:noFill/>
          <a:ln>
            <a:noFill/>
          </a:ln>
        </p:spPr>
      </p:pic>
    </p:spTree>
    <p:extLst>
      <p:ext uri="{BB962C8B-B14F-4D97-AF65-F5344CB8AC3E}">
        <p14:creationId xmlns:p14="http://schemas.microsoft.com/office/powerpoint/2010/main" val="26187035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93889" y="821405"/>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Enforcement and Compliance</a:t>
            </a:r>
          </a:p>
        </p:txBody>
      </p:sp>
      <p:sp>
        <p:nvSpPr>
          <p:cNvPr id="110" name="Shape 110"/>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Failure to comply with the policy will be grounds for disciplinary action up to and including dismissal.</a:t>
            </a:r>
          </a:p>
          <a:p>
            <a:pPr marL="320040" marR="0" lvl="0" indent="-320040" algn="l" rtl="0">
              <a:spcBef>
                <a:spcPts val="70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Conflicts of interest or unethical behavior that defrauds the Department, vendor, contractor, or supplier may also be violations of criminal law and may result in criminal prosecution.</a:t>
            </a:r>
          </a:p>
        </p:txBody>
      </p:sp>
    </p:spTree>
    <p:extLst>
      <p:ext uri="{BB962C8B-B14F-4D97-AF65-F5344CB8AC3E}">
        <p14:creationId xmlns:p14="http://schemas.microsoft.com/office/powerpoint/2010/main" val="4116505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762000" y="1331033"/>
            <a:ext cx="7175399" cy="1793099"/>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Arial"/>
              <a:buNone/>
            </a:pPr>
            <a:r>
              <a:rPr lang="en-US" sz="4400" b="0" i="0" u="none" strike="noStrike" cap="none">
                <a:latin typeface="Arial"/>
                <a:ea typeface="Arial"/>
                <a:cs typeface="Arial"/>
                <a:sym typeface="Arial"/>
              </a:rPr>
              <a:t>FALSIFICATION</a:t>
            </a:r>
          </a:p>
        </p:txBody>
      </p:sp>
      <p:sp>
        <p:nvSpPr>
          <p:cNvPr id="117" name="Shape 117"/>
          <p:cNvSpPr txBox="1"/>
          <p:nvPr/>
        </p:nvSpPr>
        <p:spPr>
          <a:xfrm>
            <a:off x="7086600" y="609600"/>
            <a:ext cx="990599" cy="38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535147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88489" y="570156"/>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North Carolina State Law</a:t>
            </a:r>
          </a:p>
        </p:txBody>
      </p:sp>
      <p:sp>
        <p:nvSpPr>
          <p:cNvPr id="123" name="Shape 123"/>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Any person who knowingly falsifies any inspection report or test report required by the Department of Transportation in connection with the construction of highways shall be guilty of a Class H felony.</a:t>
            </a:r>
          </a:p>
        </p:txBody>
      </p:sp>
    </p:spTree>
    <p:extLst>
      <p:ext uri="{BB962C8B-B14F-4D97-AF65-F5344CB8AC3E}">
        <p14:creationId xmlns:p14="http://schemas.microsoft.com/office/powerpoint/2010/main" val="22191293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88489" y="570156"/>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NC State Law</a:t>
            </a:r>
          </a:p>
        </p:txBody>
      </p:sp>
      <p:sp>
        <p:nvSpPr>
          <p:cNvPr id="129" name="Shape 129"/>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Any person who directs a subordinate under his direct or indirect supervision to falsify an inspection report or test report required by the Department of Transportation in connection with the construction of highways shall be guilty of a Class H Felony.</a:t>
            </a:r>
          </a:p>
        </p:txBody>
      </p:sp>
    </p:spTree>
    <p:extLst>
      <p:ext uri="{BB962C8B-B14F-4D97-AF65-F5344CB8AC3E}">
        <p14:creationId xmlns:p14="http://schemas.microsoft.com/office/powerpoint/2010/main" val="17966722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88489" y="570156"/>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NC State Law</a:t>
            </a:r>
          </a:p>
        </p:txBody>
      </p:sp>
      <p:sp>
        <p:nvSpPr>
          <p:cNvPr id="135" name="Shape 135"/>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Punishment for Class H Felony can result in 10 years in jail, up to $10,000.00 in fines, or both.</a:t>
            </a:r>
          </a:p>
          <a:p>
            <a:pPr marL="320040" marR="0" lvl="0" indent="-320040" algn="l" rtl="0">
              <a:spcBef>
                <a:spcPts val="700"/>
              </a:spcBef>
              <a:buClr>
                <a:schemeClr val="accent2"/>
              </a:buClr>
              <a:buSzPct val="59999"/>
              <a:buFont typeface="Noto Symbol"/>
              <a:buNone/>
            </a:pPr>
            <a:endParaRPr sz="2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78616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93889" y="746956"/>
            <a:ext cx="7756200" cy="1054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a:solidFill>
                  <a:schemeClr val="dk2"/>
                </a:solidFill>
                <a:latin typeface="Arial"/>
                <a:ea typeface="Arial"/>
                <a:cs typeface="Arial"/>
                <a:sym typeface="Arial"/>
              </a:rPr>
              <a:t>Federal Law</a:t>
            </a:r>
          </a:p>
        </p:txBody>
      </p:sp>
      <p:sp>
        <p:nvSpPr>
          <p:cNvPr id="141" name="Shape 141"/>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a:solidFill>
                  <a:schemeClr val="dk1"/>
                </a:solidFill>
                <a:latin typeface="Arial"/>
                <a:ea typeface="Arial"/>
                <a:cs typeface="Arial"/>
                <a:sym typeface="Arial"/>
              </a:rPr>
              <a:t>Falsification can lead to a $10,000.00 fine, or 5 years prison, or both.</a:t>
            </a:r>
          </a:p>
        </p:txBody>
      </p:sp>
    </p:spTree>
    <p:extLst>
      <p:ext uri="{BB962C8B-B14F-4D97-AF65-F5344CB8AC3E}">
        <p14:creationId xmlns:p14="http://schemas.microsoft.com/office/powerpoint/2010/main" val="4813557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762000" y="1331033"/>
            <a:ext cx="7175399" cy="1793099"/>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Arial"/>
              <a:buNone/>
            </a:pPr>
            <a:r>
              <a:rPr lang="en-US" sz="5400" b="0" i="0" u="none" strike="noStrike" cap="none">
                <a:latin typeface="Arial"/>
                <a:ea typeface="Arial"/>
                <a:cs typeface="Arial"/>
                <a:sym typeface="Arial"/>
              </a:rPr>
              <a:t>NCDOT/ M&amp;T POLICIES</a:t>
            </a:r>
          </a:p>
        </p:txBody>
      </p:sp>
    </p:spTree>
    <p:extLst>
      <p:ext uri="{BB962C8B-B14F-4D97-AF65-F5344CB8AC3E}">
        <p14:creationId xmlns:p14="http://schemas.microsoft.com/office/powerpoint/2010/main" val="23669057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25000"/>
              <a:buFont typeface="Arial"/>
              <a:buNone/>
            </a:pPr>
            <a:r>
              <a:rPr lang="en-US" sz="2400" b="0" i="0" u="none" strike="noStrike" cap="none">
                <a:solidFill>
                  <a:srgbClr val="262626"/>
                </a:solidFill>
                <a:latin typeface="Quattrocento"/>
                <a:ea typeface="Quattrocento"/>
                <a:cs typeface="Quattrocento"/>
                <a:sym typeface="Quattrocento"/>
              </a:rPr>
              <a:t>   </a:t>
            </a:r>
            <a:r>
              <a:rPr lang="en-US" sz="4000" b="0" i="0" u="none" strike="noStrike" cap="none">
                <a:solidFill>
                  <a:srgbClr val="262626"/>
                </a:solidFill>
                <a:latin typeface="Arial"/>
                <a:ea typeface="Arial"/>
                <a:cs typeface="Arial"/>
                <a:sym typeface="Arial"/>
              </a:rPr>
              <a:t>Determining Air Content of Fresh Concrete Containing Marine Limestone and Lightweight Aggregates</a:t>
            </a:r>
          </a:p>
        </p:txBody>
      </p:sp>
      <p:sp>
        <p:nvSpPr>
          <p:cNvPr id="53" name="Shape 53"/>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March 2, 2004</a:t>
            </a:r>
          </a:p>
        </p:txBody>
      </p:sp>
      <p:sp>
        <p:nvSpPr>
          <p:cNvPr id="54" name="Shape 54"/>
          <p:cNvSpPr txBox="1"/>
          <p:nvPr/>
        </p:nvSpPr>
        <p:spPr>
          <a:xfrm>
            <a:off x="7086600" y="56388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Page 28</a:t>
            </a:r>
          </a:p>
        </p:txBody>
      </p:sp>
    </p:spTree>
    <p:extLst>
      <p:ext uri="{BB962C8B-B14F-4D97-AF65-F5344CB8AC3E}">
        <p14:creationId xmlns:p14="http://schemas.microsoft.com/office/powerpoint/2010/main" val="19136451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dirty="0">
                <a:solidFill>
                  <a:srgbClr val="262626"/>
                </a:solidFill>
                <a:latin typeface="Arial"/>
                <a:ea typeface="Arial"/>
                <a:cs typeface="Arial"/>
                <a:sym typeface="Arial"/>
              </a:rPr>
              <a:t>All concrete mixes produced using lightweight aggregates, including marine limestone, must be tested using the volumetric method or by “</a:t>
            </a:r>
            <a:r>
              <a:rPr lang="en-US" sz="2400" b="0" i="0" u="none" strike="noStrike" cap="none" dirty="0" err="1">
                <a:solidFill>
                  <a:srgbClr val="262626"/>
                </a:solidFill>
                <a:latin typeface="Arial"/>
                <a:ea typeface="Arial"/>
                <a:cs typeface="Arial"/>
                <a:sym typeface="Arial"/>
              </a:rPr>
              <a:t>rollometer</a:t>
            </a:r>
            <a:r>
              <a:rPr lang="en-US" sz="2400" b="0" i="0" u="none" strike="noStrike" cap="none" dirty="0">
                <a:solidFill>
                  <a:srgbClr val="262626"/>
                </a:solidFill>
                <a:latin typeface="Arial"/>
                <a:ea typeface="Arial"/>
                <a:cs typeface="Arial"/>
                <a:sym typeface="Arial"/>
              </a:rPr>
              <a:t>.” (AASHTO T 196 / ASTM C 173)</a:t>
            </a:r>
          </a:p>
          <a:p>
            <a:pPr marL="365760" marR="0" lvl="0" indent="-365760" algn="l" rtl="0">
              <a:spcBef>
                <a:spcPts val="480"/>
              </a:spcBef>
              <a:buClr>
                <a:schemeClr val="accent1"/>
              </a:buClr>
              <a:buSzPct val="100000"/>
              <a:buFont typeface="Noto Symbol"/>
              <a:buNone/>
            </a:pPr>
            <a:endParaRPr sz="2400" b="0" i="0" u="none" strike="noStrike" cap="none" dirty="0">
              <a:solidFill>
                <a:srgbClr val="262626"/>
              </a:solidFill>
              <a:latin typeface="Quattrocento"/>
              <a:ea typeface="Quattrocento"/>
              <a:cs typeface="Quattrocento"/>
              <a:sym typeface="Quattrocento"/>
            </a:endParaRPr>
          </a:p>
        </p:txBody>
      </p:sp>
      <p:sp>
        <p:nvSpPr>
          <p:cNvPr id="61" name="Shape 61"/>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Lightweight Aggregate</a:t>
            </a:r>
          </a:p>
        </p:txBody>
      </p:sp>
      <p:sp>
        <p:nvSpPr>
          <p:cNvPr id="62" name="Shape 62"/>
          <p:cNvSpPr txBox="1"/>
          <p:nvPr/>
        </p:nvSpPr>
        <p:spPr>
          <a:xfrm>
            <a:off x="7315200" y="228600"/>
            <a:ext cx="685799" cy="4619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ppp</a:t>
            </a:r>
          </a:p>
        </p:txBody>
      </p:sp>
      <p:sp>
        <p:nvSpPr>
          <p:cNvPr id="63" name="Shape 63"/>
          <p:cNvSpPr txBox="1"/>
          <p:nvPr/>
        </p:nvSpPr>
        <p:spPr>
          <a:xfrm>
            <a:off x="6934200" y="5257800"/>
            <a:ext cx="1752600" cy="4619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Pg 29</a:t>
            </a:r>
          </a:p>
        </p:txBody>
      </p:sp>
    </p:spTree>
    <p:extLst>
      <p:ext uri="{BB962C8B-B14F-4D97-AF65-F5344CB8AC3E}">
        <p14:creationId xmlns:p14="http://schemas.microsoft.com/office/powerpoint/2010/main" val="17470157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914400" y="2286000"/>
            <a:ext cx="7772400" cy="4114800"/>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25000"/>
              <a:buFont typeface="Arial"/>
              <a:buNone/>
            </a:pPr>
            <a:r>
              <a:rPr lang="en-US" sz="3600" b="0" i="0" u="none" strike="noStrike" cap="none">
                <a:solidFill>
                  <a:srgbClr val="262626"/>
                </a:solidFill>
                <a:latin typeface="Arial"/>
                <a:ea typeface="Arial"/>
                <a:cs typeface="Arial"/>
                <a:sym typeface="Arial"/>
              </a:rPr>
              <a:t>Making, Storing, and Transporting Concrete Cylinders</a:t>
            </a:r>
          </a:p>
        </p:txBody>
      </p:sp>
      <p:sp>
        <p:nvSpPr>
          <p:cNvPr id="70" name="Shape 70"/>
          <p:cNvSpPr txBox="1">
            <a:spLocks noGrp="1"/>
          </p:cNvSpPr>
          <p:nvPr>
            <p:ph type="title"/>
          </p:nvPr>
        </p:nvSpPr>
        <p:spPr>
          <a:xfrm>
            <a:off x="762000" y="609600"/>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February 15, 2010</a:t>
            </a:r>
          </a:p>
        </p:txBody>
      </p:sp>
      <p:sp>
        <p:nvSpPr>
          <p:cNvPr id="71" name="Shape 71"/>
          <p:cNvSpPr txBox="1"/>
          <p:nvPr/>
        </p:nvSpPr>
        <p:spPr>
          <a:xfrm>
            <a:off x="7010400" y="5486400"/>
            <a:ext cx="18288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Page 30</a:t>
            </a:r>
          </a:p>
        </p:txBody>
      </p:sp>
    </p:spTree>
    <p:extLst>
      <p:ext uri="{BB962C8B-B14F-4D97-AF65-F5344CB8AC3E}">
        <p14:creationId xmlns:p14="http://schemas.microsoft.com/office/powerpoint/2010/main" val="57616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990600" y="304800"/>
            <a:ext cx="7316787" cy="12191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sng" strike="noStrike" cap="none">
                <a:solidFill>
                  <a:schemeClr val="dk1"/>
                </a:solidFill>
                <a:latin typeface="Arial"/>
                <a:ea typeface="Arial"/>
                <a:cs typeface="Arial"/>
                <a:sym typeface="Arial"/>
              </a:rPr>
              <a:t>AGGREGATES</a:t>
            </a:r>
          </a:p>
        </p:txBody>
      </p:sp>
      <p:sp>
        <p:nvSpPr>
          <p:cNvPr id="47" name="Shape 47"/>
          <p:cNvSpPr txBox="1">
            <a:spLocks noGrp="1"/>
          </p:cNvSpPr>
          <p:nvPr>
            <p:ph type="subTitle" idx="1"/>
          </p:nvPr>
        </p:nvSpPr>
        <p:spPr>
          <a:xfrm>
            <a:off x="990600" y="1752600"/>
            <a:ext cx="6324600" cy="47244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lt2"/>
              </a:buClr>
              <a:buSzPct val="25000"/>
              <a:buFont typeface="Noto Symbol"/>
              <a:buNone/>
            </a:pPr>
            <a:r>
              <a:rPr lang="en-US" sz="3600" b="0" i="0" u="none" strike="noStrike" cap="none">
                <a:solidFill>
                  <a:srgbClr val="000000"/>
                </a:solidFill>
                <a:latin typeface="Arial"/>
                <a:ea typeface="Arial"/>
                <a:cs typeface="Arial"/>
                <a:sym typeface="Arial"/>
              </a:rPr>
              <a:t>Classified into two groups:</a:t>
            </a:r>
          </a:p>
          <a:p>
            <a:pPr marL="0" marR="0" lvl="0" indent="0" algn="l" rtl="0">
              <a:lnSpc>
                <a:spcPct val="100000"/>
              </a:lnSpc>
              <a:spcBef>
                <a:spcPts val="1320"/>
              </a:spcBef>
              <a:spcAft>
                <a:spcPts val="0"/>
              </a:spcAft>
              <a:buClr>
                <a:srgbClr val="000000"/>
              </a:buClr>
              <a:buSzPct val="100000"/>
              <a:buFont typeface="Courier New"/>
              <a:buChar char="o"/>
            </a:pPr>
            <a:r>
              <a:rPr lang="en-US" sz="3600" b="0" i="0" u="none" strike="noStrike" cap="none">
                <a:solidFill>
                  <a:srgbClr val="000000"/>
                </a:solidFill>
                <a:latin typeface="Arial"/>
                <a:ea typeface="Arial"/>
                <a:cs typeface="Arial"/>
                <a:sym typeface="Arial"/>
              </a:rPr>
              <a:t> </a:t>
            </a:r>
            <a:r>
              <a:rPr lang="en-US" sz="3600" b="0" i="0" u="sng" strike="noStrike" cap="none">
                <a:solidFill>
                  <a:srgbClr val="000000"/>
                </a:solidFill>
                <a:latin typeface="Arial"/>
                <a:ea typeface="Arial"/>
                <a:cs typeface="Arial"/>
                <a:sym typeface="Arial"/>
              </a:rPr>
              <a:t>Fine or Sand</a:t>
            </a:r>
          </a:p>
          <a:p>
            <a:pPr marL="0" marR="0" lvl="0" indent="0" algn="l" rtl="0">
              <a:lnSpc>
                <a:spcPct val="100000"/>
              </a:lnSpc>
              <a:spcBef>
                <a:spcPts val="1320"/>
              </a:spcBef>
              <a:spcAft>
                <a:spcPts val="600"/>
              </a:spcAft>
              <a:buClr>
                <a:srgbClr val="000000"/>
              </a:buClr>
              <a:buSzPct val="100000"/>
              <a:buFont typeface="Courier New"/>
              <a:buChar char="o"/>
            </a:pPr>
            <a:r>
              <a:rPr lang="en-US" sz="3600" b="0" i="0" u="sng" strike="noStrike" cap="none">
                <a:solidFill>
                  <a:srgbClr val="000000"/>
                </a:solidFill>
                <a:latin typeface="Arial"/>
                <a:ea typeface="Arial"/>
                <a:cs typeface="Arial"/>
                <a:sym typeface="Arial"/>
              </a:rPr>
              <a:t>Coarse or Stone</a:t>
            </a:r>
          </a:p>
        </p:txBody>
      </p:sp>
    </p:spTree>
    <p:extLst>
      <p:ext uri="{BB962C8B-B14F-4D97-AF65-F5344CB8AC3E}">
        <p14:creationId xmlns:p14="http://schemas.microsoft.com/office/powerpoint/2010/main" val="38551917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dirty="0">
                <a:solidFill>
                  <a:srgbClr val="262626"/>
                </a:solidFill>
                <a:latin typeface="Arial"/>
                <a:ea typeface="Arial"/>
                <a:cs typeface="Arial"/>
                <a:sym typeface="Arial"/>
              </a:rPr>
              <a:t>A person who is currently certified as a Field Concrete Technician must make all concrete test cylinders.</a:t>
            </a:r>
          </a:p>
          <a:p>
            <a:pPr lvl="0" indent="-365760">
              <a:spcBef>
                <a:spcPts val="0"/>
              </a:spcBef>
              <a:buSzPct val="100000"/>
            </a:pPr>
            <a:r>
              <a:rPr lang="en-US" sz="2400" dirty="0">
                <a:solidFill>
                  <a:srgbClr val="262626"/>
                </a:solidFill>
              </a:rPr>
              <a:t>Select and prepare a proper site for preparing the molds and making the test</a:t>
            </a:r>
            <a:r>
              <a:rPr lang="en-US" sz="3000" dirty="0">
                <a:solidFill>
                  <a:srgbClr val="262626"/>
                </a:solidFill>
              </a:rPr>
              <a:t> </a:t>
            </a:r>
            <a:r>
              <a:rPr lang="en-US" sz="2400" dirty="0">
                <a:solidFill>
                  <a:srgbClr val="262626"/>
                </a:solidFill>
              </a:rPr>
              <a:t>specimens.</a:t>
            </a:r>
          </a:p>
          <a:p>
            <a:pPr lvl="0" indent="-365760">
              <a:buSzPct val="100000"/>
            </a:pPr>
            <a:r>
              <a:rPr lang="en-US" sz="2400" dirty="0">
                <a:solidFill>
                  <a:srgbClr val="262626"/>
                </a:solidFill>
              </a:rPr>
              <a:t>Select a representative sample of concrete and remix it before making the cylinders.</a:t>
            </a:r>
          </a:p>
          <a:p>
            <a:pPr marL="365760" marR="0" lvl="0" indent="-365760" algn="l" rtl="0">
              <a:spcBef>
                <a:spcPts val="0"/>
              </a:spcBef>
              <a:buClr>
                <a:schemeClr val="accent1"/>
              </a:buClr>
              <a:buSzPct val="100000"/>
              <a:buFont typeface="Noto Symbol"/>
              <a:buChar char="❧"/>
            </a:pPr>
            <a:endParaRPr lang="en-US" sz="2400" b="0" i="0" u="none" strike="noStrike" cap="none" dirty="0">
              <a:solidFill>
                <a:srgbClr val="262626"/>
              </a:solidFill>
              <a:latin typeface="Arial"/>
              <a:ea typeface="Arial"/>
              <a:cs typeface="Arial"/>
              <a:sym typeface="Arial"/>
            </a:endParaRPr>
          </a:p>
        </p:txBody>
      </p:sp>
      <p:sp>
        <p:nvSpPr>
          <p:cNvPr id="77" name="Shape 77"/>
          <p:cNvSpPr txBox="1">
            <a:spLocks noGrp="1"/>
          </p:cNvSpPr>
          <p:nvPr>
            <p:ph type="title"/>
          </p:nvPr>
        </p:nvSpPr>
        <p:spPr>
          <a:xfrm>
            <a:off x="693889" y="858605"/>
            <a:ext cx="7756200" cy="1054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Arial"/>
                <a:ea typeface="Arial"/>
                <a:cs typeface="Arial"/>
                <a:sym typeface="Arial"/>
              </a:rPr>
              <a:t>Casting Concrete Cylinders</a:t>
            </a:r>
          </a:p>
        </p:txBody>
      </p:sp>
    </p:spTree>
    <p:extLst>
      <p:ext uri="{BB962C8B-B14F-4D97-AF65-F5344CB8AC3E}">
        <p14:creationId xmlns:p14="http://schemas.microsoft.com/office/powerpoint/2010/main" val="16794840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The initial curing of cylinders should be in some type of curing box.</a:t>
            </a:r>
          </a:p>
          <a:p>
            <a:pPr marL="365760" marR="0" lvl="0" indent="-365760" algn="l" rtl="0">
              <a:spcBef>
                <a:spcPts val="48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Protect cylinders from vibration and other disturbances for the first 24 hours. Keep them in a moist condition at temps between 60-80°F.</a:t>
            </a:r>
          </a:p>
        </p:txBody>
      </p:sp>
      <p:sp>
        <p:nvSpPr>
          <p:cNvPr id="89" name="Shape 89"/>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Arial"/>
                <a:ea typeface="Arial"/>
                <a:cs typeface="Arial"/>
                <a:sym typeface="Arial"/>
              </a:rPr>
              <a:t>Casting Concrete Cylinders (cont.)</a:t>
            </a:r>
          </a:p>
        </p:txBody>
      </p:sp>
    </p:spTree>
    <p:extLst>
      <p:ext uri="{BB962C8B-B14F-4D97-AF65-F5344CB8AC3E}">
        <p14:creationId xmlns:p14="http://schemas.microsoft.com/office/powerpoint/2010/main" val="23100140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Arial"/>
              <a:buChar char="❧"/>
            </a:pPr>
            <a:r>
              <a:rPr lang="en-US" sz="2400" b="0" i="0" u="none" strike="noStrike" cap="none">
                <a:solidFill>
                  <a:srgbClr val="262626"/>
                </a:solidFill>
              </a:rPr>
              <a:t>Cure the cylinders until they are delivered to the lab.</a:t>
            </a:r>
          </a:p>
          <a:p>
            <a:pPr marL="365760" marR="0" lvl="0" indent="-365760" algn="l" rtl="0">
              <a:spcBef>
                <a:spcPts val="480"/>
              </a:spcBef>
              <a:buClr>
                <a:schemeClr val="accent1"/>
              </a:buClr>
              <a:buSzPct val="100000"/>
              <a:buFont typeface="Arial"/>
              <a:buChar char="❧"/>
            </a:pPr>
            <a:r>
              <a:rPr lang="en-US" sz="2400" b="0" i="0" u="none" strike="noStrike" cap="none">
                <a:solidFill>
                  <a:srgbClr val="262626"/>
                </a:solidFill>
              </a:rPr>
              <a:t>Deliver the cylinders to the lab no later than 3 days (72 hours).</a:t>
            </a:r>
          </a:p>
          <a:p>
            <a:pPr marL="365760" marR="0" lvl="0" indent="-365760" algn="l" rtl="0">
              <a:spcBef>
                <a:spcPts val="480"/>
              </a:spcBef>
              <a:buClr>
                <a:schemeClr val="accent1"/>
              </a:buClr>
              <a:buSzPct val="100000"/>
              <a:buFont typeface="Arial"/>
              <a:buChar char="❧"/>
            </a:pPr>
            <a:r>
              <a:rPr lang="en-US" sz="2400" b="0" i="0" u="none" strike="noStrike" cap="none">
                <a:solidFill>
                  <a:srgbClr val="262626"/>
                </a:solidFill>
              </a:rPr>
              <a:t>Do not allow the cylinders to roll or fall while transporting them to the lab.</a:t>
            </a:r>
          </a:p>
          <a:p>
            <a:pPr marL="365760" marR="0" lvl="0" indent="-365760" algn="l" rtl="0">
              <a:spcBef>
                <a:spcPts val="480"/>
              </a:spcBef>
              <a:buClr>
                <a:schemeClr val="accent1"/>
              </a:buClr>
              <a:buSzPct val="100000"/>
              <a:buFont typeface="Noto Symbol"/>
              <a:buNone/>
            </a:pPr>
            <a:endParaRPr sz="2400" b="0" i="0" u="none" strike="noStrike" cap="none">
              <a:solidFill>
                <a:srgbClr val="262626"/>
              </a:solidFill>
            </a:endParaRPr>
          </a:p>
        </p:txBody>
      </p:sp>
      <p:sp>
        <p:nvSpPr>
          <p:cNvPr id="95" name="Shape 95"/>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Quattrocento"/>
              <a:buNone/>
            </a:pPr>
            <a:r>
              <a:rPr lang="en-US" sz="3000" b="0" i="0" u="none" strike="noStrike" cap="none">
                <a:solidFill>
                  <a:schemeClr val="dk2"/>
                </a:solidFill>
              </a:rPr>
              <a:t>Initial Curing, Transportation</a:t>
            </a:r>
          </a:p>
        </p:txBody>
      </p:sp>
    </p:spTree>
    <p:extLst>
      <p:ext uri="{BB962C8B-B14F-4D97-AF65-F5344CB8AC3E}">
        <p14:creationId xmlns:p14="http://schemas.microsoft.com/office/powerpoint/2010/main" val="6218913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Concrete cylinders that do not conform to requirements of AASHTO T-23 will be marked as failing compressive strength requirements.</a:t>
            </a:r>
          </a:p>
          <a:p>
            <a:pPr marL="365760" marR="0" lvl="0" indent="-365760" algn="l" rtl="0">
              <a:spcBef>
                <a:spcPts val="48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An investigation will be conducted by M&amp;T to determine cause of deficiency.</a:t>
            </a:r>
          </a:p>
        </p:txBody>
      </p:sp>
      <p:sp>
        <p:nvSpPr>
          <p:cNvPr id="101" name="Shape 101"/>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Arial"/>
                <a:ea typeface="Arial"/>
                <a:cs typeface="Arial"/>
                <a:sym typeface="Arial"/>
              </a:rPr>
              <a:t>Improperly Made Cylinders</a:t>
            </a:r>
          </a:p>
        </p:txBody>
      </p:sp>
    </p:spTree>
    <p:extLst>
      <p:ext uri="{BB962C8B-B14F-4D97-AF65-F5344CB8AC3E}">
        <p14:creationId xmlns:p14="http://schemas.microsoft.com/office/powerpoint/2010/main" val="7102365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If the investigation reveals the technician was deficient in the making, curing, handling, or transportation of the cylinders in excess of three times, concrete certification will be removed.</a:t>
            </a:r>
          </a:p>
        </p:txBody>
      </p:sp>
      <p:sp>
        <p:nvSpPr>
          <p:cNvPr id="107" name="Shape 107"/>
          <p:cNvSpPr txBox="1">
            <a:spLocks noGrp="1"/>
          </p:cNvSpPr>
          <p:nvPr>
            <p:ph type="title"/>
          </p:nvPr>
        </p:nvSpPr>
        <p:spPr>
          <a:xfrm>
            <a:off x="693864" y="598056"/>
            <a:ext cx="7756200" cy="1054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Arial"/>
                <a:ea typeface="Arial"/>
                <a:cs typeface="Arial"/>
                <a:sym typeface="Arial"/>
              </a:rPr>
              <a:t>Improperly Made Cylinders (cont.)</a:t>
            </a:r>
          </a:p>
        </p:txBody>
      </p:sp>
    </p:spTree>
    <p:extLst>
      <p:ext uri="{BB962C8B-B14F-4D97-AF65-F5344CB8AC3E}">
        <p14:creationId xmlns:p14="http://schemas.microsoft.com/office/powerpoint/2010/main" val="15194376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Courier New"/>
              <a:buChar char="o"/>
            </a:pPr>
            <a:r>
              <a:rPr lang="en-US" sz="2400" b="0" i="0" u="none" strike="noStrike" cap="none">
                <a:solidFill>
                  <a:srgbClr val="262626"/>
                </a:solidFill>
                <a:latin typeface="Arial"/>
                <a:ea typeface="Arial"/>
                <a:cs typeface="Arial"/>
                <a:sym typeface="Arial"/>
              </a:rPr>
              <a:t>Minimum Sampling for Incidental and Structural Concrete</a:t>
            </a:r>
          </a:p>
        </p:txBody>
      </p:sp>
      <p:sp>
        <p:nvSpPr>
          <p:cNvPr id="114" name="Shape 114"/>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August 8, 2002</a:t>
            </a:r>
          </a:p>
        </p:txBody>
      </p:sp>
      <p:sp>
        <p:nvSpPr>
          <p:cNvPr id="115" name="Shape 115"/>
          <p:cNvSpPr txBox="1"/>
          <p:nvPr/>
        </p:nvSpPr>
        <p:spPr>
          <a:xfrm>
            <a:off x="6934200" y="5715000"/>
            <a:ext cx="17526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Page 34</a:t>
            </a:r>
          </a:p>
        </p:txBody>
      </p:sp>
    </p:spTree>
    <p:extLst>
      <p:ext uri="{BB962C8B-B14F-4D97-AF65-F5344CB8AC3E}">
        <p14:creationId xmlns:p14="http://schemas.microsoft.com/office/powerpoint/2010/main" val="32309789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Arial"/>
              <a:buChar char="❧"/>
            </a:pPr>
            <a:r>
              <a:rPr lang="en-US" sz="2400" b="0" i="0" u="none" strike="noStrike" cap="none">
                <a:solidFill>
                  <a:srgbClr val="262626"/>
                </a:solidFill>
              </a:rPr>
              <a:t>Placement Operation is defined as the process of pouring plastic concrete in a structure, pavement, or incidental item. Each item is considered to be a placement operation. Items range from bridge decks to pave ditches.</a:t>
            </a:r>
          </a:p>
        </p:txBody>
      </p:sp>
      <p:sp>
        <p:nvSpPr>
          <p:cNvPr id="122" name="Shape 122"/>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Class A, AA Concrete</a:t>
            </a:r>
          </a:p>
        </p:txBody>
      </p:sp>
    </p:spTree>
    <p:extLst>
      <p:ext uri="{BB962C8B-B14F-4D97-AF65-F5344CB8AC3E}">
        <p14:creationId xmlns:p14="http://schemas.microsoft.com/office/powerpoint/2010/main" val="5606104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Class A, AA Concrete</a:t>
            </a:r>
          </a:p>
        </p:txBody>
      </p:sp>
      <p:graphicFrame>
        <p:nvGraphicFramePr>
          <p:cNvPr id="129" name="Shape 129"/>
          <p:cNvGraphicFramePr/>
          <p:nvPr/>
        </p:nvGraphicFramePr>
        <p:xfrm>
          <a:off x="533400" y="2057400"/>
          <a:ext cx="8229600" cy="4421175"/>
        </p:xfrm>
        <a:graphic>
          <a:graphicData uri="http://schemas.openxmlformats.org/drawingml/2006/table">
            <a:tbl>
              <a:tblPr>
                <a:noFill/>
              </a:tblPr>
              <a:tblGrid>
                <a:gridCol w="2468575">
                  <a:extLst>
                    <a:ext uri="{9D8B030D-6E8A-4147-A177-3AD203B41FA5}">
                      <a16:colId xmlns:a16="http://schemas.microsoft.com/office/drawing/2014/main" val="20000"/>
                    </a:ext>
                  </a:extLst>
                </a:gridCol>
                <a:gridCol w="1646225">
                  <a:extLst>
                    <a:ext uri="{9D8B030D-6E8A-4147-A177-3AD203B41FA5}">
                      <a16:colId xmlns:a16="http://schemas.microsoft.com/office/drawing/2014/main" val="20001"/>
                    </a:ext>
                  </a:extLst>
                </a:gridCol>
                <a:gridCol w="2365375">
                  <a:extLst>
                    <a:ext uri="{9D8B030D-6E8A-4147-A177-3AD203B41FA5}">
                      <a16:colId xmlns:a16="http://schemas.microsoft.com/office/drawing/2014/main" val="20002"/>
                    </a:ext>
                  </a:extLst>
                </a:gridCol>
                <a:gridCol w="1749425">
                  <a:extLst>
                    <a:ext uri="{9D8B030D-6E8A-4147-A177-3AD203B41FA5}">
                      <a16:colId xmlns:a16="http://schemas.microsoft.com/office/drawing/2014/main" val="20003"/>
                    </a:ext>
                  </a:extLst>
                </a:gridCol>
              </a:tblGrid>
              <a:tr h="523950">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Test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Volume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Other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401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Slump</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30 cy (Randomly)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1"/>
                  </a:ext>
                </a:extLst>
              </a:tr>
              <a:tr h="6401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 (Pressure)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30 cy (Randomly)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2"/>
                  </a:ext>
                </a:extLst>
              </a:tr>
              <a:tr h="6401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Temperature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3"/>
                  </a:ext>
                </a:extLst>
              </a:tr>
              <a:tr h="91452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Specimens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Placement Operation </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100 cy (Randomly)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4"/>
                  </a:ext>
                </a:extLst>
              </a:tr>
              <a:tr h="37152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Unit Weight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5"/>
                  </a:ext>
                </a:extLst>
              </a:tr>
              <a:tr h="690650">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(Chace)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Every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6"/>
                  </a:ext>
                </a:extLst>
              </a:tr>
            </a:tbl>
          </a:graphicData>
        </a:graphic>
      </p:graphicFrame>
      <p:sp>
        <p:nvSpPr>
          <p:cNvPr id="130" name="Shape 130"/>
          <p:cNvSpPr txBox="1"/>
          <p:nvPr/>
        </p:nvSpPr>
        <p:spPr>
          <a:xfrm>
            <a:off x="7543800" y="228600"/>
            <a:ext cx="1219199" cy="396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000" b="0" i="0" u="none" strike="noStrike" cap="none">
                <a:solidFill>
                  <a:schemeClr val="dk2"/>
                </a:solidFill>
                <a:latin typeface="Times New Roman"/>
                <a:ea typeface="Times New Roman"/>
                <a:cs typeface="Times New Roman"/>
                <a:sym typeface="Times New Roman"/>
              </a:rPr>
              <a:t>Pg 38</a:t>
            </a:r>
          </a:p>
        </p:txBody>
      </p:sp>
    </p:spTree>
    <p:extLst>
      <p:ext uri="{BB962C8B-B14F-4D97-AF65-F5344CB8AC3E}">
        <p14:creationId xmlns:p14="http://schemas.microsoft.com/office/powerpoint/2010/main" val="34951759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04800" y="381000"/>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dirty="0">
                <a:solidFill>
                  <a:schemeClr val="dk2"/>
                </a:solidFill>
                <a:latin typeface="Arial"/>
                <a:ea typeface="Arial"/>
                <a:cs typeface="Arial"/>
                <a:sym typeface="Arial"/>
              </a:rPr>
              <a:t>Class B Concrete</a:t>
            </a:r>
          </a:p>
        </p:txBody>
      </p:sp>
      <p:graphicFrame>
        <p:nvGraphicFramePr>
          <p:cNvPr id="137" name="Shape 137"/>
          <p:cNvGraphicFramePr/>
          <p:nvPr/>
        </p:nvGraphicFramePr>
        <p:xfrm>
          <a:off x="228600" y="1447800"/>
          <a:ext cx="8763000" cy="5040320"/>
        </p:xfrm>
        <a:graphic>
          <a:graphicData uri="http://schemas.openxmlformats.org/drawingml/2006/table">
            <a:tbl>
              <a:tblPr>
                <a:noFill/>
              </a:tblPr>
              <a:tblGrid>
                <a:gridCol w="2849575">
                  <a:extLst>
                    <a:ext uri="{9D8B030D-6E8A-4147-A177-3AD203B41FA5}">
                      <a16:colId xmlns:a16="http://schemas.microsoft.com/office/drawing/2014/main" val="20000"/>
                    </a:ext>
                  </a:extLst>
                </a:gridCol>
                <a:gridCol w="1646225">
                  <a:extLst>
                    <a:ext uri="{9D8B030D-6E8A-4147-A177-3AD203B41FA5}">
                      <a16:colId xmlns:a16="http://schemas.microsoft.com/office/drawing/2014/main" val="20001"/>
                    </a:ext>
                  </a:extLst>
                </a:gridCol>
                <a:gridCol w="2365375">
                  <a:extLst>
                    <a:ext uri="{9D8B030D-6E8A-4147-A177-3AD203B41FA5}">
                      <a16:colId xmlns:a16="http://schemas.microsoft.com/office/drawing/2014/main" val="20002"/>
                    </a:ext>
                  </a:extLst>
                </a:gridCol>
                <a:gridCol w="1901825">
                  <a:extLst>
                    <a:ext uri="{9D8B030D-6E8A-4147-A177-3AD203B41FA5}">
                      <a16:colId xmlns:a16="http://schemas.microsoft.com/office/drawing/2014/main" val="20003"/>
                    </a:ext>
                  </a:extLst>
                </a:gridCol>
              </a:tblGrid>
              <a:tr h="371400">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Test</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Load</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Volume</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Other</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40050">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Slump</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30 cy (Randomly)</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1"/>
                  </a:ext>
                </a:extLst>
              </a:tr>
              <a:tr h="640050">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 (Pressure)</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30 cy (Randomly)</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2"/>
                  </a:ext>
                </a:extLst>
              </a:tr>
              <a:tr h="640050">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Temperature</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3"/>
                  </a:ext>
                </a:extLst>
              </a:tr>
              <a:tr h="1737300">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Specimens</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chemeClr val="dk1"/>
                        </a:buClr>
                        <a:buSzPct val="25000"/>
                        <a:buFont typeface="Quattrocento"/>
                        <a:buNone/>
                      </a:pPr>
                      <a:endParaRPr sz="1800" b="0" i="0" u="none" strike="noStrike" cap="none">
                        <a:solidFill>
                          <a:srgbClr val="000000"/>
                        </a:solidFill>
                        <a:latin typeface="Arial Black"/>
                        <a:ea typeface="Arial Black"/>
                        <a:cs typeface="Arial Black"/>
                        <a:sym typeface="Arial Black"/>
                      </a:endParaRP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Minimum of one per mix, up to 100 cy cumulative, then each 100 cy  (Randomly)</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N/A</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4"/>
                  </a:ext>
                </a:extLst>
              </a:tr>
              <a:tr h="371400">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Unit Weight</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5"/>
                  </a:ext>
                </a:extLst>
              </a:tr>
              <a:tr h="640050">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(Chase)</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Every Load</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6"/>
                  </a:ext>
                </a:extLst>
              </a:tr>
            </a:tbl>
          </a:graphicData>
        </a:graphic>
      </p:graphicFrame>
      <p:sp>
        <p:nvSpPr>
          <p:cNvPr id="138" name="Shape 138"/>
          <p:cNvSpPr txBox="1"/>
          <p:nvPr/>
        </p:nvSpPr>
        <p:spPr>
          <a:xfrm>
            <a:off x="7807234" y="304800"/>
            <a:ext cx="12954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39</a:t>
            </a:r>
          </a:p>
        </p:txBody>
      </p:sp>
    </p:spTree>
    <p:extLst>
      <p:ext uri="{BB962C8B-B14F-4D97-AF65-F5344CB8AC3E}">
        <p14:creationId xmlns:p14="http://schemas.microsoft.com/office/powerpoint/2010/main" val="25520327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Lightweight Concrete</a:t>
            </a:r>
          </a:p>
        </p:txBody>
      </p:sp>
      <p:graphicFrame>
        <p:nvGraphicFramePr>
          <p:cNvPr id="145" name="Shape 145"/>
          <p:cNvGraphicFramePr/>
          <p:nvPr/>
        </p:nvGraphicFramePr>
        <p:xfrm>
          <a:off x="533400" y="2057400"/>
          <a:ext cx="8229600" cy="4486335"/>
        </p:xfrm>
        <a:graphic>
          <a:graphicData uri="http://schemas.openxmlformats.org/drawingml/2006/table">
            <a:tbl>
              <a:tblPr>
                <a:noFill/>
              </a:tblPr>
              <a:tblGrid>
                <a:gridCol w="2468575">
                  <a:extLst>
                    <a:ext uri="{9D8B030D-6E8A-4147-A177-3AD203B41FA5}">
                      <a16:colId xmlns:a16="http://schemas.microsoft.com/office/drawing/2014/main" val="20000"/>
                    </a:ext>
                  </a:extLst>
                </a:gridCol>
                <a:gridCol w="1646225">
                  <a:extLst>
                    <a:ext uri="{9D8B030D-6E8A-4147-A177-3AD203B41FA5}">
                      <a16:colId xmlns:a16="http://schemas.microsoft.com/office/drawing/2014/main" val="20001"/>
                    </a:ext>
                  </a:extLst>
                </a:gridCol>
                <a:gridCol w="2365375">
                  <a:extLst>
                    <a:ext uri="{9D8B030D-6E8A-4147-A177-3AD203B41FA5}">
                      <a16:colId xmlns:a16="http://schemas.microsoft.com/office/drawing/2014/main" val="20002"/>
                    </a:ext>
                  </a:extLst>
                </a:gridCol>
                <a:gridCol w="1749425">
                  <a:extLst>
                    <a:ext uri="{9D8B030D-6E8A-4147-A177-3AD203B41FA5}">
                      <a16:colId xmlns:a16="http://schemas.microsoft.com/office/drawing/2014/main" val="20003"/>
                    </a:ext>
                  </a:extLst>
                </a:gridCol>
              </a:tblGrid>
              <a:tr h="371475">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Test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Volume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Other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14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Slump</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30 cy (Randomly)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1"/>
                  </a:ext>
                </a:extLst>
              </a:tr>
              <a:tr h="3714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 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(Volumetric)</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30 cy (Randomly)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2"/>
                  </a:ext>
                </a:extLst>
              </a:tr>
              <a:tr h="3714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Temperature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3"/>
                  </a:ext>
                </a:extLst>
              </a:tr>
              <a:tr h="3714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Specimens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Placement Operation</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100 cy (Randomly)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4"/>
                  </a:ext>
                </a:extLst>
              </a:tr>
              <a:tr h="3714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Unit Weight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First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Cylinders Made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5"/>
                  </a:ext>
                </a:extLst>
              </a:tr>
              <a:tr h="3714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(Chace)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Every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6"/>
                  </a:ext>
                </a:extLst>
              </a:tr>
            </a:tbl>
          </a:graphicData>
        </a:graphic>
      </p:graphicFrame>
      <p:sp>
        <p:nvSpPr>
          <p:cNvPr id="146" name="Shape 146"/>
          <p:cNvSpPr txBox="1"/>
          <p:nvPr/>
        </p:nvSpPr>
        <p:spPr>
          <a:xfrm>
            <a:off x="7010400" y="228600"/>
            <a:ext cx="12954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40</a:t>
            </a:r>
          </a:p>
        </p:txBody>
      </p:sp>
    </p:spTree>
    <p:extLst>
      <p:ext uri="{BB962C8B-B14F-4D97-AF65-F5344CB8AC3E}">
        <p14:creationId xmlns:p14="http://schemas.microsoft.com/office/powerpoint/2010/main" val="253471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009650" y="676275"/>
            <a:ext cx="7124700" cy="9239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1" u="none" strike="noStrike" cap="none">
                <a:solidFill>
                  <a:schemeClr val="dk1"/>
                </a:solidFill>
                <a:latin typeface="Arial"/>
                <a:ea typeface="Arial"/>
                <a:cs typeface="Arial"/>
                <a:sym typeface="Arial"/>
              </a:rPr>
              <a:t>PASTE</a:t>
            </a:r>
            <a:r>
              <a:rPr lang="en-US" sz="2400" b="0" i="0" u="none" strike="noStrike" cap="none">
                <a:solidFill>
                  <a:schemeClr val="dk1"/>
                </a:solidFill>
                <a:latin typeface="Verdana"/>
                <a:ea typeface="Verdana"/>
                <a:cs typeface="Verdana"/>
                <a:sym typeface="Verdana"/>
              </a:rPr>
              <a:t>: </a:t>
            </a:r>
            <a:r>
              <a:rPr lang="en-US" sz="2400" b="0" i="1" u="none" strike="noStrike" cap="none">
                <a:solidFill>
                  <a:schemeClr val="dk1"/>
                </a:solidFill>
                <a:latin typeface="Verdana"/>
                <a:ea typeface="Verdana"/>
                <a:cs typeface="Verdana"/>
                <a:sym typeface="Verdana"/>
              </a:rPr>
              <a:t>Cement, Water and Entrained Air</a:t>
            </a:r>
          </a:p>
        </p:txBody>
      </p:sp>
      <p:sp>
        <p:nvSpPr>
          <p:cNvPr id="53" name="Shape 53"/>
          <p:cNvSpPr txBox="1">
            <a:spLocks noGrp="1"/>
          </p:cNvSpPr>
          <p:nvPr>
            <p:ph type="body" idx="1"/>
          </p:nvPr>
        </p:nvSpPr>
        <p:spPr>
          <a:xfrm>
            <a:off x="1009650" y="2057400"/>
            <a:ext cx="7124700" cy="380217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Constitute 20 to 40 Percent of the total volume of the mix.</a:t>
            </a:r>
          </a:p>
          <a:p>
            <a:pPr marL="0" marR="0" lvl="0" indent="0" algn="l" rtl="0">
              <a:lnSpc>
                <a:spcPct val="100000"/>
              </a:lnSpc>
              <a:spcBef>
                <a:spcPts val="0"/>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The quality of the concrete is dependent upon the quality of the paste, which in turn, is dependent upon:</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1. The ratio of water to the cement content used</a:t>
            </a:r>
          </a:p>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(W/C Ratio)</a:t>
            </a:r>
          </a:p>
          <a:p>
            <a:pPr marL="0" marR="0" lvl="4"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2. Extent of curing</a:t>
            </a:r>
          </a:p>
        </p:txBody>
      </p:sp>
    </p:spTree>
    <p:extLst>
      <p:ext uri="{BB962C8B-B14F-4D97-AF65-F5344CB8AC3E}">
        <p14:creationId xmlns:p14="http://schemas.microsoft.com/office/powerpoint/2010/main" val="125064230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Drill Pier Concrete</a:t>
            </a:r>
          </a:p>
        </p:txBody>
      </p:sp>
      <p:graphicFrame>
        <p:nvGraphicFramePr>
          <p:cNvPr id="153" name="Shape 153"/>
          <p:cNvGraphicFramePr/>
          <p:nvPr/>
        </p:nvGraphicFramePr>
        <p:xfrm>
          <a:off x="381000" y="2209800"/>
          <a:ext cx="8229600" cy="3822690"/>
        </p:xfrm>
        <a:graphic>
          <a:graphicData uri="http://schemas.openxmlformats.org/drawingml/2006/table">
            <a:tbl>
              <a:tblPr>
                <a:noFill/>
              </a:tblPr>
              <a:tblGrid>
                <a:gridCol w="2468575">
                  <a:extLst>
                    <a:ext uri="{9D8B030D-6E8A-4147-A177-3AD203B41FA5}">
                      <a16:colId xmlns:a16="http://schemas.microsoft.com/office/drawing/2014/main" val="20000"/>
                    </a:ext>
                  </a:extLst>
                </a:gridCol>
                <a:gridCol w="1646225">
                  <a:extLst>
                    <a:ext uri="{9D8B030D-6E8A-4147-A177-3AD203B41FA5}">
                      <a16:colId xmlns:a16="http://schemas.microsoft.com/office/drawing/2014/main" val="20001"/>
                    </a:ext>
                  </a:extLst>
                </a:gridCol>
                <a:gridCol w="2365375">
                  <a:extLst>
                    <a:ext uri="{9D8B030D-6E8A-4147-A177-3AD203B41FA5}">
                      <a16:colId xmlns:a16="http://schemas.microsoft.com/office/drawing/2014/main" val="20002"/>
                    </a:ext>
                  </a:extLst>
                </a:gridCol>
                <a:gridCol w="1749425">
                  <a:extLst>
                    <a:ext uri="{9D8B030D-6E8A-4147-A177-3AD203B41FA5}">
                      <a16:colId xmlns:a16="http://schemas.microsoft.com/office/drawing/2014/main" val="20003"/>
                    </a:ext>
                  </a:extLst>
                </a:gridCol>
              </a:tblGrid>
              <a:tr h="473025">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Test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Volume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9900"/>
                        </a:buClr>
                        <a:buSzPct val="25000"/>
                        <a:buFont typeface="Arial Black"/>
                        <a:buNone/>
                      </a:pPr>
                      <a:r>
                        <a:rPr lang="en-US" sz="1800" b="1" i="0" u="none" strike="noStrike" cap="none">
                          <a:solidFill>
                            <a:srgbClr val="FF9900"/>
                          </a:solidFill>
                          <a:latin typeface="Arial Black"/>
                          <a:ea typeface="Arial Black"/>
                          <a:cs typeface="Arial Black"/>
                          <a:sym typeface="Arial Black"/>
                        </a:rPr>
                        <a:t>Other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7302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Slump</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 (Pressure)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Optional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2"/>
                  </a:ext>
                </a:extLst>
              </a:tr>
              <a:tr h="47302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Temperature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3"/>
                  </a:ext>
                </a:extLst>
              </a:tr>
              <a:tr h="47302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Specimens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Each Load</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4"/>
                  </a:ext>
                </a:extLst>
              </a:tr>
              <a:tr h="47302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Unit Weight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Optional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BCB"/>
                    </a:solidFill>
                  </a:tcPr>
                </a:tc>
                <a:extLst>
                  <a:ext uri="{0D108BD9-81ED-4DB2-BD59-A6C34878D82A}">
                    <a16:rowId xmlns:a16="http://schemas.microsoft.com/office/drawing/2014/main" val="10005"/>
                  </a:ext>
                </a:extLst>
              </a:tr>
              <a:tr h="817475">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Air Content</a:t>
                      </a:r>
                    </a:p>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   (Chace)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l"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Every Load ≤ 7.5 %</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tc>
                  <a:txBody>
                    <a:bodyPr/>
                    <a:lstStyle/>
                    <a:p>
                      <a:pPr marL="0" marR="0" lvl="0" indent="0" algn="ctr" rtl="0">
                        <a:lnSpc>
                          <a:spcPct val="100000"/>
                        </a:lnSpc>
                        <a:spcBef>
                          <a:spcPts val="0"/>
                        </a:spcBef>
                        <a:spcAft>
                          <a:spcPts val="0"/>
                        </a:spcAft>
                        <a:buClr>
                          <a:srgbClr val="000000"/>
                        </a:buClr>
                        <a:buSzPct val="25000"/>
                        <a:buFont typeface="Arial Black"/>
                        <a:buNone/>
                      </a:pPr>
                      <a:r>
                        <a:rPr lang="en-US" sz="1800" b="0" i="0" u="none" strike="noStrike" cap="none">
                          <a:solidFill>
                            <a:srgbClr val="000000"/>
                          </a:solidFill>
                          <a:latin typeface="Arial Black"/>
                          <a:ea typeface="Arial Black"/>
                          <a:cs typeface="Arial Black"/>
                          <a:sym typeface="Arial Black"/>
                        </a:rPr>
                        <a:t>N/R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7E7"/>
                    </a:solidFill>
                  </a:tcPr>
                </a:tc>
                <a:extLst>
                  <a:ext uri="{0D108BD9-81ED-4DB2-BD59-A6C34878D82A}">
                    <a16:rowId xmlns:a16="http://schemas.microsoft.com/office/drawing/2014/main" val="10006"/>
                  </a:ext>
                </a:extLst>
              </a:tr>
            </a:tbl>
          </a:graphicData>
        </a:graphic>
      </p:graphicFrame>
      <p:sp>
        <p:nvSpPr>
          <p:cNvPr id="154" name="Shape 154"/>
          <p:cNvSpPr txBox="1"/>
          <p:nvPr/>
        </p:nvSpPr>
        <p:spPr>
          <a:xfrm>
            <a:off x="7391400" y="228600"/>
            <a:ext cx="12954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41</a:t>
            </a:r>
          </a:p>
        </p:txBody>
      </p:sp>
    </p:spTree>
    <p:extLst>
      <p:ext uri="{BB962C8B-B14F-4D97-AF65-F5344CB8AC3E}">
        <p14:creationId xmlns:p14="http://schemas.microsoft.com/office/powerpoint/2010/main" val="24968819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Arial"/>
              <a:buChar char="❧"/>
            </a:pPr>
            <a:r>
              <a:rPr lang="en-US" sz="2400" b="0" i="0" u="none" strike="noStrike" cap="none">
                <a:solidFill>
                  <a:srgbClr val="262626"/>
                </a:solidFill>
              </a:rPr>
              <a:t>Policy for Adding Air Entraining Agent in Ready Mix Concrete at the Job Site</a:t>
            </a:r>
          </a:p>
          <a:p>
            <a:pPr marL="365760" marR="0" lvl="0" indent="-365760" algn="l" rtl="0">
              <a:spcBef>
                <a:spcPts val="480"/>
              </a:spcBef>
              <a:buClr>
                <a:schemeClr val="accent1"/>
              </a:buClr>
              <a:buSzPct val="100000"/>
              <a:buFont typeface="Arial"/>
              <a:buChar char="❧"/>
            </a:pPr>
            <a:r>
              <a:rPr lang="en-US" sz="2400" b="0" i="0" u="none" strike="noStrike" cap="none">
                <a:solidFill>
                  <a:srgbClr val="262626"/>
                </a:solidFill>
              </a:rPr>
              <a:t>This policy has been added to the 2006 specifications (1000-4B)</a:t>
            </a:r>
          </a:p>
        </p:txBody>
      </p:sp>
      <p:sp>
        <p:nvSpPr>
          <p:cNvPr id="161" name="Shape 161"/>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Quattrocento"/>
              <a:buNone/>
            </a:pPr>
            <a:r>
              <a:rPr lang="en-US" sz="5400" b="0" i="0" u="none" strike="noStrike" cap="none">
                <a:solidFill>
                  <a:schemeClr val="dk2"/>
                </a:solidFill>
                <a:latin typeface="Quattrocento"/>
                <a:ea typeface="Quattrocento"/>
                <a:cs typeface="Quattrocento"/>
                <a:sym typeface="Quattrocento"/>
              </a:rPr>
              <a:t>January 2, 2002</a:t>
            </a:r>
          </a:p>
        </p:txBody>
      </p:sp>
      <p:sp>
        <p:nvSpPr>
          <p:cNvPr id="162" name="Shape 162"/>
          <p:cNvSpPr txBox="1"/>
          <p:nvPr/>
        </p:nvSpPr>
        <p:spPr>
          <a:xfrm>
            <a:off x="6019800" y="5334000"/>
            <a:ext cx="21335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Page 42</a:t>
            </a:r>
          </a:p>
        </p:txBody>
      </p:sp>
    </p:spTree>
    <p:extLst>
      <p:ext uri="{BB962C8B-B14F-4D97-AF65-F5344CB8AC3E}">
        <p14:creationId xmlns:p14="http://schemas.microsoft.com/office/powerpoint/2010/main" val="3456118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Air may be added on the project if the following conditions are met:</a:t>
            </a:r>
          </a:p>
          <a:p>
            <a:pPr marL="777240" marR="0" lvl="1" indent="-370840" algn="l" rtl="0">
              <a:spcBef>
                <a:spcPts val="440"/>
              </a:spcBef>
              <a:buClr>
                <a:schemeClr val="accent1"/>
              </a:buClr>
              <a:buSzPct val="100000"/>
              <a:buFont typeface="Noto Symbol"/>
              <a:buChar char="❧"/>
            </a:pPr>
            <a:r>
              <a:rPr lang="en-US" sz="2200" b="0" i="0" u="none" strike="noStrike" cap="none">
                <a:solidFill>
                  <a:srgbClr val="262626"/>
                </a:solidFill>
                <a:latin typeface="Arial"/>
                <a:ea typeface="Arial"/>
                <a:cs typeface="Arial"/>
                <a:sym typeface="Arial"/>
              </a:rPr>
              <a:t>The mixture is the same brand and type as that originally introduced at the concrete plant unless otherwise permitted by the Engineer.</a:t>
            </a:r>
          </a:p>
        </p:txBody>
      </p:sp>
      <p:sp>
        <p:nvSpPr>
          <p:cNvPr id="169" name="Shape 169"/>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Adding Air Entraining</a:t>
            </a:r>
          </a:p>
        </p:txBody>
      </p:sp>
    </p:spTree>
    <p:extLst>
      <p:ext uri="{BB962C8B-B14F-4D97-AF65-F5344CB8AC3E}">
        <p14:creationId xmlns:p14="http://schemas.microsoft.com/office/powerpoint/2010/main" val="28682477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777240" marR="0" lvl="1" indent="-370840" algn="l" rtl="0">
              <a:spcBef>
                <a:spcPts val="0"/>
              </a:spcBef>
              <a:buClr>
                <a:schemeClr val="accent1"/>
              </a:buClr>
              <a:buSzPct val="100000"/>
              <a:buFont typeface="Noto Symbol"/>
              <a:buChar char="❧"/>
            </a:pPr>
            <a:r>
              <a:rPr lang="en-US" sz="2200" b="0" i="0" u="none" strike="noStrike" cap="none">
                <a:solidFill>
                  <a:srgbClr val="262626"/>
                </a:solidFill>
                <a:latin typeface="Arial"/>
                <a:ea typeface="Arial"/>
                <a:cs typeface="Arial"/>
                <a:sym typeface="Arial"/>
              </a:rPr>
              <a:t>The admixture is measured into a bucket containing one gallon of water.</a:t>
            </a:r>
          </a:p>
          <a:p>
            <a:pPr marL="777240" marR="0" lvl="1" indent="-370840" algn="l" rtl="0">
              <a:spcBef>
                <a:spcPts val="440"/>
              </a:spcBef>
              <a:buClr>
                <a:schemeClr val="accent1"/>
              </a:buClr>
              <a:buSzPct val="100000"/>
              <a:buFont typeface="Noto Symbol"/>
              <a:buChar char="❧"/>
            </a:pPr>
            <a:r>
              <a:rPr lang="en-US" sz="2200" b="0" i="0" u="none" strike="noStrike" cap="none">
                <a:solidFill>
                  <a:srgbClr val="262626"/>
                </a:solidFill>
                <a:latin typeface="Arial"/>
                <a:ea typeface="Arial"/>
                <a:cs typeface="Arial"/>
                <a:sym typeface="Arial"/>
              </a:rPr>
              <a:t>The mixture is directed as far back in the drum as possible.</a:t>
            </a:r>
          </a:p>
          <a:p>
            <a:pPr marL="777240" marR="0" lvl="1" indent="-370840" algn="l" rtl="0">
              <a:spcBef>
                <a:spcPts val="440"/>
              </a:spcBef>
              <a:buClr>
                <a:schemeClr val="accent1"/>
              </a:buClr>
              <a:buSzPct val="100000"/>
              <a:buFont typeface="Noto Symbol"/>
              <a:buChar char="❧"/>
            </a:pPr>
            <a:r>
              <a:rPr lang="en-US" sz="2200" b="0" i="0" u="none" strike="noStrike" cap="none">
                <a:solidFill>
                  <a:srgbClr val="262626"/>
                </a:solidFill>
                <a:latin typeface="Arial"/>
                <a:ea typeface="Arial"/>
                <a:cs typeface="Arial"/>
                <a:sym typeface="Arial"/>
              </a:rPr>
              <a:t>The max. w/c ratio is not exceeded.</a:t>
            </a:r>
          </a:p>
          <a:p>
            <a:pPr marL="777240" marR="0" lvl="1" indent="-370840" algn="l" rtl="0">
              <a:spcBef>
                <a:spcPts val="440"/>
              </a:spcBef>
              <a:buClr>
                <a:schemeClr val="accent1"/>
              </a:buClr>
              <a:buSzPct val="100000"/>
              <a:buFont typeface="Noto Symbol"/>
              <a:buChar char="❧"/>
            </a:pPr>
            <a:r>
              <a:rPr lang="en-US" sz="2200" b="0" i="0" u="none" strike="noStrike" cap="none">
                <a:solidFill>
                  <a:srgbClr val="262626"/>
                </a:solidFill>
                <a:latin typeface="Arial"/>
                <a:ea typeface="Arial"/>
                <a:cs typeface="Arial"/>
                <a:sym typeface="Arial"/>
              </a:rPr>
              <a:t>The concrete is mixed 30 revolutions.</a:t>
            </a:r>
          </a:p>
        </p:txBody>
      </p:sp>
      <p:sp>
        <p:nvSpPr>
          <p:cNvPr id="176" name="Shape 176"/>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Adding Air</a:t>
            </a:r>
          </a:p>
        </p:txBody>
      </p:sp>
      <p:sp>
        <p:nvSpPr>
          <p:cNvPr id="177" name="Shape 177"/>
          <p:cNvSpPr txBox="1"/>
          <p:nvPr/>
        </p:nvSpPr>
        <p:spPr>
          <a:xfrm>
            <a:off x="6934200" y="228600"/>
            <a:ext cx="16763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42 </a:t>
            </a:r>
          </a:p>
        </p:txBody>
      </p:sp>
    </p:spTree>
    <p:extLst>
      <p:ext uri="{BB962C8B-B14F-4D97-AF65-F5344CB8AC3E}">
        <p14:creationId xmlns:p14="http://schemas.microsoft.com/office/powerpoint/2010/main" val="36113305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A record is kept by project personnel of the brand, type, and quantity of admixture and water added.</a:t>
            </a:r>
          </a:p>
          <a:p>
            <a:pPr marL="365760" marR="0" lvl="0" indent="-365760" algn="l" rtl="0">
              <a:spcBef>
                <a:spcPts val="48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This policy applies only to trucks already on the jobsite or in route to the jobsite.</a:t>
            </a:r>
          </a:p>
          <a:p>
            <a:pPr marL="365760" marR="0" lvl="0" indent="-365760" algn="l" rtl="0">
              <a:spcBef>
                <a:spcPts val="480"/>
              </a:spcBef>
              <a:buClr>
                <a:schemeClr val="accent1"/>
              </a:buClr>
              <a:buSzPct val="25000"/>
              <a:buFont typeface="Arial"/>
              <a:buNone/>
            </a:pPr>
            <a:endParaRPr sz="2400" b="0" i="0" u="none" strike="noStrike" cap="none">
              <a:solidFill>
                <a:srgbClr val="262626"/>
              </a:solidFill>
              <a:latin typeface="Arial"/>
              <a:ea typeface="Arial"/>
              <a:cs typeface="Arial"/>
              <a:sym typeface="Arial"/>
            </a:endParaRPr>
          </a:p>
          <a:p>
            <a:pPr marL="365760" marR="0" lvl="0" indent="-365760" algn="l" rtl="0">
              <a:spcBef>
                <a:spcPts val="480"/>
              </a:spcBef>
              <a:buClr>
                <a:schemeClr val="accent1"/>
              </a:buClr>
              <a:buSzPct val="100000"/>
              <a:buFont typeface="Noto Symbol"/>
              <a:buNone/>
            </a:pPr>
            <a:endParaRPr sz="2400" b="0" i="0" u="none" strike="noStrike" cap="none">
              <a:solidFill>
                <a:srgbClr val="262626"/>
              </a:solidFill>
              <a:latin typeface="Arial"/>
              <a:ea typeface="Arial"/>
              <a:cs typeface="Arial"/>
              <a:sym typeface="Arial"/>
            </a:endParaRPr>
          </a:p>
        </p:txBody>
      </p:sp>
      <p:sp>
        <p:nvSpPr>
          <p:cNvPr id="184" name="Shape 184"/>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Adding Air</a:t>
            </a:r>
          </a:p>
        </p:txBody>
      </p:sp>
      <p:sp>
        <p:nvSpPr>
          <p:cNvPr id="185" name="Shape 185"/>
          <p:cNvSpPr txBox="1"/>
          <p:nvPr/>
        </p:nvSpPr>
        <p:spPr>
          <a:xfrm>
            <a:off x="7162800" y="304800"/>
            <a:ext cx="12191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42</a:t>
            </a:r>
          </a:p>
        </p:txBody>
      </p:sp>
    </p:spTree>
    <p:extLst>
      <p:ext uri="{BB962C8B-B14F-4D97-AF65-F5344CB8AC3E}">
        <p14:creationId xmlns:p14="http://schemas.microsoft.com/office/powerpoint/2010/main" val="10136830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Air entraining agent may be added twice per truck on the job site.</a:t>
            </a:r>
          </a:p>
          <a:p>
            <a:pPr marL="365760" marR="0" lvl="0" indent="-365760" algn="l" rtl="0">
              <a:spcBef>
                <a:spcPts val="48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The intent of this policy is to allow for small adjustments at the start up of batching operations.</a:t>
            </a:r>
          </a:p>
        </p:txBody>
      </p:sp>
      <p:sp>
        <p:nvSpPr>
          <p:cNvPr id="192" name="Shape 192"/>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Adding Air</a:t>
            </a:r>
          </a:p>
        </p:txBody>
      </p:sp>
      <p:sp>
        <p:nvSpPr>
          <p:cNvPr id="193" name="Shape 193"/>
          <p:cNvSpPr txBox="1"/>
          <p:nvPr/>
        </p:nvSpPr>
        <p:spPr>
          <a:xfrm>
            <a:off x="6781800" y="228600"/>
            <a:ext cx="16763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42</a:t>
            </a:r>
          </a:p>
        </p:txBody>
      </p:sp>
    </p:spTree>
    <p:extLst>
      <p:ext uri="{BB962C8B-B14F-4D97-AF65-F5344CB8AC3E}">
        <p14:creationId xmlns:p14="http://schemas.microsoft.com/office/powerpoint/2010/main" val="38907402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The policy does not relieve the producer from the responsibility of producing good quality concrete on a consistent basis.</a:t>
            </a:r>
          </a:p>
        </p:txBody>
      </p:sp>
      <p:sp>
        <p:nvSpPr>
          <p:cNvPr id="200" name="Shape 200"/>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Adding Air</a:t>
            </a:r>
          </a:p>
        </p:txBody>
      </p:sp>
      <p:sp>
        <p:nvSpPr>
          <p:cNvPr id="201" name="Shape 201"/>
          <p:cNvSpPr txBox="1"/>
          <p:nvPr/>
        </p:nvSpPr>
        <p:spPr>
          <a:xfrm>
            <a:off x="7467600" y="228600"/>
            <a:ext cx="117474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42</a:t>
            </a:r>
          </a:p>
        </p:txBody>
      </p:sp>
    </p:spTree>
    <p:extLst>
      <p:ext uri="{BB962C8B-B14F-4D97-AF65-F5344CB8AC3E}">
        <p14:creationId xmlns:p14="http://schemas.microsoft.com/office/powerpoint/2010/main" val="37073632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25000"/>
              <a:buFont typeface="Arial"/>
              <a:buNone/>
            </a:pPr>
            <a:r>
              <a:rPr lang="en-US" sz="4000" b="0" i="0" u="none" strike="noStrike" cap="none">
                <a:solidFill>
                  <a:srgbClr val="262626"/>
                </a:solidFill>
                <a:latin typeface="Arial"/>
                <a:ea typeface="Arial"/>
                <a:cs typeface="Arial"/>
                <a:sym typeface="Arial"/>
              </a:rPr>
              <a:t>Mix Design Numbering Scheme</a:t>
            </a:r>
          </a:p>
        </p:txBody>
      </p:sp>
      <p:sp>
        <p:nvSpPr>
          <p:cNvPr id="208" name="Shape 208"/>
          <p:cNvSpPr txBox="1">
            <a:spLocks noGrp="1"/>
          </p:cNvSpPr>
          <p:nvPr>
            <p:ph type="title"/>
          </p:nvPr>
        </p:nvSpPr>
        <p:spPr>
          <a:xfrm>
            <a:off x="685800" y="381000"/>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January 2, 2002</a:t>
            </a:r>
          </a:p>
        </p:txBody>
      </p:sp>
      <p:sp>
        <p:nvSpPr>
          <p:cNvPr id="209" name="Shape 209"/>
          <p:cNvSpPr txBox="1"/>
          <p:nvPr/>
        </p:nvSpPr>
        <p:spPr>
          <a:xfrm>
            <a:off x="7086600" y="6239691"/>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Page 45</a:t>
            </a:r>
          </a:p>
        </p:txBody>
      </p:sp>
    </p:spTree>
    <p:extLst>
      <p:ext uri="{BB962C8B-B14F-4D97-AF65-F5344CB8AC3E}">
        <p14:creationId xmlns:p14="http://schemas.microsoft.com/office/powerpoint/2010/main" val="8210097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lnSpc>
                <a:spcPct val="90000"/>
              </a:lnSpc>
              <a:spcBef>
                <a:spcPts val="0"/>
              </a:spcBef>
              <a:buClr>
                <a:schemeClr val="accent1"/>
              </a:buClr>
              <a:buSzPct val="100000"/>
              <a:buFont typeface="Noto Symbol"/>
              <a:buChar char="❧"/>
            </a:pPr>
            <a:r>
              <a:rPr lang="en-US" sz="2800" b="0" i="0" u="none" strike="noStrike" cap="none">
                <a:solidFill>
                  <a:srgbClr val="262626"/>
                </a:solidFill>
                <a:latin typeface="Arial"/>
                <a:ea typeface="Arial"/>
                <a:cs typeface="Arial"/>
                <a:sym typeface="Arial"/>
              </a:rPr>
              <a:t>178 – The Ready Mix Plant’s Certification Number</a:t>
            </a:r>
          </a:p>
          <a:p>
            <a:pPr marL="365760" marR="0" lvl="0" indent="-365760" algn="l" rtl="0">
              <a:lnSpc>
                <a:spcPct val="90000"/>
              </a:lnSpc>
              <a:spcBef>
                <a:spcPts val="560"/>
              </a:spcBef>
              <a:buClr>
                <a:schemeClr val="accent1"/>
              </a:buClr>
              <a:buSzPct val="100000"/>
              <a:buFont typeface="Noto Symbol"/>
              <a:buChar char="❧"/>
            </a:pPr>
            <a:r>
              <a:rPr lang="en-US" sz="2800" b="0" i="0" u="none" strike="noStrike" cap="none">
                <a:solidFill>
                  <a:srgbClr val="262626"/>
                </a:solidFill>
                <a:latin typeface="Arial"/>
                <a:ea typeface="Arial"/>
                <a:cs typeface="Arial"/>
                <a:sym typeface="Arial"/>
              </a:rPr>
              <a:t>2 – Concrete Class (AA)</a:t>
            </a:r>
          </a:p>
          <a:p>
            <a:pPr marL="365760" marR="0" lvl="0" indent="-365760" algn="l" rtl="0">
              <a:lnSpc>
                <a:spcPct val="90000"/>
              </a:lnSpc>
              <a:spcBef>
                <a:spcPts val="560"/>
              </a:spcBef>
              <a:buClr>
                <a:schemeClr val="accent1"/>
              </a:buClr>
              <a:buSzPct val="100000"/>
              <a:buFont typeface="Noto Symbol"/>
              <a:buChar char="❧"/>
            </a:pPr>
            <a:r>
              <a:rPr lang="en-US" sz="2800" b="0" i="0" u="none" strike="noStrike" cap="none">
                <a:solidFill>
                  <a:srgbClr val="262626"/>
                </a:solidFill>
                <a:latin typeface="Arial"/>
                <a:ea typeface="Arial"/>
                <a:cs typeface="Arial"/>
                <a:sym typeface="Arial"/>
              </a:rPr>
              <a:t>V – Vibrated and Air-entrained</a:t>
            </a:r>
          </a:p>
          <a:p>
            <a:pPr marL="365760" marR="0" lvl="0" indent="-365760" algn="l" rtl="0">
              <a:lnSpc>
                <a:spcPct val="90000"/>
              </a:lnSpc>
              <a:spcBef>
                <a:spcPts val="560"/>
              </a:spcBef>
              <a:buClr>
                <a:schemeClr val="accent1"/>
              </a:buClr>
              <a:buSzPct val="100000"/>
              <a:buFont typeface="Noto Symbol"/>
              <a:buChar char="❧"/>
            </a:pPr>
            <a:r>
              <a:rPr lang="en-US" sz="2800" b="0" i="0" u="none" strike="noStrike" cap="none">
                <a:solidFill>
                  <a:srgbClr val="262626"/>
                </a:solidFill>
                <a:latin typeface="Arial"/>
                <a:ea typeface="Arial"/>
                <a:cs typeface="Arial"/>
                <a:sym typeface="Arial"/>
              </a:rPr>
              <a:t>O – Without Pozzolan</a:t>
            </a:r>
          </a:p>
          <a:p>
            <a:pPr marL="365760" marR="0" lvl="0" indent="-365760" algn="l" rtl="0">
              <a:lnSpc>
                <a:spcPct val="90000"/>
              </a:lnSpc>
              <a:spcBef>
                <a:spcPts val="560"/>
              </a:spcBef>
              <a:buClr>
                <a:schemeClr val="accent1"/>
              </a:buClr>
              <a:buSzPct val="100000"/>
              <a:buFont typeface="Noto Symbol"/>
              <a:buChar char="❧"/>
            </a:pPr>
            <a:r>
              <a:rPr lang="en-US" sz="2800" b="0" i="0" u="none" strike="noStrike" cap="none">
                <a:solidFill>
                  <a:srgbClr val="262626"/>
                </a:solidFill>
                <a:latin typeface="Arial"/>
                <a:ea typeface="Arial"/>
                <a:cs typeface="Arial"/>
                <a:sym typeface="Arial"/>
              </a:rPr>
              <a:t>03081BC – Producer’s Mix Number</a:t>
            </a:r>
          </a:p>
          <a:p>
            <a:pPr marL="365760" marR="0" lvl="0" indent="-365760" algn="l" rtl="0">
              <a:lnSpc>
                <a:spcPct val="90000"/>
              </a:lnSpc>
              <a:spcBef>
                <a:spcPts val="560"/>
              </a:spcBef>
              <a:buClr>
                <a:schemeClr val="accent1"/>
              </a:buClr>
              <a:buSzPct val="100000"/>
              <a:buFont typeface="Noto Symbol"/>
              <a:buChar char="❧"/>
            </a:pPr>
            <a:r>
              <a:rPr lang="en-US" sz="2800" b="0" i="0" u="none" strike="noStrike" cap="none">
                <a:solidFill>
                  <a:srgbClr val="262626"/>
                </a:solidFill>
                <a:latin typeface="Arial"/>
                <a:ea typeface="Arial"/>
                <a:cs typeface="Arial"/>
                <a:sym typeface="Arial"/>
              </a:rPr>
              <a:t>E – English</a:t>
            </a:r>
          </a:p>
          <a:p>
            <a:pPr marL="365760" marR="0" lvl="0" indent="-365760" algn="l" rtl="0">
              <a:lnSpc>
                <a:spcPct val="90000"/>
              </a:lnSpc>
              <a:spcBef>
                <a:spcPts val="560"/>
              </a:spcBef>
              <a:buClr>
                <a:schemeClr val="accent1"/>
              </a:buClr>
              <a:buSzPct val="100000"/>
              <a:buFont typeface="Noto Symbol"/>
              <a:buChar char="❧"/>
            </a:pPr>
            <a:r>
              <a:rPr lang="en-US" sz="2800" b="0" i="0" u="none" strike="noStrike" cap="none">
                <a:solidFill>
                  <a:srgbClr val="262626"/>
                </a:solidFill>
                <a:latin typeface="Arial"/>
                <a:ea typeface="Arial"/>
                <a:cs typeface="Arial"/>
                <a:sym typeface="Arial"/>
              </a:rPr>
              <a:t>Mix Design Codes are on pg 115</a:t>
            </a:r>
          </a:p>
          <a:p>
            <a:pPr marL="365760" marR="0" lvl="0" indent="-365760" algn="l" rtl="0">
              <a:lnSpc>
                <a:spcPct val="90000"/>
              </a:lnSpc>
              <a:spcBef>
                <a:spcPts val="480"/>
              </a:spcBef>
              <a:buClr>
                <a:schemeClr val="accent1"/>
              </a:buClr>
              <a:buSzPct val="25000"/>
              <a:buFont typeface="Arial"/>
              <a:buNone/>
            </a:pPr>
            <a:endParaRPr sz="2400" b="0" i="0" u="none" strike="noStrike" cap="none">
              <a:solidFill>
                <a:srgbClr val="262626"/>
              </a:solidFill>
              <a:latin typeface="Arial"/>
              <a:ea typeface="Arial"/>
              <a:cs typeface="Arial"/>
              <a:sym typeface="Arial"/>
            </a:endParaRPr>
          </a:p>
        </p:txBody>
      </p:sp>
      <p:sp>
        <p:nvSpPr>
          <p:cNvPr id="216" name="Shape 216"/>
          <p:cNvSpPr txBox="1">
            <a:spLocks noGrp="1"/>
          </p:cNvSpPr>
          <p:nvPr>
            <p:ph type="title"/>
          </p:nvPr>
        </p:nvSpPr>
        <p:spPr>
          <a:xfrm>
            <a:off x="672350" y="56182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1782VO03081BCE</a:t>
            </a:r>
          </a:p>
        </p:txBody>
      </p:sp>
      <p:sp>
        <p:nvSpPr>
          <p:cNvPr id="217" name="Shape 217"/>
          <p:cNvSpPr txBox="1"/>
          <p:nvPr/>
        </p:nvSpPr>
        <p:spPr>
          <a:xfrm>
            <a:off x="7848600" y="152400"/>
            <a:ext cx="10667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45</a:t>
            </a:r>
          </a:p>
        </p:txBody>
      </p:sp>
    </p:spTree>
    <p:extLst>
      <p:ext uri="{BB962C8B-B14F-4D97-AF65-F5344CB8AC3E}">
        <p14:creationId xmlns:p14="http://schemas.microsoft.com/office/powerpoint/2010/main" val="24444707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25000"/>
              <a:buFont typeface="Arial"/>
              <a:buNone/>
            </a:pPr>
            <a:r>
              <a:rPr lang="en-US" sz="4800" b="0" i="0" u="none" strike="noStrike" cap="none">
                <a:solidFill>
                  <a:srgbClr val="262626"/>
                </a:solidFill>
                <a:latin typeface="Arial"/>
                <a:ea typeface="Arial"/>
                <a:cs typeface="Arial"/>
                <a:sym typeface="Arial"/>
              </a:rPr>
              <a:t>Submittal and Acceptance of Concrete Mix Designs</a:t>
            </a:r>
          </a:p>
        </p:txBody>
      </p:sp>
      <p:sp>
        <p:nvSpPr>
          <p:cNvPr id="224" name="Shape 224"/>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5400" b="0" i="0" u="none" strike="noStrike" cap="none">
                <a:solidFill>
                  <a:schemeClr val="dk2"/>
                </a:solidFill>
                <a:latin typeface="Arial"/>
                <a:ea typeface="Arial"/>
                <a:cs typeface="Arial"/>
                <a:sym typeface="Arial"/>
              </a:rPr>
              <a:t>November 15, 2001</a:t>
            </a:r>
          </a:p>
        </p:txBody>
      </p:sp>
      <p:sp>
        <p:nvSpPr>
          <p:cNvPr id="225" name="Shape 225"/>
          <p:cNvSpPr txBox="1"/>
          <p:nvPr/>
        </p:nvSpPr>
        <p:spPr>
          <a:xfrm>
            <a:off x="6400800" y="6019800"/>
            <a:ext cx="24383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Page 48</a:t>
            </a:r>
          </a:p>
        </p:txBody>
      </p:sp>
    </p:spTree>
    <p:extLst>
      <p:ext uri="{BB962C8B-B14F-4D97-AF65-F5344CB8AC3E}">
        <p14:creationId xmlns:p14="http://schemas.microsoft.com/office/powerpoint/2010/main" val="111998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09650" y="676275"/>
            <a:ext cx="7124700" cy="9239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0" i="0" u="none" strike="noStrike" cap="none" dirty="0">
                <a:solidFill>
                  <a:srgbClr val="000000"/>
                </a:solidFill>
                <a:latin typeface="Arial"/>
                <a:ea typeface="Arial"/>
                <a:cs typeface="Arial"/>
                <a:sym typeface="Arial"/>
              </a:rPr>
              <a:t>Components of Concrete</a:t>
            </a:r>
          </a:p>
        </p:txBody>
      </p:sp>
      <p:sp>
        <p:nvSpPr>
          <p:cNvPr id="59" name="Shape 59"/>
          <p:cNvSpPr txBox="1">
            <a:spLocks noGrp="1"/>
          </p:cNvSpPr>
          <p:nvPr>
            <p:ph type="body" idx="1"/>
          </p:nvPr>
        </p:nvSpPr>
        <p:spPr>
          <a:xfrm>
            <a:off x="1009650" y="1806575"/>
            <a:ext cx="7124700" cy="40529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“General Proportions”</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Aggregate (Coarse and Fine) 60-80%</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Paste (Cement, Water, Entrained Air) 20-40%</a:t>
            </a:r>
          </a:p>
          <a:p>
            <a:pPr marL="0" marR="0" lvl="0" indent="0" algn="l" rtl="0">
              <a:lnSpc>
                <a:spcPct val="100000"/>
              </a:lnSpc>
              <a:spcBef>
                <a:spcPts val="0"/>
              </a:spcBef>
              <a:spcAft>
                <a:spcPts val="0"/>
              </a:spcAft>
              <a:buClr>
                <a:srgbClr val="000000"/>
              </a:buClr>
              <a:buSzPct val="250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“Common” Mix Design Percentages </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Cement 11%</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Water 17%</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Air (entrained) 6% optimal (can range from 4.5 – 7.5%)</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Coarse Aggregate 39%</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Fine Aggregate 27%</a:t>
            </a:r>
          </a:p>
        </p:txBody>
      </p:sp>
    </p:spTree>
    <p:extLst>
      <p:ext uri="{BB962C8B-B14F-4D97-AF65-F5344CB8AC3E}">
        <p14:creationId xmlns:p14="http://schemas.microsoft.com/office/powerpoint/2010/main" val="38711031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800" b="0" i="0" u="none" strike="noStrike" cap="none" dirty="0">
                <a:solidFill>
                  <a:srgbClr val="262626"/>
                </a:solidFill>
                <a:latin typeface="Arial"/>
                <a:ea typeface="Arial"/>
                <a:cs typeface="Arial"/>
                <a:sym typeface="Arial"/>
              </a:rPr>
              <a:t>The Physical Testing Engineer is responsible for acceptance of concrete mix designs for all construction and maintenance projects.</a:t>
            </a:r>
          </a:p>
          <a:p>
            <a:pPr marL="365760" marR="0" lvl="0" indent="-365760" algn="l" rtl="0">
              <a:spcBef>
                <a:spcPts val="560"/>
              </a:spcBef>
              <a:buClr>
                <a:schemeClr val="accent1"/>
              </a:buClr>
              <a:buSzPct val="100000"/>
              <a:buFont typeface="Noto Symbol"/>
              <a:buChar char="❧"/>
            </a:pPr>
            <a:r>
              <a:rPr lang="en-US" sz="2800" b="0" i="0" u="none" strike="noStrike" cap="none" dirty="0">
                <a:solidFill>
                  <a:srgbClr val="262626"/>
                </a:solidFill>
                <a:latin typeface="Arial"/>
                <a:ea typeface="Arial"/>
                <a:cs typeface="Arial"/>
                <a:sym typeface="Arial"/>
              </a:rPr>
              <a:t>Mix designs for structural concrete shall be submitted to the Engineer </a:t>
            </a:r>
            <a:r>
              <a:rPr lang="en-US" sz="2800" b="1" i="0" u="none" strike="noStrike" cap="none" dirty="0">
                <a:solidFill>
                  <a:srgbClr val="262626"/>
                </a:solidFill>
                <a:latin typeface="Arial"/>
                <a:ea typeface="Arial"/>
                <a:cs typeface="Arial"/>
                <a:sym typeface="Arial"/>
              </a:rPr>
              <a:t>35 days </a:t>
            </a:r>
            <a:r>
              <a:rPr lang="en-US" sz="2800" b="0" i="0" u="none" strike="noStrike" cap="none" dirty="0">
                <a:solidFill>
                  <a:srgbClr val="262626"/>
                </a:solidFill>
                <a:latin typeface="Arial"/>
                <a:ea typeface="Arial"/>
                <a:cs typeface="Arial"/>
                <a:sym typeface="Arial"/>
              </a:rPr>
              <a:t>before proposed use.</a:t>
            </a:r>
          </a:p>
        </p:txBody>
      </p:sp>
      <p:sp>
        <p:nvSpPr>
          <p:cNvPr id="232" name="Shape 232"/>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200" b="0" i="0" u="none" strike="noStrike" cap="none">
                <a:solidFill>
                  <a:schemeClr val="dk2"/>
                </a:solidFill>
                <a:latin typeface="Arial"/>
                <a:ea typeface="Arial"/>
                <a:cs typeface="Arial"/>
                <a:sym typeface="Arial"/>
              </a:rPr>
              <a:t>Concrete Mix Design Submittals</a:t>
            </a:r>
          </a:p>
        </p:txBody>
      </p:sp>
      <p:sp>
        <p:nvSpPr>
          <p:cNvPr id="233" name="Shape 233"/>
          <p:cNvSpPr txBox="1"/>
          <p:nvPr/>
        </p:nvSpPr>
        <p:spPr>
          <a:xfrm>
            <a:off x="7162800" y="228600"/>
            <a:ext cx="13715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48</a:t>
            </a:r>
          </a:p>
        </p:txBody>
      </p:sp>
    </p:spTree>
    <p:extLst>
      <p:ext uri="{BB962C8B-B14F-4D97-AF65-F5344CB8AC3E}">
        <p14:creationId xmlns:p14="http://schemas.microsoft.com/office/powerpoint/2010/main" val="13861118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365760" marR="0" lvl="0" indent="-36576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Acceptance of a concrete mix design is a twofold process.</a:t>
            </a:r>
          </a:p>
          <a:p>
            <a:pPr marL="777240" marR="0" lvl="1" indent="-370840" algn="l" rtl="0">
              <a:spcBef>
                <a:spcPts val="440"/>
              </a:spcBef>
              <a:buClr>
                <a:schemeClr val="accent1"/>
              </a:buClr>
              <a:buSzPct val="100000"/>
              <a:buFont typeface="Noto Symbol"/>
              <a:buChar char="❧"/>
            </a:pPr>
            <a:r>
              <a:rPr lang="en-US" sz="2200" b="0" i="0" u="none" strike="noStrike" cap="none">
                <a:solidFill>
                  <a:srgbClr val="262626"/>
                </a:solidFill>
                <a:latin typeface="Arial"/>
                <a:ea typeface="Arial"/>
                <a:cs typeface="Arial"/>
                <a:sym typeface="Arial"/>
              </a:rPr>
              <a:t>Step one is entry of the mix design into the database. Concrete producers must submit directly to the Physical Testing Engineer each mix design on M&amp;T Form 312U.</a:t>
            </a:r>
          </a:p>
        </p:txBody>
      </p:sp>
      <p:sp>
        <p:nvSpPr>
          <p:cNvPr id="240" name="Shape 240"/>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Arial"/>
                <a:ea typeface="Arial"/>
                <a:cs typeface="Arial"/>
                <a:sym typeface="Arial"/>
              </a:rPr>
              <a:t>Concrete Mix Design Submittals</a:t>
            </a:r>
          </a:p>
        </p:txBody>
      </p:sp>
      <p:sp>
        <p:nvSpPr>
          <p:cNvPr id="241" name="Shape 241"/>
          <p:cNvSpPr txBox="1"/>
          <p:nvPr/>
        </p:nvSpPr>
        <p:spPr>
          <a:xfrm>
            <a:off x="7543800" y="228600"/>
            <a:ext cx="11430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48</a:t>
            </a:r>
          </a:p>
        </p:txBody>
      </p:sp>
    </p:spTree>
    <p:extLst>
      <p:ext uri="{BB962C8B-B14F-4D97-AF65-F5344CB8AC3E}">
        <p14:creationId xmlns:p14="http://schemas.microsoft.com/office/powerpoint/2010/main" val="31617036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777240" marR="0" lvl="1" indent="-370840" algn="l" rtl="0">
              <a:spcBef>
                <a:spcPts val="0"/>
              </a:spcBef>
              <a:buClr>
                <a:schemeClr val="accent1"/>
              </a:buClr>
              <a:buSzPct val="100000"/>
              <a:buFont typeface="Noto Symbol"/>
              <a:buChar char="❧"/>
            </a:pPr>
            <a:r>
              <a:rPr lang="en-US" sz="2200" b="0" i="0" u="none" strike="noStrike" cap="none">
                <a:solidFill>
                  <a:srgbClr val="262626"/>
                </a:solidFill>
                <a:latin typeface="Arial"/>
                <a:ea typeface="Arial"/>
                <a:cs typeface="Arial"/>
                <a:sym typeface="Arial"/>
              </a:rPr>
              <a:t>Step two is assignment of a database mix design to a specific project, or in the case of precast and prestress mixes, assignment is to a specific manufacturing plant for specific items. </a:t>
            </a:r>
          </a:p>
          <a:p>
            <a:pPr marL="1143000" marR="0" lvl="2" indent="-368300" algn="l" rtl="0">
              <a:spcBef>
                <a:spcPts val="400"/>
              </a:spcBef>
              <a:buClr>
                <a:srgbClr val="000000"/>
              </a:buClr>
              <a:buSzPct val="100000"/>
              <a:buFont typeface="Noto Symbol"/>
              <a:buChar char="❧"/>
            </a:pPr>
            <a:r>
              <a:rPr lang="en-US" sz="2000" b="0" i="0" u="none" strike="noStrike" cap="none">
                <a:latin typeface="Arial"/>
                <a:ea typeface="Arial"/>
                <a:cs typeface="Arial"/>
                <a:sym typeface="Arial"/>
              </a:rPr>
              <a:t>The contractor must complete and sign Form 312U and submit it to the Resident or Maintenance Engineer.</a:t>
            </a:r>
          </a:p>
        </p:txBody>
      </p:sp>
      <p:sp>
        <p:nvSpPr>
          <p:cNvPr id="248" name="Shape 248"/>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Arial"/>
                <a:ea typeface="Arial"/>
                <a:cs typeface="Arial"/>
                <a:sym typeface="Arial"/>
              </a:rPr>
              <a:t>Concrete Mix Design Submittals</a:t>
            </a:r>
          </a:p>
        </p:txBody>
      </p:sp>
      <p:sp>
        <p:nvSpPr>
          <p:cNvPr id="249" name="Shape 249"/>
          <p:cNvSpPr txBox="1"/>
          <p:nvPr/>
        </p:nvSpPr>
        <p:spPr>
          <a:xfrm>
            <a:off x="7487193" y="6019800"/>
            <a:ext cx="132714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48</a:t>
            </a:r>
          </a:p>
        </p:txBody>
      </p:sp>
    </p:spTree>
    <p:extLst>
      <p:ext uri="{BB962C8B-B14F-4D97-AF65-F5344CB8AC3E}">
        <p14:creationId xmlns:p14="http://schemas.microsoft.com/office/powerpoint/2010/main" val="19131392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1143000" marR="0" lvl="2" indent="-368300" algn="l" rtl="0">
              <a:spcBef>
                <a:spcPts val="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The Resident Engineer submits the form to the physical Testing Engineer.</a:t>
            </a:r>
          </a:p>
          <a:p>
            <a:pPr marL="1143000" marR="0" lvl="2" indent="-368300" algn="l" rtl="0">
              <a:spcBef>
                <a:spcPts val="480"/>
              </a:spcBef>
              <a:buClr>
                <a:schemeClr val="accent1"/>
              </a:buClr>
              <a:buSzPct val="100000"/>
              <a:buFont typeface="Noto Symbol"/>
              <a:buChar char="❧"/>
            </a:pPr>
            <a:r>
              <a:rPr lang="en-US" sz="2400" b="0" i="0" u="none" strike="noStrike" cap="none">
                <a:solidFill>
                  <a:srgbClr val="262626"/>
                </a:solidFill>
                <a:latin typeface="Arial"/>
                <a:ea typeface="Arial"/>
                <a:cs typeface="Arial"/>
                <a:sym typeface="Arial"/>
              </a:rPr>
              <a:t>The Physical Testing Engineer reviews the mix for compliance with project specifications. The mix is then assigned to the project.</a:t>
            </a:r>
          </a:p>
        </p:txBody>
      </p:sp>
      <p:sp>
        <p:nvSpPr>
          <p:cNvPr id="256" name="Shape 256"/>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Arial"/>
                <a:ea typeface="Arial"/>
                <a:cs typeface="Arial"/>
                <a:sym typeface="Arial"/>
              </a:rPr>
              <a:t>Concrete Mix Design Submittals</a:t>
            </a:r>
          </a:p>
        </p:txBody>
      </p:sp>
      <p:sp>
        <p:nvSpPr>
          <p:cNvPr id="257" name="Shape 257"/>
          <p:cNvSpPr txBox="1"/>
          <p:nvPr/>
        </p:nvSpPr>
        <p:spPr>
          <a:xfrm>
            <a:off x="7315200" y="6019800"/>
            <a:ext cx="117474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2400" b="0" i="0" u="none" strike="noStrike" cap="none">
                <a:solidFill>
                  <a:schemeClr val="dk2"/>
                </a:solidFill>
                <a:latin typeface="Times New Roman"/>
                <a:ea typeface="Times New Roman"/>
                <a:cs typeface="Times New Roman"/>
                <a:sym typeface="Times New Roman"/>
              </a:rPr>
              <a:t>Pg 48</a:t>
            </a:r>
          </a:p>
        </p:txBody>
      </p:sp>
    </p:spTree>
    <p:extLst>
      <p:ext uri="{BB962C8B-B14F-4D97-AF65-F5344CB8AC3E}">
        <p14:creationId xmlns:p14="http://schemas.microsoft.com/office/powerpoint/2010/main" val="4788102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286002" y="1200150"/>
            <a:ext cx="4686299"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FIELD TEST PRESENTATIONS AND DEMONSTRATION</a:t>
            </a:r>
          </a:p>
        </p:txBody>
      </p:sp>
      <p:pic>
        <p:nvPicPr>
          <p:cNvPr id="53" name="Shape 53"/>
          <p:cNvPicPr preferRelativeResize="0"/>
          <p:nvPr/>
        </p:nvPicPr>
        <p:blipFill rotWithShape="1">
          <a:blip r:embed="rId3">
            <a:alphaModFix/>
          </a:blip>
          <a:srcRect/>
          <a:stretch/>
        </p:blipFill>
        <p:spPr>
          <a:xfrm>
            <a:off x="3543300" y="3429000"/>
            <a:ext cx="1946672" cy="1956196"/>
          </a:xfrm>
          <a:prstGeom prst="rect">
            <a:avLst/>
          </a:prstGeom>
          <a:noFill/>
          <a:ln>
            <a:noFill/>
          </a:ln>
        </p:spPr>
      </p:pic>
    </p:spTree>
    <p:extLst>
      <p:ext uri="{BB962C8B-B14F-4D97-AF65-F5344CB8AC3E}">
        <p14:creationId xmlns:p14="http://schemas.microsoft.com/office/powerpoint/2010/main" val="8528177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2386015" y="279150"/>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FIELD TEST</a:t>
            </a:r>
          </a:p>
        </p:txBody>
      </p:sp>
      <p:sp>
        <p:nvSpPr>
          <p:cNvPr id="62" name="Shape 62"/>
          <p:cNvSpPr txBox="1">
            <a:spLocks noGrp="1"/>
          </p:cNvSpPr>
          <p:nvPr>
            <p:ph type="body" idx="1"/>
          </p:nvPr>
        </p:nvSpPr>
        <p:spPr>
          <a:xfrm>
            <a:off x="2093306" y="1143001"/>
            <a:ext cx="5143500" cy="5181525"/>
          </a:xfrm>
          <a:prstGeom prst="rect">
            <a:avLst/>
          </a:prstGeom>
          <a:noFill/>
          <a:ln>
            <a:noFill/>
          </a:ln>
        </p:spPr>
        <p:txBody>
          <a:bodyPr lIns="68569" tIns="34275" rIns="68569" bIns="34275" anchor="t" anchorCtr="0">
            <a:noAutofit/>
          </a:bodyPr>
          <a:lstStyle/>
          <a:p>
            <a:pPr marL="257175" indent="-257175">
              <a:spcBef>
                <a:spcPts val="0"/>
              </a:spcBef>
              <a:buClr>
                <a:srgbClr val="FF0000"/>
              </a:buClr>
              <a:buSzPct val="100000"/>
              <a:buFont typeface="Noto Symbol"/>
              <a:buChar char="•"/>
            </a:pPr>
            <a:r>
              <a:rPr lang="en-US" sz="2700">
                <a:solidFill>
                  <a:schemeClr val="dk1"/>
                </a:solidFill>
              </a:rPr>
              <a:t>Temperature of Freshly Mixed Concrete</a:t>
            </a:r>
          </a:p>
          <a:p>
            <a:pPr marL="257175" indent="-257175">
              <a:spcBef>
                <a:spcPts val="540"/>
              </a:spcBef>
              <a:buClr>
                <a:srgbClr val="FF0000"/>
              </a:buClr>
              <a:buSzPct val="100000"/>
              <a:buFont typeface="Noto Symbol"/>
              <a:buChar char="•"/>
            </a:pPr>
            <a:r>
              <a:rPr lang="en-US" sz="2700">
                <a:solidFill>
                  <a:schemeClr val="dk1"/>
                </a:solidFill>
              </a:rPr>
              <a:t>Sampling Freshly Mixed Concrete</a:t>
            </a:r>
          </a:p>
          <a:p>
            <a:pPr marL="257175" indent="-257175">
              <a:spcBef>
                <a:spcPts val="540"/>
              </a:spcBef>
              <a:buClr>
                <a:srgbClr val="FF0000"/>
              </a:buClr>
              <a:buSzPct val="100000"/>
              <a:buFont typeface="Noto Symbol"/>
              <a:buChar char="•"/>
            </a:pPr>
            <a:r>
              <a:rPr lang="en-US" sz="2700">
                <a:solidFill>
                  <a:schemeClr val="dk1"/>
                </a:solidFill>
              </a:rPr>
              <a:t>Slump</a:t>
            </a:r>
          </a:p>
          <a:p>
            <a:pPr marL="257175" indent="-257175">
              <a:spcBef>
                <a:spcPts val="540"/>
              </a:spcBef>
              <a:buClr>
                <a:srgbClr val="FF0000"/>
              </a:buClr>
              <a:buSzPct val="100000"/>
              <a:buFont typeface="Noto Symbol"/>
              <a:buChar char="•"/>
            </a:pPr>
            <a:r>
              <a:rPr lang="en-US" sz="2700">
                <a:solidFill>
                  <a:schemeClr val="dk1"/>
                </a:solidFill>
              </a:rPr>
              <a:t>Unit Weight</a:t>
            </a:r>
          </a:p>
          <a:p>
            <a:pPr marL="257175" indent="-257175">
              <a:spcBef>
                <a:spcPts val="540"/>
              </a:spcBef>
              <a:buClr>
                <a:srgbClr val="FF0000"/>
              </a:buClr>
              <a:buSzPct val="100000"/>
              <a:buFont typeface="Noto Symbol"/>
              <a:buChar char="•"/>
            </a:pPr>
            <a:r>
              <a:rPr lang="en-US" sz="2700">
                <a:solidFill>
                  <a:schemeClr val="dk1"/>
                </a:solidFill>
              </a:rPr>
              <a:t>Air Content by Pressure Method</a:t>
            </a:r>
          </a:p>
          <a:p>
            <a:pPr marL="257175" indent="-257175">
              <a:spcBef>
                <a:spcPts val="540"/>
              </a:spcBef>
              <a:buClr>
                <a:srgbClr val="FF0000"/>
              </a:buClr>
              <a:buSzPct val="100000"/>
              <a:buFont typeface="Noto Symbol"/>
              <a:buChar char="•"/>
            </a:pPr>
            <a:r>
              <a:rPr lang="en-US" sz="2700">
                <a:solidFill>
                  <a:schemeClr val="dk1"/>
                </a:solidFill>
              </a:rPr>
              <a:t>Air Content by Volumetric Method</a:t>
            </a:r>
          </a:p>
          <a:p>
            <a:pPr marL="257175" indent="-257175">
              <a:spcBef>
                <a:spcPts val="540"/>
              </a:spcBef>
              <a:buClr>
                <a:srgbClr val="FF0000"/>
              </a:buClr>
              <a:buSzPct val="100000"/>
              <a:buFont typeface="Noto Symbol"/>
              <a:buChar char="•"/>
            </a:pPr>
            <a:r>
              <a:rPr lang="en-US" sz="2700">
                <a:solidFill>
                  <a:schemeClr val="dk1"/>
                </a:solidFill>
              </a:rPr>
              <a:t>Test Specimens</a:t>
            </a:r>
          </a:p>
          <a:p>
            <a:pPr marL="257175" indent="-257175">
              <a:spcBef>
                <a:spcPts val="540"/>
              </a:spcBef>
              <a:buClr>
                <a:srgbClr val="FF0000"/>
              </a:buClr>
              <a:buSzPct val="100000"/>
              <a:buFont typeface="Noto Symbol"/>
              <a:buChar char="•"/>
            </a:pPr>
            <a:r>
              <a:rPr lang="en-US" sz="2700">
                <a:solidFill>
                  <a:schemeClr val="dk1"/>
                </a:solidFill>
              </a:rPr>
              <a:t>Chace Indicator</a:t>
            </a:r>
          </a:p>
        </p:txBody>
      </p:sp>
    </p:spTree>
    <p:extLst>
      <p:ext uri="{BB962C8B-B14F-4D97-AF65-F5344CB8AC3E}">
        <p14:creationId xmlns:p14="http://schemas.microsoft.com/office/powerpoint/2010/main" val="26747595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533219" y="1622832"/>
            <a:ext cx="4230450" cy="548549"/>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TEMPERATURE FOR FRESHLY MIXED CONCRETE</a:t>
            </a:r>
          </a:p>
        </p:txBody>
      </p:sp>
      <p:sp>
        <p:nvSpPr>
          <p:cNvPr id="69" name="Shape 69"/>
          <p:cNvSpPr txBox="1"/>
          <p:nvPr/>
        </p:nvSpPr>
        <p:spPr>
          <a:xfrm>
            <a:off x="2286001" y="6229350"/>
            <a:ext cx="1028699" cy="342900"/>
          </a:xfrm>
          <a:prstGeom prst="rect">
            <a:avLst/>
          </a:prstGeom>
          <a:noFill/>
          <a:ln>
            <a:noFill/>
          </a:ln>
        </p:spPr>
        <p:txBody>
          <a:bodyPr lIns="68569" tIns="34275" rIns="68569" bIns="34275" anchor="t" anchorCtr="0">
            <a:noAutofit/>
          </a:bodyPr>
          <a:lstStyle/>
          <a:p>
            <a:pPr>
              <a:buClr>
                <a:schemeClr val="dk1"/>
              </a:buClr>
              <a:buSzPct val="25000"/>
            </a:pPr>
            <a:r>
              <a:rPr lang="en-US" sz="180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42919608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474740" y="533119"/>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000" b="1" i="1">
                <a:solidFill>
                  <a:schemeClr val="dk2"/>
                </a:solidFill>
              </a:rPr>
              <a:t>TEMPERATURE</a:t>
            </a:r>
          </a:p>
        </p:txBody>
      </p:sp>
      <p:sp>
        <p:nvSpPr>
          <p:cNvPr id="78" name="Shape 78"/>
          <p:cNvSpPr txBox="1">
            <a:spLocks noGrp="1"/>
          </p:cNvSpPr>
          <p:nvPr>
            <p:ph type="body" idx="1"/>
          </p:nvPr>
        </p:nvSpPr>
        <p:spPr>
          <a:xfrm>
            <a:off x="2628900" y="1828800"/>
            <a:ext cx="3714750" cy="8343900"/>
          </a:xfrm>
          <a:prstGeom prst="rect">
            <a:avLst/>
          </a:prstGeom>
          <a:noFill/>
          <a:ln>
            <a:noFill/>
          </a:ln>
        </p:spPr>
        <p:txBody>
          <a:bodyPr lIns="68569" tIns="34275" rIns="68569" bIns="34275" anchor="t" anchorCtr="0">
            <a:noAutofit/>
          </a:bodyPr>
          <a:lstStyle/>
          <a:p>
            <a:pPr marL="0" indent="0">
              <a:spcBef>
                <a:spcPts val="0"/>
              </a:spcBef>
              <a:buClr>
                <a:srgbClr val="FF0000"/>
              </a:buClr>
              <a:buSzPct val="100000"/>
              <a:buNone/>
            </a:pPr>
            <a:endParaRPr lang="en-US" sz="1800" b="1" dirty="0">
              <a:solidFill>
                <a:schemeClr val="dk1"/>
              </a:solidFill>
            </a:endParaRPr>
          </a:p>
          <a:p>
            <a:pPr marL="257175" indent="-257175">
              <a:spcBef>
                <a:spcPts val="360"/>
              </a:spcBef>
              <a:buClr>
                <a:srgbClr val="FF0000"/>
              </a:buClr>
              <a:buSzPct val="100000"/>
              <a:buFont typeface="Arial"/>
              <a:buChar char="⌛"/>
            </a:pPr>
            <a:r>
              <a:rPr lang="en-US" sz="1800" b="1" dirty="0">
                <a:solidFill>
                  <a:schemeClr val="dk1"/>
                </a:solidFill>
              </a:rPr>
              <a:t>Run test on first load and whenever cylinders are made.</a:t>
            </a:r>
          </a:p>
          <a:p>
            <a:pPr marL="257175" indent="-257175">
              <a:spcBef>
                <a:spcPts val="360"/>
              </a:spcBef>
              <a:buClr>
                <a:srgbClr val="FF0000"/>
              </a:buClr>
              <a:buSzPct val="100000"/>
              <a:buFont typeface="Arial"/>
              <a:buChar char="⌛"/>
            </a:pPr>
            <a:r>
              <a:rPr lang="en-US" sz="1800" b="1" dirty="0">
                <a:solidFill>
                  <a:schemeClr val="dk1"/>
                </a:solidFill>
              </a:rPr>
              <a:t>Use a calibrated thermometer.</a:t>
            </a:r>
          </a:p>
          <a:p>
            <a:pPr marL="257175" indent="-257175">
              <a:spcBef>
                <a:spcPts val="360"/>
              </a:spcBef>
              <a:buClr>
                <a:srgbClr val="FF0000"/>
              </a:buClr>
              <a:buSzPct val="100000"/>
              <a:buFont typeface="Arial"/>
              <a:buChar char="⌛"/>
            </a:pPr>
            <a:r>
              <a:rPr lang="en-US" sz="1800" b="1" dirty="0">
                <a:solidFill>
                  <a:schemeClr val="dk1"/>
                </a:solidFill>
              </a:rPr>
              <a:t>Calibrate annually, or when questionable.</a:t>
            </a:r>
          </a:p>
          <a:p>
            <a:pPr marL="257175" indent="-257175">
              <a:spcBef>
                <a:spcPts val="360"/>
              </a:spcBef>
              <a:buClr>
                <a:srgbClr val="FF0000"/>
              </a:buClr>
              <a:buSzPct val="100000"/>
              <a:buFont typeface="Arial"/>
              <a:buChar char="⌛"/>
            </a:pPr>
            <a:r>
              <a:rPr lang="en-US" sz="1800" b="1" dirty="0">
                <a:solidFill>
                  <a:schemeClr val="dk1"/>
                </a:solidFill>
              </a:rPr>
              <a:t>Insert probe into sample a minimum of 3 inches, for a minimum of 2 minutes but no longer than 5.  The probe shall be surrounded by at least 3 inches of concrete in all directions.</a:t>
            </a:r>
          </a:p>
          <a:p>
            <a:pPr marL="257175" indent="-257175">
              <a:spcBef>
                <a:spcPts val="360"/>
              </a:spcBef>
              <a:buClr>
                <a:srgbClr val="FF0000"/>
              </a:buClr>
              <a:buSzPct val="100000"/>
              <a:buFont typeface="Arial"/>
              <a:buChar char="⌛"/>
            </a:pPr>
            <a:r>
              <a:rPr lang="en-US" sz="1800" b="1" dirty="0">
                <a:solidFill>
                  <a:schemeClr val="dk1"/>
                </a:solidFill>
              </a:rPr>
              <a:t>Record temperature to the nearest 1</a:t>
            </a:r>
            <a:r>
              <a:rPr lang="en-US" sz="1800" b="1" baseline="30000" dirty="0">
                <a:solidFill>
                  <a:schemeClr val="dk1"/>
                </a:solidFill>
              </a:rPr>
              <a:t>0</a:t>
            </a:r>
            <a:r>
              <a:rPr lang="en-US" sz="1800" b="1" dirty="0">
                <a:solidFill>
                  <a:schemeClr val="dk1"/>
                </a:solidFill>
              </a:rPr>
              <a:t>F.</a:t>
            </a:r>
          </a:p>
          <a:p>
            <a:pPr marL="257175" indent="-142875">
              <a:spcBef>
                <a:spcPts val="360"/>
              </a:spcBef>
              <a:buClr>
                <a:srgbClr val="FF0000"/>
              </a:buClr>
              <a:buSzPct val="25000"/>
              <a:buNone/>
            </a:pPr>
            <a:endParaRPr sz="1800" b="1" dirty="0">
              <a:solidFill>
                <a:schemeClr val="dk1"/>
              </a:solidFill>
            </a:endParaRPr>
          </a:p>
          <a:p>
            <a:pPr marL="257175" indent="-142875">
              <a:spcBef>
                <a:spcPts val="360"/>
              </a:spcBef>
              <a:buClr>
                <a:schemeClr val="dk1"/>
              </a:buClr>
              <a:buSzPct val="25000"/>
              <a:buNone/>
            </a:pPr>
            <a:endParaRPr sz="1800" b="1" dirty="0">
              <a:solidFill>
                <a:schemeClr val="dk1"/>
              </a:solidFill>
            </a:endParaRPr>
          </a:p>
        </p:txBody>
      </p:sp>
      <p:sp>
        <p:nvSpPr>
          <p:cNvPr id="79" name="Shape 79"/>
          <p:cNvSpPr txBox="1"/>
          <p:nvPr/>
        </p:nvSpPr>
        <p:spPr>
          <a:xfrm>
            <a:off x="2286001" y="6229350"/>
            <a:ext cx="1028699" cy="342900"/>
          </a:xfrm>
          <a:prstGeom prst="rect">
            <a:avLst/>
          </a:prstGeom>
          <a:noFill/>
          <a:ln>
            <a:noFill/>
          </a:ln>
        </p:spPr>
        <p:txBody>
          <a:bodyPr lIns="68569" tIns="34275" rIns="68569" bIns="34275" anchor="t" anchorCtr="0">
            <a:noAutofit/>
          </a:bodyPr>
          <a:lstStyle/>
          <a:p>
            <a:pPr>
              <a:buClr>
                <a:schemeClr val="dk1"/>
              </a:buClr>
              <a:buSzPct val="25000"/>
            </a:pPr>
            <a:r>
              <a:rPr lang="en-US" sz="180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28727193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456738" y="897282"/>
            <a:ext cx="4230450" cy="628649"/>
          </a:xfrm>
          <a:prstGeom prst="rect">
            <a:avLst/>
          </a:prstGeom>
          <a:noFill/>
          <a:ln>
            <a:noFill/>
          </a:ln>
        </p:spPr>
        <p:txBody>
          <a:bodyPr lIns="68569" tIns="34275" rIns="68569" bIns="34275" anchor="ctr" anchorCtr="0">
            <a:noAutofit/>
          </a:bodyPr>
          <a:lstStyle/>
          <a:p>
            <a:pPr>
              <a:buClr>
                <a:schemeClr val="dk1"/>
              </a:buClr>
              <a:buSzPct val="25000"/>
            </a:pPr>
            <a:r>
              <a:rPr lang="en-US" sz="3000" b="1" i="1">
                <a:solidFill>
                  <a:schemeClr val="dk1"/>
                </a:solidFill>
              </a:rPr>
              <a:t>TEMPERATURE (CONT.)</a:t>
            </a:r>
          </a:p>
        </p:txBody>
      </p:sp>
      <p:sp>
        <p:nvSpPr>
          <p:cNvPr id="85" name="Shape 85"/>
          <p:cNvSpPr txBox="1">
            <a:spLocks noGrp="1"/>
          </p:cNvSpPr>
          <p:nvPr>
            <p:ph type="body" idx="1"/>
          </p:nvPr>
        </p:nvSpPr>
        <p:spPr>
          <a:xfrm>
            <a:off x="2393576" y="2248347"/>
            <a:ext cx="4356675" cy="3877875"/>
          </a:xfrm>
          <a:prstGeom prst="rect">
            <a:avLst/>
          </a:prstGeom>
          <a:noFill/>
          <a:ln>
            <a:noFill/>
          </a:ln>
        </p:spPr>
        <p:txBody>
          <a:bodyPr lIns="68569" tIns="34275" rIns="68569" bIns="34275" anchor="t" anchorCtr="0">
            <a:noAutofit/>
          </a:bodyPr>
          <a:lstStyle/>
          <a:p>
            <a:pPr marL="257175" indent="-257175">
              <a:spcBef>
                <a:spcPts val="0"/>
              </a:spcBef>
              <a:buClr>
                <a:srgbClr val="FF0000"/>
              </a:buClr>
              <a:buSzPct val="100000"/>
              <a:buFont typeface="Noto Symbol"/>
              <a:buChar char="⌛"/>
            </a:pPr>
            <a:r>
              <a:rPr lang="en-US" sz="1800" b="1"/>
              <a:t>2006 Specs. - incidental and structural concrete 50</a:t>
            </a:r>
            <a:r>
              <a:rPr lang="en-US" sz="1800" b="1" baseline="30000"/>
              <a:t>0 </a:t>
            </a:r>
            <a:r>
              <a:rPr lang="en-US" sz="1800" b="1"/>
              <a:t>– 95</a:t>
            </a:r>
            <a:r>
              <a:rPr lang="en-US" sz="1800" b="1" baseline="30000"/>
              <a:t>0</a:t>
            </a:r>
            <a:r>
              <a:rPr lang="en-US" sz="1800" b="1"/>
              <a:t>F for all, except for bridge decks and drill piers temperature is 50</a:t>
            </a:r>
            <a:r>
              <a:rPr lang="en-US" sz="1800" b="1" baseline="30000"/>
              <a:t>0 </a:t>
            </a:r>
            <a:r>
              <a:rPr lang="en-US" sz="1800" b="1"/>
              <a:t>- 90</a:t>
            </a:r>
            <a:r>
              <a:rPr lang="en-US" sz="1800" b="1" baseline="30000"/>
              <a:t>0</a:t>
            </a:r>
            <a:r>
              <a:rPr lang="en-US" sz="1800" b="1"/>
              <a:t>F.  Cold weather specifications applies when one component is heated and the concrete temperature range will be 55</a:t>
            </a:r>
            <a:r>
              <a:rPr lang="en-US" sz="1800" b="1" baseline="30000"/>
              <a:t>0</a:t>
            </a:r>
            <a:r>
              <a:rPr lang="en-US" sz="1800" b="1"/>
              <a:t>- 80</a:t>
            </a:r>
            <a:r>
              <a:rPr lang="en-US" sz="1800" b="1" baseline="30000"/>
              <a:t>0</a:t>
            </a:r>
            <a:r>
              <a:rPr lang="en-US" sz="1800" b="1"/>
              <a:t>F.</a:t>
            </a:r>
          </a:p>
          <a:p>
            <a:pPr marL="257175" indent="-257175">
              <a:spcBef>
                <a:spcPts val="360"/>
              </a:spcBef>
              <a:buClr>
                <a:srgbClr val="FF0000"/>
              </a:buClr>
              <a:buSzPct val="100000"/>
              <a:buFont typeface="Noto Symbol"/>
              <a:buChar char="⌛"/>
            </a:pPr>
            <a:r>
              <a:rPr lang="en-US" sz="1800" b="1"/>
              <a:t>Complete the temperature test within 5 minutes after obtaining sample.</a:t>
            </a:r>
          </a:p>
          <a:p>
            <a:pPr marL="257175" indent="-257175">
              <a:spcBef>
                <a:spcPts val="600"/>
              </a:spcBef>
              <a:buClr>
                <a:schemeClr val="dk1"/>
              </a:buClr>
              <a:buSzPct val="25000"/>
              <a:buNone/>
            </a:pPr>
            <a:endParaRPr sz="1200" b="1">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04968932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469488" y="884007"/>
            <a:ext cx="4205024" cy="529874"/>
          </a:xfrm>
          <a:prstGeom prst="rect">
            <a:avLst/>
          </a:prstGeom>
          <a:noFill/>
          <a:ln>
            <a:noFill/>
          </a:ln>
        </p:spPr>
        <p:txBody>
          <a:bodyPr lIns="68569" tIns="34275" rIns="68569" bIns="34275" anchor="ctr" anchorCtr="0">
            <a:noAutofit/>
          </a:bodyPr>
          <a:lstStyle/>
          <a:p>
            <a:pPr algn="ctr">
              <a:buClr>
                <a:schemeClr val="dk2"/>
              </a:buClr>
              <a:buSzPct val="25000"/>
            </a:pPr>
            <a:r>
              <a:rPr lang="en-US" sz="2700" b="1" i="1">
                <a:solidFill>
                  <a:schemeClr val="dk2"/>
                </a:solidFill>
              </a:rPr>
              <a:t>SAMPLING FRESHLY MIXED CONCRETE</a:t>
            </a:r>
          </a:p>
        </p:txBody>
      </p:sp>
      <p:sp>
        <p:nvSpPr>
          <p:cNvPr id="92" name="Shape 92"/>
          <p:cNvSpPr txBox="1">
            <a:spLocks noGrp="1"/>
          </p:cNvSpPr>
          <p:nvPr>
            <p:ph type="body" idx="1"/>
          </p:nvPr>
        </p:nvSpPr>
        <p:spPr>
          <a:xfrm>
            <a:off x="2469494" y="2130432"/>
            <a:ext cx="4371974" cy="3467024"/>
          </a:xfrm>
          <a:prstGeom prst="rect">
            <a:avLst/>
          </a:prstGeom>
          <a:noFill/>
          <a:ln>
            <a:noFill/>
          </a:ln>
        </p:spPr>
        <p:txBody>
          <a:bodyPr lIns="68569" tIns="34275" rIns="68569" bIns="34275" anchor="t" anchorCtr="0">
            <a:noAutofit/>
          </a:bodyPr>
          <a:lstStyle/>
          <a:p>
            <a:pPr marL="342900" indent="-342900">
              <a:spcBef>
                <a:spcPts val="0"/>
              </a:spcBef>
              <a:buClr>
                <a:srgbClr val="FF0000"/>
              </a:buClr>
              <a:buSzPct val="100000"/>
              <a:buFont typeface="Courier New"/>
              <a:buChar char="o"/>
            </a:pPr>
            <a:r>
              <a:rPr lang="en-US" sz="2400" dirty="0">
                <a:solidFill>
                  <a:schemeClr val="dk1"/>
                </a:solidFill>
                <a:latin typeface="Times New Roman"/>
                <a:ea typeface="Times New Roman"/>
                <a:cs typeface="Times New Roman"/>
                <a:sym typeface="Times New Roman"/>
              </a:rPr>
              <a:t>ACI Concrete Field Testing Technician Book </a:t>
            </a:r>
            <a:r>
              <a:rPr lang="en-US" sz="2400" dirty="0" err="1">
                <a:solidFill>
                  <a:schemeClr val="dk1"/>
                </a:solidFill>
                <a:latin typeface="Times New Roman"/>
                <a:ea typeface="Times New Roman"/>
                <a:cs typeface="Times New Roman"/>
                <a:sym typeface="Times New Roman"/>
              </a:rPr>
              <a:t>Pg</a:t>
            </a:r>
            <a:r>
              <a:rPr lang="en-US" sz="2400" dirty="0">
                <a:solidFill>
                  <a:schemeClr val="dk1"/>
                </a:solidFill>
                <a:latin typeface="Times New Roman"/>
                <a:ea typeface="Times New Roman"/>
                <a:cs typeface="Times New Roman"/>
                <a:sym typeface="Times New Roman"/>
              </a:rPr>
              <a:t> 16</a:t>
            </a:r>
          </a:p>
        </p:txBody>
      </p:sp>
      <p:sp>
        <p:nvSpPr>
          <p:cNvPr id="93" name="Shape 93"/>
          <p:cNvSpPr txBox="1"/>
          <p:nvPr/>
        </p:nvSpPr>
        <p:spPr>
          <a:xfrm>
            <a:off x="2286001" y="6229350"/>
            <a:ext cx="1028699" cy="342900"/>
          </a:xfrm>
          <a:prstGeom prst="rect">
            <a:avLst/>
          </a:prstGeom>
          <a:noFill/>
          <a:ln>
            <a:noFill/>
          </a:ln>
        </p:spPr>
        <p:txBody>
          <a:bodyPr lIns="68569" tIns="34275" rIns="68569" bIns="34275" anchor="t" anchorCtr="0">
            <a:noAutofit/>
          </a:bodyPr>
          <a:lstStyle/>
          <a:p>
            <a:pPr>
              <a:buClr>
                <a:schemeClr val="dk1"/>
              </a:buClr>
              <a:buSzPct val="25000"/>
            </a:pPr>
            <a:r>
              <a:rPr lang="en-US" sz="180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184542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09650" y="676275"/>
            <a:ext cx="7124700" cy="9239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0" i="0" u="none" strike="noStrike" cap="none" dirty="0">
                <a:solidFill>
                  <a:srgbClr val="000000"/>
                </a:solidFill>
                <a:latin typeface="Arial"/>
                <a:ea typeface="Arial"/>
                <a:cs typeface="Arial"/>
                <a:sym typeface="Arial"/>
              </a:rPr>
              <a:t>Components of Concrete</a:t>
            </a:r>
          </a:p>
        </p:txBody>
      </p:sp>
      <p:sp>
        <p:nvSpPr>
          <p:cNvPr id="59" name="Shape 59"/>
          <p:cNvSpPr txBox="1">
            <a:spLocks noGrp="1"/>
          </p:cNvSpPr>
          <p:nvPr>
            <p:ph type="body" idx="1"/>
          </p:nvPr>
        </p:nvSpPr>
        <p:spPr>
          <a:xfrm>
            <a:off x="1009650" y="1806575"/>
            <a:ext cx="7124700" cy="40529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Mortar – a mixture of cement paste and fine aggregate</a:t>
            </a:r>
          </a:p>
        </p:txBody>
      </p:sp>
    </p:spTree>
    <p:extLst>
      <p:ext uri="{BB962C8B-B14F-4D97-AF65-F5344CB8AC3E}">
        <p14:creationId xmlns:p14="http://schemas.microsoft.com/office/powerpoint/2010/main" val="28444272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2057404" y="2000250"/>
            <a:ext cx="4972046" cy="5123719"/>
          </a:xfrm>
          <a:prstGeom prst="rect">
            <a:avLst/>
          </a:prstGeom>
          <a:noFill/>
          <a:ln>
            <a:noFill/>
          </a:ln>
        </p:spPr>
        <p:txBody>
          <a:bodyPr lIns="68569" tIns="34275" rIns="68569" bIns="34275" anchor="t" anchorCtr="0">
            <a:noAutofit/>
          </a:bodyPr>
          <a:lstStyle/>
          <a:p>
            <a:pPr marL="257175" indent="-228600">
              <a:lnSpc>
                <a:spcPct val="80000"/>
              </a:lnSpc>
              <a:spcBef>
                <a:spcPts val="0"/>
              </a:spcBef>
              <a:buClr>
                <a:srgbClr val="FF0000"/>
              </a:buClr>
              <a:buSzPct val="100000"/>
              <a:buFont typeface="Times New Roman"/>
              <a:buChar char="•"/>
            </a:pPr>
            <a:r>
              <a:rPr lang="en-US" sz="1350" b="1" dirty="0">
                <a:solidFill>
                  <a:schemeClr val="dk1"/>
                </a:solidFill>
              </a:rPr>
              <a:t>Concrete arrives at the jobsite and inspector checks that the batch ticket for project number and class of concrete match up with mix design, admixtures, time batching completed, amount of allowable water that can be added at the jobsite, etc.</a:t>
            </a:r>
          </a:p>
          <a:p>
            <a:pPr marL="257175" indent="-228600">
              <a:lnSpc>
                <a:spcPct val="80000"/>
              </a:lnSpc>
              <a:spcBef>
                <a:spcPts val="360"/>
              </a:spcBef>
              <a:buClr>
                <a:srgbClr val="FF0000"/>
              </a:buClr>
              <a:buSzPct val="100000"/>
              <a:buFont typeface="Times New Roman"/>
              <a:buChar char="•"/>
            </a:pPr>
            <a:r>
              <a:rPr lang="en-US" sz="1350" b="1" dirty="0">
                <a:solidFill>
                  <a:schemeClr val="dk1"/>
                </a:solidFill>
              </a:rPr>
              <a:t>Obtain the sample by passing the receptacle through the entire discharge stream or divert the stream completely into a sampling container.</a:t>
            </a:r>
          </a:p>
          <a:p>
            <a:pPr marL="257175" indent="-228600">
              <a:lnSpc>
                <a:spcPct val="80000"/>
              </a:lnSpc>
              <a:spcBef>
                <a:spcPts val="360"/>
              </a:spcBef>
              <a:buClr>
                <a:srgbClr val="FF0000"/>
              </a:buClr>
              <a:buSzPct val="100000"/>
              <a:buFont typeface="Times New Roman"/>
              <a:buChar char="•"/>
            </a:pPr>
            <a:r>
              <a:rPr lang="en-US" sz="1350" b="1" dirty="0">
                <a:solidFill>
                  <a:schemeClr val="dk1"/>
                </a:solidFill>
              </a:rPr>
              <a:t>After all allowable water is added; the inspector then samples the concrete and must begin the acceptance tests for slump, air, and temperature within 5 minutes.  If the slump appears to be within specifications, then a Chace indicator test is performed.  If the slump looks high, then measure it first. A thermometer can be inserted into the sample as soon as it is remixed.</a:t>
            </a:r>
          </a:p>
          <a:p>
            <a:pPr marL="257175" indent="-228600">
              <a:lnSpc>
                <a:spcPct val="80000"/>
              </a:lnSpc>
              <a:spcBef>
                <a:spcPts val="360"/>
              </a:spcBef>
              <a:buClr>
                <a:srgbClr val="FF0000"/>
              </a:buClr>
              <a:buSzPct val="100000"/>
              <a:buFont typeface="Times New Roman"/>
              <a:buChar char="•"/>
            </a:pPr>
            <a:r>
              <a:rPr lang="en-US" sz="1350" b="1" dirty="0">
                <a:solidFill>
                  <a:schemeClr val="dk1"/>
                </a:solidFill>
              </a:rPr>
              <a:t>Test specimens are to be made within 15 minutes after obtaining the sample.</a:t>
            </a:r>
          </a:p>
          <a:p>
            <a:pPr marL="257175" indent="-142875">
              <a:spcBef>
                <a:spcPts val="360"/>
              </a:spcBef>
              <a:buClr>
                <a:schemeClr val="dk1"/>
              </a:buClr>
              <a:buSzPct val="25000"/>
              <a:buNone/>
            </a:pPr>
            <a:endParaRPr sz="1350" b="1" dirty="0">
              <a:solidFill>
                <a:schemeClr val="dk1"/>
              </a:solidFill>
              <a:latin typeface="Times New Roman"/>
              <a:ea typeface="Times New Roman"/>
              <a:cs typeface="Times New Roman"/>
              <a:sym typeface="Times New Roman"/>
            </a:endParaRPr>
          </a:p>
        </p:txBody>
      </p:sp>
      <p:sp>
        <p:nvSpPr>
          <p:cNvPr id="2" name="TextBox 1"/>
          <p:cNvSpPr txBox="1"/>
          <p:nvPr/>
        </p:nvSpPr>
        <p:spPr>
          <a:xfrm>
            <a:off x="2286000" y="800101"/>
            <a:ext cx="4514850" cy="507831"/>
          </a:xfrm>
          <a:prstGeom prst="rect">
            <a:avLst/>
          </a:prstGeom>
          <a:noFill/>
        </p:spPr>
        <p:txBody>
          <a:bodyPr wrap="square" rtlCol="0">
            <a:spAutoFit/>
          </a:bodyPr>
          <a:lstStyle/>
          <a:p>
            <a:r>
              <a:rPr lang="en-US" sz="2700" b="1" dirty="0"/>
              <a:t>Sampling Info</a:t>
            </a:r>
          </a:p>
        </p:txBody>
      </p:sp>
    </p:spTree>
    <p:extLst>
      <p:ext uri="{BB962C8B-B14F-4D97-AF65-F5344CB8AC3E}">
        <p14:creationId xmlns:p14="http://schemas.microsoft.com/office/powerpoint/2010/main" val="29646771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2590350" y="831976"/>
            <a:ext cx="4230450" cy="548549"/>
          </a:xfrm>
          <a:prstGeom prst="rect">
            <a:avLst/>
          </a:prstGeom>
          <a:noFill/>
          <a:ln>
            <a:noFill/>
          </a:ln>
        </p:spPr>
        <p:txBody>
          <a:bodyPr lIns="68569" tIns="34275" rIns="68569" bIns="34275" anchor="ctr" anchorCtr="0">
            <a:noAutofit/>
          </a:bodyPr>
          <a:lstStyle/>
          <a:p>
            <a:pPr algn="ctr">
              <a:buClr>
                <a:schemeClr val="dk2"/>
              </a:buClr>
              <a:buSzPct val="25000"/>
            </a:pPr>
            <a:r>
              <a:rPr lang="en-US" sz="1800" b="1" i="1">
                <a:solidFill>
                  <a:schemeClr val="dk2"/>
                </a:solidFill>
              </a:rPr>
              <a:t>SLUMP TEST</a:t>
            </a:r>
            <a:br>
              <a:rPr lang="en-US" sz="1800" b="1" i="1">
                <a:solidFill>
                  <a:schemeClr val="dk2"/>
                </a:solidFill>
              </a:rPr>
            </a:br>
            <a:r>
              <a:rPr lang="en-US" sz="1800" b="1" i="1">
                <a:solidFill>
                  <a:schemeClr val="dk2"/>
                </a:solidFill>
              </a:rPr>
              <a:t>FOR</a:t>
            </a:r>
            <a:br>
              <a:rPr lang="en-US" sz="1800" b="1" i="1">
                <a:solidFill>
                  <a:schemeClr val="dk2"/>
                </a:solidFill>
              </a:rPr>
            </a:br>
            <a:r>
              <a:rPr lang="en-US" sz="1800" b="1" i="1">
                <a:solidFill>
                  <a:schemeClr val="dk2"/>
                </a:solidFill>
              </a:rPr>
              <a:t> FRESHLY MIXED CONCRETE</a:t>
            </a:r>
          </a:p>
        </p:txBody>
      </p:sp>
      <p:sp>
        <p:nvSpPr>
          <p:cNvPr id="109" name="Shape 109"/>
          <p:cNvSpPr txBox="1">
            <a:spLocks noGrp="1"/>
          </p:cNvSpPr>
          <p:nvPr>
            <p:ph type="body" idx="1"/>
          </p:nvPr>
        </p:nvSpPr>
        <p:spPr>
          <a:xfrm>
            <a:off x="2386014" y="2628900"/>
            <a:ext cx="4371974" cy="3467100"/>
          </a:xfrm>
          <a:prstGeom prst="rect">
            <a:avLst/>
          </a:prstGeom>
          <a:noFill/>
          <a:ln>
            <a:noFill/>
          </a:ln>
        </p:spPr>
        <p:txBody>
          <a:bodyPr lIns="68569" tIns="34275" rIns="68569" bIns="34275" anchor="t" anchorCtr="0">
            <a:noAutofit/>
          </a:bodyPr>
          <a:lstStyle/>
          <a:p>
            <a:pPr marL="342900" indent="-342900">
              <a:spcBef>
                <a:spcPts val="0"/>
              </a:spcBef>
              <a:buClr>
                <a:srgbClr val="FF0000"/>
              </a:buClr>
              <a:buSzPct val="100000"/>
              <a:buFont typeface="Courier New"/>
              <a:buChar char="o"/>
            </a:pPr>
            <a:r>
              <a:rPr lang="en-US" sz="2400" dirty="0">
                <a:solidFill>
                  <a:schemeClr val="dk1"/>
                </a:solidFill>
                <a:latin typeface="Times New Roman"/>
                <a:ea typeface="Times New Roman"/>
                <a:cs typeface="Times New Roman"/>
                <a:sym typeface="Times New Roman"/>
              </a:rPr>
              <a:t>ACI Concrete Field Testing Technician Book </a:t>
            </a:r>
            <a:r>
              <a:rPr lang="en-US" sz="2400" dirty="0" err="1">
                <a:solidFill>
                  <a:schemeClr val="dk1"/>
                </a:solidFill>
                <a:latin typeface="Times New Roman"/>
                <a:ea typeface="Times New Roman"/>
                <a:cs typeface="Times New Roman"/>
                <a:sym typeface="Times New Roman"/>
              </a:rPr>
              <a:t>Pg</a:t>
            </a:r>
            <a:r>
              <a:rPr lang="en-US" sz="2400" dirty="0">
                <a:solidFill>
                  <a:schemeClr val="dk1"/>
                </a:solidFill>
                <a:latin typeface="Times New Roman"/>
                <a:ea typeface="Times New Roman"/>
                <a:cs typeface="Times New Roman"/>
                <a:sym typeface="Times New Roman"/>
              </a:rPr>
              <a:t> 23</a:t>
            </a:r>
          </a:p>
        </p:txBody>
      </p:sp>
      <p:sp>
        <p:nvSpPr>
          <p:cNvPr id="110" name="Shape 110"/>
          <p:cNvSpPr txBox="1"/>
          <p:nvPr/>
        </p:nvSpPr>
        <p:spPr>
          <a:xfrm>
            <a:off x="2286001" y="6229350"/>
            <a:ext cx="1028699" cy="342900"/>
          </a:xfrm>
          <a:prstGeom prst="rect">
            <a:avLst/>
          </a:prstGeom>
          <a:noFill/>
          <a:ln>
            <a:noFill/>
          </a:ln>
        </p:spPr>
        <p:txBody>
          <a:bodyPr lIns="68569" tIns="34275" rIns="68569" bIns="34275" anchor="t" anchorCtr="0">
            <a:noAutofit/>
          </a:bodyPr>
          <a:lstStyle/>
          <a:p>
            <a:pPr>
              <a:buClr>
                <a:schemeClr val="dk1"/>
              </a:buClr>
              <a:buSzPct val="25000"/>
            </a:pPr>
            <a:r>
              <a:rPr lang="en-US" sz="180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34925675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324552" y="521100"/>
            <a:ext cx="4371974" cy="85725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SLUMP </a:t>
            </a:r>
          </a:p>
        </p:txBody>
      </p:sp>
      <p:sp>
        <p:nvSpPr>
          <p:cNvPr id="119" name="Shape 119"/>
          <p:cNvSpPr txBox="1">
            <a:spLocks noGrp="1"/>
          </p:cNvSpPr>
          <p:nvPr>
            <p:ph type="body" idx="1"/>
          </p:nvPr>
        </p:nvSpPr>
        <p:spPr>
          <a:xfrm>
            <a:off x="2228850" y="1943101"/>
            <a:ext cx="5143500" cy="6115049"/>
          </a:xfrm>
          <a:prstGeom prst="rect">
            <a:avLst/>
          </a:prstGeom>
          <a:noFill/>
          <a:ln>
            <a:noFill/>
          </a:ln>
        </p:spPr>
        <p:txBody>
          <a:bodyPr lIns="68569" tIns="34275" rIns="68569" bIns="34275" anchor="t" anchorCtr="0">
            <a:noAutofit/>
          </a:bodyPr>
          <a:lstStyle/>
          <a:p>
            <a:pPr marL="257175" indent="-209550">
              <a:lnSpc>
                <a:spcPct val="90000"/>
              </a:lnSpc>
              <a:spcBef>
                <a:spcPts val="0"/>
              </a:spcBef>
              <a:buClr>
                <a:schemeClr val="dk1"/>
              </a:buClr>
              <a:buSzPct val="100000"/>
              <a:buFont typeface="Times New Roman"/>
              <a:buChar char="•"/>
            </a:pPr>
            <a:r>
              <a:rPr lang="en-US" sz="2250" dirty="0">
                <a:solidFill>
                  <a:schemeClr val="dk1"/>
                </a:solidFill>
              </a:rPr>
              <a:t>Perform test on first load, and a random load per 30 yd</a:t>
            </a:r>
            <a:r>
              <a:rPr lang="en-US" sz="2250" baseline="30000" dirty="0">
                <a:solidFill>
                  <a:schemeClr val="dk1"/>
                </a:solidFill>
              </a:rPr>
              <a:t>3</a:t>
            </a:r>
            <a:r>
              <a:rPr lang="en-US" sz="2250" dirty="0">
                <a:solidFill>
                  <a:schemeClr val="dk1"/>
                </a:solidFill>
              </a:rPr>
              <a:t> (cubic yards), and when cylinders are made.</a:t>
            </a:r>
          </a:p>
          <a:p>
            <a:pPr marL="257175" indent="-209550">
              <a:lnSpc>
                <a:spcPct val="90000"/>
              </a:lnSpc>
              <a:spcBef>
                <a:spcPts val="600"/>
              </a:spcBef>
              <a:buClr>
                <a:schemeClr val="dk1"/>
              </a:buClr>
              <a:buSzPct val="100000"/>
              <a:buFont typeface="Times New Roman"/>
              <a:buChar char="•"/>
            </a:pPr>
            <a:r>
              <a:rPr lang="en-US" sz="2250" dirty="0">
                <a:solidFill>
                  <a:schemeClr val="dk1"/>
                </a:solidFill>
              </a:rPr>
              <a:t>Add all water before test is performed.</a:t>
            </a:r>
          </a:p>
          <a:p>
            <a:pPr marL="257175" indent="-209550">
              <a:lnSpc>
                <a:spcPct val="90000"/>
              </a:lnSpc>
              <a:spcBef>
                <a:spcPts val="600"/>
              </a:spcBef>
              <a:buClr>
                <a:schemeClr val="dk1"/>
              </a:buClr>
              <a:buSzPct val="100000"/>
              <a:buFont typeface="Times New Roman"/>
              <a:buChar char="•"/>
            </a:pPr>
            <a:r>
              <a:rPr lang="en-US" sz="2250" dirty="0">
                <a:solidFill>
                  <a:schemeClr val="dk1"/>
                </a:solidFill>
              </a:rPr>
              <a:t>Begin test within 5 minutes after obtaining sample.</a:t>
            </a:r>
          </a:p>
          <a:p>
            <a:pPr marL="257175" indent="-209550">
              <a:lnSpc>
                <a:spcPct val="90000"/>
              </a:lnSpc>
              <a:spcBef>
                <a:spcPts val="600"/>
              </a:spcBef>
              <a:buClr>
                <a:schemeClr val="dk1"/>
              </a:buClr>
              <a:buSzPct val="100000"/>
              <a:buFont typeface="Times New Roman"/>
              <a:buChar char="•"/>
            </a:pPr>
            <a:r>
              <a:rPr lang="en-US" sz="2250" dirty="0">
                <a:solidFill>
                  <a:schemeClr val="dk1"/>
                </a:solidFill>
              </a:rPr>
              <a:t>Test is to be completed in 2.5 minutes.</a:t>
            </a:r>
          </a:p>
          <a:p>
            <a:pPr marL="257175" indent="-209550">
              <a:lnSpc>
                <a:spcPct val="90000"/>
              </a:lnSpc>
              <a:spcBef>
                <a:spcPts val="600"/>
              </a:spcBef>
              <a:buClr>
                <a:schemeClr val="dk1"/>
              </a:buClr>
              <a:buSzPct val="100000"/>
              <a:buFont typeface="Times New Roman"/>
              <a:buChar char="•"/>
            </a:pPr>
            <a:r>
              <a:rPr lang="en-US" sz="2250" dirty="0">
                <a:solidFill>
                  <a:schemeClr val="dk1"/>
                </a:solidFill>
              </a:rPr>
              <a:t>Record to nearest 1/4 inch.</a:t>
            </a:r>
          </a:p>
          <a:p>
            <a:pPr marL="257175" indent="-209550">
              <a:lnSpc>
                <a:spcPct val="90000"/>
              </a:lnSpc>
              <a:spcBef>
                <a:spcPts val="600"/>
              </a:spcBef>
              <a:buClr>
                <a:schemeClr val="dk1"/>
              </a:buClr>
              <a:buSzPct val="100000"/>
              <a:buFont typeface="Times New Roman"/>
              <a:buChar char="•"/>
            </a:pPr>
            <a:r>
              <a:rPr lang="en-US" sz="2250" dirty="0">
                <a:solidFill>
                  <a:schemeClr val="dk1"/>
                </a:solidFill>
              </a:rPr>
              <a:t>Slump measures consistency</a:t>
            </a:r>
            <a:r>
              <a:rPr lang="en-US" sz="2250" dirty="0">
                <a:solidFill>
                  <a:schemeClr val="dk1"/>
                </a:solidFill>
                <a:latin typeface="Times New Roman"/>
                <a:ea typeface="Times New Roman"/>
                <a:cs typeface="Times New Roman"/>
                <a:sym typeface="Times New Roman"/>
              </a:rPr>
              <a:t>.</a:t>
            </a:r>
          </a:p>
          <a:p>
            <a:pPr marL="257175" indent="-257175">
              <a:lnSpc>
                <a:spcPct val="90000"/>
              </a:lnSpc>
              <a:spcBef>
                <a:spcPts val="600"/>
              </a:spcBef>
              <a:buClr>
                <a:schemeClr val="dk1"/>
              </a:buClr>
              <a:buSzPct val="25000"/>
              <a:buNone/>
            </a:pPr>
            <a:endParaRPr sz="2250" dirty="0">
              <a:solidFill>
                <a:schemeClr val="dk1"/>
              </a:solidFill>
              <a:latin typeface="Times New Roman"/>
              <a:ea typeface="Times New Roman"/>
              <a:cs typeface="Times New Roman"/>
              <a:sym typeface="Times New Roman"/>
            </a:endParaRPr>
          </a:p>
          <a:p>
            <a:pPr marL="257175" indent="-66675">
              <a:spcBef>
                <a:spcPts val="600"/>
              </a:spcBef>
              <a:buClr>
                <a:schemeClr val="dk1"/>
              </a:buClr>
              <a:buSzPct val="25000"/>
              <a:buNone/>
            </a:pPr>
            <a:endParaRPr sz="225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975272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a:picLocks noGrp="1"/>
          </p:cNvPicPr>
          <p:nvPr>
            <p:ph type="body" idx="1"/>
          </p:nvPr>
        </p:nvPicPr>
        <p:blipFill rotWithShape="1">
          <a:blip r:embed="rId3">
            <a:alphaModFix/>
          </a:blip>
          <a:srcRect/>
          <a:stretch/>
        </p:blipFill>
        <p:spPr>
          <a:xfrm>
            <a:off x="2011681" y="2114550"/>
            <a:ext cx="5671868" cy="4171950"/>
          </a:xfrm>
          <a:prstGeom prst="rect">
            <a:avLst/>
          </a:prstGeom>
          <a:noFill/>
          <a:ln>
            <a:noFill/>
          </a:ln>
        </p:spPr>
      </p:pic>
      <p:sp>
        <p:nvSpPr>
          <p:cNvPr id="126" name="Shape 126"/>
          <p:cNvSpPr/>
          <p:nvPr/>
        </p:nvSpPr>
        <p:spPr>
          <a:xfrm>
            <a:off x="2371725" y="546300"/>
            <a:ext cx="4400547" cy="1257301"/>
          </a:xfrm>
          <a:prstGeom prst="rect">
            <a:avLst/>
          </a:prstGeom>
        </p:spPr>
        <p:txBody>
          <a:bodyPr>
            <a:prstTxWarp prst="textPlain">
              <a:avLst/>
            </a:prstTxWarp>
          </a:bodyPr>
          <a:lstStyle/>
          <a:p>
            <a:pPr lvl="0" algn="l"/>
            <a:r>
              <a:rPr sz="1050" dirty="0">
                <a:ln w="12700" cap="flat" cmpd="sng">
                  <a:solidFill>
                    <a:srgbClr val="B2B2B2"/>
                  </a:solidFill>
                  <a:prstDash val="solid"/>
                  <a:miter/>
                  <a:headEnd type="none" w="med" len="med"/>
                  <a:tailEnd type="none" w="med" len="med"/>
                </a:ln>
                <a:gradFill>
                  <a:gsLst>
                    <a:gs pos="0">
                      <a:srgbClr val="520402"/>
                    </a:gs>
                    <a:gs pos="100000">
                      <a:srgbClr val="FFCC00"/>
                    </a:gs>
                  </a:gsLst>
                  <a:lin ang="5400000" scaled="0"/>
                </a:gradFill>
              </a:rPr>
              <a:t>SLUMP </a:t>
            </a:r>
          </a:p>
        </p:txBody>
      </p:sp>
    </p:spTree>
    <p:extLst>
      <p:ext uri="{BB962C8B-B14F-4D97-AF65-F5344CB8AC3E}">
        <p14:creationId xmlns:p14="http://schemas.microsoft.com/office/powerpoint/2010/main" val="1989020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514600" y="1085851"/>
            <a:ext cx="4230528" cy="548639"/>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dirty="0">
                <a:solidFill>
                  <a:schemeClr val="dk2"/>
                </a:solidFill>
              </a:rPr>
              <a:t>DENSITY FOR</a:t>
            </a:r>
            <a:br>
              <a:rPr lang="en-US" sz="3600" b="1" i="1" dirty="0">
                <a:solidFill>
                  <a:schemeClr val="dk2"/>
                </a:solidFill>
              </a:rPr>
            </a:br>
            <a:r>
              <a:rPr lang="en-US" sz="3600" b="1" i="1" dirty="0">
                <a:solidFill>
                  <a:schemeClr val="dk2"/>
                </a:solidFill>
              </a:rPr>
              <a:t> FRESHLY MIXED CONCRETE</a:t>
            </a:r>
          </a:p>
        </p:txBody>
      </p:sp>
      <p:sp>
        <p:nvSpPr>
          <p:cNvPr id="133" name="Shape 133"/>
          <p:cNvSpPr txBox="1">
            <a:spLocks noGrp="1"/>
          </p:cNvSpPr>
          <p:nvPr>
            <p:ph type="body" idx="1"/>
          </p:nvPr>
        </p:nvSpPr>
        <p:spPr>
          <a:xfrm>
            <a:off x="2386014" y="2628900"/>
            <a:ext cx="4371974" cy="3467100"/>
          </a:xfrm>
          <a:prstGeom prst="rect">
            <a:avLst/>
          </a:prstGeom>
          <a:noFill/>
          <a:ln>
            <a:noFill/>
          </a:ln>
        </p:spPr>
        <p:txBody>
          <a:bodyPr lIns="68569" tIns="34275" rIns="68569" bIns="34275" anchor="t" anchorCtr="0">
            <a:noAutofit/>
          </a:bodyPr>
          <a:lstStyle/>
          <a:p>
            <a:pPr marL="257175" indent="-104775">
              <a:buClr>
                <a:schemeClr val="dk1"/>
              </a:buClr>
              <a:buSzPct val="25000"/>
              <a:buNone/>
            </a:pPr>
            <a:r>
              <a:rPr lang="en-US" sz="2400" dirty="0">
                <a:solidFill>
                  <a:schemeClr val="dk1"/>
                </a:solidFill>
                <a:latin typeface="Times New Roman"/>
                <a:ea typeface="Times New Roman"/>
                <a:cs typeface="Times New Roman"/>
                <a:sym typeface="Times New Roman"/>
              </a:rPr>
              <a:t>ACI Concrete Field Testing Technician Book </a:t>
            </a:r>
            <a:r>
              <a:rPr lang="en-US" sz="2400" dirty="0" err="1">
                <a:solidFill>
                  <a:schemeClr val="dk1"/>
                </a:solidFill>
                <a:latin typeface="Times New Roman"/>
                <a:ea typeface="Times New Roman"/>
                <a:cs typeface="Times New Roman"/>
                <a:sym typeface="Times New Roman"/>
              </a:rPr>
              <a:t>Pg</a:t>
            </a:r>
            <a:r>
              <a:rPr lang="en-US" sz="2400" dirty="0">
                <a:solidFill>
                  <a:schemeClr val="dk1"/>
                </a:solidFill>
                <a:latin typeface="Times New Roman"/>
                <a:ea typeface="Times New Roman"/>
                <a:cs typeface="Times New Roman"/>
                <a:sym typeface="Times New Roman"/>
              </a:rPr>
              <a:t> 33</a:t>
            </a:r>
          </a:p>
          <a:p>
            <a:pPr marL="257175" indent="-104775">
              <a:buClr>
                <a:schemeClr val="dk1"/>
              </a:buClr>
              <a:buSzPct val="25000"/>
              <a:buNone/>
            </a:pPr>
            <a:endParaRPr sz="2400" dirty="0">
              <a:solidFill>
                <a:schemeClr val="dk1"/>
              </a:solidFill>
              <a:latin typeface="Times New Roman"/>
              <a:ea typeface="Times New Roman"/>
              <a:cs typeface="Times New Roman"/>
              <a:sym typeface="Times New Roman"/>
            </a:endParaRPr>
          </a:p>
        </p:txBody>
      </p:sp>
      <p:sp>
        <p:nvSpPr>
          <p:cNvPr id="134" name="Shape 134"/>
          <p:cNvSpPr txBox="1"/>
          <p:nvPr/>
        </p:nvSpPr>
        <p:spPr>
          <a:xfrm>
            <a:off x="2286001" y="6229350"/>
            <a:ext cx="1028699" cy="342900"/>
          </a:xfrm>
          <a:prstGeom prst="rect">
            <a:avLst/>
          </a:prstGeom>
          <a:noFill/>
          <a:ln>
            <a:noFill/>
          </a:ln>
        </p:spPr>
        <p:txBody>
          <a:bodyPr lIns="68569" tIns="34275" rIns="68569" bIns="34275" anchor="t" anchorCtr="0">
            <a:noAutofit/>
          </a:bodyPr>
          <a:lstStyle/>
          <a:p>
            <a:pPr>
              <a:buClr>
                <a:schemeClr val="dk1"/>
              </a:buClr>
              <a:buSzPct val="25000"/>
            </a:pPr>
            <a:r>
              <a:rPr lang="en-US" sz="180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400687538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386015" y="800250"/>
            <a:ext cx="4371974" cy="6858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DENSITY</a:t>
            </a:r>
          </a:p>
        </p:txBody>
      </p:sp>
      <p:sp>
        <p:nvSpPr>
          <p:cNvPr id="143" name="Shape 143"/>
          <p:cNvSpPr txBox="1">
            <a:spLocks noGrp="1"/>
          </p:cNvSpPr>
          <p:nvPr>
            <p:ph type="body" idx="1"/>
          </p:nvPr>
        </p:nvSpPr>
        <p:spPr>
          <a:xfrm>
            <a:off x="2084006" y="2020409"/>
            <a:ext cx="5143500" cy="6286499"/>
          </a:xfrm>
          <a:prstGeom prst="rect">
            <a:avLst/>
          </a:prstGeom>
          <a:noFill/>
          <a:ln>
            <a:noFill/>
          </a:ln>
        </p:spPr>
        <p:txBody>
          <a:bodyPr lIns="68569" tIns="34275" rIns="68569" bIns="34275" anchor="t" anchorCtr="0">
            <a:noAutofit/>
          </a:bodyPr>
          <a:lstStyle/>
          <a:p>
            <a:pPr marL="257175" indent="-214313">
              <a:lnSpc>
                <a:spcPct val="90000"/>
              </a:lnSpc>
              <a:spcBef>
                <a:spcPts val="0"/>
              </a:spcBef>
              <a:buClr>
                <a:schemeClr val="dk1"/>
              </a:buClr>
              <a:buSzPct val="100000"/>
              <a:buFont typeface="Times New Roman"/>
              <a:buChar char="•"/>
            </a:pPr>
            <a:r>
              <a:rPr lang="en-US" sz="2250" dirty="0">
                <a:solidFill>
                  <a:schemeClr val="dk1"/>
                </a:solidFill>
              </a:rPr>
              <a:t>Perform test on first load and whenever cylinders are made.</a:t>
            </a:r>
          </a:p>
          <a:p>
            <a:pPr marL="257175" indent="-214313">
              <a:lnSpc>
                <a:spcPct val="90000"/>
              </a:lnSpc>
              <a:spcBef>
                <a:spcPts val="585"/>
              </a:spcBef>
              <a:buClr>
                <a:schemeClr val="dk1"/>
              </a:buClr>
              <a:buSzPct val="100000"/>
              <a:buFont typeface="Times New Roman"/>
              <a:buChar char="•"/>
            </a:pPr>
            <a:r>
              <a:rPr lang="en-US" sz="2250" dirty="0">
                <a:solidFill>
                  <a:schemeClr val="dk1"/>
                </a:solidFill>
              </a:rPr>
              <a:t>Perform test on lightweight concrete.</a:t>
            </a:r>
          </a:p>
          <a:p>
            <a:pPr marL="257175" indent="-214313">
              <a:lnSpc>
                <a:spcPct val="90000"/>
              </a:lnSpc>
              <a:spcBef>
                <a:spcPts val="585"/>
              </a:spcBef>
              <a:buClr>
                <a:schemeClr val="dk1"/>
              </a:buClr>
              <a:buSzPct val="100000"/>
              <a:buFont typeface="Times New Roman"/>
              <a:buChar char="•"/>
            </a:pPr>
            <a:r>
              <a:rPr lang="en-US" sz="2250" dirty="0">
                <a:solidFill>
                  <a:schemeClr val="dk1"/>
                </a:solidFill>
              </a:rPr>
              <a:t>Record weight to the nearest 0.01 pound.</a:t>
            </a:r>
          </a:p>
          <a:p>
            <a:pPr marL="257175" indent="-214313">
              <a:lnSpc>
                <a:spcPct val="90000"/>
              </a:lnSpc>
              <a:spcBef>
                <a:spcPts val="585"/>
              </a:spcBef>
              <a:buClr>
                <a:schemeClr val="dk1"/>
              </a:buClr>
              <a:buSzPct val="100000"/>
              <a:buFont typeface="Times New Roman"/>
              <a:buChar char="•"/>
            </a:pPr>
            <a:r>
              <a:rPr lang="en-US" sz="2250" dirty="0">
                <a:solidFill>
                  <a:schemeClr val="dk1"/>
                </a:solidFill>
              </a:rPr>
              <a:t>Final answer must be recorded in pounds per cubic  feet (</a:t>
            </a:r>
            <a:r>
              <a:rPr lang="en-US" sz="2250" dirty="0" err="1">
                <a:solidFill>
                  <a:schemeClr val="dk1"/>
                </a:solidFill>
              </a:rPr>
              <a:t>pcf</a:t>
            </a:r>
            <a:r>
              <a:rPr lang="en-US" sz="2250" dirty="0">
                <a:solidFill>
                  <a:schemeClr val="dk1"/>
                </a:solidFill>
              </a:rPr>
              <a:t> or </a:t>
            </a:r>
            <a:r>
              <a:rPr lang="en-US" sz="2250" dirty="0" err="1">
                <a:solidFill>
                  <a:schemeClr val="dk1"/>
                </a:solidFill>
              </a:rPr>
              <a:t>lbs</a:t>
            </a:r>
            <a:r>
              <a:rPr lang="en-US" sz="2250" dirty="0">
                <a:solidFill>
                  <a:schemeClr val="dk1"/>
                </a:solidFill>
              </a:rPr>
              <a:t>/</a:t>
            </a:r>
            <a:r>
              <a:rPr lang="en-US" sz="2250" dirty="0" err="1">
                <a:solidFill>
                  <a:schemeClr val="dk1"/>
                </a:solidFill>
              </a:rPr>
              <a:t>cf</a:t>
            </a:r>
            <a:r>
              <a:rPr lang="en-US" sz="2250" dirty="0">
                <a:solidFill>
                  <a:schemeClr val="dk1"/>
                </a:solidFill>
              </a:rPr>
              <a:t> ).</a:t>
            </a:r>
          </a:p>
          <a:p>
            <a:pPr marL="257175" indent="-214313">
              <a:lnSpc>
                <a:spcPct val="90000"/>
              </a:lnSpc>
              <a:spcBef>
                <a:spcPts val="585"/>
              </a:spcBef>
              <a:buClr>
                <a:schemeClr val="dk1"/>
              </a:buClr>
              <a:buSzPct val="100000"/>
              <a:buFont typeface="Times New Roman"/>
              <a:buChar char="•"/>
            </a:pPr>
            <a:r>
              <a:rPr lang="en-US" sz="2250" dirty="0">
                <a:solidFill>
                  <a:schemeClr val="dk1"/>
                </a:solidFill>
              </a:rPr>
              <a:t>This test can be performed on standard concrete to determine yield and air content.</a:t>
            </a:r>
          </a:p>
        </p:txBody>
      </p:sp>
    </p:spTree>
    <p:extLst>
      <p:ext uri="{BB962C8B-B14F-4D97-AF65-F5344CB8AC3E}">
        <p14:creationId xmlns:p14="http://schemas.microsoft.com/office/powerpoint/2010/main" val="16532742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583396" y="446644"/>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2700" b="1" i="1">
                <a:solidFill>
                  <a:schemeClr val="dk2"/>
                </a:solidFill>
              </a:rPr>
              <a:t>DENSITY FORMULA</a:t>
            </a:r>
          </a:p>
        </p:txBody>
      </p:sp>
      <p:sp>
        <p:nvSpPr>
          <p:cNvPr id="150" name="Shape 150"/>
          <p:cNvSpPr txBox="1">
            <a:spLocks noGrp="1"/>
          </p:cNvSpPr>
          <p:nvPr>
            <p:ph type="body" idx="1"/>
          </p:nvPr>
        </p:nvSpPr>
        <p:spPr>
          <a:xfrm>
            <a:off x="2283356" y="2094788"/>
            <a:ext cx="4972050" cy="5600700"/>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25000"/>
              <a:buNone/>
            </a:pPr>
            <a:r>
              <a:rPr lang="en-US" sz="1800" b="1">
                <a:solidFill>
                  <a:schemeClr val="dk1"/>
                </a:solidFill>
              </a:rPr>
              <a:t>The formula used to calculate the unit weight is :</a:t>
            </a:r>
          </a:p>
          <a:p>
            <a:pPr marL="257175" indent="-257175">
              <a:buClr>
                <a:schemeClr val="dk1"/>
              </a:buClr>
              <a:buSzPct val="25000"/>
              <a:buNone/>
            </a:pPr>
            <a:endParaRPr sz="1800" b="1">
              <a:solidFill>
                <a:schemeClr val="dk1"/>
              </a:solidFill>
            </a:endParaRPr>
          </a:p>
          <a:p>
            <a:pPr marL="257175" indent="-257175">
              <a:spcBef>
                <a:spcPts val="360"/>
              </a:spcBef>
              <a:buClr>
                <a:schemeClr val="dk1"/>
              </a:buClr>
              <a:buSzPct val="25000"/>
              <a:buNone/>
            </a:pPr>
            <a:r>
              <a:rPr lang="en-US" sz="1800" b="1">
                <a:solidFill>
                  <a:schemeClr val="dk1"/>
                </a:solidFill>
              </a:rPr>
              <a:t>(</a:t>
            </a:r>
            <a:r>
              <a:rPr lang="en-US" sz="1800" b="1" u="sng">
                <a:solidFill>
                  <a:schemeClr val="dk1"/>
                </a:solidFill>
              </a:rPr>
              <a:t>Wt. Concrete and Bucket) - Wt. Bucket empty</a:t>
            </a:r>
          </a:p>
          <a:p>
            <a:pPr marL="257175" indent="-257175">
              <a:spcBef>
                <a:spcPts val="360"/>
              </a:spcBef>
              <a:buClr>
                <a:schemeClr val="dk1"/>
              </a:buClr>
              <a:buSzPct val="25000"/>
              <a:buNone/>
            </a:pPr>
            <a:r>
              <a:rPr lang="en-US" sz="1800" b="1">
                <a:solidFill>
                  <a:schemeClr val="dk1"/>
                </a:solidFill>
              </a:rPr>
              <a:t>			Volume of Bucket</a:t>
            </a:r>
          </a:p>
          <a:p>
            <a:pPr marL="257175" indent="-257175">
              <a:spcBef>
                <a:spcPts val="360"/>
              </a:spcBef>
              <a:buClr>
                <a:schemeClr val="dk1"/>
              </a:buClr>
              <a:buSzPct val="25000"/>
              <a:buNone/>
            </a:pPr>
            <a:endParaRPr sz="1800" b="1">
              <a:solidFill>
                <a:schemeClr val="dk1"/>
              </a:solidFill>
            </a:endParaRPr>
          </a:p>
          <a:p>
            <a:pPr marL="257175" indent="-257175">
              <a:buClr>
                <a:schemeClr val="dk1"/>
              </a:buClr>
              <a:buSzPct val="25000"/>
              <a:buNone/>
            </a:pPr>
            <a:r>
              <a:rPr lang="en-US" sz="1800" b="1" u="sng">
                <a:solidFill>
                  <a:schemeClr val="dk1"/>
                </a:solidFill>
              </a:rPr>
              <a:t>EXAMPLE:</a:t>
            </a:r>
          </a:p>
          <a:p>
            <a:pPr marL="257175" indent="-257175">
              <a:spcBef>
                <a:spcPts val="360"/>
              </a:spcBef>
              <a:buClr>
                <a:schemeClr val="dk1"/>
              </a:buClr>
              <a:buSzPct val="25000"/>
              <a:buNone/>
            </a:pPr>
            <a:r>
              <a:rPr lang="en-US" sz="1800" b="1">
                <a:solidFill>
                  <a:schemeClr val="dk1"/>
                </a:solidFill>
              </a:rPr>
              <a:t>Wt. of empty bucket		= 23.20 lbs</a:t>
            </a:r>
          </a:p>
          <a:p>
            <a:pPr marL="257175" indent="-257175">
              <a:spcBef>
                <a:spcPts val="360"/>
              </a:spcBef>
              <a:buClr>
                <a:schemeClr val="dk1"/>
              </a:buClr>
              <a:buSzPct val="25000"/>
              <a:buNone/>
            </a:pPr>
            <a:r>
              <a:rPr lang="en-US" sz="1800" b="1">
                <a:solidFill>
                  <a:schemeClr val="dk1"/>
                </a:solidFill>
              </a:rPr>
              <a:t>Wt. of concrete and bucket	= 94.80 lbs</a:t>
            </a:r>
          </a:p>
          <a:p>
            <a:pPr marL="257175" indent="-257175">
              <a:spcBef>
                <a:spcPts val="360"/>
              </a:spcBef>
              <a:buClr>
                <a:schemeClr val="dk1"/>
              </a:buClr>
              <a:buSzPct val="25000"/>
              <a:buNone/>
            </a:pPr>
            <a:r>
              <a:rPr lang="en-US" sz="1800" b="1">
                <a:solidFill>
                  <a:schemeClr val="dk1"/>
                </a:solidFill>
              </a:rPr>
              <a:t>Volume of bucket		= 0.51 cu. ft.</a:t>
            </a:r>
          </a:p>
          <a:p>
            <a:pPr marL="257175" indent="-257175">
              <a:spcBef>
                <a:spcPts val="360"/>
              </a:spcBef>
              <a:buClr>
                <a:schemeClr val="dk1"/>
              </a:buClr>
              <a:buSzPct val="25000"/>
              <a:buNone/>
            </a:pPr>
            <a:endParaRPr sz="1800" b="1">
              <a:solidFill>
                <a:schemeClr val="dk1"/>
              </a:solidFill>
            </a:endParaRPr>
          </a:p>
          <a:p>
            <a:pPr marL="257175" indent="-257175">
              <a:spcBef>
                <a:spcPts val="360"/>
              </a:spcBef>
              <a:buClr>
                <a:schemeClr val="dk1"/>
              </a:buClr>
              <a:buSzPct val="25000"/>
              <a:buNone/>
            </a:pPr>
            <a:r>
              <a:rPr lang="en-US" sz="1800" b="1">
                <a:solidFill>
                  <a:schemeClr val="dk1"/>
                </a:solidFill>
              </a:rPr>
              <a:t>	</a:t>
            </a:r>
            <a:r>
              <a:rPr lang="en-US" sz="1800" b="1" u="sng">
                <a:solidFill>
                  <a:schemeClr val="dk1"/>
                </a:solidFill>
              </a:rPr>
              <a:t>94.80 - 23.20 lbs</a:t>
            </a:r>
            <a:r>
              <a:rPr lang="en-US" sz="1800" b="1">
                <a:solidFill>
                  <a:schemeClr val="dk1"/>
                </a:solidFill>
              </a:rPr>
              <a:t>  =  </a:t>
            </a:r>
            <a:r>
              <a:rPr lang="en-US" sz="1800" b="1">
                <a:solidFill>
                  <a:srgbClr val="FF0000"/>
                </a:solidFill>
              </a:rPr>
              <a:t>140.39 lb/cu ft</a:t>
            </a:r>
            <a:r>
              <a:rPr lang="en-US" sz="1800" b="1">
                <a:solidFill>
                  <a:schemeClr val="dk1"/>
                </a:solidFill>
              </a:rPr>
              <a:t> </a:t>
            </a:r>
          </a:p>
          <a:p>
            <a:pPr marL="257175" indent="-257175">
              <a:spcBef>
                <a:spcPts val="360"/>
              </a:spcBef>
              <a:buClr>
                <a:schemeClr val="dk1"/>
              </a:buClr>
              <a:buSzPct val="25000"/>
              <a:buNone/>
            </a:pPr>
            <a:r>
              <a:rPr lang="en-US" sz="1800" b="1">
                <a:solidFill>
                  <a:schemeClr val="dk1"/>
                </a:solidFill>
              </a:rPr>
              <a:t>		0.51 cu. ft.</a:t>
            </a:r>
          </a:p>
          <a:p>
            <a:pPr marL="257175" indent="-257175">
              <a:spcBef>
                <a:spcPts val="360"/>
              </a:spcBef>
              <a:buClr>
                <a:schemeClr val="dk1"/>
              </a:buClr>
              <a:buSzPct val="25000"/>
              <a:buNone/>
            </a:pPr>
            <a:endParaRPr sz="1800" b="1">
              <a:solidFill>
                <a:schemeClr val="dk1"/>
              </a:solidFill>
            </a:endParaRPr>
          </a:p>
          <a:p>
            <a:pPr marL="257175" indent="-257175">
              <a:spcBef>
                <a:spcPts val="360"/>
              </a:spcBef>
              <a:buClr>
                <a:schemeClr val="dk1"/>
              </a:buClr>
              <a:buSzPct val="25000"/>
              <a:buNone/>
            </a:pPr>
            <a:r>
              <a:rPr lang="en-US" sz="1800">
                <a:solidFill>
                  <a:schemeClr val="dk1"/>
                </a:solidFill>
              </a:rPr>
              <a:t>.</a:t>
            </a:r>
          </a:p>
          <a:p>
            <a:pPr marL="257175" indent="-257175">
              <a:spcBef>
                <a:spcPts val="360"/>
              </a:spcBef>
              <a:buClr>
                <a:schemeClr val="dk1"/>
              </a:buClr>
              <a:buSzPct val="25000"/>
              <a:buNone/>
            </a:pPr>
            <a:endParaRPr sz="1800">
              <a:solidFill>
                <a:schemeClr val="dk1"/>
              </a:solidFill>
            </a:endParaRPr>
          </a:p>
          <a:p>
            <a:pPr marL="257175" indent="-142875">
              <a:spcBef>
                <a:spcPts val="360"/>
              </a:spcBef>
              <a:buClr>
                <a:schemeClr val="dk1"/>
              </a:buClr>
              <a:buSzPct val="25000"/>
              <a:buNone/>
            </a:pPr>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9110918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2171700" y="2185914"/>
            <a:ext cx="4972050" cy="4876875"/>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25000"/>
              <a:buNone/>
            </a:pPr>
            <a:r>
              <a:rPr lang="en-US" sz="1800">
                <a:solidFill>
                  <a:schemeClr val="dk1"/>
                </a:solidFill>
              </a:rPr>
              <a:t>Wt. of empty bucket		= 19.84 lbs</a:t>
            </a:r>
          </a:p>
          <a:p>
            <a:pPr marL="257175" indent="-257175">
              <a:buClr>
                <a:schemeClr val="dk1"/>
              </a:buClr>
              <a:buSzPct val="25000"/>
              <a:buNone/>
            </a:pPr>
            <a:r>
              <a:rPr lang="en-US" sz="1800">
                <a:solidFill>
                  <a:schemeClr val="dk1"/>
                </a:solidFill>
              </a:rPr>
              <a:t>Wt. of concrete &amp; bucket	= 92.26 lbs</a:t>
            </a:r>
          </a:p>
          <a:p>
            <a:pPr marL="257175" indent="-257175">
              <a:buClr>
                <a:schemeClr val="dk1"/>
              </a:buClr>
              <a:buSzPct val="25000"/>
              <a:buNone/>
            </a:pPr>
            <a:r>
              <a:rPr lang="en-US" sz="1800">
                <a:solidFill>
                  <a:schemeClr val="dk1"/>
                </a:solidFill>
              </a:rPr>
              <a:t>Volume of bucket		= 0.49cu.ft</a:t>
            </a:r>
          </a:p>
          <a:p>
            <a:pPr marL="257175" indent="-257175">
              <a:buClr>
                <a:schemeClr val="dk1"/>
              </a:buClr>
              <a:buSzPct val="25000"/>
              <a:buNone/>
            </a:pPr>
            <a:endParaRPr sz="1800">
              <a:solidFill>
                <a:schemeClr val="dk1"/>
              </a:solidFill>
            </a:endParaRPr>
          </a:p>
          <a:p>
            <a:pPr marL="257175" indent="-257175">
              <a:buClr>
                <a:schemeClr val="dk1"/>
              </a:buClr>
              <a:buSzPct val="25000"/>
              <a:buNone/>
            </a:pPr>
            <a:r>
              <a:rPr lang="en-US" sz="1800" b="1" i="1" u="sng">
                <a:solidFill>
                  <a:schemeClr val="dk1"/>
                </a:solidFill>
              </a:rPr>
              <a:t>SOLUTION:</a:t>
            </a:r>
          </a:p>
          <a:p>
            <a:pPr marL="257175" indent="-257175">
              <a:buClr>
                <a:schemeClr val="dk1"/>
              </a:buClr>
              <a:buSzPct val="25000"/>
              <a:buNone/>
            </a:pPr>
            <a:endParaRPr sz="1800">
              <a:solidFill>
                <a:schemeClr val="dk1"/>
              </a:solidFill>
            </a:endParaRPr>
          </a:p>
          <a:p>
            <a:pPr marL="257175" indent="-257175">
              <a:buClr>
                <a:schemeClr val="dk1"/>
              </a:buClr>
              <a:buSzPct val="25000"/>
              <a:buNone/>
            </a:pPr>
            <a:r>
              <a:rPr lang="en-US" sz="1800">
                <a:solidFill>
                  <a:schemeClr val="dk1"/>
                </a:solidFill>
              </a:rPr>
              <a:t>	</a:t>
            </a:r>
            <a:r>
              <a:rPr lang="en-US" sz="1800" u="sng">
                <a:solidFill>
                  <a:schemeClr val="dk1"/>
                </a:solidFill>
              </a:rPr>
              <a:t>92.26 - 19.84 lbs</a:t>
            </a:r>
            <a:r>
              <a:rPr lang="en-US" sz="1800">
                <a:solidFill>
                  <a:schemeClr val="dk1"/>
                </a:solidFill>
              </a:rPr>
              <a:t>  =  </a:t>
            </a:r>
            <a:r>
              <a:rPr lang="en-US" sz="1800">
                <a:solidFill>
                  <a:srgbClr val="FF0000"/>
                </a:solidFill>
              </a:rPr>
              <a:t>147.80 pcf	</a:t>
            </a:r>
            <a:r>
              <a:rPr lang="en-US" sz="1800">
                <a:solidFill>
                  <a:schemeClr val="dk1"/>
                </a:solidFill>
              </a:rPr>
              <a:t>		0.49 cu ft</a:t>
            </a:r>
          </a:p>
          <a:p>
            <a:pPr marL="257175" indent="-257175">
              <a:buClr>
                <a:schemeClr val="dk1"/>
              </a:buClr>
              <a:buSzPct val="25000"/>
              <a:buNone/>
            </a:pPr>
            <a:endParaRPr sz="1800">
              <a:solidFill>
                <a:schemeClr val="dk1"/>
              </a:solidFill>
            </a:endParaRPr>
          </a:p>
          <a:p>
            <a:pPr marL="257175" indent="-104775">
              <a:buClr>
                <a:schemeClr val="dk1"/>
              </a:buClr>
              <a:buSzPct val="25000"/>
              <a:buNone/>
            </a:pPr>
            <a:endParaRPr sz="1800">
              <a:solidFill>
                <a:schemeClr val="dk1"/>
              </a:solidFill>
            </a:endParaRPr>
          </a:p>
        </p:txBody>
      </p:sp>
      <p:sp>
        <p:nvSpPr>
          <p:cNvPr id="157" name="Shape 157"/>
          <p:cNvSpPr/>
          <p:nvPr/>
        </p:nvSpPr>
        <p:spPr>
          <a:xfrm>
            <a:off x="3305812" y="638044"/>
            <a:ext cx="2703824" cy="943856"/>
          </a:xfrm>
          <a:prstGeom prst="rect">
            <a:avLst/>
          </a:prstGeom>
        </p:spPr>
        <p:txBody>
          <a:bodyPr>
            <a:prstTxWarp prst="textPlain">
              <a:avLst/>
            </a:prstTxWarp>
          </a:bodyPr>
          <a:lstStyle/>
          <a:p>
            <a:pPr lvl="0" algn="l"/>
            <a:r>
              <a:rPr sz="1050">
                <a:ln w="12700" cap="flat" cmpd="sng">
                  <a:solidFill>
                    <a:srgbClr val="B2B2B2"/>
                  </a:solidFill>
                  <a:prstDash val="solid"/>
                  <a:miter/>
                  <a:headEnd type="none" w="med" len="med"/>
                  <a:tailEnd type="none" w="med" len="med"/>
                </a:ln>
                <a:gradFill>
                  <a:gsLst>
                    <a:gs pos="0">
                      <a:srgbClr val="520402"/>
                    </a:gs>
                    <a:gs pos="100000">
                      <a:srgbClr val="FFCC00"/>
                    </a:gs>
                  </a:gsLst>
                  <a:lin ang="5400000" scaled="0"/>
                </a:gradFill>
              </a:rPr>
              <a:t>EXAMPLE #2 </a:t>
            </a:r>
          </a:p>
        </p:txBody>
      </p:sp>
      <p:sp>
        <p:nvSpPr>
          <p:cNvPr id="158" name="Shape 158"/>
          <p:cNvSpPr txBox="1"/>
          <p:nvPr/>
        </p:nvSpPr>
        <p:spPr>
          <a:xfrm>
            <a:off x="3200400" y="5829302"/>
            <a:ext cx="3086100" cy="346471"/>
          </a:xfrm>
          <a:prstGeom prst="rect">
            <a:avLst/>
          </a:prstGeom>
          <a:noFill/>
          <a:ln>
            <a:noFill/>
          </a:ln>
        </p:spPr>
        <p:txBody>
          <a:bodyPr lIns="68569" tIns="34275" rIns="68569" bIns="34275" anchor="t" anchorCtr="0">
            <a:noAutofit/>
          </a:bodyPr>
          <a:lstStyle/>
          <a:p>
            <a:pPr>
              <a:buClr>
                <a:schemeClr val="dk1"/>
              </a:buClr>
              <a:buSzPct val="25000"/>
            </a:pPr>
            <a:r>
              <a:rPr lang="en-US" sz="1800">
                <a:solidFill>
                  <a:schemeClr val="dk1"/>
                </a:solidFill>
                <a:latin typeface="Times New Roman"/>
                <a:ea typeface="Times New Roman"/>
                <a:cs typeface="Times New Roman"/>
                <a:sym typeface="Times New Roman"/>
              </a:rPr>
              <a:t>NOT IN BOOK</a:t>
            </a:r>
          </a:p>
        </p:txBody>
      </p:sp>
    </p:spTree>
    <p:extLst>
      <p:ext uri="{BB962C8B-B14F-4D97-AF65-F5344CB8AC3E}">
        <p14:creationId xmlns:p14="http://schemas.microsoft.com/office/powerpoint/2010/main" val="39597550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2386013" y="604838"/>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CALCULATE YIELD</a:t>
            </a:r>
          </a:p>
        </p:txBody>
      </p:sp>
      <p:sp>
        <p:nvSpPr>
          <p:cNvPr id="165" name="Shape 165"/>
          <p:cNvSpPr txBox="1">
            <a:spLocks noGrp="1"/>
          </p:cNvSpPr>
          <p:nvPr>
            <p:ph type="body" idx="1"/>
          </p:nvPr>
        </p:nvSpPr>
        <p:spPr>
          <a:xfrm>
            <a:off x="2386015" y="2223732"/>
            <a:ext cx="4371974" cy="4895774"/>
          </a:xfrm>
          <a:prstGeom prst="rect">
            <a:avLst/>
          </a:prstGeom>
          <a:noFill/>
          <a:ln>
            <a:noFill/>
          </a:ln>
        </p:spPr>
        <p:txBody>
          <a:bodyPr lIns="68569" tIns="34275" rIns="68569" bIns="34275" anchor="t" anchorCtr="0">
            <a:noAutofit/>
          </a:bodyPr>
          <a:lstStyle/>
          <a:p>
            <a:pPr marL="257175" indent="-238125">
              <a:spcBef>
                <a:spcPts val="0"/>
              </a:spcBef>
              <a:buClr>
                <a:schemeClr val="dk1"/>
              </a:buClr>
              <a:buSzPct val="100000"/>
              <a:buFont typeface="Times New Roman"/>
              <a:buChar char="•"/>
            </a:pPr>
            <a:r>
              <a:rPr lang="en-US" sz="1800" b="1">
                <a:solidFill>
                  <a:schemeClr val="dk1"/>
                </a:solidFill>
              </a:rPr>
              <a:t>Yield: The volume of concrete produced from a mixture of known quantities of the component materials. Total all materials batched in pounds.</a:t>
            </a:r>
          </a:p>
          <a:p>
            <a:pPr marL="257175" indent="-238125">
              <a:spcBef>
                <a:spcPts val="420"/>
              </a:spcBef>
              <a:buClr>
                <a:schemeClr val="dk1"/>
              </a:buClr>
              <a:buSzPct val="100000"/>
              <a:buFont typeface="Times New Roman"/>
              <a:buChar char="•"/>
            </a:pPr>
            <a:r>
              <a:rPr lang="en-US" sz="1800" b="1">
                <a:solidFill>
                  <a:schemeClr val="dk1"/>
                </a:solidFill>
              </a:rPr>
              <a:t>Determine the field unit weight.</a:t>
            </a:r>
          </a:p>
          <a:p>
            <a:pPr marL="257175" indent="-238125">
              <a:spcBef>
                <a:spcPts val="420"/>
              </a:spcBef>
              <a:buClr>
                <a:schemeClr val="dk1"/>
              </a:buClr>
              <a:buSzPct val="100000"/>
              <a:buFont typeface="Times New Roman"/>
              <a:buChar char="•"/>
            </a:pPr>
            <a:r>
              <a:rPr lang="en-US" sz="1800" b="1">
                <a:solidFill>
                  <a:schemeClr val="dk1"/>
                </a:solidFill>
              </a:rPr>
              <a:t>Divide the total weight batched by the field unit weight.</a:t>
            </a:r>
          </a:p>
          <a:p>
            <a:pPr marL="257175" indent="-238125">
              <a:spcBef>
                <a:spcPts val="420"/>
              </a:spcBef>
              <a:buClr>
                <a:schemeClr val="dk1"/>
              </a:buClr>
              <a:buSzPct val="100000"/>
              <a:buFont typeface="Times New Roman"/>
              <a:buChar char="•"/>
            </a:pPr>
            <a:r>
              <a:rPr lang="en-US" sz="1800" b="1">
                <a:solidFill>
                  <a:schemeClr val="dk1"/>
                </a:solidFill>
              </a:rPr>
              <a:t>Pg 90</a:t>
            </a:r>
          </a:p>
          <a:p>
            <a:pPr marL="257175" indent="-257175">
              <a:spcBef>
                <a:spcPts val="420"/>
              </a:spcBef>
              <a:buClr>
                <a:schemeClr val="dk1"/>
              </a:buClr>
              <a:buSzPct val="25000"/>
              <a:buNone/>
            </a:pPr>
            <a:endParaRPr sz="1800" b="1">
              <a:solidFill>
                <a:schemeClr val="dk1"/>
              </a:solidFill>
            </a:endParaRPr>
          </a:p>
          <a:p>
            <a:pPr marL="257175" indent="-257175">
              <a:spcBef>
                <a:spcPts val="600"/>
              </a:spcBef>
              <a:buClr>
                <a:srgbClr val="FF0000"/>
              </a:buClr>
              <a:buSzPct val="25000"/>
              <a:buNone/>
            </a:pPr>
            <a:r>
              <a:rPr lang="en-US" sz="1800">
                <a:solidFill>
                  <a:srgbClr val="FF0000"/>
                </a:solidFill>
              </a:rPr>
              <a:t>Yield = </a:t>
            </a:r>
            <a:r>
              <a:rPr lang="en-US" sz="1800" u="sng">
                <a:solidFill>
                  <a:srgbClr val="FF0000"/>
                </a:solidFill>
              </a:rPr>
              <a:t>Total Wt. Batched</a:t>
            </a:r>
            <a:r>
              <a:rPr lang="en-US" sz="1800">
                <a:solidFill>
                  <a:srgbClr val="FF0000"/>
                </a:solidFill>
              </a:rPr>
              <a:t> </a:t>
            </a:r>
          </a:p>
          <a:p>
            <a:pPr marL="257175" indent="-257175">
              <a:spcBef>
                <a:spcPts val="600"/>
              </a:spcBef>
              <a:buClr>
                <a:srgbClr val="FF0000"/>
              </a:buClr>
              <a:buSzPct val="25000"/>
              <a:buNone/>
            </a:pPr>
            <a:r>
              <a:rPr lang="en-US" sz="1800">
                <a:solidFill>
                  <a:srgbClr val="FF0000"/>
                </a:solidFill>
              </a:rPr>
              <a:t> Field Density x 27</a:t>
            </a:r>
          </a:p>
        </p:txBody>
      </p:sp>
    </p:spTree>
    <p:extLst>
      <p:ext uri="{BB962C8B-B14F-4D97-AF65-F5344CB8AC3E}">
        <p14:creationId xmlns:p14="http://schemas.microsoft.com/office/powerpoint/2010/main" val="42178423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387525" y="570157"/>
            <a:ext cx="4362975" cy="1054124"/>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YIELD EXAMPLE</a:t>
            </a:r>
          </a:p>
        </p:txBody>
      </p:sp>
      <p:sp>
        <p:nvSpPr>
          <p:cNvPr id="172" name="Shape 172"/>
          <p:cNvSpPr txBox="1">
            <a:spLocks noGrp="1"/>
          </p:cNvSpPr>
          <p:nvPr>
            <p:ph type="body" idx="1"/>
          </p:nvPr>
        </p:nvSpPr>
        <p:spPr>
          <a:xfrm>
            <a:off x="2393576" y="2248347"/>
            <a:ext cx="4356675" cy="3877875"/>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100000"/>
              <a:buFont typeface="Times New Roman"/>
              <a:buChar char="•"/>
            </a:pPr>
            <a:r>
              <a:rPr lang="en-US" sz="2400" b="1">
                <a:solidFill>
                  <a:schemeClr val="dk1"/>
                </a:solidFill>
              </a:rPr>
              <a:t>Given the following weights, determine the yield.</a:t>
            </a:r>
          </a:p>
          <a:p>
            <a:pPr marL="257175" indent="-257175">
              <a:buClr>
                <a:schemeClr val="dk1"/>
              </a:buClr>
              <a:buSzPct val="25000"/>
              <a:buNone/>
            </a:pPr>
            <a:r>
              <a:rPr lang="en-US" sz="2400" b="1">
                <a:solidFill>
                  <a:schemeClr val="dk1"/>
                </a:solidFill>
              </a:rPr>
              <a:t>		Cement		564 lbs</a:t>
            </a:r>
          </a:p>
          <a:p>
            <a:pPr marL="257175" indent="-257175">
              <a:buClr>
                <a:schemeClr val="dk1"/>
              </a:buClr>
              <a:buSzPct val="25000"/>
              <a:buNone/>
            </a:pPr>
            <a:r>
              <a:rPr lang="en-US" sz="2400" b="1">
                <a:solidFill>
                  <a:schemeClr val="dk1"/>
                </a:solidFill>
              </a:rPr>
              <a:t>		Stone		1948 lbs</a:t>
            </a:r>
          </a:p>
          <a:p>
            <a:pPr marL="257175" indent="-257175">
              <a:buClr>
                <a:schemeClr val="dk1"/>
              </a:buClr>
              <a:buSzPct val="25000"/>
              <a:buNone/>
            </a:pPr>
            <a:r>
              <a:rPr lang="en-US" sz="2400" b="1">
                <a:solidFill>
                  <a:schemeClr val="dk1"/>
                </a:solidFill>
              </a:rPr>
              <a:t>		Sand		1100 lbs</a:t>
            </a:r>
          </a:p>
          <a:p>
            <a:pPr marL="257175" indent="-257175">
              <a:buClr>
                <a:schemeClr val="dk1"/>
              </a:buClr>
              <a:buSzPct val="25000"/>
              <a:buNone/>
            </a:pPr>
            <a:r>
              <a:rPr lang="en-US" sz="2400" b="1">
                <a:solidFill>
                  <a:schemeClr val="dk1"/>
                </a:solidFill>
              </a:rPr>
              <a:t>		Water		34.5 gals</a:t>
            </a:r>
          </a:p>
          <a:p>
            <a:pPr marL="257175" indent="-257175">
              <a:buClr>
                <a:schemeClr val="dk1"/>
              </a:buClr>
              <a:buSzPct val="25000"/>
              <a:buNone/>
            </a:pPr>
            <a:endParaRPr sz="2400" b="1">
              <a:solidFill>
                <a:schemeClr val="dk1"/>
              </a:solidFill>
            </a:endParaRPr>
          </a:p>
          <a:p>
            <a:pPr marL="257175" indent="-257175">
              <a:buClr>
                <a:schemeClr val="dk1"/>
              </a:buClr>
              <a:buSzPct val="25000"/>
              <a:buNone/>
            </a:pPr>
            <a:r>
              <a:rPr lang="en-US" sz="2400" b="1">
                <a:solidFill>
                  <a:schemeClr val="dk1"/>
                </a:solidFill>
              </a:rPr>
              <a:t>		Field Density 144.20 p.c.f.</a:t>
            </a:r>
          </a:p>
        </p:txBody>
      </p:sp>
    </p:spTree>
    <p:extLst>
      <p:ext uri="{BB962C8B-B14F-4D97-AF65-F5344CB8AC3E}">
        <p14:creationId xmlns:p14="http://schemas.microsoft.com/office/powerpoint/2010/main" val="315774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990600" y="838200"/>
            <a:ext cx="7162799" cy="74294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HYDRATION</a:t>
            </a:r>
          </a:p>
        </p:txBody>
      </p:sp>
      <p:sp>
        <p:nvSpPr>
          <p:cNvPr id="66" name="Shape 66"/>
          <p:cNvSpPr txBox="1">
            <a:spLocks noGrp="1"/>
          </p:cNvSpPr>
          <p:nvPr>
            <p:ph type="body" idx="1"/>
          </p:nvPr>
        </p:nvSpPr>
        <p:spPr>
          <a:xfrm>
            <a:off x="685800" y="1447800"/>
            <a:ext cx="7772400" cy="4648198"/>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chemeClr val="dk1"/>
              </a:buClr>
              <a:buSzPct val="100000"/>
              <a:buFont typeface="Courier New"/>
              <a:buChar char="o"/>
            </a:pPr>
            <a:r>
              <a:rPr lang="en-US" sz="2800" b="0" i="0" u="none" strike="noStrike" cap="none" dirty="0">
                <a:solidFill>
                  <a:schemeClr val="dk1"/>
                </a:solidFill>
                <a:latin typeface="Verdana"/>
                <a:ea typeface="Verdana"/>
                <a:cs typeface="Verdana"/>
                <a:sym typeface="Verdana"/>
              </a:rPr>
              <a:t>The chemical reaction between water and cement</a:t>
            </a:r>
            <a:r>
              <a:rPr lang="en-US" sz="1800" b="0" i="0" u="none" strike="noStrike" cap="none" dirty="0">
                <a:solidFill>
                  <a:schemeClr val="dk1"/>
                </a:solidFill>
                <a:latin typeface="Verdana"/>
                <a:ea typeface="Verdana"/>
                <a:cs typeface="Verdana"/>
                <a:sym typeface="Verdana"/>
              </a:rPr>
              <a:t>.</a:t>
            </a:r>
          </a:p>
          <a:p>
            <a:pPr marL="342900" marR="0" lvl="0" indent="-342900" algn="ctr" rtl="0">
              <a:lnSpc>
                <a:spcPct val="100000"/>
              </a:lnSpc>
              <a:spcBef>
                <a:spcPts val="1320"/>
              </a:spcBef>
              <a:spcAft>
                <a:spcPts val="0"/>
              </a:spcAft>
              <a:buClr>
                <a:schemeClr val="dk1"/>
              </a:buClr>
              <a:buSzPct val="25000"/>
              <a:buFont typeface="Arial"/>
              <a:buNone/>
            </a:pPr>
            <a:r>
              <a:rPr lang="en-US" sz="3600" b="0" i="0" u="none" strike="noStrike" cap="none" dirty="0">
                <a:solidFill>
                  <a:srgbClr val="000000"/>
                </a:solidFill>
                <a:latin typeface="Arial"/>
                <a:ea typeface="Arial"/>
                <a:cs typeface="Arial"/>
                <a:sym typeface="Arial"/>
              </a:rPr>
              <a:t>WATER + CEMENT = HYDRATION</a:t>
            </a:r>
          </a:p>
          <a:p>
            <a:pPr marL="342900" marR="0" lvl="0" indent="-342900" algn="l" rtl="0">
              <a:lnSpc>
                <a:spcPct val="100000"/>
              </a:lnSpc>
              <a:spcBef>
                <a:spcPts val="1160"/>
              </a:spcBef>
              <a:spcAft>
                <a:spcPts val="0"/>
              </a:spcAft>
              <a:buClr>
                <a:srgbClr val="000000"/>
              </a:buClr>
              <a:buSzPct val="100000"/>
              <a:buFont typeface="Courier New"/>
              <a:buChar char="o"/>
            </a:pPr>
            <a:r>
              <a:rPr lang="en-US" sz="2800" b="0" i="0" u="none" strike="noStrike" cap="none" dirty="0">
                <a:solidFill>
                  <a:srgbClr val="000000"/>
                </a:solidFill>
                <a:latin typeface="Verdana"/>
                <a:ea typeface="Verdana"/>
                <a:cs typeface="Verdana"/>
                <a:sym typeface="Verdana"/>
              </a:rPr>
              <a:t>When  </a:t>
            </a:r>
            <a:r>
              <a:rPr lang="en-US" sz="2800" b="1" i="1" u="none" strike="noStrike" cap="none" dirty="0">
                <a:solidFill>
                  <a:srgbClr val="000000"/>
                </a:solidFill>
                <a:latin typeface="Verdana"/>
                <a:ea typeface="Verdana"/>
                <a:cs typeface="Verdana"/>
                <a:sym typeface="Verdana"/>
              </a:rPr>
              <a:t>HYDRATION </a:t>
            </a:r>
            <a:r>
              <a:rPr lang="en-US" sz="2800" b="0" i="0" u="none" strike="noStrike" cap="none" dirty="0">
                <a:solidFill>
                  <a:srgbClr val="000000"/>
                </a:solidFill>
                <a:latin typeface="Verdana"/>
                <a:ea typeface="Verdana"/>
                <a:cs typeface="Verdana"/>
                <a:sym typeface="Verdana"/>
              </a:rPr>
              <a:t>stops -- strength gain stops!</a:t>
            </a:r>
          </a:p>
          <a:p>
            <a:pPr marL="342900" marR="0" lvl="0" indent="-342900" algn="l" rtl="0">
              <a:lnSpc>
                <a:spcPct val="100000"/>
              </a:lnSpc>
              <a:spcBef>
                <a:spcPts val="1160"/>
              </a:spcBef>
              <a:spcAft>
                <a:spcPts val="600"/>
              </a:spcAft>
              <a:buClr>
                <a:srgbClr val="000000"/>
              </a:buClr>
              <a:buSzPct val="100000"/>
              <a:buFont typeface="Courier New"/>
              <a:buChar char="o"/>
            </a:pPr>
            <a:r>
              <a:rPr lang="en-US" sz="2800" b="0" i="0" u="none" strike="noStrike" cap="none" dirty="0">
                <a:solidFill>
                  <a:srgbClr val="000000"/>
                </a:solidFill>
                <a:latin typeface="Verdana"/>
                <a:ea typeface="Verdana"/>
                <a:cs typeface="Verdana"/>
                <a:sym typeface="Verdana"/>
              </a:rPr>
              <a:t>Concrete needs moisture so hydration can continue--this is why curing is so important!</a:t>
            </a:r>
          </a:p>
        </p:txBody>
      </p:sp>
    </p:spTree>
    <p:extLst>
      <p:ext uri="{BB962C8B-B14F-4D97-AF65-F5344CB8AC3E}">
        <p14:creationId xmlns:p14="http://schemas.microsoft.com/office/powerpoint/2010/main" val="157456846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2333833" y="474563"/>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SOLUTION</a:t>
            </a:r>
          </a:p>
        </p:txBody>
      </p:sp>
      <p:sp>
        <p:nvSpPr>
          <p:cNvPr id="179" name="Shape 179"/>
          <p:cNvSpPr txBox="1">
            <a:spLocks noGrp="1"/>
          </p:cNvSpPr>
          <p:nvPr>
            <p:ph type="body" idx="1"/>
          </p:nvPr>
        </p:nvSpPr>
        <p:spPr>
          <a:xfrm>
            <a:off x="2691413" y="2264982"/>
            <a:ext cx="4371974" cy="5124374"/>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100000"/>
              <a:buFont typeface="Times New Roman"/>
              <a:buChar char="•"/>
            </a:pPr>
            <a:r>
              <a:rPr lang="en-US" sz="1950" b="1">
                <a:solidFill>
                  <a:schemeClr val="dk1"/>
                </a:solidFill>
              </a:rPr>
              <a:t>Add all materials in pounds.</a:t>
            </a:r>
          </a:p>
          <a:p>
            <a:pPr marL="257175" indent="-257175">
              <a:spcBef>
                <a:spcPts val="390"/>
              </a:spcBef>
              <a:buClr>
                <a:schemeClr val="dk1"/>
              </a:buClr>
              <a:buSzPct val="25000"/>
              <a:buNone/>
            </a:pPr>
            <a:r>
              <a:rPr lang="en-US" sz="1950" b="1">
                <a:solidFill>
                  <a:schemeClr val="dk1"/>
                </a:solidFill>
              </a:rPr>
              <a:t>	564 + 1948 + 1100 + (34.5 X 8.33) = 3899 lbs.</a:t>
            </a:r>
          </a:p>
          <a:p>
            <a:pPr marL="257175" indent="-257175">
              <a:spcBef>
                <a:spcPts val="390"/>
              </a:spcBef>
              <a:buClr>
                <a:schemeClr val="dk1"/>
              </a:buClr>
              <a:buSzPct val="100000"/>
              <a:buFont typeface="Times New Roman"/>
              <a:buChar char="•"/>
            </a:pPr>
            <a:r>
              <a:rPr lang="en-US" sz="1950" b="1">
                <a:solidFill>
                  <a:schemeClr val="dk1"/>
                </a:solidFill>
              </a:rPr>
              <a:t>Divide total weight by field density.</a:t>
            </a:r>
          </a:p>
          <a:p>
            <a:pPr marL="257175" indent="-133350">
              <a:spcBef>
                <a:spcPts val="390"/>
              </a:spcBef>
              <a:buClr>
                <a:schemeClr val="dk1"/>
              </a:buClr>
              <a:buSzPct val="25000"/>
              <a:buNone/>
            </a:pPr>
            <a:endParaRPr sz="1950" b="1">
              <a:solidFill>
                <a:schemeClr val="dk1"/>
              </a:solidFill>
            </a:endParaRPr>
          </a:p>
          <a:p>
            <a:pPr marL="257175" indent="-133350">
              <a:spcBef>
                <a:spcPts val="390"/>
              </a:spcBef>
              <a:buClr>
                <a:schemeClr val="dk1"/>
              </a:buClr>
              <a:buSzPct val="25000"/>
              <a:buNone/>
            </a:pPr>
            <a:endParaRPr sz="1950" b="1">
              <a:solidFill>
                <a:schemeClr val="dk1"/>
              </a:solidFill>
            </a:endParaRPr>
          </a:p>
          <a:p>
            <a:pPr marL="257175" indent="-257175">
              <a:spcBef>
                <a:spcPts val="390"/>
              </a:spcBef>
              <a:buClr>
                <a:schemeClr val="dk1"/>
              </a:buClr>
              <a:buSzPct val="100000"/>
              <a:buFont typeface="Times New Roman"/>
              <a:buChar char="•"/>
            </a:pPr>
            <a:r>
              <a:rPr lang="en-US" sz="1950" b="1">
                <a:solidFill>
                  <a:schemeClr val="dk1"/>
                </a:solidFill>
              </a:rPr>
              <a:t>Yield =    </a:t>
            </a:r>
            <a:r>
              <a:rPr lang="en-US" sz="1950" b="1" u="sng">
                <a:solidFill>
                  <a:schemeClr val="dk1"/>
                </a:solidFill>
              </a:rPr>
              <a:t>3899 lbs.</a:t>
            </a:r>
            <a:r>
              <a:rPr lang="en-US" sz="1950" b="1">
                <a:solidFill>
                  <a:schemeClr val="dk1"/>
                </a:solidFill>
              </a:rPr>
              <a:t>   = 27.03 cf    	                   	         144.20 pcf</a:t>
            </a:r>
          </a:p>
          <a:p>
            <a:pPr marL="257175" indent="-257175">
              <a:spcBef>
                <a:spcPts val="390"/>
              </a:spcBef>
              <a:buClr>
                <a:schemeClr val="dk1"/>
              </a:buClr>
              <a:buSzPct val="25000"/>
              <a:buNone/>
            </a:pPr>
            <a:r>
              <a:rPr lang="en-US" sz="1950" b="1">
                <a:solidFill>
                  <a:schemeClr val="dk1"/>
                </a:solidFill>
              </a:rPr>
              <a:t>                  27.03/27 = 1.0 cy</a:t>
            </a:r>
          </a:p>
          <a:p>
            <a:pPr marL="257175" indent="-257175">
              <a:spcBef>
                <a:spcPts val="390"/>
              </a:spcBef>
              <a:buClr>
                <a:schemeClr val="dk1"/>
              </a:buClr>
              <a:buSzPct val="25000"/>
              <a:buNone/>
            </a:pPr>
            <a:endParaRPr sz="1950" b="1">
              <a:solidFill>
                <a:schemeClr val="dk1"/>
              </a:solidFill>
            </a:endParaRPr>
          </a:p>
          <a:p>
            <a:pPr marL="257175" indent="-257175">
              <a:spcBef>
                <a:spcPts val="390"/>
              </a:spcBef>
              <a:buClr>
                <a:schemeClr val="dk1"/>
              </a:buClr>
              <a:buSzPct val="25000"/>
              <a:buNone/>
            </a:pPr>
            <a:r>
              <a:rPr lang="en-US" sz="1950" b="1">
                <a:solidFill>
                  <a:schemeClr val="dk1"/>
                </a:solidFill>
              </a:rPr>
              <a:t>  </a:t>
            </a:r>
            <a:r>
              <a:rPr lang="en-US" sz="1950" b="1">
                <a:solidFill>
                  <a:srgbClr val="FF0000"/>
                </a:solidFill>
              </a:rPr>
              <a:t>Yield =</a:t>
            </a:r>
            <a:r>
              <a:rPr lang="en-US" sz="1950" b="1">
                <a:solidFill>
                  <a:schemeClr val="dk1"/>
                </a:solidFill>
              </a:rPr>
              <a:t> </a:t>
            </a:r>
            <a:r>
              <a:rPr lang="en-US" sz="1950" b="1" u="sng">
                <a:solidFill>
                  <a:srgbClr val="FF0000"/>
                </a:solidFill>
              </a:rPr>
              <a:t>1.0 Cu. Yd.</a:t>
            </a:r>
          </a:p>
        </p:txBody>
      </p:sp>
    </p:spTree>
    <p:extLst>
      <p:ext uri="{BB962C8B-B14F-4D97-AF65-F5344CB8AC3E}">
        <p14:creationId xmlns:p14="http://schemas.microsoft.com/office/powerpoint/2010/main" val="22005262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386015" y="521100"/>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CALCULATE</a:t>
            </a:r>
            <a:br>
              <a:rPr lang="en-US" sz="3600" b="1" i="1">
                <a:solidFill>
                  <a:schemeClr val="dk2"/>
                </a:solidFill>
              </a:rPr>
            </a:br>
            <a:r>
              <a:rPr lang="en-US" sz="3600" b="1" i="1">
                <a:solidFill>
                  <a:schemeClr val="dk2"/>
                </a:solidFill>
              </a:rPr>
              <a:t>AIR CONTENT</a:t>
            </a:r>
          </a:p>
        </p:txBody>
      </p:sp>
      <p:sp>
        <p:nvSpPr>
          <p:cNvPr id="186" name="Shape 186"/>
          <p:cNvSpPr txBox="1">
            <a:spLocks noGrp="1"/>
          </p:cNvSpPr>
          <p:nvPr>
            <p:ph type="body" idx="1"/>
          </p:nvPr>
        </p:nvSpPr>
        <p:spPr>
          <a:xfrm>
            <a:off x="2488371" y="2084157"/>
            <a:ext cx="4371974" cy="4895774"/>
          </a:xfrm>
          <a:prstGeom prst="rect">
            <a:avLst/>
          </a:prstGeom>
          <a:noFill/>
          <a:ln>
            <a:noFill/>
          </a:ln>
        </p:spPr>
        <p:txBody>
          <a:bodyPr lIns="68569" tIns="34275" rIns="68569" bIns="34275" anchor="t" anchorCtr="0">
            <a:noAutofit/>
          </a:bodyPr>
          <a:lstStyle/>
          <a:p>
            <a:pPr marL="257175" indent="-209550">
              <a:spcBef>
                <a:spcPts val="0"/>
              </a:spcBef>
              <a:buClr>
                <a:schemeClr val="dk1"/>
              </a:buClr>
              <a:buSzPct val="100000"/>
              <a:buFont typeface="Times New Roman"/>
              <a:buChar char="•"/>
            </a:pPr>
            <a:r>
              <a:rPr lang="en-US" sz="2250" dirty="0">
                <a:solidFill>
                  <a:schemeClr val="dk1"/>
                </a:solidFill>
              </a:rPr>
              <a:t>The formula for calculating % air is:</a:t>
            </a:r>
          </a:p>
          <a:p>
            <a:pPr marL="942975" indent="-257175">
              <a:spcBef>
                <a:spcPts val="600"/>
              </a:spcBef>
              <a:buClr>
                <a:srgbClr val="FF0000"/>
              </a:buClr>
              <a:buSzPct val="25000"/>
              <a:buNone/>
            </a:pPr>
            <a:r>
              <a:rPr lang="en-US" sz="2250" dirty="0">
                <a:solidFill>
                  <a:srgbClr val="FF0000"/>
                </a:solidFill>
              </a:rPr>
              <a:t>% Air  =  </a:t>
            </a:r>
            <a:r>
              <a:rPr lang="en-US" sz="2250" u="sng" dirty="0">
                <a:solidFill>
                  <a:srgbClr val="FF0000"/>
                </a:solidFill>
              </a:rPr>
              <a:t>T - W</a:t>
            </a:r>
            <a:r>
              <a:rPr lang="en-US" sz="2250" dirty="0">
                <a:solidFill>
                  <a:srgbClr val="FF0000"/>
                </a:solidFill>
              </a:rPr>
              <a:t>  X  100</a:t>
            </a:r>
          </a:p>
          <a:p>
            <a:pPr marL="257175" indent="-257175">
              <a:spcBef>
                <a:spcPts val="600"/>
              </a:spcBef>
              <a:buClr>
                <a:srgbClr val="FF0000"/>
              </a:buClr>
              <a:buSzPct val="25000"/>
              <a:buNone/>
            </a:pPr>
            <a:r>
              <a:rPr lang="en-US" sz="2250" dirty="0">
                <a:solidFill>
                  <a:srgbClr val="FF0000"/>
                </a:solidFill>
              </a:rPr>
              <a:t>  			         T</a:t>
            </a:r>
          </a:p>
          <a:p>
            <a:pPr marL="257175" indent="-257175">
              <a:buClr>
                <a:schemeClr val="dk1"/>
              </a:buClr>
              <a:buSzPct val="25000"/>
              <a:buNone/>
            </a:pPr>
            <a:r>
              <a:rPr lang="en-US" sz="2250" dirty="0">
                <a:solidFill>
                  <a:schemeClr val="dk1"/>
                </a:solidFill>
              </a:rPr>
              <a:t>T = Theoretical Density of concrete computed on an </a:t>
            </a:r>
            <a:r>
              <a:rPr lang="en-US" sz="2250" dirty="0" err="1">
                <a:solidFill>
                  <a:schemeClr val="dk1"/>
                </a:solidFill>
              </a:rPr>
              <a:t>airfree</a:t>
            </a:r>
            <a:r>
              <a:rPr lang="en-US" sz="2250" dirty="0">
                <a:solidFill>
                  <a:schemeClr val="dk1"/>
                </a:solidFill>
              </a:rPr>
              <a:t> basis.</a:t>
            </a:r>
          </a:p>
          <a:p>
            <a:pPr marL="257175" indent="-257175">
              <a:buClr>
                <a:schemeClr val="dk1"/>
              </a:buClr>
              <a:buSzPct val="25000"/>
              <a:buNone/>
            </a:pPr>
            <a:r>
              <a:rPr lang="en-US" sz="2250" dirty="0">
                <a:solidFill>
                  <a:schemeClr val="dk1"/>
                </a:solidFill>
              </a:rPr>
              <a:t>W = Density of concrete.</a:t>
            </a:r>
          </a:p>
        </p:txBody>
      </p:sp>
    </p:spTree>
    <p:extLst>
      <p:ext uri="{BB962C8B-B14F-4D97-AF65-F5344CB8AC3E}">
        <p14:creationId xmlns:p14="http://schemas.microsoft.com/office/powerpoint/2010/main" val="12772323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324552" y="381525"/>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AIR</a:t>
            </a:r>
          </a:p>
        </p:txBody>
      </p:sp>
      <p:sp>
        <p:nvSpPr>
          <p:cNvPr id="193" name="Shape 193"/>
          <p:cNvSpPr txBox="1">
            <a:spLocks noGrp="1"/>
          </p:cNvSpPr>
          <p:nvPr>
            <p:ph type="body" idx="1"/>
          </p:nvPr>
        </p:nvSpPr>
        <p:spPr>
          <a:xfrm>
            <a:off x="2386015" y="1342426"/>
            <a:ext cx="4371974" cy="5181525"/>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100000"/>
              <a:buFont typeface="Times New Roman"/>
              <a:buChar char="•"/>
            </a:pPr>
            <a:r>
              <a:rPr lang="en-US" sz="2400">
                <a:solidFill>
                  <a:schemeClr val="dk1"/>
                </a:solidFill>
              </a:rPr>
              <a:t>Theoretical Density = 159.65pcf</a:t>
            </a:r>
          </a:p>
          <a:p>
            <a:pPr marL="257175" indent="-104775">
              <a:buClr>
                <a:schemeClr val="dk1"/>
              </a:buClr>
              <a:buSzPct val="25000"/>
              <a:buNone/>
            </a:pPr>
            <a:endParaRPr sz="2400">
              <a:solidFill>
                <a:schemeClr val="dk1"/>
              </a:solidFill>
            </a:endParaRPr>
          </a:p>
          <a:p>
            <a:pPr marL="257175" indent="-257175">
              <a:buClr>
                <a:schemeClr val="dk1"/>
              </a:buClr>
              <a:buSzPct val="100000"/>
              <a:buFont typeface="Times New Roman"/>
              <a:buChar char="•"/>
            </a:pPr>
            <a:r>
              <a:rPr lang="en-US" sz="2400">
                <a:solidFill>
                  <a:schemeClr val="dk1"/>
                </a:solidFill>
              </a:rPr>
              <a:t>Density (W) = 149.20 pcf</a:t>
            </a:r>
          </a:p>
          <a:p>
            <a:pPr marL="257175" indent="-104775">
              <a:buClr>
                <a:schemeClr val="dk1"/>
              </a:buClr>
              <a:buSzPct val="25000"/>
              <a:buNone/>
            </a:pPr>
            <a:endParaRPr sz="2400">
              <a:solidFill>
                <a:schemeClr val="dk1"/>
              </a:solidFill>
            </a:endParaRPr>
          </a:p>
          <a:p>
            <a:pPr marL="257175" indent="-257175">
              <a:buClr>
                <a:schemeClr val="dk1"/>
              </a:buClr>
              <a:buSzPct val="100000"/>
              <a:buFont typeface="Times New Roman"/>
              <a:buChar char="•"/>
            </a:pPr>
            <a:r>
              <a:rPr lang="en-US" sz="2400">
                <a:solidFill>
                  <a:schemeClr val="dk1"/>
                </a:solidFill>
              </a:rPr>
              <a:t>What is the % air content?</a:t>
            </a:r>
          </a:p>
          <a:p>
            <a:pPr marL="257175" indent="-104775">
              <a:buClr>
                <a:schemeClr val="dk1"/>
              </a:buClr>
              <a:buSzPct val="25000"/>
              <a:buNone/>
            </a:pPr>
            <a:endParaRPr sz="2400">
              <a:solidFill>
                <a:schemeClr val="dk1"/>
              </a:solidFill>
            </a:endParaRPr>
          </a:p>
          <a:p>
            <a:pPr marL="257175" indent="-257175">
              <a:buClr>
                <a:schemeClr val="dk1"/>
              </a:buClr>
              <a:buSzPct val="25000"/>
              <a:buNone/>
            </a:pPr>
            <a:r>
              <a:rPr lang="en-US" sz="2400">
                <a:solidFill>
                  <a:schemeClr val="dk1"/>
                </a:solidFill>
              </a:rPr>
              <a:t>% Air = </a:t>
            </a:r>
            <a:r>
              <a:rPr lang="en-US" sz="2400" u="sng">
                <a:solidFill>
                  <a:schemeClr val="dk1"/>
                </a:solidFill>
              </a:rPr>
              <a:t>159.65 - 149.20 </a:t>
            </a:r>
            <a:r>
              <a:rPr lang="en-US" sz="2400">
                <a:solidFill>
                  <a:schemeClr val="dk1"/>
                </a:solidFill>
              </a:rPr>
              <a:t> X 100</a:t>
            </a:r>
          </a:p>
          <a:p>
            <a:pPr marL="257175" indent="-257175">
              <a:buClr>
                <a:schemeClr val="dk1"/>
              </a:buClr>
              <a:buSzPct val="25000"/>
              <a:buNone/>
            </a:pPr>
            <a:r>
              <a:rPr lang="en-US" sz="2400">
                <a:solidFill>
                  <a:schemeClr val="dk1"/>
                </a:solidFill>
              </a:rPr>
              <a:t>                      159.65</a:t>
            </a:r>
          </a:p>
          <a:p>
            <a:pPr marL="257175" indent="-257175">
              <a:buClr>
                <a:schemeClr val="dk1"/>
              </a:buClr>
              <a:buSzPct val="25000"/>
              <a:buNone/>
            </a:pPr>
            <a:endParaRPr sz="2400">
              <a:solidFill>
                <a:schemeClr val="dk1"/>
              </a:solidFill>
            </a:endParaRPr>
          </a:p>
          <a:p>
            <a:pPr marL="257175" indent="-257175">
              <a:spcBef>
                <a:spcPts val="660"/>
              </a:spcBef>
              <a:buClr>
                <a:srgbClr val="FF0000"/>
              </a:buClr>
              <a:buSzPct val="25000"/>
              <a:buNone/>
            </a:pPr>
            <a:r>
              <a:rPr lang="en-US" sz="3000">
                <a:solidFill>
                  <a:srgbClr val="FF0000"/>
                </a:solidFill>
              </a:rPr>
              <a:t>				</a:t>
            </a:r>
            <a:r>
              <a:rPr lang="en-US" sz="3300">
                <a:solidFill>
                  <a:srgbClr val="FF0000"/>
                </a:solidFill>
              </a:rPr>
              <a:t>% Air = 6.5%</a:t>
            </a:r>
          </a:p>
        </p:txBody>
      </p:sp>
      <p:sp>
        <p:nvSpPr>
          <p:cNvPr id="194" name="Shape 194"/>
          <p:cNvSpPr txBox="1"/>
          <p:nvPr/>
        </p:nvSpPr>
        <p:spPr>
          <a:xfrm>
            <a:off x="5600700" y="6286500"/>
            <a:ext cx="1314450" cy="342900"/>
          </a:xfrm>
          <a:prstGeom prst="rect">
            <a:avLst/>
          </a:prstGeom>
          <a:noFill/>
          <a:ln>
            <a:noFill/>
          </a:ln>
        </p:spPr>
        <p:txBody>
          <a:bodyPr lIns="68569" tIns="34275" rIns="68569" bIns="34275" anchor="t" anchorCtr="0">
            <a:noAutofit/>
          </a:bodyPr>
          <a:lstStyle/>
          <a:p>
            <a:pPr>
              <a:buClr>
                <a:schemeClr val="dk1"/>
              </a:buClr>
              <a:buSzPct val="25000"/>
            </a:pPr>
            <a:r>
              <a:rPr lang="en-US" sz="1800" b="1">
                <a:solidFill>
                  <a:schemeClr val="dk1"/>
                </a:solidFill>
                <a:latin typeface="Times New Roman"/>
                <a:ea typeface="Times New Roman"/>
                <a:cs typeface="Times New Roman"/>
                <a:sym typeface="Times New Roman"/>
              </a:rPr>
              <a:t>Pg 92</a:t>
            </a:r>
          </a:p>
        </p:txBody>
      </p:sp>
    </p:spTree>
    <p:extLst>
      <p:ext uri="{BB962C8B-B14F-4D97-AF65-F5344CB8AC3E}">
        <p14:creationId xmlns:p14="http://schemas.microsoft.com/office/powerpoint/2010/main" val="2016467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386015" y="588881"/>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AIR CONTENT</a:t>
            </a:r>
          </a:p>
        </p:txBody>
      </p:sp>
      <p:sp>
        <p:nvSpPr>
          <p:cNvPr id="201" name="Shape 201"/>
          <p:cNvSpPr txBox="1">
            <a:spLocks noGrp="1"/>
          </p:cNvSpPr>
          <p:nvPr>
            <p:ph type="body" idx="1"/>
          </p:nvPr>
        </p:nvSpPr>
        <p:spPr>
          <a:xfrm>
            <a:off x="2511977" y="2073544"/>
            <a:ext cx="4371974" cy="5086350"/>
          </a:xfrm>
          <a:prstGeom prst="rect">
            <a:avLst/>
          </a:prstGeom>
          <a:noFill/>
          <a:ln>
            <a:noFill/>
          </a:ln>
        </p:spPr>
        <p:txBody>
          <a:bodyPr lIns="68569" tIns="34275" rIns="68569" bIns="34275" anchor="t" anchorCtr="0">
            <a:noAutofit/>
          </a:bodyPr>
          <a:lstStyle/>
          <a:p>
            <a:pPr marL="257175" indent="-223838">
              <a:spcBef>
                <a:spcPts val="0"/>
              </a:spcBef>
              <a:buClr>
                <a:schemeClr val="dk1"/>
              </a:buClr>
              <a:buSzPct val="100000"/>
              <a:buFont typeface="Times New Roman"/>
              <a:buChar char="•"/>
            </a:pPr>
            <a:r>
              <a:rPr lang="en-US" sz="1800" b="1">
                <a:solidFill>
                  <a:schemeClr val="dk1"/>
                </a:solidFill>
              </a:rPr>
              <a:t>Run test on first load and a random load per 30 cubic yards (yd</a:t>
            </a:r>
            <a:r>
              <a:rPr lang="en-US" sz="1800" b="1" baseline="30000">
                <a:solidFill>
                  <a:schemeClr val="dk1"/>
                </a:solidFill>
              </a:rPr>
              <a:t>3)</a:t>
            </a:r>
            <a:r>
              <a:rPr lang="en-US" sz="1800" b="1">
                <a:solidFill>
                  <a:schemeClr val="dk1"/>
                </a:solidFill>
              </a:rPr>
              <a:t>, when cylinders are made.</a:t>
            </a:r>
          </a:p>
          <a:p>
            <a:pPr marL="257175" indent="-223838">
              <a:spcBef>
                <a:spcPts val="465"/>
              </a:spcBef>
              <a:buClr>
                <a:schemeClr val="dk1"/>
              </a:buClr>
              <a:buSzPct val="100000"/>
              <a:buFont typeface="Times New Roman"/>
              <a:buChar char="•"/>
            </a:pPr>
            <a:r>
              <a:rPr lang="en-US" sz="1800" b="1">
                <a:solidFill>
                  <a:schemeClr val="dk1"/>
                </a:solidFill>
              </a:rPr>
              <a:t>Air Specifications 4.5 -7.5%</a:t>
            </a:r>
          </a:p>
          <a:p>
            <a:pPr marL="257175" indent="-223838">
              <a:spcBef>
                <a:spcPts val="465"/>
              </a:spcBef>
              <a:buClr>
                <a:schemeClr val="dk1"/>
              </a:buClr>
              <a:buSzPct val="100000"/>
              <a:buFont typeface="Times New Roman"/>
              <a:buChar char="•"/>
            </a:pPr>
            <a:r>
              <a:rPr lang="en-US" sz="1800" b="1">
                <a:solidFill>
                  <a:schemeClr val="dk1"/>
                </a:solidFill>
              </a:rPr>
              <a:t>Type B meter was used in the Concrete Field Tech course</a:t>
            </a:r>
          </a:p>
          <a:p>
            <a:pPr marL="257175" indent="-223838">
              <a:spcBef>
                <a:spcPts val="465"/>
              </a:spcBef>
              <a:buClr>
                <a:schemeClr val="dk1"/>
              </a:buClr>
              <a:buSzPct val="100000"/>
              <a:buFont typeface="Times New Roman"/>
              <a:buChar char="•"/>
            </a:pPr>
            <a:r>
              <a:rPr lang="en-US" sz="1800" b="1">
                <a:solidFill>
                  <a:schemeClr val="dk1"/>
                </a:solidFill>
              </a:rPr>
              <a:t>An aggregate correction factor is subtracted.</a:t>
            </a:r>
          </a:p>
          <a:p>
            <a:pPr marL="257175" indent="-223838">
              <a:spcBef>
                <a:spcPts val="465"/>
              </a:spcBef>
              <a:buClr>
                <a:schemeClr val="dk1"/>
              </a:buClr>
              <a:buSzPct val="100000"/>
              <a:buFont typeface="Times New Roman"/>
              <a:buChar char="•"/>
            </a:pPr>
            <a:r>
              <a:rPr lang="en-US" sz="1800" b="1">
                <a:solidFill>
                  <a:schemeClr val="dk1"/>
                </a:solidFill>
              </a:rPr>
              <a:t>Begin the air test within 5 minutes after obtaining the sample. </a:t>
            </a:r>
          </a:p>
        </p:txBody>
      </p:sp>
    </p:spTree>
    <p:extLst>
      <p:ext uri="{BB962C8B-B14F-4D97-AF65-F5344CB8AC3E}">
        <p14:creationId xmlns:p14="http://schemas.microsoft.com/office/powerpoint/2010/main" val="40647801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2386015" y="822825"/>
            <a:ext cx="4371974" cy="85725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VOLUMETRIC AIR METHOD</a:t>
            </a:r>
          </a:p>
        </p:txBody>
      </p:sp>
      <p:sp>
        <p:nvSpPr>
          <p:cNvPr id="208" name="Shape 208"/>
          <p:cNvSpPr txBox="1">
            <a:spLocks noGrp="1"/>
          </p:cNvSpPr>
          <p:nvPr>
            <p:ph type="body" idx="1"/>
          </p:nvPr>
        </p:nvSpPr>
        <p:spPr>
          <a:xfrm>
            <a:off x="2000250" y="2124019"/>
            <a:ext cx="5143500" cy="5829300"/>
          </a:xfrm>
          <a:prstGeom prst="rect">
            <a:avLst/>
          </a:prstGeom>
          <a:noFill/>
          <a:ln>
            <a:noFill/>
          </a:ln>
        </p:spPr>
        <p:txBody>
          <a:bodyPr lIns="68569" tIns="34275" rIns="68569" bIns="34275" anchor="t" anchorCtr="0">
            <a:noAutofit/>
          </a:bodyPr>
          <a:lstStyle/>
          <a:p>
            <a:pPr marL="257175" indent="-204788">
              <a:spcBef>
                <a:spcPts val="0"/>
              </a:spcBef>
              <a:buClr>
                <a:schemeClr val="dk1"/>
              </a:buClr>
              <a:buSzPct val="100000"/>
              <a:buFont typeface="Times New Roman"/>
              <a:buChar char="•"/>
            </a:pPr>
            <a:r>
              <a:rPr lang="en-US" sz="1800" b="1">
                <a:solidFill>
                  <a:schemeClr val="dk1"/>
                </a:solidFill>
              </a:rPr>
              <a:t>Perform test on the first load, and a random load per 30 cubic yards (yd</a:t>
            </a:r>
            <a:r>
              <a:rPr lang="en-US" sz="1800" b="1" baseline="30000">
                <a:solidFill>
                  <a:schemeClr val="dk1"/>
                </a:solidFill>
              </a:rPr>
              <a:t>3</a:t>
            </a:r>
            <a:r>
              <a:rPr lang="en-US" sz="1800" b="1">
                <a:solidFill>
                  <a:schemeClr val="dk1"/>
                </a:solidFill>
              </a:rPr>
              <a:t>), and when cylinders are made.</a:t>
            </a:r>
          </a:p>
          <a:p>
            <a:pPr marL="257175" indent="-204788">
              <a:spcBef>
                <a:spcPts val="525"/>
              </a:spcBef>
              <a:buClr>
                <a:schemeClr val="dk1"/>
              </a:buClr>
              <a:buSzPct val="100000"/>
              <a:buFont typeface="Times New Roman"/>
              <a:buChar char="•"/>
            </a:pPr>
            <a:r>
              <a:rPr lang="en-US" sz="1800" b="1">
                <a:solidFill>
                  <a:schemeClr val="dk1"/>
                </a:solidFill>
              </a:rPr>
              <a:t>Must be performed when using lightweight concrete.</a:t>
            </a:r>
          </a:p>
          <a:p>
            <a:pPr marL="257175" indent="-204788">
              <a:spcBef>
                <a:spcPts val="525"/>
              </a:spcBef>
              <a:buClr>
                <a:schemeClr val="dk1"/>
              </a:buClr>
              <a:buSzPct val="100000"/>
              <a:buFont typeface="Times New Roman"/>
              <a:buChar char="•"/>
            </a:pPr>
            <a:r>
              <a:rPr lang="en-US" sz="1800" b="1">
                <a:solidFill>
                  <a:schemeClr val="dk1"/>
                </a:solidFill>
              </a:rPr>
              <a:t>Record air content to the nearest quarter percent (0.25%).</a:t>
            </a:r>
          </a:p>
          <a:p>
            <a:pPr marL="257175" indent="-204788">
              <a:spcBef>
                <a:spcPts val="525"/>
              </a:spcBef>
              <a:buClr>
                <a:schemeClr val="dk1"/>
              </a:buClr>
              <a:buSzPct val="100000"/>
              <a:buFont typeface="Times New Roman"/>
              <a:buChar char="•"/>
            </a:pPr>
            <a:r>
              <a:rPr lang="en-US" sz="1800" b="1">
                <a:solidFill>
                  <a:schemeClr val="dk1"/>
                </a:solidFill>
              </a:rPr>
              <a:t>Air specifications - 4.5% to 7.5%.</a:t>
            </a:r>
          </a:p>
          <a:p>
            <a:pPr marL="257175" indent="-204788">
              <a:spcBef>
                <a:spcPts val="525"/>
              </a:spcBef>
              <a:buClr>
                <a:schemeClr val="dk1"/>
              </a:buClr>
              <a:buSzPct val="100000"/>
              <a:buFont typeface="Times New Roman"/>
              <a:buChar char="•"/>
            </a:pPr>
            <a:r>
              <a:rPr lang="en-US" sz="1800" b="1">
                <a:solidFill>
                  <a:schemeClr val="dk1"/>
                </a:solidFill>
              </a:rPr>
              <a:t>Do not fill past the “zero” mark.</a:t>
            </a:r>
          </a:p>
        </p:txBody>
      </p:sp>
    </p:spTree>
    <p:extLst>
      <p:ext uri="{BB962C8B-B14F-4D97-AF65-F5344CB8AC3E}">
        <p14:creationId xmlns:p14="http://schemas.microsoft.com/office/powerpoint/2010/main" val="20580419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2056088" y="2074856"/>
            <a:ext cx="5143500" cy="5657850"/>
          </a:xfrm>
          <a:prstGeom prst="rect">
            <a:avLst/>
          </a:prstGeom>
          <a:noFill/>
          <a:ln>
            <a:noFill/>
          </a:ln>
        </p:spPr>
        <p:txBody>
          <a:bodyPr lIns="68569" tIns="34275" rIns="68569" bIns="34275" anchor="t" anchorCtr="0">
            <a:noAutofit/>
          </a:bodyPr>
          <a:lstStyle/>
          <a:p>
            <a:pPr marL="257175" indent="-257175">
              <a:lnSpc>
                <a:spcPct val="80000"/>
              </a:lnSpc>
              <a:spcBef>
                <a:spcPts val="0"/>
              </a:spcBef>
              <a:buClr>
                <a:srgbClr val="FF0000"/>
              </a:buClr>
              <a:buSzPct val="100000"/>
              <a:buFont typeface="Times New Roman"/>
              <a:buChar char="•"/>
            </a:pPr>
            <a:r>
              <a:rPr lang="en-US" sz="2100">
                <a:solidFill>
                  <a:schemeClr val="dk1"/>
                </a:solidFill>
              </a:rPr>
              <a:t>Obtain a representative sample from the middle of the load by passing the receptacle through the entire discharge stream or divert the stream completely into the receptacle.</a:t>
            </a:r>
          </a:p>
          <a:p>
            <a:pPr marL="257175" indent="-257175">
              <a:lnSpc>
                <a:spcPct val="80000"/>
              </a:lnSpc>
              <a:spcBef>
                <a:spcPts val="420"/>
              </a:spcBef>
              <a:buClr>
                <a:srgbClr val="FF0000"/>
              </a:buClr>
              <a:buSzPct val="100000"/>
              <a:buFont typeface="Times New Roman"/>
              <a:buChar char="•"/>
            </a:pPr>
            <a:r>
              <a:rPr lang="en-US" sz="2100">
                <a:solidFill>
                  <a:schemeClr val="dk1"/>
                </a:solidFill>
              </a:rPr>
              <a:t>The minimum size sample obtained shall be one cubic foot.</a:t>
            </a:r>
          </a:p>
          <a:p>
            <a:pPr marL="257175" indent="-257175">
              <a:lnSpc>
                <a:spcPct val="80000"/>
              </a:lnSpc>
              <a:spcBef>
                <a:spcPts val="420"/>
              </a:spcBef>
              <a:buClr>
                <a:srgbClr val="FF0000"/>
              </a:buClr>
              <a:buSzPct val="100000"/>
              <a:buFont typeface="Times New Roman"/>
              <a:buChar char="•"/>
            </a:pPr>
            <a:r>
              <a:rPr lang="en-US" sz="2100">
                <a:solidFill>
                  <a:schemeClr val="dk1"/>
                </a:solidFill>
              </a:rPr>
              <a:t>Transport the sample to the location at which the cylinders are to be made.  It should be away from the movement of heavy equipment and other sources of vibration.</a:t>
            </a:r>
          </a:p>
        </p:txBody>
      </p:sp>
      <p:sp>
        <p:nvSpPr>
          <p:cNvPr id="215" name="Shape 215"/>
          <p:cNvSpPr/>
          <p:nvPr/>
        </p:nvSpPr>
        <p:spPr>
          <a:xfrm>
            <a:off x="2372456" y="794907"/>
            <a:ext cx="4599849" cy="805612"/>
          </a:xfrm>
          <a:prstGeom prst="rect">
            <a:avLst/>
          </a:prstGeom>
        </p:spPr>
        <p:txBody>
          <a:bodyPr>
            <a:prstTxWarp prst="textPlain">
              <a:avLst/>
            </a:prstTxWarp>
          </a:bodyPr>
          <a:lstStyle/>
          <a:p>
            <a:pPr lvl="0" algn="l"/>
            <a:r>
              <a:rPr sz="1050">
                <a:ln w="12700" cap="flat" cmpd="sng">
                  <a:solidFill>
                    <a:srgbClr val="B2B2B2"/>
                  </a:solidFill>
                  <a:prstDash val="solid"/>
                  <a:miter/>
                  <a:headEnd type="none" w="med" len="med"/>
                  <a:tailEnd type="none" w="med" len="med"/>
                </a:ln>
                <a:gradFill>
                  <a:gsLst>
                    <a:gs pos="0">
                      <a:srgbClr val="520402"/>
                    </a:gs>
                    <a:gs pos="100000">
                      <a:srgbClr val="FFCC00"/>
                    </a:gs>
                  </a:gsLst>
                  <a:lin ang="5400000" scaled="0"/>
                </a:gradFill>
              </a:rPr>
              <a:t>CYLINDER INFO. </a:t>
            </a:r>
          </a:p>
        </p:txBody>
      </p:sp>
    </p:spTree>
    <p:extLst>
      <p:ext uri="{BB962C8B-B14F-4D97-AF65-F5344CB8AC3E}">
        <p14:creationId xmlns:p14="http://schemas.microsoft.com/office/powerpoint/2010/main" val="12403270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2046788" y="2279494"/>
            <a:ext cx="5143500" cy="5657850"/>
          </a:xfrm>
          <a:prstGeom prst="rect">
            <a:avLst/>
          </a:prstGeom>
          <a:noFill/>
          <a:ln>
            <a:noFill/>
          </a:ln>
        </p:spPr>
        <p:txBody>
          <a:bodyPr lIns="68569" tIns="34275" rIns="68569" bIns="34275" anchor="t" anchorCtr="0">
            <a:noAutofit/>
          </a:bodyPr>
          <a:lstStyle/>
          <a:p>
            <a:pPr marL="257175" indent="-257175">
              <a:lnSpc>
                <a:spcPct val="80000"/>
              </a:lnSpc>
              <a:spcBef>
                <a:spcPts val="0"/>
              </a:spcBef>
              <a:buClr>
                <a:srgbClr val="FF0000"/>
              </a:buClr>
              <a:buSzPct val="100000"/>
              <a:buFont typeface="Times New Roman"/>
              <a:buChar char="•"/>
            </a:pPr>
            <a:r>
              <a:rPr lang="en-US" sz="2100">
                <a:solidFill>
                  <a:schemeClr val="dk1"/>
                </a:solidFill>
              </a:rPr>
              <a:t>Air, slump, and temperature tests must be run before cylinders are molded.</a:t>
            </a:r>
          </a:p>
          <a:p>
            <a:pPr marL="257175" indent="-257175">
              <a:lnSpc>
                <a:spcPct val="80000"/>
              </a:lnSpc>
              <a:spcBef>
                <a:spcPts val="0"/>
              </a:spcBef>
              <a:buClr>
                <a:srgbClr val="FF0000"/>
              </a:buClr>
              <a:buSzPct val="100000"/>
              <a:buFont typeface="Times New Roman"/>
              <a:buChar char="•"/>
            </a:pPr>
            <a:r>
              <a:rPr lang="en-US" sz="2100">
                <a:solidFill>
                  <a:schemeClr val="dk1"/>
                </a:solidFill>
              </a:rPr>
              <a:t>The process of making the cylinders should begin no later than 15 minutes after obtaining the sample.</a:t>
            </a:r>
          </a:p>
          <a:p>
            <a:pPr marL="257175" indent="-257175">
              <a:lnSpc>
                <a:spcPct val="80000"/>
              </a:lnSpc>
              <a:spcBef>
                <a:spcPts val="0"/>
              </a:spcBef>
              <a:buClr>
                <a:srgbClr val="FF0000"/>
              </a:buClr>
              <a:buSzPct val="100000"/>
              <a:buFont typeface="Times New Roman"/>
              <a:buChar char="•"/>
            </a:pPr>
            <a:r>
              <a:rPr lang="en-US" sz="2100">
                <a:solidFill>
                  <a:schemeClr val="dk1"/>
                </a:solidFill>
              </a:rPr>
              <a:t>One sample will consist of 2 cylinders.</a:t>
            </a:r>
          </a:p>
          <a:p>
            <a:pPr marL="257175" indent="-257175">
              <a:lnSpc>
                <a:spcPct val="80000"/>
              </a:lnSpc>
              <a:spcBef>
                <a:spcPts val="0"/>
              </a:spcBef>
              <a:buClr>
                <a:srgbClr val="FF0000"/>
              </a:buClr>
              <a:buSzPct val="100000"/>
              <a:buFont typeface="Times New Roman"/>
              <a:buChar char="•"/>
            </a:pPr>
            <a:r>
              <a:rPr lang="en-US" sz="2100">
                <a:solidFill>
                  <a:schemeClr val="dk1"/>
                </a:solidFill>
              </a:rPr>
              <a:t>Make the cylinders simultaneously following the procedure described in AASHTO T23.</a:t>
            </a:r>
          </a:p>
          <a:p>
            <a:pPr marL="257175" indent="-257175">
              <a:lnSpc>
                <a:spcPct val="80000"/>
              </a:lnSpc>
              <a:spcBef>
                <a:spcPts val="0"/>
              </a:spcBef>
              <a:buClr>
                <a:srgbClr val="FF0000"/>
              </a:buClr>
              <a:buSzPct val="100000"/>
              <a:buNone/>
            </a:pPr>
            <a:endParaRPr sz="2100">
              <a:solidFill>
                <a:schemeClr val="dk1"/>
              </a:solidFill>
            </a:endParaRPr>
          </a:p>
        </p:txBody>
      </p:sp>
      <p:sp>
        <p:nvSpPr>
          <p:cNvPr id="222" name="Shape 222"/>
          <p:cNvSpPr/>
          <p:nvPr/>
        </p:nvSpPr>
        <p:spPr>
          <a:xfrm>
            <a:off x="2583816" y="385481"/>
            <a:ext cx="4069438" cy="1177818"/>
          </a:xfrm>
          <a:prstGeom prst="rect">
            <a:avLst/>
          </a:prstGeom>
        </p:spPr>
        <p:txBody>
          <a:bodyPr>
            <a:prstTxWarp prst="textPlain">
              <a:avLst/>
            </a:prstTxWarp>
          </a:bodyPr>
          <a:lstStyle/>
          <a:p>
            <a:pPr lvl="0" algn="l"/>
            <a:r>
              <a:rPr sz="1050">
                <a:ln w="12700" cap="flat" cmpd="sng">
                  <a:solidFill>
                    <a:srgbClr val="B2B2B2"/>
                  </a:solidFill>
                  <a:prstDash val="solid"/>
                  <a:miter/>
                  <a:headEnd type="none" w="med" len="med"/>
                  <a:tailEnd type="none" w="med" len="med"/>
                </a:ln>
                <a:gradFill>
                  <a:gsLst>
                    <a:gs pos="0">
                      <a:srgbClr val="520402"/>
                    </a:gs>
                    <a:gs pos="100000">
                      <a:srgbClr val="FFCC00"/>
                    </a:gs>
                  </a:gsLst>
                  <a:lin ang="5400000" scaled="0"/>
                </a:gradFill>
              </a:rPr>
              <a:t>CYLINDER INFO. </a:t>
            </a:r>
          </a:p>
        </p:txBody>
      </p:sp>
    </p:spTree>
    <p:extLst>
      <p:ext uri="{BB962C8B-B14F-4D97-AF65-F5344CB8AC3E}">
        <p14:creationId xmlns:p14="http://schemas.microsoft.com/office/powerpoint/2010/main" val="222055353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2068050" y="2149200"/>
            <a:ext cx="5143500" cy="5657850"/>
          </a:xfrm>
          <a:prstGeom prst="rect">
            <a:avLst/>
          </a:prstGeom>
          <a:noFill/>
          <a:ln>
            <a:noFill/>
          </a:ln>
        </p:spPr>
        <p:txBody>
          <a:bodyPr lIns="68569" tIns="34275" rIns="68569" bIns="34275" anchor="t" anchorCtr="0">
            <a:noAutofit/>
          </a:bodyPr>
          <a:lstStyle/>
          <a:p>
            <a:pPr marL="257175" indent="-257175">
              <a:lnSpc>
                <a:spcPct val="80000"/>
              </a:lnSpc>
              <a:spcBef>
                <a:spcPts val="0"/>
              </a:spcBef>
              <a:buClr>
                <a:srgbClr val="FF0000"/>
              </a:buClr>
              <a:buSzPct val="100000"/>
              <a:buFont typeface="Times New Roman"/>
              <a:buChar char="•"/>
            </a:pPr>
            <a:r>
              <a:rPr lang="en-US" sz="2100">
                <a:solidFill>
                  <a:schemeClr val="dk1"/>
                </a:solidFill>
              </a:rPr>
              <a:t>The air temperature surrounding the stored cylinders shall be 60-80 0F.</a:t>
            </a:r>
          </a:p>
          <a:p>
            <a:pPr marL="257175" indent="-257175">
              <a:lnSpc>
                <a:spcPct val="80000"/>
              </a:lnSpc>
              <a:spcBef>
                <a:spcPts val="0"/>
              </a:spcBef>
              <a:buClr>
                <a:srgbClr val="FF0000"/>
              </a:buClr>
              <a:buSzPct val="100000"/>
              <a:buFont typeface="Times New Roman"/>
              <a:buChar char="•"/>
            </a:pPr>
            <a:r>
              <a:rPr lang="en-US" sz="2100">
                <a:solidFill>
                  <a:schemeClr val="dk1"/>
                </a:solidFill>
              </a:rPr>
              <a:t>Maintain the cylinders in the field at a temperature of 60-80 0F.  This is done in hot weather by shading, placing a wet covering over them, burying them in damp sand, immersing them in water, sealing them in a plastic bag with water in it, etc.  In cold weather, place the cylinders in an insulated or heated curing box.</a:t>
            </a:r>
          </a:p>
          <a:p>
            <a:pPr marL="257175" indent="-257175">
              <a:lnSpc>
                <a:spcPct val="80000"/>
              </a:lnSpc>
              <a:spcBef>
                <a:spcPts val="0"/>
              </a:spcBef>
              <a:buClr>
                <a:srgbClr val="FF0000"/>
              </a:buClr>
              <a:buSzPct val="100000"/>
              <a:buNone/>
            </a:pPr>
            <a:endParaRPr sz="2100">
              <a:solidFill>
                <a:schemeClr val="dk1"/>
              </a:solidFill>
            </a:endParaRPr>
          </a:p>
        </p:txBody>
      </p:sp>
      <p:sp>
        <p:nvSpPr>
          <p:cNvPr id="229" name="Shape 229"/>
          <p:cNvSpPr/>
          <p:nvPr/>
        </p:nvSpPr>
        <p:spPr>
          <a:xfrm>
            <a:off x="2344538" y="431681"/>
            <a:ext cx="4590530" cy="1121982"/>
          </a:xfrm>
          <a:prstGeom prst="rect">
            <a:avLst/>
          </a:prstGeom>
        </p:spPr>
        <p:txBody>
          <a:bodyPr>
            <a:prstTxWarp prst="textPlain">
              <a:avLst/>
            </a:prstTxWarp>
          </a:bodyPr>
          <a:lstStyle/>
          <a:p>
            <a:pPr lvl="0" algn="l"/>
            <a:r>
              <a:rPr sz="1050">
                <a:ln w="12700" cap="flat" cmpd="sng">
                  <a:solidFill>
                    <a:srgbClr val="B2B2B2"/>
                  </a:solidFill>
                  <a:prstDash val="solid"/>
                  <a:miter/>
                  <a:headEnd type="none" w="med" len="med"/>
                  <a:tailEnd type="none" w="med" len="med"/>
                </a:ln>
                <a:gradFill>
                  <a:gsLst>
                    <a:gs pos="0">
                      <a:srgbClr val="520402"/>
                    </a:gs>
                    <a:gs pos="100000">
                      <a:srgbClr val="FFCC00"/>
                    </a:gs>
                  </a:gsLst>
                  <a:lin ang="5400000" scaled="0"/>
                </a:gradFill>
              </a:rPr>
              <a:t>CYLINDER INFO. </a:t>
            </a:r>
          </a:p>
        </p:txBody>
      </p:sp>
    </p:spTree>
    <p:extLst>
      <p:ext uri="{BB962C8B-B14F-4D97-AF65-F5344CB8AC3E}">
        <p14:creationId xmlns:p14="http://schemas.microsoft.com/office/powerpoint/2010/main" val="26649890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2000250" y="2000325"/>
            <a:ext cx="5143500" cy="5657850"/>
          </a:xfrm>
          <a:prstGeom prst="rect">
            <a:avLst/>
          </a:prstGeom>
          <a:noFill/>
          <a:ln>
            <a:noFill/>
          </a:ln>
        </p:spPr>
        <p:txBody>
          <a:bodyPr lIns="68569" tIns="34275" rIns="68569" bIns="34275" anchor="t" anchorCtr="0">
            <a:noAutofit/>
          </a:bodyPr>
          <a:lstStyle/>
          <a:p>
            <a:pPr marL="257175" indent="-257175">
              <a:lnSpc>
                <a:spcPct val="80000"/>
              </a:lnSpc>
              <a:spcBef>
                <a:spcPts val="0"/>
              </a:spcBef>
              <a:buClr>
                <a:srgbClr val="FF0000"/>
              </a:buClr>
              <a:buSzPct val="100000"/>
              <a:buFont typeface="Times New Roman"/>
              <a:buChar char="•"/>
            </a:pPr>
            <a:r>
              <a:rPr lang="en-US" sz="2100">
                <a:solidFill>
                  <a:schemeClr val="dk1"/>
                </a:solidFill>
              </a:rPr>
              <a:t>A sample card shall be filled out and shall be submitted along with the cylinders.</a:t>
            </a:r>
          </a:p>
          <a:p>
            <a:pPr marL="257175" indent="-257175">
              <a:lnSpc>
                <a:spcPct val="80000"/>
              </a:lnSpc>
              <a:spcBef>
                <a:spcPts val="0"/>
              </a:spcBef>
              <a:buClr>
                <a:srgbClr val="FF0000"/>
              </a:buClr>
              <a:buSzPct val="100000"/>
              <a:buFont typeface="Times New Roman"/>
              <a:buChar char="•"/>
            </a:pPr>
            <a:r>
              <a:rPr lang="en-US" sz="2100">
                <a:solidFill>
                  <a:schemeClr val="dk1"/>
                </a:solidFill>
              </a:rPr>
              <a:t>Transport the cylinders to the laboratory within 72 hours after they are made.  Protect the cylinders from jarring during transport.</a:t>
            </a:r>
          </a:p>
          <a:p>
            <a:pPr marL="257175" indent="-257175">
              <a:lnSpc>
                <a:spcPct val="80000"/>
              </a:lnSpc>
              <a:spcBef>
                <a:spcPts val="0"/>
              </a:spcBef>
              <a:buClr>
                <a:srgbClr val="FF0000"/>
              </a:buClr>
              <a:buSzPct val="100000"/>
              <a:buFont typeface="Times New Roman"/>
              <a:buChar char="•"/>
            </a:pPr>
            <a:r>
              <a:rPr lang="en-US" sz="2100">
                <a:solidFill>
                  <a:schemeClr val="dk1"/>
                </a:solidFill>
              </a:rPr>
              <a:t>Remove the molds at the lab and write the project no., sample no, and the date made on each cylinder.</a:t>
            </a:r>
          </a:p>
          <a:p>
            <a:pPr marL="257175" indent="-257175">
              <a:lnSpc>
                <a:spcPct val="80000"/>
              </a:lnSpc>
              <a:spcBef>
                <a:spcPts val="0"/>
              </a:spcBef>
              <a:buClr>
                <a:srgbClr val="FF0000"/>
              </a:buClr>
              <a:buSzPct val="100000"/>
              <a:buFont typeface="Times New Roman"/>
              <a:buChar char="•"/>
            </a:pPr>
            <a:r>
              <a:rPr lang="en-US" sz="2100">
                <a:solidFill>
                  <a:schemeClr val="dk1"/>
                </a:solidFill>
              </a:rPr>
              <a:t>One set of 2 cylinders shall be made on each load of concrete placed in the drilled shaft.</a:t>
            </a:r>
          </a:p>
          <a:p>
            <a:pPr marL="257175" indent="-257175">
              <a:lnSpc>
                <a:spcPct val="80000"/>
              </a:lnSpc>
              <a:spcBef>
                <a:spcPts val="0"/>
              </a:spcBef>
              <a:buClr>
                <a:srgbClr val="FF0000"/>
              </a:buClr>
              <a:buSzPct val="100000"/>
              <a:buNone/>
            </a:pPr>
            <a:endParaRPr sz="2100">
              <a:solidFill>
                <a:schemeClr val="dk1"/>
              </a:solidFill>
            </a:endParaRPr>
          </a:p>
        </p:txBody>
      </p:sp>
      <p:sp>
        <p:nvSpPr>
          <p:cNvPr id="236" name="Shape 236"/>
          <p:cNvSpPr/>
          <p:nvPr/>
        </p:nvSpPr>
        <p:spPr>
          <a:xfrm>
            <a:off x="2085976" y="385483"/>
            <a:ext cx="4972049" cy="1200147"/>
          </a:xfrm>
          <a:prstGeom prst="rect">
            <a:avLst/>
          </a:prstGeom>
        </p:spPr>
        <p:txBody>
          <a:bodyPr>
            <a:prstTxWarp prst="textPlain">
              <a:avLst/>
            </a:prstTxWarp>
          </a:bodyPr>
          <a:lstStyle/>
          <a:p>
            <a:pPr lvl="0" algn="l"/>
            <a:r>
              <a:rPr sz="1050">
                <a:ln w="12700" cap="flat" cmpd="sng">
                  <a:solidFill>
                    <a:srgbClr val="B2B2B2"/>
                  </a:solidFill>
                  <a:prstDash val="solid"/>
                  <a:miter/>
                  <a:headEnd type="none" w="med" len="med"/>
                  <a:tailEnd type="none" w="med" len="med"/>
                </a:ln>
                <a:gradFill>
                  <a:gsLst>
                    <a:gs pos="0">
                      <a:srgbClr val="520402"/>
                    </a:gs>
                    <a:gs pos="100000">
                      <a:srgbClr val="FFCC00"/>
                    </a:gs>
                  </a:gsLst>
                  <a:lin ang="5400000" scaled="0"/>
                </a:gradFill>
              </a:rPr>
              <a:t>CYLINDER INFO. </a:t>
            </a:r>
          </a:p>
        </p:txBody>
      </p:sp>
    </p:spTree>
    <p:extLst>
      <p:ext uri="{BB962C8B-B14F-4D97-AF65-F5344CB8AC3E}">
        <p14:creationId xmlns:p14="http://schemas.microsoft.com/office/powerpoint/2010/main" val="178146826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000250" y="725813"/>
            <a:ext cx="5143500" cy="97155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CHACE INDICATOR</a:t>
            </a:r>
          </a:p>
        </p:txBody>
      </p:sp>
      <p:sp>
        <p:nvSpPr>
          <p:cNvPr id="243" name="Shape 243"/>
          <p:cNvSpPr txBox="1">
            <a:spLocks noGrp="1"/>
          </p:cNvSpPr>
          <p:nvPr>
            <p:ph type="body" idx="1"/>
          </p:nvPr>
        </p:nvSpPr>
        <p:spPr>
          <a:xfrm>
            <a:off x="2000250" y="2206519"/>
            <a:ext cx="5143500" cy="6000750"/>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25000"/>
              <a:buNone/>
            </a:pPr>
            <a:r>
              <a:rPr lang="en-US" sz="1800">
                <a:solidFill>
                  <a:schemeClr val="dk1"/>
                </a:solidFill>
                <a:latin typeface="Times New Roman"/>
                <a:ea typeface="Times New Roman"/>
                <a:cs typeface="Times New Roman"/>
                <a:sym typeface="Times New Roman"/>
              </a:rPr>
              <a:t>1. </a:t>
            </a:r>
            <a:r>
              <a:rPr lang="en-US" sz="1800">
                <a:solidFill>
                  <a:schemeClr val="dk1"/>
                </a:solidFill>
              </a:rPr>
              <a:t>What part of the concrete mix is used to perform a Chace test?</a:t>
            </a:r>
          </a:p>
          <a:p>
            <a:pPr marL="257175" indent="-257175">
              <a:spcBef>
                <a:spcPts val="360"/>
              </a:spcBef>
              <a:buClr>
                <a:schemeClr val="dk1"/>
              </a:buClr>
              <a:buSzPct val="25000"/>
              <a:buNone/>
            </a:pPr>
            <a:r>
              <a:rPr lang="en-US" sz="1800">
                <a:solidFill>
                  <a:schemeClr val="dk1"/>
                </a:solidFill>
              </a:rPr>
              <a:t>		</a:t>
            </a:r>
            <a:r>
              <a:rPr lang="en-US" sz="1800">
                <a:solidFill>
                  <a:srgbClr val="FF0000"/>
                </a:solidFill>
              </a:rPr>
              <a:t>Mortar</a:t>
            </a:r>
          </a:p>
          <a:p>
            <a:pPr marL="257175" indent="-257175">
              <a:spcBef>
                <a:spcPts val="360"/>
              </a:spcBef>
              <a:buClr>
                <a:schemeClr val="dk1"/>
              </a:buClr>
              <a:buSzPct val="25000"/>
              <a:buNone/>
            </a:pPr>
            <a:r>
              <a:rPr lang="en-US" sz="1800">
                <a:solidFill>
                  <a:schemeClr val="dk1"/>
                </a:solidFill>
              </a:rPr>
              <a:t>2. How often is a Chace test performed?</a:t>
            </a:r>
          </a:p>
          <a:p>
            <a:pPr marL="257175" indent="-257175">
              <a:spcBef>
                <a:spcPts val="360"/>
              </a:spcBef>
              <a:buClr>
                <a:schemeClr val="dk1"/>
              </a:buClr>
              <a:buSzPct val="25000"/>
              <a:buNone/>
            </a:pPr>
            <a:r>
              <a:rPr lang="en-US" sz="1800">
                <a:solidFill>
                  <a:schemeClr val="dk1"/>
                </a:solidFill>
              </a:rPr>
              <a:t>		</a:t>
            </a:r>
            <a:r>
              <a:rPr lang="en-US" sz="1800">
                <a:solidFill>
                  <a:srgbClr val="FF0000"/>
                </a:solidFill>
              </a:rPr>
              <a:t>On </a:t>
            </a:r>
            <a:r>
              <a:rPr lang="en-US" sz="1800" b="1" u="sng">
                <a:solidFill>
                  <a:srgbClr val="FF0000"/>
                </a:solidFill>
              </a:rPr>
              <a:t>EVERY</a:t>
            </a:r>
            <a:r>
              <a:rPr lang="en-US" sz="1800">
                <a:solidFill>
                  <a:srgbClr val="FF0000"/>
                </a:solidFill>
              </a:rPr>
              <a:t> load</a:t>
            </a:r>
          </a:p>
          <a:p>
            <a:pPr marL="257175" indent="-257175">
              <a:spcBef>
                <a:spcPts val="360"/>
              </a:spcBef>
              <a:buClr>
                <a:schemeClr val="dk1"/>
              </a:buClr>
              <a:buSzPct val="25000"/>
              <a:buNone/>
            </a:pPr>
            <a:r>
              <a:rPr lang="en-US" sz="1800">
                <a:solidFill>
                  <a:schemeClr val="dk1"/>
                </a:solidFill>
              </a:rPr>
              <a:t>3. The Chace stem reading is recorded to the nearest?</a:t>
            </a:r>
          </a:p>
          <a:p>
            <a:pPr marL="257175" indent="-257175">
              <a:spcBef>
                <a:spcPts val="360"/>
              </a:spcBef>
              <a:buClr>
                <a:schemeClr val="dk1"/>
              </a:buClr>
              <a:buSzPct val="25000"/>
              <a:buNone/>
            </a:pPr>
            <a:r>
              <a:rPr lang="en-US" sz="1800">
                <a:solidFill>
                  <a:schemeClr val="dk1"/>
                </a:solidFill>
              </a:rPr>
              <a:t>		</a:t>
            </a:r>
            <a:r>
              <a:rPr lang="en-US" sz="1800">
                <a:solidFill>
                  <a:srgbClr val="FF0000"/>
                </a:solidFill>
              </a:rPr>
              <a:t>1/4 %</a:t>
            </a:r>
          </a:p>
          <a:p>
            <a:pPr marL="257175" indent="-257175">
              <a:spcBef>
                <a:spcPts val="360"/>
              </a:spcBef>
              <a:buClr>
                <a:schemeClr val="dk1"/>
              </a:buClr>
              <a:buSzPct val="25000"/>
              <a:buNone/>
            </a:pPr>
            <a:r>
              <a:rPr lang="en-US" sz="1800">
                <a:solidFill>
                  <a:schemeClr val="dk1"/>
                </a:solidFill>
              </a:rPr>
              <a:t>4. The top line on the glass indicator represents what percent air?</a:t>
            </a:r>
          </a:p>
          <a:p>
            <a:pPr marL="257175" indent="-257175">
              <a:spcBef>
                <a:spcPts val="360"/>
              </a:spcBef>
              <a:buClr>
                <a:schemeClr val="dk1"/>
              </a:buClr>
              <a:buSzPct val="25000"/>
              <a:buNone/>
            </a:pPr>
            <a:r>
              <a:rPr lang="en-US" sz="1800">
                <a:solidFill>
                  <a:schemeClr val="dk1"/>
                </a:solidFill>
              </a:rPr>
              <a:t>		</a:t>
            </a:r>
            <a:r>
              <a:rPr lang="en-US" sz="1800">
                <a:solidFill>
                  <a:srgbClr val="FF0000"/>
                </a:solidFill>
              </a:rPr>
              <a:t>0% air</a:t>
            </a:r>
          </a:p>
          <a:p>
            <a:pPr marL="257175" indent="-257175">
              <a:spcBef>
                <a:spcPts val="360"/>
              </a:spcBef>
              <a:buClr>
                <a:schemeClr val="dk1"/>
              </a:buClr>
              <a:buSzPct val="25000"/>
              <a:buNone/>
            </a:pPr>
            <a:r>
              <a:rPr lang="en-US" sz="1800">
                <a:solidFill>
                  <a:schemeClr val="dk1"/>
                </a:solidFill>
              </a:rPr>
              <a:t>5. The stem reading is read from the bottom mark up?</a:t>
            </a:r>
          </a:p>
          <a:p>
            <a:pPr marL="257175" indent="-257175">
              <a:spcBef>
                <a:spcPts val="360"/>
              </a:spcBef>
              <a:buClr>
                <a:schemeClr val="dk1"/>
              </a:buClr>
              <a:buSzPct val="25000"/>
              <a:buNone/>
            </a:pPr>
            <a:r>
              <a:rPr lang="en-US" sz="1800">
                <a:solidFill>
                  <a:schemeClr val="dk1"/>
                </a:solidFill>
              </a:rPr>
              <a:t>		</a:t>
            </a:r>
            <a:r>
              <a:rPr lang="en-US" sz="1800">
                <a:solidFill>
                  <a:srgbClr val="FF0000"/>
                </a:solidFill>
              </a:rPr>
              <a:t>False, from the top down</a:t>
            </a:r>
          </a:p>
        </p:txBody>
      </p:sp>
    </p:spTree>
    <p:extLst>
      <p:ext uri="{BB962C8B-B14F-4D97-AF65-F5344CB8AC3E}">
        <p14:creationId xmlns:p14="http://schemas.microsoft.com/office/powerpoint/2010/main" val="173671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066800" y="609600"/>
            <a:ext cx="7162799" cy="74294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1" u="none" strike="noStrike" cap="none">
                <a:solidFill>
                  <a:schemeClr val="dk1"/>
                </a:solidFill>
                <a:latin typeface="Arial"/>
                <a:ea typeface="Arial"/>
                <a:cs typeface="Arial"/>
                <a:sym typeface="Arial"/>
              </a:rPr>
              <a:t>Desirable Properties of Concrete</a:t>
            </a:r>
          </a:p>
        </p:txBody>
      </p:sp>
      <p:sp>
        <p:nvSpPr>
          <p:cNvPr id="73" name="Shape 73"/>
          <p:cNvSpPr txBox="1">
            <a:spLocks noGrp="1"/>
          </p:cNvSpPr>
          <p:nvPr>
            <p:ph type="body" idx="1"/>
          </p:nvPr>
        </p:nvSpPr>
        <p:spPr>
          <a:xfrm>
            <a:off x="685800" y="1371600"/>
            <a:ext cx="7772400" cy="4648198"/>
          </a:xfrm>
          <a:prstGeom prst="rect">
            <a:avLst/>
          </a:prstGeom>
          <a:noFill/>
          <a:ln>
            <a:noFill/>
          </a:ln>
        </p:spPr>
        <p:txBody>
          <a:bodyPr lIns="92075" tIns="46025" rIns="92075" bIns="46025" anchor="ctr" anchorCtr="0">
            <a:noAutofit/>
          </a:bodyPr>
          <a:lstStyle/>
          <a:p>
            <a:pPr marL="342900" marR="0" lvl="0" indent="-342900" algn="l" rtl="0">
              <a:lnSpc>
                <a:spcPct val="90000"/>
              </a:lnSpc>
              <a:spcBef>
                <a:spcPts val="0"/>
              </a:spcBef>
              <a:spcAft>
                <a:spcPts val="0"/>
              </a:spcAft>
              <a:buClr>
                <a:schemeClr val="lt2"/>
              </a:buClr>
              <a:buSzPct val="100000"/>
              <a:buFont typeface="Noto Symbol"/>
              <a:buChar char="○"/>
            </a:pPr>
            <a:r>
              <a:rPr lang="en-US" sz="2600" b="0" i="0" u="none" strike="noStrike" cap="none">
                <a:solidFill>
                  <a:schemeClr val="lt1"/>
                </a:solidFill>
                <a:latin typeface="Verdana"/>
                <a:ea typeface="Verdana"/>
                <a:cs typeface="Verdana"/>
                <a:sym typeface="Verdana"/>
              </a:rPr>
              <a:t> </a:t>
            </a:r>
            <a:r>
              <a:rPr lang="en-US" sz="2600" b="1" i="0" u="sng" strike="noStrike" cap="none">
                <a:solidFill>
                  <a:schemeClr val="dk1"/>
                </a:solidFill>
                <a:latin typeface="Arial"/>
                <a:ea typeface="Arial"/>
                <a:cs typeface="Arial"/>
                <a:sym typeface="Arial"/>
              </a:rPr>
              <a:t>Durability</a:t>
            </a:r>
            <a:r>
              <a:rPr lang="en-US" sz="2600" b="0" i="0" u="none" strike="noStrike" cap="none">
                <a:solidFill>
                  <a:schemeClr val="dk1"/>
                </a:solidFill>
                <a:latin typeface="Arial"/>
                <a:ea typeface="Arial"/>
                <a:cs typeface="Arial"/>
                <a:sym typeface="Arial"/>
              </a:rPr>
              <a:t> - Ability of hardened concrete to resist deterioration caused by weathering.</a:t>
            </a:r>
          </a:p>
          <a:p>
            <a:pPr marL="342900" marR="0" lvl="0" indent="-342900" algn="l" rtl="0">
              <a:lnSpc>
                <a:spcPct val="90000"/>
              </a:lnSpc>
              <a:spcBef>
                <a:spcPts val="1120"/>
              </a:spcBef>
              <a:spcAft>
                <a:spcPts val="0"/>
              </a:spcAft>
              <a:buClr>
                <a:schemeClr val="lt2"/>
              </a:buClr>
              <a:buSzPct val="100000"/>
              <a:buFont typeface="Noto Symbol"/>
              <a:buChar char="○"/>
            </a:pPr>
            <a:r>
              <a:rPr lang="en-US" sz="2600" b="1" i="0" u="sng" strike="noStrike" cap="none">
                <a:solidFill>
                  <a:schemeClr val="dk1"/>
                </a:solidFill>
                <a:latin typeface="Arial"/>
                <a:ea typeface="Arial"/>
                <a:cs typeface="Arial"/>
                <a:sym typeface="Arial"/>
              </a:rPr>
              <a:t>Workability</a:t>
            </a:r>
            <a:r>
              <a:rPr lang="en-US" sz="2600" b="0" i="0" u="none" strike="noStrike" cap="none">
                <a:solidFill>
                  <a:schemeClr val="dk1"/>
                </a:solidFill>
                <a:latin typeface="Arial"/>
                <a:ea typeface="Arial"/>
                <a:cs typeface="Arial"/>
                <a:sym typeface="Arial"/>
              </a:rPr>
              <a:t> - Ease of placing, handling, and finishing.</a:t>
            </a:r>
          </a:p>
          <a:p>
            <a:pPr marL="342900" marR="0" lvl="0" indent="-342900" algn="l" rtl="0">
              <a:lnSpc>
                <a:spcPct val="90000"/>
              </a:lnSpc>
              <a:spcBef>
                <a:spcPts val="1120"/>
              </a:spcBef>
              <a:spcAft>
                <a:spcPts val="0"/>
              </a:spcAft>
              <a:buClr>
                <a:schemeClr val="lt2"/>
              </a:buClr>
              <a:buSzPct val="100000"/>
              <a:buFont typeface="Noto Symbol"/>
              <a:buChar char="○"/>
            </a:pPr>
            <a:r>
              <a:rPr lang="en-US" sz="2600" b="1" i="0" u="sng" strike="noStrike" cap="none">
                <a:solidFill>
                  <a:schemeClr val="dk1"/>
                </a:solidFill>
                <a:latin typeface="Arial"/>
                <a:ea typeface="Arial"/>
                <a:cs typeface="Arial"/>
                <a:sym typeface="Arial"/>
              </a:rPr>
              <a:t>Weather Resistant</a:t>
            </a:r>
            <a:r>
              <a:rPr lang="en-US" sz="2600" b="0" i="0" u="none" strike="noStrike" cap="none">
                <a:solidFill>
                  <a:schemeClr val="dk1"/>
                </a:solidFill>
                <a:latin typeface="Arial"/>
                <a:ea typeface="Arial"/>
                <a:cs typeface="Arial"/>
                <a:sym typeface="Arial"/>
              </a:rPr>
              <a:t> - Resistance to deterioration caused by freeze-thaw cycles.</a:t>
            </a:r>
          </a:p>
          <a:p>
            <a:pPr marL="342900" marR="0" lvl="0" indent="-342900" algn="l" rtl="0">
              <a:lnSpc>
                <a:spcPct val="90000"/>
              </a:lnSpc>
              <a:spcBef>
                <a:spcPts val="1120"/>
              </a:spcBef>
              <a:spcAft>
                <a:spcPts val="0"/>
              </a:spcAft>
              <a:buClr>
                <a:schemeClr val="lt2"/>
              </a:buClr>
              <a:buSzPct val="100000"/>
              <a:buFont typeface="Noto Symbol"/>
              <a:buChar char="○"/>
            </a:pPr>
            <a:r>
              <a:rPr lang="en-US" sz="2600" b="1" i="0" u="sng" strike="noStrike" cap="none">
                <a:solidFill>
                  <a:schemeClr val="dk1"/>
                </a:solidFill>
                <a:latin typeface="Arial"/>
                <a:ea typeface="Arial"/>
                <a:cs typeface="Arial"/>
                <a:sym typeface="Arial"/>
              </a:rPr>
              <a:t>Erosion Resistant</a:t>
            </a:r>
            <a:r>
              <a:rPr lang="en-US" sz="2600" b="0" i="0" u="none" strike="noStrike" cap="none">
                <a:solidFill>
                  <a:schemeClr val="dk1"/>
                </a:solidFill>
                <a:latin typeface="Arial"/>
                <a:ea typeface="Arial"/>
                <a:cs typeface="Arial"/>
                <a:sym typeface="Arial"/>
              </a:rPr>
              <a:t> - Resistance to deterioration caused by waterflow, traffic, &amp; wind blasting.</a:t>
            </a:r>
          </a:p>
          <a:p>
            <a:pPr marL="342900" marR="0" lvl="0" indent="-342900" algn="l" rtl="0">
              <a:lnSpc>
                <a:spcPct val="90000"/>
              </a:lnSpc>
              <a:spcBef>
                <a:spcPts val="1120"/>
              </a:spcBef>
              <a:spcAft>
                <a:spcPts val="600"/>
              </a:spcAft>
              <a:buClr>
                <a:schemeClr val="lt2"/>
              </a:buClr>
              <a:buSzPct val="100000"/>
              <a:buFont typeface="Noto Symbol"/>
              <a:buChar char="○"/>
            </a:pPr>
            <a:r>
              <a:rPr lang="en-US" sz="2600" b="1" i="0" u="sng" strike="noStrike" cap="none">
                <a:solidFill>
                  <a:schemeClr val="dk1"/>
                </a:solidFill>
                <a:latin typeface="Arial"/>
                <a:ea typeface="Arial"/>
                <a:cs typeface="Arial"/>
                <a:sym typeface="Arial"/>
              </a:rPr>
              <a:t>Chemical Resistant</a:t>
            </a:r>
            <a:r>
              <a:rPr lang="en-US" sz="2600" b="0" i="0" u="none" strike="noStrike" cap="none">
                <a:solidFill>
                  <a:schemeClr val="dk1"/>
                </a:solidFill>
                <a:latin typeface="Arial"/>
                <a:ea typeface="Arial"/>
                <a:cs typeface="Arial"/>
                <a:sym typeface="Arial"/>
              </a:rPr>
              <a:t> - Resistance to deterioration caused by de-icing salts, salt water, &amp; sulfate salts.</a:t>
            </a:r>
          </a:p>
        </p:txBody>
      </p:sp>
    </p:spTree>
    <p:extLst>
      <p:ext uri="{BB962C8B-B14F-4D97-AF65-F5344CB8AC3E}">
        <p14:creationId xmlns:p14="http://schemas.microsoft.com/office/powerpoint/2010/main" val="35103293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102606" y="660656"/>
            <a:ext cx="5143500" cy="97155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CHACE INDICATOR (cont.)</a:t>
            </a:r>
          </a:p>
        </p:txBody>
      </p:sp>
      <p:sp>
        <p:nvSpPr>
          <p:cNvPr id="250" name="Shape 250"/>
          <p:cNvSpPr txBox="1">
            <a:spLocks noGrp="1"/>
          </p:cNvSpPr>
          <p:nvPr>
            <p:ph type="body" idx="1"/>
          </p:nvPr>
        </p:nvSpPr>
        <p:spPr>
          <a:xfrm>
            <a:off x="2102606" y="2195813"/>
            <a:ext cx="5143500" cy="6000750"/>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25000"/>
              <a:buNone/>
            </a:pPr>
            <a:r>
              <a:rPr lang="en-US" sz="1800">
                <a:solidFill>
                  <a:schemeClr val="dk1"/>
                </a:solidFill>
              </a:rPr>
              <a:t>6. What is the specified range for air content in concrete class AA, A, and B?</a:t>
            </a:r>
          </a:p>
          <a:p>
            <a:pPr marL="257175" indent="-257175">
              <a:spcBef>
                <a:spcPts val="0"/>
              </a:spcBef>
              <a:buClr>
                <a:schemeClr val="dk1"/>
              </a:buClr>
              <a:buSzPct val="25000"/>
              <a:buNone/>
            </a:pPr>
            <a:r>
              <a:rPr lang="en-US" sz="1800">
                <a:solidFill>
                  <a:schemeClr val="dk1"/>
                </a:solidFill>
              </a:rPr>
              <a:t>		</a:t>
            </a:r>
            <a:r>
              <a:rPr lang="en-US" sz="1800">
                <a:solidFill>
                  <a:srgbClr val="FF0000"/>
                </a:solidFill>
              </a:rPr>
              <a:t> 6.0% + 1.5  (4.5 - 7.5)</a:t>
            </a:r>
          </a:p>
          <a:p>
            <a:pPr marL="257175" indent="-257175">
              <a:spcBef>
                <a:spcPts val="0"/>
              </a:spcBef>
              <a:buClr>
                <a:schemeClr val="dk1"/>
              </a:buClr>
              <a:buSzPct val="25000"/>
              <a:buNone/>
            </a:pPr>
            <a:endParaRPr sz="1800">
              <a:solidFill>
                <a:srgbClr val="FF0000"/>
              </a:solidFill>
            </a:endParaRPr>
          </a:p>
          <a:p>
            <a:pPr marL="257175" indent="-257175">
              <a:spcBef>
                <a:spcPts val="0"/>
              </a:spcBef>
              <a:buClr>
                <a:schemeClr val="dk1"/>
              </a:buClr>
              <a:buSzPct val="25000"/>
              <a:buNone/>
            </a:pPr>
            <a:r>
              <a:rPr lang="en-US" sz="1800">
                <a:solidFill>
                  <a:schemeClr val="dk1"/>
                </a:solidFill>
              </a:rPr>
              <a:t>7. What is the purpose for rodding the mixture, and how many times do you rod?</a:t>
            </a:r>
          </a:p>
          <a:p>
            <a:pPr marL="257175" indent="-257175">
              <a:spcBef>
                <a:spcPts val="0"/>
              </a:spcBef>
              <a:buClr>
                <a:schemeClr val="dk1"/>
              </a:buClr>
              <a:buSzPct val="25000"/>
              <a:buNone/>
            </a:pPr>
            <a:r>
              <a:rPr lang="en-US" sz="1800">
                <a:solidFill>
                  <a:schemeClr val="dk1"/>
                </a:solidFill>
              </a:rPr>
              <a:t>		</a:t>
            </a:r>
            <a:r>
              <a:rPr lang="en-US" sz="1800">
                <a:solidFill>
                  <a:srgbClr val="FF0000"/>
                </a:solidFill>
              </a:rPr>
              <a:t>To allow any entrapped air to escape and look	for any large particles, rod 10-15 times</a:t>
            </a:r>
          </a:p>
        </p:txBody>
      </p:sp>
    </p:spTree>
    <p:extLst>
      <p:ext uri="{BB962C8B-B14F-4D97-AF65-F5344CB8AC3E}">
        <p14:creationId xmlns:p14="http://schemas.microsoft.com/office/powerpoint/2010/main" val="20006885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456738" y="911832"/>
            <a:ext cx="4230450" cy="548549"/>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CHACE EXAMPLE</a:t>
            </a:r>
          </a:p>
        </p:txBody>
      </p:sp>
      <p:sp>
        <p:nvSpPr>
          <p:cNvPr id="257" name="Shape 257"/>
          <p:cNvSpPr txBox="1">
            <a:spLocks noGrp="1"/>
          </p:cNvSpPr>
          <p:nvPr>
            <p:ph type="body" idx="1"/>
          </p:nvPr>
        </p:nvSpPr>
        <p:spPr>
          <a:xfrm>
            <a:off x="2393576" y="2248347"/>
            <a:ext cx="4356675" cy="3877875"/>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100000"/>
              <a:buFont typeface="Times New Roman"/>
              <a:buChar char="•"/>
            </a:pPr>
            <a:r>
              <a:rPr lang="en-US" sz="2100">
                <a:solidFill>
                  <a:schemeClr val="dk1"/>
                </a:solidFill>
              </a:rPr>
              <a:t>Indicator reading  3.25</a:t>
            </a:r>
          </a:p>
          <a:p>
            <a:pPr marL="257175" indent="-257175">
              <a:buClr>
                <a:schemeClr val="dk1"/>
              </a:buClr>
              <a:buSzPct val="100000"/>
              <a:buFont typeface="Times New Roman"/>
              <a:buChar char="•"/>
            </a:pPr>
            <a:r>
              <a:rPr lang="en-US" sz="2100">
                <a:solidFill>
                  <a:schemeClr val="dk1"/>
                </a:solidFill>
              </a:rPr>
              <a:t>Chace Calibration   2.2</a:t>
            </a:r>
          </a:p>
          <a:p>
            <a:pPr marL="257175" indent="-257175">
              <a:buClr>
                <a:schemeClr val="dk1"/>
              </a:buClr>
              <a:buSzPct val="100000"/>
              <a:buFont typeface="Times New Roman"/>
              <a:buChar char="•"/>
            </a:pPr>
            <a:r>
              <a:rPr lang="en-US" sz="2100">
                <a:solidFill>
                  <a:schemeClr val="dk1"/>
                </a:solidFill>
              </a:rPr>
              <a:t>Mortar Content       16.75</a:t>
            </a:r>
          </a:p>
        </p:txBody>
      </p:sp>
    </p:spTree>
    <p:extLst>
      <p:ext uri="{BB962C8B-B14F-4D97-AF65-F5344CB8AC3E}">
        <p14:creationId xmlns:p14="http://schemas.microsoft.com/office/powerpoint/2010/main" val="11630103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2214564" y="400050"/>
            <a:ext cx="4371974" cy="1143000"/>
          </a:xfrm>
          <a:prstGeom prst="rect">
            <a:avLst/>
          </a:prstGeom>
          <a:noFill/>
          <a:ln>
            <a:noFill/>
          </a:ln>
        </p:spPr>
        <p:txBody>
          <a:bodyPr lIns="68569" tIns="34275" rIns="68569" bIns="34275" anchor="ctr" anchorCtr="0">
            <a:noAutofit/>
          </a:bodyPr>
          <a:lstStyle/>
          <a:p>
            <a:pPr algn="ctr">
              <a:buClr>
                <a:schemeClr val="dk2"/>
              </a:buClr>
              <a:buSzPct val="25000"/>
            </a:pPr>
            <a:r>
              <a:rPr lang="en-US" sz="3600" b="1" i="1">
                <a:solidFill>
                  <a:schemeClr val="dk2"/>
                </a:solidFill>
              </a:rPr>
              <a:t>Table 1</a:t>
            </a:r>
          </a:p>
        </p:txBody>
      </p:sp>
      <p:graphicFrame>
        <p:nvGraphicFramePr>
          <p:cNvPr id="263" name="Shape 263"/>
          <p:cNvGraphicFramePr/>
          <p:nvPr/>
        </p:nvGraphicFramePr>
        <p:xfrm>
          <a:off x="2469044" y="1714500"/>
          <a:ext cx="4129088" cy="4381500"/>
        </p:xfrm>
        <a:graphic>
          <a:graphicData uri="http://schemas.openxmlformats.org/drawingml/2006/table">
            <a:tbl>
              <a:tblPr>
                <a:noFill/>
              </a:tblPr>
              <a:tblGrid>
                <a:gridCol w="2064544">
                  <a:extLst>
                    <a:ext uri="{9D8B030D-6E8A-4147-A177-3AD203B41FA5}">
                      <a16:colId xmlns:a16="http://schemas.microsoft.com/office/drawing/2014/main" val="20000"/>
                    </a:ext>
                  </a:extLst>
                </a:gridCol>
                <a:gridCol w="2064544">
                  <a:extLst>
                    <a:ext uri="{9D8B030D-6E8A-4147-A177-3AD203B41FA5}">
                      <a16:colId xmlns:a16="http://schemas.microsoft.com/office/drawing/2014/main" val="20001"/>
                    </a:ext>
                  </a:extLst>
                </a:gridCol>
              </a:tblGrid>
              <a:tr h="2219325">
                <a:tc>
                  <a:txBody>
                    <a:bodyPr/>
                    <a:lstStyle/>
                    <a:p>
                      <a:pPr marL="0" marR="0" lvl="0" indent="0" algn="l" rtl="0">
                        <a:lnSpc>
                          <a:spcPct val="100000"/>
                        </a:lnSpc>
                        <a:spcBef>
                          <a:spcPts val="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Mortar Content</a:t>
                      </a:r>
                    </a:p>
                  </a:txBody>
                  <a:tcPr marL="0" marR="0" marT="0" marB="0"/>
                </a:tc>
                <a:tc>
                  <a:txBody>
                    <a:bodyPr/>
                    <a:lstStyle/>
                    <a:p>
                      <a:pPr marL="0" marR="0" lvl="0" indent="0" algn="l" rtl="0">
                        <a:lnSpc>
                          <a:spcPct val="100000"/>
                        </a:lnSpc>
                        <a:spcBef>
                          <a:spcPts val="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             </a:t>
                      </a:r>
                    </a:p>
                    <a:p>
                      <a:pPr marL="0" marR="0" lvl="0" indent="0" algn="l" rtl="0">
                        <a:lnSpc>
                          <a:spcPct val="100000"/>
                        </a:lnSpc>
                        <a:spcBef>
                          <a:spcPts val="56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               Chace #</a:t>
                      </a:r>
                    </a:p>
                    <a:p>
                      <a:pPr marL="0" marR="0" lvl="0" indent="0" algn="l" rtl="0">
                        <a:lnSpc>
                          <a:spcPct val="100000"/>
                        </a:lnSpc>
                        <a:spcBef>
                          <a:spcPts val="56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                      2.2</a:t>
                      </a:r>
                    </a:p>
                  </a:txBody>
                  <a:tcPr marL="0" marR="0" marT="0" marB="0"/>
                </a:tc>
                <a:extLst>
                  <a:ext uri="{0D108BD9-81ED-4DB2-BD59-A6C34878D82A}">
                    <a16:rowId xmlns:a16="http://schemas.microsoft.com/office/drawing/2014/main" val="10000"/>
                  </a:ext>
                </a:extLst>
              </a:tr>
              <a:tr h="2162175">
                <a:tc>
                  <a:txBody>
                    <a:bodyPr/>
                    <a:lstStyle/>
                    <a:p>
                      <a:pPr marL="0" marR="0" lvl="0" indent="0" algn="l" rtl="0">
                        <a:lnSpc>
                          <a:spcPct val="100000"/>
                        </a:lnSpc>
                        <a:spcBef>
                          <a:spcPts val="0"/>
                        </a:spcBef>
                        <a:spcAft>
                          <a:spcPts val="0"/>
                        </a:spcAft>
                        <a:buClr>
                          <a:schemeClr val="dk1"/>
                        </a:buClr>
                        <a:buSzPct val="250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17</a:t>
                      </a:r>
                    </a:p>
                  </a:txBody>
                  <a:tcPr marL="0" marR="0" marT="0" marB="0"/>
                </a:tc>
                <a:tc>
                  <a:txBody>
                    <a:bodyPr/>
                    <a:lstStyle/>
                    <a:p>
                      <a:pPr marL="0" marR="0" lvl="0" indent="0" algn="l" rtl="0">
                        <a:lnSpc>
                          <a:spcPct val="100000"/>
                        </a:lnSpc>
                        <a:spcBef>
                          <a:spcPts val="0"/>
                        </a:spcBef>
                        <a:spcAft>
                          <a:spcPts val="0"/>
                        </a:spcAft>
                        <a:buClr>
                          <a:schemeClr val="dk1"/>
                        </a:buClr>
                        <a:buSzPct val="250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r" rtl="0">
                        <a:lnSpc>
                          <a:spcPct val="100000"/>
                        </a:lnSpc>
                        <a:spcBef>
                          <a:spcPts val="56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1.39</a:t>
                      </a:r>
                    </a:p>
                  </a:txBody>
                  <a:tcPr marL="0" marR="0" marT="0" marB="0"/>
                </a:tc>
                <a:extLst>
                  <a:ext uri="{0D108BD9-81ED-4DB2-BD59-A6C34878D82A}">
                    <a16:rowId xmlns:a16="http://schemas.microsoft.com/office/drawing/2014/main" val="10001"/>
                  </a:ext>
                </a:extLst>
              </a:tr>
            </a:tbl>
          </a:graphicData>
        </a:graphic>
      </p:graphicFrame>
      <p:cxnSp>
        <p:nvCxnSpPr>
          <p:cNvPr id="264" name="Shape 264"/>
          <p:cNvCxnSpPr/>
          <p:nvPr/>
        </p:nvCxnSpPr>
        <p:spPr>
          <a:xfrm>
            <a:off x="2743201" y="4514850"/>
            <a:ext cx="3314699" cy="0"/>
          </a:xfrm>
          <a:prstGeom prst="straightConnector1">
            <a:avLst/>
          </a:prstGeom>
          <a:noFill/>
          <a:ln w="9525" cap="flat" cmpd="sng">
            <a:solidFill>
              <a:schemeClr val="dk1"/>
            </a:solidFill>
            <a:prstDash val="solid"/>
            <a:miter/>
            <a:headEnd type="none" w="med" len="med"/>
            <a:tailEnd type="triangle" w="lg" len="lg"/>
          </a:ln>
        </p:spPr>
      </p:cxnSp>
      <p:cxnSp>
        <p:nvCxnSpPr>
          <p:cNvPr id="265" name="Shape 265"/>
          <p:cNvCxnSpPr/>
          <p:nvPr/>
        </p:nvCxnSpPr>
        <p:spPr>
          <a:xfrm>
            <a:off x="6172200" y="2914653"/>
            <a:ext cx="0" cy="1485899"/>
          </a:xfrm>
          <a:prstGeom prst="straightConnector1">
            <a:avLst/>
          </a:prstGeom>
          <a:noFill/>
          <a:ln w="9525" cap="flat" cmpd="sng">
            <a:solidFill>
              <a:schemeClr val="dk1"/>
            </a:solidFill>
            <a:prstDash val="solid"/>
            <a:miter/>
            <a:headEnd type="none" w="med" len="med"/>
            <a:tailEnd type="triangle" w="lg" len="lg"/>
          </a:ln>
        </p:spPr>
      </p:cxnSp>
      <p:sp>
        <p:nvSpPr>
          <p:cNvPr id="266" name="Shape 266"/>
          <p:cNvSpPr/>
          <p:nvPr/>
        </p:nvSpPr>
        <p:spPr>
          <a:xfrm>
            <a:off x="5772151" y="4343403"/>
            <a:ext cx="742949" cy="400049"/>
          </a:xfrm>
          <a:prstGeom prst="ellipse">
            <a:avLst/>
          </a:prstGeom>
          <a:no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a:buClr>
                <a:srgbClr val="000000"/>
              </a:buClr>
            </a:pPr>
            <a:endParaRPr sz="1500">
              <a:solidFill>
                <a:schemeClr val="dk1"/>
              </a:solidFill>
              <a:latin typeface="Times New Roman"/>
              <a:ea typeface="Times New Roman"/>
              <a:cs typeface="Times New Roman"/>
              <a:sym typeface="Times New Roman"/>
            </a:endParaRPr>
          </a:p>
        </p:txBody>
      </p:sp>
      <p:sp>
        <p:nvSpPr>
          <p:cNvPr id="267" name="Shape 267"/>
          <p:cNvSpPr txBox="1"/>
          <p:nvPr/>
        </p:nvSpPr>
        <p:spPr>
          <a:xfrm>
            <a:off x="2800350" y="5543552"/>
            <a:ext cx="3886200" cy="434577"/>
          </a:xfrm>
          <a:prstGeom prst="rect">
            <a:avLst/>
          </a:prstGeom>
          <a:noFill/>
          <a:ln>
            <a:noFill/>
          </a:ln>
        </p:spPr>
        <p:txBody>
          <a:bodyPr lIns="68569" tIns="34275" rIns="68569" bIns="34275" anchor="t" anchorCtr="0">
            <a:noAutofit/>
          </a:bodyPr>
          <a:lstStyle/>
          <a:p>
            <a:pPr algn="ctr">
              <a:buClr>
                <a:schemeClr val="dk1"/>
              </a:buClr>
              <a:buSzPct val="25000"/>
            </a:pPr>
            <a:r>
              <a:rPr lang="en-US" sz="2400" b="1">
                <a:solidFill>
                  <a:schemeClr val="dk1"/>
                </a:solidFill>
                <a:latin typeface="Times New Roman"/>
                <a:ea typeface="Times New Roman"/>
                <a:cs typeface="Times New Roman"/>
                <a:sym typeface="Times New Roman"/>
              </a:rPr>
              <a:t>3.25 x 1.39 = 4.5</a:t>
            </a:r>
          </a:p>
        </p:txBody>
      </p:sp>
    </p:spTree>
    <p:extLst>
      <p:ext uri="{BB962C8B-B14F-4D97-AF65-F5344CB8AC3E}">
        <p14:creationId xmlns:p14="http://schemas.microsoft.com/office/powerpoint/2010/main" val="7503981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aphicFrame>
        <p:nvGraphicFramePr>
          <p:cNvPr id="272" name="Shape 272"/>
          <p:cNvGraphicFramePr/>
          <p:nvPr/>
        </p:nvGraphicFramePr>
        <p:xfrm>
          <a:off x="2443163" y="1771652"/>
          <a:ext cx="4371976" cy="1657350"/>
        </p:xfrm>
        <a:graphic>
          <a:graphicData uri="http://schemas.openxmlformats.org/drawingml/2006/table">
            <a:tbl>
              <a:tblPr>
                <a:noFill/>
              </a:tblPr>
              <a:tblGrid>
                <a:gridCol w="2185988">
                  <a:extLst>
                    <a:ext uri="{9D8B030D-6E8A-4147-A177-3AD203B41FA5}">
                      <a16:colId xmlns:a16="http://schemas.microsoft.com/office/drawing/2014/main" val="20000"/>
                    </a:ext>
                  </a:extLst>
                </a:gridCol>
                <a:gridCol w="2185988">
                  <a:extLst>
                    <a:ext uri="{9D8B030D-6E8A-4147-A177-3AD203B41FA5}">
                      <a16:colId xmlns:a16="http://schemas.microsoft.com/office/drawing/2014/main" val="20001"/>
                    </a:ext>
                  </a:extLst>
                </a:gridCol>
              </a:tblGrid>
              <a:tr h="1657350">
                <a:tc>
                  <a:txBody>
                    <a:bodyPr/>
                    <a:lstStyle/>
                    <a:p>
                      <a:pPr marL="0" marR="0" lvl="0" indent="0" algn="l" rtl="0">
                        <a:lnSpc>
                          <a:spcPct val="100000"/>
                        </a:lnSpc>
                        <a:spcBef>
                          <a:spcPts val="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Air Content</a:t>
                      </a:r>
                    </a:p>
                    <a:p>
                      <a:pPr marL="0" marR="0" lvl="0" indent="0" algn="l" rtl="0">
                        <a:lnSpc>
                          <a:spcPct val="100000"/>
                        </a:lnSpc>
                        <a:spcBef>
                          <a:spcPts val="560"/>
                        </a:spcBef>
                        <a:spcAft>
                          <a:spcPts val="0"/>
                        </a:spcAft>
                        <a:buClr>
                          <a:schemeClr val="dk1"/>
                        </a:buClr>
                        <a:buSzPct val="250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4.5</a:t>
                      </a:r>
                    </a:p>
                  </a:txBody>
                  <a:tcPr marL="0" marR="0" marT="0" marB="0"/>
                </a:tc>
                <a:tc>
                  <a:txBody>
                    <a:bodyPr/>
                    <a:lstStyle/>
                    <a:p>
                      <a:pPr marL="0" marR="0" lvl="0" indent="0" algn="l" rtl="0">
                        <a:lnSpc>
                          <a:spcPct val="100000"/>
                        </a:lnSpc>
                        <a:spcBef>
                          <a:spcPts val="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Curve Correction</a:t>
                      </a:r>
                    </a:p>
                    <a:p>
                      <a:pPr marL="0" marR="0" lvl="0" indent="0" algn="l" rtl="0">
                        <a:lnSpc>
                          <a:spcPct val="100000"/>
                        </a:lnSpc>
                        <a:spcBef>
                          <a:spcPts val="560"/>
                        </a:spcBef>
                        <a:spcAft>
                          <a:spcPts val="0"/>
                        </a:spcAft>
                        <a:buClr>
                          <a:schemeClr val="dk1"/>
                        </a:buClr>
                        <a:buSzPct val="250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560"/>
                        </a:spcBef>
                        <a:spcAft>
                          <a:spcPts val="0"/>
                        </a:spcAft>
                        <a:buClr>
                          <a:schemeClr val="dk1"/>
                        </a:buClr>
                        <a:buSzPct val="25000"/>
                        <a:buFont typeface="Times New Roman"/>
                        <a:buNone/>
                      </a:pPr>
                      <a:r>
                        <a:rPr lang="en-US" sz="2100" b="0" i="0" u="none" strike="noStrike" cap="none">
                          <a:solidFill>
                            <a:schemeClr val="dk1"/>
                          </a:solidFill>
                          <a:latin typeface="Times New Roman"/>
                          <a:ea typeface="Times New Roman"/>
                          <a:cs typeface="Times New Roman"/>
                          <a:sym typeface="Times New Roman"/>
                        </a:rPr>
                        <a:t>0.4</a:t>
                      </a:r>
                    </a:p>
                  </a:txBody>
                  <a:tcPr marL="0" marR="0" marT="0" marB="0"/>
                </a:tc>
                <a:extLst>
                  <a:ext uri="{0D108BD9-81ED-4DB2-BD59-A6C34878D82A}">
                    <a16:rowId xmlns:a16="http://schemas.microsoft.com/office/drawing/2014/main" val="10000"/>
                  </a:ext>
                </a:extLst>
              </a:tr>
            </a:tbl>
          </a:graphicData>
        </a:graphic>
      </p:graphicFrame>
      <p:cxnSp>
        <p:nvCxnSpPr>
          <p:cNvPr id="273" name="Shape 273"/>
          <p:cNvCxnSpPr/>
          <p:nvPr/>
        </p:nvCxnSpPr>
        <p:spPr>
          <a:xfrm>
            <a:off x="2914650" y="3600450"/>
            <a:ext cx="2457450" cy="0"/>
          </a:xfrm>
          <a:prstGeom prst="straightConnector1">
            <a:avLst/>
          </a:prstGeom>
          <a:noFill/>
          <a:ln w="9525" cap="flat" cmpd="sng">
            <a:solidFill>
              <a:schemeClr val="dk1"/>
            </a:solidFill>
            <a:prstDash val="solid"/>
            <a:miter/>
            <a:headEnd type="none" w="med" len="med"/>
            <a:tailEnd type="triangle" w="lg" len="lg"/>
          </a:ln>
        </p:spPr>
      </p:cxnSp>
      <p:sp>
        <p:nvSpPr>
          <p:cNvPr id="274" name="Shape 274"/>
          <p:cNvSpPr/>
          <p:nvPr/>
        </p:nvSpPr>
        <p:spPr>
          <a:xfrm>
            <a:off x="5372101" y="3429003"/>
            <a:ext cx="742949" cy="457199"/>
          </a:xfrm>
          <a:prstGeom prst="ellipse">
            <a:avLst/>
          </a:prstGeom>
          <a:no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a:buClr>
                <a:srgbClr val="000000"/>
              </a:buClr>
            </a:pPr>
            <a:endParaRPr sz="1500">
              <a:solidFill>
                <a:schemeClr val="dk1"/>
              </a:solidFill>
              <a:latin typeface="Times New Roman"/>
              <a:ea typeface="Times New Roman"/>
              <a:cs typeface="Times New Roman"/>
              <a:sym typeface="Times New Roman"/>
            </a:endParaRPr>
          </a:p>
        </p:txBody>
      </p:sp>
      <p:sp>
        <p:nvSpPr>
          <p:cNvPr id="275" name="Shape 275"/>
          <p:cNvSpPr txBox="1"/>
          <p:nvPr/>
        </p:nvSpPr>
        <p:spPr>
          <a:xfrm>
            <a:off x="2857500" y="583914"/>
            <a:ext cx="3429000" cy="434577"/>
          </a:xfrm>
          <a:prstGeom prst="rect">
            <a:avLst/>
          </a:prstGeom>
          <a:noFill/>
          <a:ln>
            <a:noFill/>
          </a:ln>
        </p:spPr>
        <p:txBody>
          <a:bodyPr lIns="68569" tIns="34275" rIns="68569" bIns="34275" anchor="t" anchorCtr="0">
            <a:noAutofit/>
          </a:bodyPr>
          <a:lstStyle/>
          <a:p>
            <a:pPr algn="ctr">
              <a:buClr>
                <a:schemeClr val="dk1"/>
              </a:buClr>
              <a:buSzPct val="25000"/>
            </a:pPr>
            <a:r>
              <a:rPr lang="en-US" sz="3300" b="1">
                <a:solidFill>
                  <a:schemeClr val="dk1"/>
                </a:solidFill>
              </a:rPr>
              <a:t>Table 2</a:t>
            </a:r>
          </a:p>
        </p:txBody>
      </p:sp>
      <p:sp>
        <p:nvSpPr>
          <p:cNvPr id="276" name="Shape 276"/>
          <p:cNvSpPr txBox="1"/>
          <p:nvPr/>
        </p:nvSpPr>
        <p:spPr>
          <a:xfrm>
            <a:off x="2736732" y="4000501"/>
            <a:ext cx="3771899" cy="983456"/>
          </a:xfrm>
          <a:prstGeom prst="rect">
            <a:avLst/>
          </a:prstGeom>
          <a:noFill/>
          <a:ln>
            <a:noFill/>
          </a:ln>
        </p:spPr>
        <p:txBody>
          <a:bodyPr lIns="68569" tIns="34275" rIns="68569" bIns="34275" anchor="t" anchorCtr="0">
            <a:noAutofit/>
          </a:bodyPr>
          <a:lstStyle/>
          <a:p>
            <a:pPr algn="ctr">
              <a:buClr>
                <a:schemeClr val="dk1"/>
              </a:buClr>
              <a:buSzPct val="25000"/>
            </a:pPr>
            <a:r>
              <a:rPr lang="en-US" sz="2400" b="1">
                <a:solidFill>
                  <a:schemeClr val="dk1"/>
                </a:solidFill>
                <a:latin typeface="Times New Roman"/>
                <a:ea typeface="Times New Roman"/>
                <a:cs typeface="Times New Roman"/>
                <a:sym typeface="Times New Roman"/>
              </a:rPr>
              <a:t>3.25 x 1.39 = 4.5 + 0.4</a:t>
            </a:r>
          </a:p>
          <a:p>
            <a:pPr algn="ctr">
              <a:spcBef>
                <a:spcPts val="1200"/>
              </a:spcBef>
              <a:buClr>
                <a:schemeClr val="dk1"/>
              </a:buClr>
              <a:buSzPct val="25000"/>
            </a:pPr>
            <a:r>
              <a:rPr lang="en-US" sz="2400" b="1">
                <a:solidFill>
                  <a:schemeClr val="dk1"/>
                </a:solidFill>
                <a:latin typeface="Times New Roman"/>
                <a:ea typeface="Times New Roman"/>
                <a:cs typeface="Times New Roman"/>
                <a:sym typeface="Times New Roman"/>
              </a:rPr>
              <a:t> = 4.9% Air</a:t>
            </a:r>
          </a:p>
        </p:txBody>
      </p:sp>
    </p:spTree>
    <p:extLst>
      <p:ext uri="{BB962C8B-B14F-4D97-AF65-F5344CB8AC3E}">
        <p14:creationId xmlns:p14="http://schemas.microsoft.com/office/powerpoint/2010/main" val="11473056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2139825" y="604550"/>
            <a:ext cx="4743450" cy="6915150"/>
          </a:xfrm>
          <a:prstGeom prst="rect">
            <a:avLst/>
          </a:prstGeom>
          <a:noFill/>
          <a:ln>
            <a:noFill/>
          </a:ln>
        </p:spPr>
      </p:pic>
    </p:spTree>
    <p:extLst>
      <p:ext uri="{BB962C8B-B14F-4D97-AF65-F5344CB8AC3E}">
        <p14:creationId xmlns:p14="http://schemas.microsoft.com/office/powerpoint/2010/main" val="271584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2387525" y="570157"/>
            <a:ext cx="4362975" cy="1054124"/>
          </a:xfrm>
          <a:prstGeom prst="rect">
            <a:avLst/>
          </a:prstGeom>
          <a:noFill/>
          <a:ln>
            <a:noFill/>
          </a:ln>
        </p:spPr>
        <p:txBody>
          <a:bodyPr lIns="68569" tIns="34275" rIns="68569" bIns="34275" anchor="ctr" anchorCtr="0">
            <a:noAutofit/>
          </a:bodyPr>
          <a:lstStyle/>
          <a:p>
            <a:pPr algn="ctr">
              <a:buClr>
                <a:schemeClr val="dk2"/>
              </a:buClr>
              <a:buSzPct val="25000"/>
            </a:pPr>
            <a:r>
              <a:rPr lang="en-US" sz="3300" b="1" i="1">
                <a:solidFill>
                  <a:schemeClr val="dk2"/>
                </a:solidFill>
              </a:rPr>
              <a:t>Notes for Table Use</a:t>
            </a:r>
          </a:p>
        </p:txBody>
      </p:sp>
      <p:sp>
        <p:nvSpPr>
          <p:cNvPr id="288" name="Shape 288"/>
          <p:cNvSpPr txBox="1">
            <a:spLocks noGrp="1"/>
          </p:cNvSpPr>
          <p:nvPr>
            <p:ph type="body" idx="1"/>
          </p:nvPr>
        </p:nvSpPr>
        <p:spPr>
          <a:xfrm>
            <a:off x="2393576" y="2248347"/>
            <a:ext cx="4356675" cy="3877875"/>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100000"/>
              <a:buFont typeface="Times New Roman"/>
              <a:buChar char="•"/>
            </a:pPr>
            <a:r>
              <a:rPr lang="en-US" sz="2400">
                <a:solidFill>
                  <a:schemeClr val="dk1"/>
                </a:solidFill>
              </a:rPr>
              <a:t>When using Table 1, round the Mortar Content to the whole number.</a:t>
            </a:r>
          </a:p>
          <a:p>
            <a:pPr marL="257175" indent="-257175">
              <a:buClr>
                <a:schemeClr val="dk1"/>
              </a:buClr>
              <a:buSzPct val="100000"/>
              <a:buFont typeface="Times New Roman"/>
              <a:buChar char="•"/>
            </a:pPr>
            <a:r>
              <a:rPr lang="en-US" sz="2400">
                <a:solidFill>
                  <a:schemeClr val="dk1"/>
                </a:solidFill>
              </a:rPr>
              <a:t>To get the Curve Correction using Table 2, round the Mortar Corrected Air Content to the closest half.</a:t>
            </a:r>
          </a:p>
        </p:txBody>
      </p:sp>
    </p:spTree>
    <p:extLst>
      <p:ext uri="{BB962C8B-B14F-4D97-AF65-F5344CB8AC3E}">
        <p14:creationId xmlns:p14="http://schemas.microsoft.com/office/powerpoint/2010/main" val="351601756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2228850" y="2114550"/>
            <a:ext cx="4757738" cy="3086100"/>
          </a:xfrm>
          <a:prstGeom prst="rect">
            <a:avLst/>
          </a:prstGeom>
          <a:noFill/>
          <a:ln>
            <a:noFill/>
          </a:ln>
        </p:spPr>
        <p:txBody>
          <a:bodyPr lIns="68569" tIns="34275" rIns="68569" bIns="34275" anchor="t" anchorCtr="0">
            <a:noAutofit/>
          </a:bodyPr>
          <a:lstStyle/>
          <a:p>
            <a:pPr marL="257175" indent="-257175">
              <a:spcBef>
                <a:spcPts val="0"/>
              </a:spcBef>
              <a:buClr>
                <a:schemeClr val="dk1"/>
              </a:buClr>
              <a:buSzPct val="25000"/>
              <a:buNone/>
            </a:pPr>
            <a:r>
              <a:rPr lang="en-US" sz="2400">
                <a:solidFill>
                  <a:schemeClr val="dk1"/>
                </a:solidFill>
              </a:rPr>
              <a:t>Mortar Content			= 16.37</a:t>
            </a:r>
          </a:p>
          <a:p>
            <a:pPr marL="257175" indent="-257175">
              <a:buClr>
                <a:schemeClr val="dk1"/>
              </a:buClr>
              <a:buSzPct val="25000"/>
              <a:buNone/>
            </a:pPr>
            <a:r>
              <a:rPr lang="en-US" sz="2400">
                <a:solidFill>
                  <a:schemeClr val="dk1"/>
                </a:solidFill>
              </a:rPr>
              <a:t>Chace Indicator Cal.		= 1.8</a:t>
            </a:r>
          </a:p>
          <a:p>
            <a:pPr marL="257175" indent="-257175">
              <a:buClr>
                <a:schemeClr val="dk1"/>
              </a:buClr>
              <a:buSzPct val="25000"/>
              <a:buNone/>
            </a:pPr>
            <a:r>
              <a:rPr lang="en-US" sz="2400">
                <a:solidFill>
                  <a:schemeClr val="dk1"/>
                </a:solidFill>
              </a:rPr>
              <a:t>Stem Reading			= 3.75</a:t>
            </a:r>
          </a:p>
          <a:p>
            <a:pPr marL="257175" indent="-257175">
              <a:buClr>
                <a:schemeClr val="dk1"/>
              </a:buClr>
              <a:buSzPct val="25000"/>
              <a:buNone/>
            </a:pPr>
            <a:endParaRPr sz="2400">
              <a:solidFill>
                <a:schemeClr val="dk1"/>
              </a:solidFill>
            </a:endParaRPr>
          </a:p>
          <a:p>
            <a:pPr marL="257175" indent="-257175">
              <a:buClr>
                <a:schemeClr val="dk1"/>
              </a:buClr>
              <a:buSzPct val="25000"/>
              <a:buNone/>
            </a:pPr>
            <a:r>
              <a:rPr lang="en-US" sz="2400" b="1" u="sng">
                <a:solidFill>
                  <a:schemeClr val="dk1"/>
                </a:solidFill>
              </a:rPr>
              <a:t>SOLUTION:</a:t>
            </a:r>
          </a:p>
          <a:p>
            <a:pPr marL="257175" indent="-257175">
              <a:buClr>
                <a:schemeClr val="dk1"/>
              </a:buClr>
              <a:buSzPct val="25000"/>
              <a:buNone/>
            </a:pPr>
            <a:r>
              <a:rPr lang="en-US" sz="2400">
                <a:solidFill>
                  <a:schemeClr val="dk1"/>
                </a:solidFill>
              </a:rPr>
              <a:t>3.75 X 1.07 = 4.0 + 0.3 = </a:t>
            </a:r>
            <a:r>
              <a:rPr lang="en-US" sz="2400" b="1" u="sng">
                <a:solidFill>
                  <a:srgbClr val="FF0000"/>
                </a:solidFill>
              </a:rPr>
              <a:t>4.3%</a:t>
            </a:r>
          </a:p>
        </p:txBody>
      </p:sp>
      <p:sp>
        <p:nvSpPr>
          <p:cNvPr id="295" name="Shape 295"/>
          <p:cNvSpPr/>
          <p:nvPr/>
        </p:nvSpPr>
        <p:spPr>
          <a:xfrm>
            <a:off x="2819119" y="635419"/>
            <a:ext cx="3610446" cy="946481"/>
          </a:xfrm>
          <a:prstGeom prst="rect">
            <a:avLst/>
          </a:prstGeom>
        </p:spPr>
        <p:txBody>
          <a:bodyPr>
            <a:prstTxWarp prst="textPlain">
              <a:avLst/>
            </a:prstTxWarp>
          </a:bodyPr>
          <a:lstStyle/>
          <a:p>
            <a:pPr lvl="0" algn="l"/>
            <a:r>
              <a:rPr sz="1050">
                <a:ln w="12700" cap="flat" cmpd="sng">
                  <a:solidFill>
                    <a:srgbClr val="B2B2B2"/>
                  </a:solidFill>
                  <a:prstDash val="solid"/>
                  <a:miter/>
                  <a:headEnd type="none" w="med" len="med"/>
                  <a:tailEnd type="none" w="med" len="med"/>
                </a:ln>
                <a:gradFill>
                  <a:gsLst>
                    <a:gs pos="0">
                      <a:srgbClr val="520402"/>
                    </a:gs>
                    <a:gs pos="100000">
                      <a:srgbClr val="FFCC00"/>
                    </a:gs>
                  </a:gsLst>
                  <a:lin ang="5400000" scaled="0"/>
                </a:gradFill>
              </a:rPr>
              <a:t>CHACE PROBLEM # 1</a:t>
            </a:r>
          </a:p>
        </p:txBody>
      </p:sp>
      <p:sp>
        <p:nvSpPr>
          <p:cNvPr id="296" name="Shape 296"/>
          <p:cNvSpPr txBox="1"/>
          <p:nvPr/>
        </p:nvSpPr>
        <p:spPr>
          <a:xfrm>
            <a:off x="2069801" y="5162909"/>
            <a:ext cx="1187749" cy="742949"/>
          </a:xfrm>
          <a:prstGeom prst="rect">
            <a:avLst/>
          </a:prstGeom>
          <a:noFill/>
          <a:ln>
            <a:noFill/>
          </a:ln>
        </p:spPr>
        <p:txBody>
          <a:bodyPr lIns="68569" tIns="34275" rIns="68569" bIns="34275" anchor="t" anchorCtr="0">
            <a:noAutofit/>
          </a:bodyPr>
          <a:lstStyle/>
          <a:p>
            <a:pPr>
              <a:buClr>
                <a:schemeClr val="dk1"/>
              </a:buClr>
              <a:buSzPct val="25000"/>
            </a:pPr>
            <a:r>
              <a:rPr lang="en-US" sz="2700">
                <a:solidFill>
                  <a:schemeClr val="dk1"/>
                </a:solidFill>
                <a:latin typeface="Times New Roman"/>
                <a:ea typeface="Times New Roman"/>
                <a:cs typeface="Times New Roman"/>
                <a:sym typeface="Times New Roman"/>
              </a:rPr>
              <a:t>Pg 224</a:t>
            </a:r>
          </a:p>
        </p:txBody>
      </p:sp>
    </p:spTree>
    <p:extLst>
      <p:ext uri="{BB962C8B-B14F-4D97-AF65-F5344CB8AC3E}">
        <p14:creationId xmlns:p14="http://schemas.microsoft.com/office/powerpoint/2010/main" val="235395071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762000" y="1331033"/>
            <a:ext cx="7175399" cy="179309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accent1"/>
              </a:buClr>
              <a:buSzPct val="25000"/>
              <a:buFont typeface="Arial"/>
              <a:buNone/>
            </a:pPr>
            <a:r>
              <a:rPr lang="en-US" sz="3600" b="0" i="0" u="none" strike="noStrike" cap="none">
                <a:solidFill>
                  <a:schemeClr val="accent1"/>
                </a:solidFill>
                <a:latin typeface="Arial"/>
                <a:ea typeface="Arial"/>
                <a:cs typeface="Arial"/>
                <a:sym typeface="Arial"/>
              </a:rPr>
              <a:t>NCDOT FORMS</a:t>
            </a:r>
          </a:p>
        </p:txBody>
      </p:sp>
      <p:sp>
        <p:nvSpPr>
          <p:cNvPr id="51" name="Shape 51"/>
          <p:cNvSpPr txBox="1">
            <a:spLocks noGrp="1"/>
          </p:cNvSpPr>
          <p:nvPr>
            <p:ph type="subTitle" idx="1"/>
          </p:nvPr>
        </p:nvSpPr>
        <p:spPr>
          <a:xfrm>
            <a:off x="1905000" y="3962400"/>
            <a:ext cx="5636999" cy="881999"/>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accent1"/>
              </a:buClr>
              <a:buSzPct val="25000"/>
              <a:buFont typeface="Noto Symbol"/>
              <a:buNone/>
            </a:pPr>
            <a:r>
              <a:rPr lang="en-US" sz="2200" b="0" i="0" u="none" strike="noStrike" cap="none">
                <a:solidFill>
                  <a:srgbClr val="424242"/>
                </a:solidFill>
                <a:latin typeface="Arial"/>
                <a:ea typeface="Arial"/>
                <a:cs typeface="Arial"/>
                <a:sym typeface="Arial"/>
              </a:rPr>
              <a:t>M&amp;T 903 Batch Ticket</a:t>
            </a:r>
          </a:p>
          <a:p>
            <a:pPr marL="0" marR="0" lvl="0" indent="0" algn="l" rtl="0">
              <a:lnSpc>
                <a:spcPct val="75000"/>
              </a:lnSpc>
              <a:spcBef>
                <a:spcPts val="440"/>
              </a:spcBef>
              <a:buClr>
                <a:schemeClr val="accent1"/>
              </a:buClr>
              <a:buSzPct val="25000"/>
              <a:buFont typeface="Noto Symbol"/>
              <a:buNone/>
            </a:pPr>
            <a:r>
              <a:rPr lang="en-US" sz="2200" b="0" i="0" u="none" strike="noStrike" cap="none">
                <a:solidFill>
                  <a:srgbClr val="424242"/>
                </a:solidFill>
                <a:latin typeface="Arial"/>
                <a:ea typeface="Arial"/>
                <a:cs typeface="Arial"/>
                <a:sym typeface="Arial"/>
              </a:rPr>
              <a:t>N</a:t>
            </a:r>
            <a:r>
              <a:rPr lang="en-US" sz="2200">
                <a:solidFill>
                  <a:srgbClr val="424242"/>
                </a:solidFill>
              </a:rPr>
              <a:t>CDOT</a:t>
            </a:r>
            <a:r>
              <a:rPr lang="en-US" sz="2200" b="0" i="0" u="none" strike="noStrike" cap="none">
                <a:solidFill>
                  <a:srgbClr val="424242"/>
                </a:solidFill>
                <a:latin typeface="Arial"/>
                <a:ea typeface="Arial"/>
                <a:cs typeface="Arial"/>
                <a:sym typeface="Arial"/>
              </a:rPr>
              <a:t> 312</a:t>
            </a:r>
            <a:r>
              <a:rPr lang="en-US" sz="2200">
                <a:solidFill>
                  <a:srgbClr val="424242"/>
                </a:solidFill>
              </a:rPr>
              <a:t>U</a:t>
            </a:r>
          </a:p>
          <a:p>
            <a:pPr marL="0" marR="0" lvl="0" indent="0" algn="l" rtl="0">
              <a:lnSpc>
                <a:spcPct val="75000"/>
              </a:lnSpc>
              <a:spcBef>
                <a:spcPts val="440"/>
              </a:spcBef>
              <a:buClr>
                <a:schemeClr val="accent1"/>
              </a:buClr>
              <a:buSzPct val="25000"/>
              <a:buFont typeface="Noto Symbol"/>
              <a:buNone/>
            </a:pPr>
            <a:r>
              <a:rPr lang="en-US" sz="2200" b="0" i="0" u="none" strike="noStrike" cap="none">
                <a:solidFill>
                  <a:srgbClr val="424242"/>
                </a:solidFill>
                <a:latin typeface="Arial"/>
                <a:ea typeface="Arial"/>
                <a:cs typeface="Arial"/>
                <a:sym typeface="Arial"/>
              </a:rPr>
              <a:t>M&amp;T </a:t>
            </a:r>
            <a:r>
              <a:rPr lang="en-US" sz="2200">
                <a:solidFill>
                  <a:srgbClr val="424242"/>
                </a:solidFill>
              </a:rPr>
              <a:t>F</a:t>
            </a:r>
            <a:r>
              <a:rPr lang="en-US" sz="2200" b="0" i="0" u="none" strike="noStrike" cap="none">
                <a:solidFill>
                  <a:srgbClr val="424242"/>
                </a:solidFill>
                <a:latin typeface="Arial"/>
                <a:ea typeface="Arial"/>
                <a:cs typeface="Arial"/>
                <a:sym typeface="Arial"/>
              </a:rPr>
              <a:t>orm 250</a:t>
            </a:r>
          </a:p>
          <a:p>
            <a:pPr marL="0" marR="0" lvl="0" indent="0" algn="l" rtl="0">
              <a:lnSpc>
                <a:spcPct val="75000"/>
              </a:lnSpc>
              <a:spcBef>
                <a:spcPts val="440"/>
              </a:spcBef>
              <a:buClr>
                <a:schemeClr val="accent1"/>
              </a:buClr>
              <a:buSzPct val="25000"/>
              <a:buFont typeface="Noto Symbol"/>
              <a:buNone/>
            </a:pPr>
            <a:r>
              <a:rPr lang="en-US" sz="2200" b="0" i="0" u="none" strike="noStrike" cap="none">
                <a:solidFill>
                  <a:srgbClr val="424242"/>
                </a:solidFill>
                <a:latin typeface="Arial"/>
                <a:ea typeface="Arial"/>
                <a:cs typeface="Arial"/>
                <a:sym typeface="Arial"/>
              </a:rPr>
              <a:t>Sample </a:t>
            </a:r>
            <a:r>
              <a:rPr lang="en-US" sz="2200">
                <a:solidFill>
                  <a:srgbClr val="424242"/>
                </a:solidFill>
              </a:rPr>
              <a:t>C</a:t>
            </a:r>
            <a:r>
              <a:rPr lang="en-US" sz="2200" b="0" i="0" u="none" strike="noStrike" cap="none">
                <a:solidFill>
                  <a:srgbClr val="424242"/>
                </a:solidFill>
                <a:latin typeface="Arial"/>
                <a:ea typeface="Arial"/>
                <a:cs typeface="Arial"/>
                <a:sym typeface="Arial"/>
              </a:rPr>
              <a:t>ard</a:t>
            </a:r>
          </a:p>
        </p:txBody>
      </p:sp>
    </p:spTree>
    <p:extLst>
      <p:ext uri="{BB962C8B-B14F-4D97-AF65-F5344CB8AC3E}">
        <p14:creationId xmlns:p14="http://schemas.microsoft.com/office/powerpoint/2010/main" val="39051703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8489" y="570156"/>
            <a:ext cx="7756200" cy="10541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a:solidFill>
                  <a:schemeClr val="accent1"/>
                </a:solidFill>
                <a:latin typeface="Arial"/>
                <a:ea typeface="Arial"/>
                <a:cs typeface="Arial"/>
                <a:sym typeface="Arial"/>
              </a:rPr>
              <a:t>M&amp;T 903 Form</a:t>
            </a:r>
          </a:p>
        </p:txBody>
      </p:sp>
      <p:sp>
        <p:nvSpPr>
          <p:cNvPr id="58" name="Shape 58"/>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The M&amp;T 903 batch ticket serves two important functions;</a:t>
            </a:r>
          </a:p>
          <a:p>
            <a:pPr marL="640080" marR="0" lvl="1" indent="-284480" algn="l" rtl="0">
              <a:lnSpc>
                <a:spcPct val="90000"/>
              </a:lnSpc>
              <a:spcBef>
                <a:spcPts val="410"/>
              </a:spcBef>
              <a:buClr>
                <a:schemeClr val="accent1"/>
              </a:buClr>
              <a:buSzPct val="74190"/>
              <a:buFont typeface="Noto Symbol"/>
              <a:buChar char="○"/>
            </a:pPr>
            <a:r>
              <a:rPr lang="en-US" sz="2050" b="0" i="0" u="none" strike="noStrike" cap="none">
                <a:solidFill>
                  <a:schemeClr val="dk2"/>
                </a:solidFill>
                <a:latin typeface="Arial"/>
                <a:ea typeface="Arial"/>
                <a:cs typeface="Arial"/>
                <a:sym typeface="Arial"/>
              </a:rPr>
              <a:t>Communication </a:t>
            </a:r>
          </a:p>
          <a:p>
            <a:pPr marL="640080" marR="0" lvl="1" indent="-284480" algn="l" rtl="0">
              <a:lnSpc>
                <a:spcPct val="90000"/>
              </a:lnSpc>
              <a:spcBef>
                <a:spcPts val="410"/>
              </a:spcBef>
              <a:buClr>
                <a:schemeClr val="accent1"/>
              </a:buClr>
              <a:buSzPct val="74190"/>
              <a:buFont typeface="Noto Symbol"/>
              <a:buChar char="○"/>
            </a:pPr>
            <a:r>
              <a:rPr lang="en-US" sz="2050" b="0" i="0" u="none" strike="noStrike" cap="none">
                <a:solidFill>
                  <a:schemeClr val="dk2"/>
                </a:solidFill>
                <a:latin typeface="Arial"/>
                <a:ea typeface="Arial"/>
                <a:cs typeface="Arial"/>
                <a:sym typeface="Arial"/>
              </a:rPr>
              <a:t>Documentation</a:t>
            </a:r>
          </a:p>
          <a:p>
            <a:pPr marL="342900" marR="0" lvl="0" indent="-279400" algn="l" rtl="0">
              <a:lnSpc>
                <a:spcPct val="90000"/>
              </a:lnSpc>
              <a:spcBef>
                <a:spcPts val="44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The 903 form is filled out for all incidental and structural concrete sent to a NCDOT project</a:t>
            </a:r>
          </a:p>
          <a:p>
            <a:pPr marL="342900" marR="0" lvl="0" indent="-279400" algn="l" rtl="0">
              <a:lnSpc>
                <a:spcPct val="90000"/>
              </a:lnSpc>
              <a:spcBef>
                <a:spcPts val="44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On page 62, step by step instructions are listed for filling out the M&amp;T 903 batch ticket.</a:t>
            </a:r>
          </a:p>
          <a:p>
            <a:pPr marL="342900" marR="0" lvl="0" indent="-279400" algn="l" rtl="0">
              <a:lnSpc>
                <a:spcPct val="90000"/>
              </a:lnSpc>
              <a:spcBef>
                <a:spcPts val="44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The certified plant batcher fills out the top portion of the ticket based on what is batched.</a:t>
            </a:r>
          </a:p>
        </p:txBody>
      </p:sp>
      <p:sp>
        <p:nvSpPr>
          <p:cNvPr id="59" name="Shape 59"/>
          <p:cNvSpPr txBox="1"/>
          <p:nvPr/>
        </p:nvSpPr>
        <p:spPr>
          <a:xfrm>
            <a:off x="6858000" y="457200"/>
            <a:ext cx="1250950"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ymbol"/>
              <a:buNone/>
            </a:pPr>
            <a:r>
              <a:rPr lang="en-US" sz="1800" b="0" i="0" u="none" strike="noStrike" cap="none">
                <a:solidFill>
                  <a:schemeClr val="dk1"/>
                </a:solidFill>
                <a:latin typeface="Merriweather"/>
                <a:ea typeface="Merriweather"/>
                <a:cs typeface="Merriweather"/>
                <a:sym typeface="Merriweather"/>
              </a:rPr>
              <a:t>Pg 60</a:t>
            </a:r>
          </a:p>
        </p:txBody>
      </p:sp>
    </p:spTree>
    <p:extLst>
      <p:ext uri="{BB962C8B-B14F-4D97-AF65-F5344CB8AC3E}">
        <p14:creationId xmlns:p14="http://schemas.microsoft.com/office/powerpoint/2010/main" val="22165037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88489" y="570156"/>
            <a:ext cx="7756200" cy="10541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a:solidFill>
                  <a:schemeClr val="accent1"/>
                </a:solidFill>
                <a:latin typeface="Arial"/>
                <a:ea typeface="Arial"/>
                <a:cs typeface="Arial"/>
                <a:sym typeface="Arial"/>
              </a:rPr>
              <a:t>M&amp;T Form 903 (cont.)</a:t>
            </a:r>
          </a:p>
        </p:txBody>
      </p:sp>
      <p:sp>
        <p:nvSpPr>
          <p:cNvPr id="66" name="Shape 66"/>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An approved mix design is required before the batcher can batch and send concrete to a NCDOT project. </a:t>
            </a:r>
          </a:p>
          <a:p>
            <a:pPr marL="342900" marR="0" lvl="0" indent="-279400" algn="l" rtl="0">
              <a:lnSpc>
                <a:spcPct val="90000"/>
              </a:lnSpc>
              <a:spcBef>
                <a:spcPts val="44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Upon the arrival of the concrete to the project, the certified field technician receives the M&amp;T 903 batch ticket. The inspector then completes the bottom half of the ticket. </a:t>
            </a:r>
          </a:p>
          <a:p>
            <a:pPr marL="849313" marR="0" lvl="1" indent="-468313" algn="l" rtl="0">
              <a:lnSpc>
                <a:spcPct val="90000"/>
              </a:lnSpc>
              <a:spcBef>
                <a:spcPts val="410"/>
              </a:spcBef>
              <a:buClr>
                <a:schemeClr val="accent1"/>
              </a:buClr>
              <a:buSzPct val="74190"/>
              <a:buFont typeface="Calibri"/>
              <a:buAutoNum type="arabicPeriod"/>
            </a:pPr>
            <a:r>
              <a:rPr lang="en-US" sz="2050" b="0" i="0" u="none" strike="noStrike" cap="none">
                <a:solidFill>
                  <a:schemeClr val="dk2"/>
                </a:solidFill>
                <a:latin typeface="Arial"/>
                <a:ea typeface="Arial"/>
                <a:cs typeface="Arial"/>
                <a:sym typeface="Arial"/>
              </a:rPr>
              <a:t>Station – the station number where the concrete is being placed.</a:t>
            </a:r>
          </a:p>
          <a:p>
            <a:pPr marL="849313" marR="0" lvl="1" indent="-468313" algn="l" rtl="0">
              <a:lnSpc>
                <a:spcPct val="90000"/>
              </a:lnSpc>
              <a:spcBef>
                <a:spcPts val="410"/>
              </a:spcBef>
              <a:buClr>
                <a:schemeClr val="accent1"/>
              </a:buClr>
              <a:buSzPct val="74190"/>
              <a:buFont typeface="Calibri"/>
              <a:buAutoNum type="arabicPeriod"/>
            </a:pPr>
            <a:r>
              <a:rPr lang="en-US" sz="2050" b="0" i="0" u="none" strike="noStrike" cap="none">
                <a:solidFill>
                  <a:schemeClr val="dk2"/>
                </a:solidFill>
                <a:latin typeface="Arial"/>
                <a:ea typeface="Arial"/>
                <a:cs typeface="Arial"/>
                <a:sym typeface="Arial"/>
              </a:rPr>
              <a:t>Structure Member – is the type of use for the concrete, bridge deck, footing, curb and gutter, etc</a:t>
            </a:r>
          </a:p>
        </p:txBody>
      </p:sp>
      <p:sp>
        <p:nvSpPr>
          <p:cNvPr id="67" name="Shape 67"/>
          <p:cNvSpPr txBox="1"/>
          <p:nvPr/>
        </p:nvSpPr>
        <p:spPr>
          <a:xfrm>
            <a:off x="6400800" y="990600"/>
            <a:ext cx="16001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ymbol"/>
              <a:buNone/>
            </a:pPr>
            <a:r>
              <a:rPr lang="en-US" sz="1800" b="0" i="0" u="none" strike="noStrike" cap="none">
                <a:solidFill>
                  <a:schemeClr val="dk1"/>
                </a:solidFill>
                <a:latin typeface="Arial"/>
                <a:ea typeface="Arial"/>
                <a:cs typeface="Arial"/>
                <a:sym typeface="Arial"/>
              </a:rPr>
              <a:t>Pg 63</a:t>
            </a:r>
          </a:p>
        </p:txBody>
      </p:sp>
    </p:spTree>
    <p:extLst>
      <p:ext uri="{BB962C8B-B14F-4D97-AF65-F5344CB8AC3E}">
        <p14:creationId xmlns:p14="http://schemas.microsoft.com/office/powerpoint/2010/main" val="162203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04800" y="304800"/>
            <a:ext cx="8229600" cy="1258888"/>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Arial "/>
              <a:buNone/>
            </a:pPr>
            <a:r>
              <a:rPr lang="en-US" sz="4850" b="1" i="0" u="none" strike="noStrike" cap="none">
                <a:solidFill>
                  <a:srgbClr val="000000"/>
                </a:solidFill>
                <a:latin typeface="Arial "/>
                <a:ea typeface="Arial "/>
                <a:cs typeface="Arial "/>
                <a:sym typeface="Arial "/>
              </a:rPr>
              <a:t>Materials &amp; Tests Contacts</a:t>
            </a:r>
          </a:p>
        </p:txBody>
      </p:sp>
      <p:sp>
        <p:nvSpPr>
          <p:cNvPr id="46" name="Shape 46"/>
          <p:cNvSpPr txBox="1">
            <a:spLocks noGrp="1"/>
          </p:cNvSpPr>
          <p:nvPr>
            <p:ph type="body" idx="1"/>
          </p:nvPr>
        </p:nvSpPr>
        <p:spPr>
          <a:xfrm>
            <a:off x="381000" y="1752600"/>
            <a:ext cx="7315200" cy="4419599"/>
          </a:xfrm>
          <a:prstGeom prst="rect">
            <a:avLst/>
          </a:prstGeom>
          <a:noFill/>
          <a:ln>
            <a:noFill/>
          </a:ln>
        </p:spPr>
        <p:txBody>
          <a:bodyPr lIns="91425" tIns="45700" rIns="91425" bIns="45700" anchor="t" anchorCtr="0">
            <a:noAutofit/>
          </a:bodyPr>
          <a:lstStyle/>
          <a:p>
            <a:pPr marL="480060" marR="0" lvl="0" indent="-353060" algn="l" rtl="0">
              <a:lnSpc>
                <a:spcPct val="90000"/>
              </a:lnSpc>
              <a:spcBef>
                <a:spcPts val="0"/>
              </a:spcBef>
              <a:spcAft>
                <a:spcPts val="0"/>
              </a:spcAft>
              <a:buClr>
                <a:srgbClr val="FF6600"/>
              </a:buClr>
              <a:buSzPct val="100000"/>
              <a:buFont typeface="Noto Symbol"/>
              <a:buChar char="❖"/>
            </a:pPr>
            <a:r>
              <a:rPr lang="en-US" sz="2000" b="0" i="0" u="none" strike="noStrike" cap="none" dirty="0">
                <a:solidFill>
                  <a:srgbClr val="002060"/>
                </a:solidFill>
                <a:latin typeface="Arial "/>
                <a:ea typeface="Arial "/>
                <a:cs typeface="Arial "/>
                <a:sym typeface="Arial "/>
              </a:rPr>
              <a:t>Jim Sawyer, Field </a:t>
            </a:r>
            <a:r>
              <a:rPr lang="en-US" sz="2000" dirty="0">
                <a:solidFill>
                  <a:srgbClr val="002060"/>
                </a:solidFill>
                <a:latin typeface="Arial "/>
                <a:ea typeface="Arial "/>
                <a:cs typeface="Arial "/>
                <a:sym typeface="Arial "/>
              </a:rPr>
              <a:t>Services</a:t>
            </a:r>
            <a:r>
              <a:rPr lang="en-US" sz="2000" b="0" i="0" u="none" strike="noStrike" cap="none" dirty="0">
                <a:solidFill>
                  <a:srgbClr val="002060"/>
                </a:solidFill>
                <a:latin typeface="Arial "/>
                <a:ea typeface="Arial "/>
                <a:cs typeface="Arial "/>
                <a:sym typeface="Arial "/>
              </a:rPr>
              <a:t> Engineer</a:t>
            </a:r>
          </a:p>
          <a:p>
            <a:pPr marL="480060" marR="0" lvl="0" indent="-353060" algn="l" rtl="0">
              <a:lnSpc>
                <a:spcPct val="90000"/>
              </a:lnSpc>
              <a:spcBef>
                <a:spcPts val="0"/>
              </a:spcBef>
              <a:spcAft>
                <a:spcPts val="0"/>
              </a:spcAft>
              <a:buClr>
                <a:srgbClr val="FF6600"/>
              </a:buClr>
              <a:buSzPct val="100000"/>
              <a:buFont typeface="Noto Symbol"/>
              <a:buChar char="❖"/>
            </a:pPr>
            <a:r>
              <a:rPr lang="en-US" sz="2000" dirty="0">
                <a:solidFill>
                  <a:srgbClr val="002060"/>
                </a:solidFill>
                <a:latin typeface="Arial "/>
                <a:ea typeface="Arial "/>
                <a:cs typeface="Arial "/>
                <a:sym typeface="Arial "/>
              </a:rPr>
              <a:t>919-329-4170</a:t>
            </a:r>
            <a:endParaRPr lang="en-US" sz="2000" b="0" i="0" u="none" strike="noStrike" cap="none" dirty="0">
              <a:solidFill>
                <a:srgbClr val="002060"/>
              </a:solidFill>
              <a:latin typeface="Arial "/>
              <a:ea typeface="Arial "/>
              <a:cs typeface="Arial "/>
              <a:sym typeface="Arial "/>
            </a:endParaRPr>
          </a:p>
          <a:p>
            <a:pPr marL="137160" marR="0" lvl="0" indent="-10160" algn="l" rtl="0">
              <a:lnSpc>
                <a:spcPct val="90000"/>
              </a:lnSpc>
              <a:spcBef>
                <a:spcPts val="400"/>
              </a:spcBef>
              <a:spcAft>
                <a:spcPts val="0"/>
              </a:spcAft>
              <a:buClr>
                <a:srgbClr val="FF6600"/>
              </a:buClr>
              <a:buFont typeface="Arial"/>
              <a:buNone/>
            </a:pPr>
            <a:endParaRPr sz="2000" b="0" i="0" u="none" strike="noStrike" cap="none" dirty="0">
              <a:solidFill>
                <a:srgbClr val="002060"/>
              </a:solidFill>
              <a:latin typeface="Arial "/>
              <a:ea typeface="Arial "/>
              <a:cs typeface="Arial "/>
              <a:sym typeface="Arial "/>
            </a:endParaRPr>
          </a:p>
          <a:p>
            <a:pPr marL="480060" marR="0" lvl="0" indent="-353060" algn="l" rtl="0">
              <a:lnSpc>
                <a:spcPct val="90000"/>
              </a:lnSpc>
              <a:spcBef>
                <a:spcPts val="400"/>
              </a:spcBef>
              <a:spcAft>
                <a:spcPts val="0"/>
              </a:spcAft>
              <a:buClr>
                <a:srgbClr val="FF6600"/>
              </a:buClr>
              <a:buSzPct val="100000"/>
              <a:buFont typeface="Noto Symbol"/>
              <a:buChar char="❖"/>
            </a:pPr>
            <a:r>
              <a:rPr lang="en-US" sz="2000" b="0" i="0" u="none" strike="noStrike" cap="none" dirty="0">
                <a:solidFill>
                  <a:srgbClr val="002060"/>
                </a:solidFill>
                <a:latin typeface="Arial "/>
                <a:ea typeface="Arial "/>
                <a:cs typeface="Arial "/>
                <a:sym typeface="Arial "/>
              </a:rPr>
              <a:t>Assistance call:</a:t>
            </a:r>
          </a:p>
          <a:p>
            <a:pPr marL="137160" marR="0" lvl="0" indent="-10160" algn="l" rtl="0">
              <a:lnSpc>
                <a:spcPct val="90000"/>
              </a:lnSpc>
              <a:spcBef>
                <a:spcPts val="400"/>
              </a:spcBef>
              <a:spcAft>
                <a:spcPts val="0"/>
              </a:spcAft>
              <a:buClr>
                <a:srgbClr val="FF6600"/>
              </a:buClr>
              <a:buSzPct val="25000"/>
              <a:buFont typeface="Arial"/>
              <a:buNone/>
            </a:pPr>
            <a:r>
              <a:rPr lang="en-US" sz="2000" b="0" i="0" u="none" strike="noStrike" cap="none" dirty="0">
                <a:solidFill>
                  <a:srgbClr val="002060"/>
                </a:solidFill>
                <a:latin typeface="Arial "/>
                <a:ea typeface="Arial "/>
                <a:cs typeface="Arial "/>
                <a:sym typeface="Arial "/>
              </a:rPr>
              <a:t>     Phone 919-329-4240 </a:t>
            </a:r>
          </a:p>
          <a:p>
            <a:pPr marL="137160" marR="0" lvl="0" indent="-10160" algn="l" rtl="0">
              <a:lnSpc>
                <a:spcPct val="90000"/>
              </a:lnSpc>
              <a:spcBef>
                <a:spcPts val="400"/>
              </a:spcBef>
              <a:spcAft>
                <a:spcPts val="0"/>
              </a:spcAft>
              <a:buClr>
                <a:srgbClr val="FF6600"/>
              </a:buClr>
              <a:buSzPct val="25000"/>
              <a:buFont typeface="Arial"/>
              <a:buNone/>
            </a:pPr>
            <a:r>
              <a:rPr lang="en-US" sz="2000" b="0" i="0" u="none" strike="noStrike" cap="none" dirty="0">
                <a:solidFill>
                  <a:srgbClr val="002060"/>
                </a:solidFill>
                <a:latin typeface="Arial "/>
                <a:ea typeface="Arial "/>
                <a:cs typeface="Arial "/>
                <a:sym typeface="Arial "/>
              </a:rPr>
              <a:t>     Email </a:t>
            </a:r>
            <a:r>
              <a:rPr lang="en-US" sz="2000" b="0" i="0" u="sng" strike="noStrike" cap="none" dirty="0">
                <a:solidFill>
                  <a:schemeClr val="hlink"/>
                </a:solidFill>
                <a:latin typeface="Arial "/>
                <a:ea typeface="Arial "/>
                <a:cs typeface="Arial "/>
                <a:sym typeface="Arial "/>
                <a:hlinkClick r:id="rId3"/>
              </a:rPr>
              <a:t>concretetrng@ncdot.gov</a:t>
            </a:r>
          </a:p>
          <a:p>
            <a:pPr marL="137160" marR="0" lvl="0" indent="-10160" algn="l" rtl="0">
              <a:lnSpc>
                <a:spcPct val="90000"/>
              </a:lnSpc>
              <a:spcBef>
                <a:spcPts val="400"/>
              </a:spcBef>
              <a:spcAft>
                <a:spcPts val="0"/>
              </a:spcAft>
              <a:buClr>
                <a:srgbClr val="FF6600"/>
              </a:buClr>
              <a:buFont typeface="Arial"/>
              <a:buNone/>
            </a:pPr>
            <a:endParaRPr sz="2000" b="0" i="0" u="none" strike="noStrike" cap="none" dirty="0">
              <a:solidFill>
                <a:srgbClr val="002060"/>
              </a:solidFill>
              <a:latin typeface="Arial "/>
              <a:ea typeface="Arial "/>
              <a:cs typeface="Arial "/>
              <a:sym typeface="Arial "/>
            </a:endParaRPr>
          </a:p>
          <a:p>
            <a:pPr marL="480060" marR="0" lvl="0" indent="-353060" algn="l" rtl="0">
              <a:lnSpc>
                <a:spcPct val="90000"/>
              </a:lnSpc>
              <a:spcBef>
                <a:spcPts val="400"/>
              </a:spcBef>
              <a:spcAft>
                <a:spcPts val="0"/>
              </a:spcAft>
              <a:buClr>
                <a:srgbClr val="FF6600"/>
              </a:buClr>
              <a:buSzPct val="100000"/>
              <a:buFont typeface="Noto Symbol"/>
              <a:buChar char="❖"/>
            </a:pPr>
            <a:r>
              <a:rPr lang="en-US" sz="2000" b="0" i="0" u="none" strike="noStrike" cap="none" dirty="0">
                <a:solidFill>
                  <a:srgbClr val="002060"/>
                </a:solidFill>
                <a:latin typeface="Arial "/>
                <a:ea typeface="Arial "/>
                <a:cs typeface="Arial "/>
                <a:sym typeface="Arial "/>
              </a:rPr>
              <a:t>Materials and Tests Unit on the Web</a:t>
            </a:r>
          </a:p>
          <a:p>
            <a:pPr marL="480060" marR="0" lvl="0" indent="-353060" algn="l" rtl="0">
              <a:lnSpc>
                <a:spcPct val="90000"/>
              </a:lnSpc>
              <a:spcBef>
                <a:spcPts val="400"/>
              </a:spcBef>
              <a:spcAft>
                <a:spcPts val="0"/>
              </a:spcAft>
              <a:buClr>
                <a:srgbClr val="FF6600"/>
              </a:buClr>
              <a:buSzPct val="100000"/>
              <a:buFont typeface="Noto Symbol"/>
              <a:buChar char="❖"/>
            </a:pPr>
            <a:r>
              <a:rPr lang="en-US" sz="2000" b="0" i="0" u="sng" strike="noStrike" cap="none" dirty="0">
                <a:solidFill>
                  <a:schemeClr val="hlink"/>
                </a:solidFill>
                <a:latin typeface="Arial "/>
                <a:ea typeface="Arial "/>
                <a:cs typeface="Arial "/>
                <a:sym typeface="Arial "/>
                <a:hlinkClick r:id="rId4"/>
              </a:rPr>
              <a:t>https://apps.dot.state.nc.us/dot/directory/authenticated/UnitPage.aspx?id=2824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066800" y="609600"/>
            <a:ext cx="7162799" cy="74294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Desirable Properties of Concrete </a:t>
            </a:r>
          </a:p>
        </p:txBody>
      </p:sp>
      <p:sp>
        <p:nvSpPr>
          <p:cNvPr id="80" name="Shape 80"/>
          <p:cNvSpPr txBox="1">
            <a:spLocks noGrp="1"/>
          </p:cNvSpPr>
          <p:nvPr>
            <p:ph type="body" idx="1"/>
          </p:nvPr>
        </p:nvSpPr>
        <p:spPr>
          <a:xfrm>
            <a:off x="533400" y="609600"/>
            <a:ext cx="7772400" cy="4648198"/>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chemeClr val="lt2"/>
              </a:buClr>
              <a:buSzPct val="100000"/>
              <a:buFont typeface="Noto Symbol"/>
              <a:buChar char="○"/>
            </a:pPr>
            <a:r>
              <a:rPr lang="en-US" sz="2800" b="0" i="0" u="none" strike="noStrike" cap="none">
                <a:solidFill>
                  <a:schemeClr val="lt1"/>
                </a:solidFill>
                <a:latin typeface="Verdana"/>
                <a:ea typeface="Verdana"/>
                <a:cs typeface="Verdana"/>
                <a:sym typeface="Verdana"/>
              </a:rPr>
              <a:t> </a:t>
            </a:r>
            <a:r>
              <a:rPr lang="en-US" sz="2800" b="1" i="0" u="sng" strike="noStrike" cap="none">
                <a:solidFill>
                  <a:schemeClr val="dk1"/>
                </a:solidFill>
                <a:latin typeface="Arial"/>
                <a:ea typeface="Arial"/>
                <a:cs typeface="Arial"/>
                <a:sym typeface="Arial"/>
              </a:rPr>
              <a:t>Water Tightness</a:t>
            </a:r>
            <a:r>
              <a:rPr lang="en-US" sz="2800" b="0" i="0" u="none" strike="noStrike" cap="none">
                <a:solidFill>
                  <a:schemeClr val="dk1"/>
                </a:solidFill>
                <a:latin typeface="Arial"/>
                <a:ea typeface="Arial"/>
                <a:cs typeface="Arial"/>
                <a:sym typeface="Arial"/>
              </a:rPr>
              <a:t> - Resistance to water infiltration.</a:t>
            </a:r>
          </a:p>
          <a:p>
            <a:pPr marL="342900" marR="0" lvl="0" indent="-342900" algn="l" rtl="0">
              <a:lnSpc>
                <a:spcPct val="100000"/>
              </a:lnSpc>
              <a:spcBef>
                <a:spcPts val="1160"/>
              </a:spcBef>
              <a:spcAft>
                <a:spcPts val="0"/>
              </a:spcAft>
              <a:buClr>
                <a:schemeClr val="lt2"/>
              </a:buClr>
              <a:buSzPct val="100000"/>
              <a:buFont typeface="Noto Symbol"/>
              <a:buChar char="○"/>
            </a:pPr>
            <a:r>
              <a:rPr lang="en-US" sz="2800" b="1" i="0" u="sng" strike="noStrike" cap="none">
                <a:solidFill>
                  <a:schemeClr val="dk1"/>
                </a:solidFill>
                <a:latin typeface="Arial"/>
                <a:ea typeface="Arial"/>
                <a:cs typeface="Arial"/>
                <a:sym typeface="Arial"/>
              </a:rPr>
              <a:t>Strong</a:t>
            </a:r>
            <a:r>
              <a:rPr lang="en-US" sz="2800" b="0" i="0" u="none" strike="noStrike" cap="none">
                <a:solidFill>
                  <a:schemeClr val="dk1"/>
                </a:solidFill>
                <a:latin typeface="Arial"/>
                <a:ea typeface="Arial"/>
                <a:cs typeface="Arial"/>
                <a:sym typeface="Arial"/>
              </a:rPr>
              <a:t> - Ability to with-stand all the elements, and meet the structural requirements.</a:t>
            </a:r>
          </a:p>
          <a:p>
            <a:pPr marL="342900" marR="0" lvl="0" indent="-342900" algn="l" rtl="0">
              <a:lnSpc>
                <a:spcPct val="100000"/>
              </a:lnSpc>
              <a:spcBef>
                <a:spcPts val="1160"/>
              </a:spcBef>
              <a:spcAft>
                <a:spcPts val="600"/>
              </a:spcAft>
              <a:buClr>
                <a:schemeClr val="lt2"/>
              </a:buClr>
              <a:buSzPct val="100000"/>
              <a:buFont typeface="Noto Symbol"/>
              <a:buChar char="○"/>
            </a:pPr>
            <a:r>
              <a:rPr lang="en-US" sz="2800" b="1" i="0" u="sng" strike="noStrike" cap="none">
                <a:solidFill>
                  <a:schemeClr val="dk1"/>
                </a:solidFill>
                <a:latin typeface="Arial"/>
                <a:ea typeface="Arial"/>
                <a:cs typeface="Arial"/>
                <a:sym typeface="Arial"/>
              </a:rPr>
              <a:t>Economical</a:t>
            </a:r>
            <a:r>
              <a:rPr lang="en-US" sz="2800" b="0" i="0" u="none" strike="noStrike" cap="none">
                <a:solidFill>
                  <a:schemeClr val="dk1"/>
                </a:solidFill>
                <a:latin typeface="Arial"/>
                <a:ea typeface="Arial"/>
                <a:cs typeface="Arial"/>
                <a:sym typeface="Arial"/>
              </a:rPr>
              <a:t> - Concrete must be able to be produced and sold for a profit $$$.</a:t>
            </a:r>
          </a:p>
        </p:txBody>
      </p:sp>
    </p:spTree>
    <p:extLst>
      <p:ext uri="{BB962C8B-B14F-4D97-AF65-F5344CB8AC3E}">
        <p14:creationId xmlns:p14="http://schemas.microsoft.com/office/powerpoint/2010/main" val="155678934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8489" y="570156"/>
            <a:ext cx="7756200" cy="10541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a:solidFill>
                  <a:schemeClr val="accent1"/>
                </a:solidFill>
                <a:latin typeface="Arial"/>
                <a:ea typeface="Arial"/>
                <a:cs typeface="Arial"/>
                <a:sym typeface="Arial"/>
              </a:rPr>
              <a:t>M&amp;T Form 903 (cont.)</a:t>
            </a:r>
          </a:p>
        </p:txBody>
      </p:sp>
      <p:sp>
        <p:nvSpPr>
          <p:cNvPr id="74" name="Shape 74"/>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850392" marR="0" lvl="1" indent="-469392" algn="l" rtl="0">
              <a:lnSpc>
                <a:spcPct val="80000"/>
              </a:lnSpc>
              <a:spcBef>
                <a:spcPts val="0"/>
              </a:spcBef>
              <a:spcAft>
                <a:spcPts val="0"/>
              </a:spcAft>
              <a:buClr>
                <a:schemeClr val="accent1"/>
              </a:buClr>
              <a:buSzPct val="74000"/>
              <a:buFont typeface="Questrial"/>
              <a:buAutoNum type="arabicPeriod" startAt="3"/>
            </a:pPr>
            <a:r>
              <a:rPr lang="en-US" sz="1850" b="0" i="0" u="none" strike="noStrike" cap="none">
                <a:solidFill>
                  <a:schemeClr val="dk2"/>
                </a:solidFill>
                <a:latin typeface="Arial"/>
                <a:ea typeface="Arial"/>
                <a:cs typeface="Arial"/>
                <a:sym typeface="Arial"/>
              </a:rPr>
              <a:t>Additional Water Added – is any water added to the load after the mixing process is complete. This amount should not exceed the amount shown on Line 9 of the batch ticket</a:t>
            </a:r>
          </a:p>
          <a:p>
            <a:pPr marL="880110" marR="0" lvl="1" indent="-524510" algn="l" rtl="0">
              <a:lnSpc>
                <a:spcPct val="80000"/>
              </a:lnSpc>
              <a:spcBef>
                <a:spcPts val="370"/>
              </a:spcBef>
              <a:spcAft>
                <a:spcPts val="0"/>
              </a:spcAft>
              <a:buClr>
                <a:schemeClr val="accent1"/>
              </a:buClr>
              <a:buSzPct val="74000"/>
              <a:buFont typeface="Questrial"/>
              <a:buAutoNum type="arabicPeriod" startAt="3"/>
            </a:pPr>
            <a:r>
              <a:rPr lang="en-US" sz="1850" b="0" i="0" u="none" strike="noStrike" cap="none">
                <a:solidFill>
                  <a:schemeClr val="dk2"/>
                </a:solidFill>
                <a:latin typeface="Arial"/>
                <a:ea typeface="Arial"/>
                <a:cs typeface="Arial"/>
                <a:sym typeface="Arial"/>
              </a:rPr>
              <a:t>Number Revolutions at Mixing Speed at Job Site – for additional mixing on job site if needed.</a:t>
            </a:r>
          </a:p>
          <a:p>
            <a:pPr marL="880110" marR="0" lvl="1" indent="-524510" algn="l" rtl="0">
              <a:lnSpc>
                <a:spcPct val="80000"/>
              </a:lnSpc>
              <a:spcBef>
                <a:spcPts val="370"/>
              </a:spcBef>
              <a:spcAft>
                <a:spcPts val="0"/>
              </a:spcAft>
              <a:buClr>
                <a:schemeClr val="accent1"/>
              </a:buClr>
              <a:buSzPct val="74000"/>
              <a:buFont typeface="Questrial"/>
              <a:buAutoNum type="arabicPeriod" startAt="3"/>
            </a:pPr>
            <a:r>
              <a:rPr lang="en-US" sz="1850" b="0" i="0" u="none" strike="noStrike" cap="none">
                <a:solidFill>
                  <a:schemeClr val="dk2"/>
                </a:solidFill>
                <a:latin typeface="Arial"/>
                <a:ea typeface="Arial"/>
                <a:cs typeface="Arial"/>
                <a:sym typeface="Arial"/>
              </a:rPr>
              <a:t>Time at Completion of Discharge</a:t>
            </a:r>
          </a:p>
          <a:p>
            <a:pPr marL="880110" marR="0" lvl="1" indent="-524510" algn="l" rtl="0">
              <a:lnSpc>
                <a:spcPct val="80000"/>
              </a:lnSpc>
              <a:spcBef>
                <a:spcPts val="370"/>
              </a:spcBef>
              <a:spcAft>
                <a:spcPts val="0"/>
              </a:spcAft>
              <a:buClr>
                <a:schemeClr val="accent1"/>
              </a:buClr>
              <a:buSzPct val="74000"/>
              <a:buFont typeface="Questrial"/>
              <a:buAutoNum type="arabicPeriod" startAt="3"/>
            </a:pPr>
            <a:r>
              <a:rPr lang="en-US" sz="1850" b="0" i="0" u="none" strike="noStrike" cap="none">
                <a:solidFill>
                  <a:schemeClr val="dk2"/>
                </a:solidFill>
                <a:latin typeface="Arial"/>
                <a:ea typeface="Arial"/>
                <a:cs typeface="Arial"/>
                <a:sym typeface="Arial"/>
              </a:rPr>
              <a:t>Slump, Temperature of the Air, and Temperature of the Concrete</a:t>
            </a:r>
          </a:p>
          <a:p>
            <a:pPr marL="880110" marR="0" lvl="1" indent="-524510" algn="l" rtl="0">
              <a:lnSpc>
                <a:spcPct val="80000"/>
              </a:lnSpc>
              <a:spcBef>
                <a:spcPts val="370"/>
              </a:spcBef>
              <a:spcAft>
                <a:spcPts val="0"/>
              </a:spcAft>
              <a:buClr>
                <a:schemeClr val="accent1"/>
              </a:buClr>
              <a:buSzPct val="74000"/>
              <a:buFont typeface="Questrial"/>
              <a:buAutoNum type="arabicPeriod" startAt="3"/>
            </a:pPr>
            <a:r>
              <a:rPr lang="en-US" sz="1850" b="0" i="0" u="none" strike="noStrike" cap="none">
                <a:solidFill>
                  <a:schemeClr val="dk2"/>
                </a:solidFill>
                <a:latin typeface="Arial"/>
                <a:ea typeface="Arial"/>
                <a:cs typeface="Arial"/>
                <a:sym typeface="Arial"/>
              </a:rPr>
              <a:t>Pressure Meter Air Test</a:t>
            </a:r>
          </a:p>
          <a:p>
            <a:pPr marL="880110" marR="0" lvl="1" indent="-524510" algn="l" rtl="0">
              <a:lnSpc>
                <a:spcPct val="80000"/>
              </a:lnSpc>
              <a:spcBef>
                <a:spcPts val="370"/>
              </a:spcBef>
              <a:spcAft>
                <a:spcPts val="0"/>
              </a:spcAft>
              <a:buClr>
                <a:schemeClr val="accent1"/>
              </a:buClr>
              <a:buSzPct val="74000"/>
              <a:buFont typeface="Questrial"/>
              <a:buAutoNum type="arabicPeriod" startAt="3"/>
            </a:pPr>
            <a:r>
              <a:rPr lang="en-US" sz="1850" b="0" i="0" u="none" strike="noStrike" cap="none">
                <a:solidFill>
                  <a:schemeClr val="dk2"/>
                </a:solidFill>
                <a:latin typeface="Arial"/>
                <a:ea typeface="Arial"/>
                <a:cs typeface="Arial"/>
                <a:sym typeface="Arial"/>
              </a:rPr>
              <a:t>Chace Air Indicator</a:t>
            </a:r>
          </a:p>
          <a:p>
            <a:pPr marL="880110" marR="0" lvl="1" indent="-524510" algn="l" rtl="0">
              <a:lnSpc>
                <a:spcPct val="80000"/>
              </a:lnSpc>
              <a:spcBef>
                <a:spcPts val="370"/>
              </a:spcBef>
              <a:spcAft>
                <a:spcPts val="0"/>
              </a:spcAft>
              <a:buClr>
                <a:schemeClr val="accent1"/>
              </a:buClr>
              <a:buSzPct val="74000"/>
              <a:buFont typeface="Questrial"/>
              <a:buAutoNum type="arabicPeriod" startAt="3"/>
            </a:pPr>
            <a:r>
              <a:rPr lang="en-US" sz="1850" b="0" i="0" u="none" strike="noStrike" cap="none">
                <a:solidFill>
                  <a:schemeClr val="dk2"/>
                </a:solidFill>
                <a:latin typeface="Arial"/>
                <a:ea typeface="Arial"/>
                <a:cs typeface="Arial"/>
                <a:sym typeface="Arial"/>
              </a:rPr>
              <a:t>Cylinders – Sample Number of the cylinders</a:t>
            </a:r>
          </a:p>
          <a:p>
            <a:pPr marL="880110" marR="0" lvl="1" indent="-524510" algn="l" rtl="0">
              <a:lnSpc>
                <a:spcPct val="80000"/>
              </a:lnSpc>
              <a:spcBef>
                <a:spcPts val="374"/>
              </a:spcBef>
              <a:spcAft>
                <a:spcPts val="0"/>
              </a:spcAft>
              <a:buClr>
                <a:schemeClr val="accent1"/>
              </a:buClr>
              <a:buSzPct val="74800"/>
              <a:buFont typeface="Questrial"/>
              <a:buNone/>
            </a:pPr>
            <a:endParaRPr sz="185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0664439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8489" y="570156"/>
            <a:ext cx="7756200" cy="10541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a:solidFill>
                  <a:schemeClr val="accent1"/>
                </a:solidFill>
                <a:latin typeface="Arial"/>
                <a:ea typeface="Arial"/>
                <a:cs typeface="Arial"/>
                <a:sym typeface="Arial"/>
              </a:rPr>
              <a:t>NCDOT FORM 312U</a:t>
            </a:r>
          </a:p>
        </p:txBody>
      </p:sp>
      <p:sp>
        <p:nvSpPr>
          <p:cNvPr id="81" name="Shape 81"/>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42900" marR="0" lvl="0" indent="-279400" algn="l" rtl="0">
              <a:spcBef>
                <a:spcPts val="0"/>
              </a:spcBef>
              <a:buClr>
                <a:schemeClr val="accent1"/>
              </a:buClr>
              <a:buSzPct val="76000"/>
              <a:buFont typeface="Noto Symbol"/>
              <a:buChar char="○"/>
            </a:pPr>
            <a:r>
              <a:rPr lang="en-US" sz="2400" b="0" i="0" u="none" strike="noStrike" cap="none">
                <a:solidFill>
                  <a:schemeClr val="dk2"/>
                </a:solidFill>
                <a:latin typeface="Arial"/>
                <a:ea typeface="Arial"/>
                <a:cs typeface="Arial"/>
                <a:sym typeface="Arial"/>
              </a:rPr>
              <a:t>A approved mix design assigned to a project must be used to batch concrete for the project.</a:t>
            </a:r>
          </a:p>
          <a:p>
            <a:pPr marL="342900" marR="0" lvl="0" indent="-279400" algn="l" rtl="0">
              <a:spcBef>
                <a:spcPts val="480"/>
              </a:spcBef>
              <a:buClr>
                <a:schemeClr val="accent1"/>
              </a:buClr>
              <a:buSzPct val="76000"/>
              <a:buFont typeface="Noto Symbol"/>
              <a:buChar char="○"/>
            </a:pPr>
            <a:r>
              <a:rPr lang="en-US" sz="2400" b="0" i="0" u="none" strike="noStrike" cap="none">
                <a:solidFill>
                  <a:schemeClr val="dk2"/>
                </a:solidFill>
                <a:latin typeface="Arial"/>
                <a:ea typeface="Arial"/>
                <a:cs typeface="Arial"/>
                <a:sym typeface="Arial"/>
              </a:rPr>
              <a:t>A properly assigned mix design will have the project, or contract number, and the signature of the Physical Testing Engineer.</a:t>
            </a:r>
          </a:p>
          <a:p>
            <a:pPr marL="342900" marR="0" lvl="0" indent="-279400" algn="l" rtl="0">
              <a:spcBef>
                <a:spcPts val="480"/>
              </a:spcBef>
              <a:buClr>
                <a:schemeClr val="accent1"/>
              </a:buClr>
              <a:buSzPct val="76000"/>
              <a:buFont typeface="Noto Symbol"/>
              <a:buNone/>
            </a:pPr>
            <a:endParaRPr sz="2400" b="0" i="0" u="none" strike="noStrike" cap="none">
              <a:solidFill>
                <a:schemeClr val="dk2"/>
              </a:solidFill>
              <a:latin typeface="Arial"/>
              <a:ea typeface="Arial"/>
              <a:cs typeface="Arial"/>
              <a:sym typeface="Arial"/>
            </a:endParaRPr>
          </a:p>
        </p:txBody>
      </p:sp>
      <p:sp>
        <p:nvSpPr>
          <p:cNvPr id="82" name="Shape 82"/>
          <p:cNvSpPr txBox="1"/>
          <p:nvPr/>
        </p:nvSpPr>
        <p:spPr>
          <a:xfrm>
            <a:off x="6580900" y="5857900"/>
            <a:ext cx="2362200" cy="366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ymbol"/>
              <a:buNone/>
            </a:pPr>
            <a:r>
              <a:rPr lang="en-US" sz="1800" b="0" i="0" u="none" strike="noStrike" cap="none">
                <a:solidFill>
                  <a:schemeClr val="dk1"/>
                </a:solidFill>
                <a:latin typeface="Arial"/>
                <a:ea typeface="Arial"/>
                <a:cs typeface="Arial"/>
                <a:sym typeface="Arial"/>
              </a:rPr>
              <a:t>Pg 64</a:t>
            </a:r>
          </a:p>
        </p:txBody>
      </p:sp>
    </p:spTree>
    <p:extLst>
      <p:ext uri="{BB962C8B-B14F-4D97-AF65-F5344CB8AC3E}">
        <p14:creationId xmlns:p14="http://schemas.microsoft.com/office/powerpoint/2010/main" val="307020198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62000" y="630318"/>
            <a:ext cx="70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Questrial"/>
              <a:buNone/>
            </a:pPr>
            <a:r>
              <a:rPr lang="en-US" sz="4000" b="0" i="0" u="none" strike="noStrike" cap="none">
                <a:solidFill>
                  <a:schemeClr val="accent1"/>
                </a:solidFill>
              </a:rPr>
              <a:t>M&amp;T Form 250</a:t>
            </a:r>
          </a:p>
        </p:txBody>
      </p:sp>
      <p:sp>
        <p:nvSpPr>
          <p:cNvPr id="89" name="Shape 89"/>
          <p:cNvSpPr txBox="1">
            <a:spLocks noGrp="1"/>
          </p:cNvSpPr>
          <p:nvPr>
            <p:ph type="body" idx="1"/>
          </p:nvPr>
        </p:nvSpPr>
        <p:spPr>
          <a:xfrm>
            <a:off x="457200" y="2109700"/>
            <a:ext cx="8229600" cy="4389299"/>
          </a:xfrm>
          <a:prstGeom prst="rect">
            <a:avLst/>
          </a:prstGeom>
          <a:noFill/>
          <a:ln>
            <a:noFill/>
          </a:ln>
        </p:spPr>
        <p:txBody>
          <a:bodyPr lIns="91425" tIns="45700" rIns="91425" bIns="45700" anchor="t" anchorCtr="0">
            <a:noAutofit/>
          </a:bodyPr>
          <a:lstStyle/>
          <a:p>
            <a:pPr marL="342900" marR="0" lvl="0" indent="-279400" algn="l" rtl="0">
              <a:spcBef>
                <a:spcPts val="0"/>
              </a:spcBef>
              <a:buClr>
                <a:schemeClr val="accent1"/>
              </a:buClr>
              <a:buSzPct val="76000"/>
              <a:buFont typeface="Noto Symbol"/>
              <a:buChar char="○"/>
            </a:pPr>
            <a:r>
              <a:rPr lang="en-US" sz="2400" b="0" i="0" u="none" strike="noStrike" cap="none" dirty="0">
                <a:solidFill>
                  <a:schemeClr val="dk2"/>
                </a:solidFill>
                <a:latin typeface="Arial"/>
                <a:ea typeface="Arial"/>
                <a:cs typeface="Arial"/>
                <a:sym typeface="Arial"/>
              </a:rPr>
              <a:t>The M&amp;T Form 250 is completed by the plant and provided to the Resident Engineer.</a:t>
            </a:r>
          </a:p>
          <a:p>
            <a:pPr marL="342900" marR="0" lvl="0" indent="-279400" algn="l" rtl="0">
              <a:spcBef>
                <a:spcPts val="480"/>
              </a:spcBef>
              <a:buClr>
                <a:schemeClr val="accent1"/>
              </a:buClr>
              <a:buSzPct val="76000"/>
              <a:buFont typeface="Noto Symbol"/>
              <a:buChar char="○"/>
            </a:pPr>
            <a:r>
              <a:rPr lang="en-US" sz="2400" b="1" i="0" u="none" strike="noStrike" cap="none" dirty="0">
                <a:solidFill>
                  <a:schemeClr val="dk2"/>
                </a:solidFill>
                <a:latin typeface="Arial"/>
                <a:ea typeface="Arial"/>
                <a:cs typeface="Arial"/>
                <a:sym typeface="Arial"/>
              </a:rPr>
              <a:t>The Form 250 </a:t>
            </a:r>
            <a:r>
              <a:rPr lang="en-US" sz="2400" b="0" i="0" u="none" strike="noStrike" cap="none" dirty="0">
                <a:solidFill>
                  <a:schemeClr val="dk2"/>
                </a:solidFill>
                <a:latin typeface="Arial"/>
                <a:ea typeface="Arial"/>
                <a:cs typeface="Arial"/>
                <a:sym typeface="Arial"/>
              </a:rPr>
              <a:t>provides additional information  about the  moisture adjustments made by the batcher on the mix design during batching. </a:t>
            </a:r>
          </a:p>
          <a:p>
            <a:pPr marL="342900" marR="0" lvl="0" indent="-279400" algn="l" rtl="0">
              <a:spcBef>
                <a:spcPts val="480"/>
              </a:spcBef>
              <a:buClr>
                <a:schemeClr val="accent1"/>
              </a:buClr>
              <a:buSzPct val="76000"/>
              <a:buFont typeface="Noto Symbol"/>
              <a:buChar char="○"/>
            </a:pPr>
            <a:r>
              <a:rPr lang="en-US" sz="2400" b="0" i="0" u="none" strike="noStrike" cap="none" dirty="0">
                <a:solidFill>
                  <a:schemeClr val="dk2"/>
                </a:solidFill>
                <a:latin typeface="Arial"/>
                <a:ea typeface="Arial"/>
                <a:cs typeface="Arial"/>
                <a:sym typeface="Arial"/>
              </a:rPr>
              <a:t>The form should be sent with the first and last load of concrete sent to the project each day.</a:t>
            </a:r>
          </a:p>
        </p:txBody>
      </p:sp>
      <p:sp>
        <p:nvSpPr>
          <p:cNvPr id="90" name="Shape 90"/>
          <p:cNvSpPr txBox="1"/>
          <p:nvPr/>
        </p:nvSpPr>
        <p:spPr>
          <a:xfrm>
            <a:off x="6324600" y="98519"/>
            <a:ext cx="1295400"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ymbol"/>
              <a:buNone/>
            </a:pPr>
            <a:r>
              <a:rPr lang="en-US" sz="2000" b="0" i="0" u="none" strike="noStrike" cap="none">
                <a:solidFill>
                  <a:schemeClr val="dk1"/>
                </a:solidFill>
                <a:latin typeface="Arial"/>
                <a:ea typeface="Arial"/>
                <a:cs typeface="Arial"/>
                <a:sym typeface="Arial"/>
              </a:rPr>
              <a:t>Pg 66</a:t>
            </a:r>
          </a:p>
        </p:txBody>
      </p:sp>
    </p:spTree>
    <p:extLst>
      <p:ext uri="{BB962C8B-B14F-4D97-AF65-F5344CB8AC3E}">
        <p14:creationId xmlns:p14="http://schemas.microsoft.com/office/powerpoint/2010/main" val="35596986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981300" y="728300"/>
            <a:ext cx="70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a:solidFill>
                  <a:schemeClr val="accent1"/>
                </a:solidFill>
                <a:latin typeface="Arial"/>
                <a:ea typeface="Arial"/>
                <a:cs typeface="Arial"/>
                <a:sym typeface="Arial"/>
              </a:rPr>
              <a:t>Sample Card</a:t>
            </a:r>
          </a:p>
        </p:txBody>
      </p:sp>
      <p:sp>
        <p:nvSpPr>
          <p:cNvPr id="97" name="Shape 97"/>
          <p:cNvSpPr txBox="1">
            <a:spLocks noGrp="1"/>
          </p:cNvSpPr>
          <p:nvPr>
            <p:ph type="body" idx="1"/>
          </p:nvPr>
        </p:nvSpPr>
        <p:spPr>
          <a:xfrm>
            <a:off x="699247" y="2248347"/>
            <a:ext cx="7745399" cy="38778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The sample card is completed by the certified field concrete technician when delivering samples to a state lab for testing. </a:t>
            </a:r>
          </a:p>
          <a:p>
            <a:pPr marL="342900" marR="0" lvl="0" indent="-279400" algn="l" rtl="0">
              <a:lnSpc>
                <a:spcPct val="90000"/>
              </a:lnSpc>
              <a:spcBef>
                <a:spcPts val="44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A HiCams number should be assigned and written on the card.</a:t>
            </a:r>
          </a:p>
          <a:p>
            <a:pPr marL="342900" marR="0" lvl="0" indent="-279400" algn="l" rtl="0">
              <a:lnSpc>
                <a:spcPct val="90000"/>
              </a:lnSpc>
              <a:spcBef>
                <a:spcPts val="44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The card should be filled in completely as possible.</a:t>
            </a:r>
          </a:p>
          <a:p>
            <a:pPr marL="342900" marR="0" lvl="0" indent="-279400" algn="l" rtl="0">
              <a:lnSpc>
                <a:spcPct val="90000"/>
              </a:lnSpc>
              <a:spcBef>
                <a:spcPts val="440"/>
              </a:spcBef>
              <a:buClr>
                <a:schemeClr val="accent1"/>
              </a:buClr>
              <a:buSzPct val="76000"/>
              <a:buFont typeface="Noto Symbol"/>
              <a:buChar char="○"/>
            </a:pPr>
            <a:r>
              <a:rPr lang="en-US" sz="2200" b="0" i="0" u="none" strike="noStrike" cap="none">
                <a:solidFill>
                  <a:schemeClr val="dk2"/>
                </a:solidFill>
                <a:latin typeface="Arial"/>
                <a:ea typeface="Arial"/>
                <a:cs typeface="Arial"/>
                <a:sym typeface="Arial"/>
              </a:rPr>
              <a:t>For compressive strength cylinders, it is important to fill in the Concrete Mix design used on the project. </a:t>
            </a:r>
          </a:p>
        </p:txBody>
      </p:sp>
      <p:sp>
        <p:nvSpPr>
          <p:cNvPr id="98" name="Shape 98"/>
          <p:cNvSpPr txBox="1"/>
          <p:nvPr/>
        </p:nvSpPr>
        <p:spPr>
          <a:xfrm>
            <a:off x="6324600" y="884691"/>
            <a:ext cx="2057400"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ymbol"/>
              <a:buNone/>
            </a:pPr>
            <a:r>
              <a:rPr lang="en-US" sz="1800" b="0" i="0" u="none" strike="noStrike" cap="none">
                <a:solidFill>
                  <a:schemeClr val="dk1"/>
                </a:solidFill>
                <a:latin typeface="Arial"/>
                <a:ea typeface="Arial"/>
                <a:cs typeface="Arial"/>
                <a:sym typeface="Arial"/>
              </a:rPr>
              <a:t>Pg 67</a:t>
            </a:r>
          </a:p>
        </p:txBody>
      </p:sp>
    </p:spTree>
    <p:extLst>
      <p:ext uri="{BB962C8B-B14F-4D97-AF65-F5344CB8AC3E}">
        <p14:creationId xmlns:p14="http://schemas.microsoft.com/office/powerpoint/2010/main" val="154666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85800" y="914400"/>
            <a:ext cx="8229600" cy="7334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Verdana"/>
              <a:buNone/>
            </a:pPr>
            <a:r>
              <a:rPr lang="en-US" sz="2900" b="0" i="0" u="none" strike="noStrike" cap="none">
                <a:solidFill>
                  <a:schemeClr val="lt1"/>
                </a:solidFill>
                <a:latin typeface="Verdana"/>
                <a:ea typeface="Verdana"/>
                <a:cs typeface="Verdana"/>
                <a:sym typeface="Verdana"/>
              </a:rPr>
              <a:t>      </a:t>
            </a:r>
            <a:r>
              <a:rPr lang="en-US" sz="3600" b="0" i="0" u="sng" strike="noStrike" cap="none">
                <a:solidFill>
                  <a:schemeClr val="dk1"/>
                </a:solidFill>
                <a:latin typeface="Arial"/>
                <a:ea typeface="Arial"/>
                <a:cs typeface="Arial"/>
                <a:sym typeface="Arial"/>
              </a:rPr>
              <a:t>Ingredients In Concrete</a:t>
            </a:r>
            <a:br>
              <a:rPr lang="en-US" sz="2900" b="0" i="0" u="none" strike="noStrike" cap="none">
                <a:solidFill>
                  <a:schemeClr val="dk1"/>
                </a:solidFill>
                <a:latin typeface="Arial"/>
                <a:ea typeface="Arial"/>
                <a:cs typeface="Arial"/>
                <a:sym typeface="Arial"/>
              </a:rPr>
            </a:br>
            <a:endParaRPr lang="en-US" sz="2900" b="0" i="0" u="none" strike="noStrike" cap="none">
              <a:solidFill>
                <a:schemeClr val="dk1"/>
              </a:solidFill>
              <a:latin typeface="Arial"/>
              <a:ea typeface="Arial"/>
              <a:cs typeface="Arial"/>
              <a:sym typeface="Arial"/>
            </a:endParaRPr>
          </a:p>
        </p:txBody>
      </p:sp>
      <p:sp>
        <p:nvSpPr>
          <p:cNvPr id="86" name="Shape 86"/>
          <p:cNvSpPr txBox="1">
            <a:spLocks noGrp="1"/>
          </p:cNvSpPr>
          <p:nvPr>
            <p:ph type="body" idx="1"/>
          </p:nvPr>
        </p:nvSpPr>
        <p:spPr>
          <a:xfrm>
            <a:off x="304800" y="1295400"/>
            <a:ext cx="8458200" cy="5333998"/>
          </a:xfrm>
          <a:prstGeom prst="rect">
            <a:avLst/>
          </a:prstGeom>
          <a:noFill/>
          <a:ln>
            <a:noFill/>
          </a:ln>
        </p:spPr>
        <p:txBody>
          <a:bodyPr lIns="91425" tIns="45700" rIns="91425" bIns="45700" anchor="ctr" anchorCtr="0">
            <a:noAutofit/>
          </a:bodyPr>
          <a:lstStyle/>
          <a:p>
            <a:pPr marL="742950" marR="0" lvl="1" indent="-285750" algn="l" rtl="0">
              <a:lnSpc>
                <a:spcPct val="100000"/>
              </a:lnSpc>
              <a:spcBef>
                <a:spcPts val="0"/>
              </a:spcBef>
              <a:spcAft>
                <a:spcPts val="0"/>
              </a:spcAft>
              <a:buClr>
                <a:srgbClr val="000000"/>
              </a:buClr>
              <a:buSzPct val="100000"/>
              <a:buFont typeface="Noto Symbol"/>
              <a:buChar char="○"/>
            </a:pPr>
            <a:r>
              <a:rPr lang="en-US" sz="2800" b="0" i="0" u="sng" strike="noStrike" cap="none">
                <a:solidFill>
                  <a:srgbClr val="000000"/>
                </a:solidFill>
                <a:latin typeface="Arial"/>
                <a:ea typeface="Arial"/>
                <a:cs typeface="Arial"/>
                <a:sym typeface="Arial"/>
              </a:rPr>
              <a:t>CEMENT</a:t>
            </a:r>
            <a:r>
              <a:rPr lang="en-US" sz="2800" b="0" i="0" u="none" strike="noStrike" cap="none">
                <a:solidFill>
                  <a:srgbClr val="000000"/>
                </a:solidFill>
                <a:latin typeface="Arial"/>
                <a:ea typeface="Arial"/>
                <a:cs typeface="Arial"/>
                <a:sym typeface="Arial"/>
              </a:rPr>
              <a:t> -The bonding agent used in a concrete mix.</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Five Types of Cement</a:t>
            </a:r>
          </a:p>
          <a:p>
            <a:pPr marL="1143000" marR="0" lvl="2" indent="-2286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Type I</a:t>
            </a:r>
          </a:p>
          <a:p>
            <a:pPr marL="1143000" marR="0" lvl="2" indent="-2286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Type II</a:t>
            </a:r>
          </a:p>
          <a:p>
            <a:pPr marL="1143000" marR="0" lvl="2" indent="-2286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Type III</a:t>
            </a:r>
          </a:p>
          <a:p>
            <a:pPr marL="1143000" marR="0" lvl="2" indent="-2286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Type IV</a:t>
            </a:r>
          </a:p>
          <a:p>
            <a:pPr marL="1143000" marR="0" lvl="2" indent="-228600" algn="l" rtl="0">
              <a:lnSpc>
                <a:spcPct val="100000"/>
              </a:lnSpc>
              <a:spcBef>
                <a:spcPts val="1160"/>
              </a:spcBef>
              <a:spcAft>
                <a:spcPts val="60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Type V</a:t>
            </a:r>
          </a:p>
        </p:txBody>
      </p:sp>
    </p:spTree>
    <p:extLst>
      <p:ext uri="{BB962C8B-B14F-4D97-AF65-F5344CB8AC3E}">
        <p14:creationId xmlns:p14="http://schemas.microsoft.com/office/powerpoint/2010/main" val="99967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04800" y="381000"/>
            <a:ext cx="7391399" cy="99059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sng" strike="noStrike" cap="none">
                <a:solidFill>
                  <a:schemeClr val="dk1"/>
                </a:solidFill>
                <a:latin typeface="Arial"/>
                <a:ea typeface="Arial"/>
                <a:cs typeface="Arial"/>
                <a:sym typeface="Arial"/>
              </a:rPr>
              <a:t>Type I</a:t>
            </a:r>
          </a:p>
        </p:txBody>
      </p:sp>
      <p:sp>
        <p:nvSpPr>
          <p:cNvPr id="93" name="Shape 93"/>
          <p:cNvSpPr txBox="1">
            <a:spLocks noGrp="1"/>
          </p:cNvSpPr>
          <p:nvPr>
            <p:ph type="body" idx="1"/>
          </p:nvPr>
        </p:nvSpPr>
        <p:spPr>
          <a:xfrm>
            <a:off x="228600" y="1219200"/>
            <a:ext cx="8686800" cy="5105398"/>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800" b="0" i="0" u="none" strike="noStrike" cap="none">
                <a:solidFill>
                  <a:srgbClr val="000000"/>
                </a:solidFill>
                <a:latin typeface="Verdana"/>
                <a:ea typeface="Verdana"/>
                <a:cs typeface="Verdana"/>
                <a:sym typeface="Verdana"/>
              </a:rPr>
              <a:t>General Purpose Cement.</a:t>
            </a:r>
          </a:p>
          <a:p>
            <a:pPr marL="342900" marR="0" lvl="0" indent="-342900" algn="l" rtl="0">
              <a:lnSpc>
                <a:spcPct val="100000"/>
              </a:lnSpc>
              <a:spcBef>
                <a:spcPts val="1260"/>
              </a:spcBef>
              <a:spcAft>
                <a:spcPts val="0"/>
              </a:spcAft>
              <a:buClr>
                <a:srgbClr val="000000"/>
              </a:buClr>
              <a:buSzPct val="100000"/>
              <a:buFont typeface="Noto Symbol"/>
              <a:buChar char="○"/>
            </a:pPr>
            <a:r>
              <a:rPr lang="en-US" sz="2800" b="0" i="0" u="none" strike="noStrike" cap="none">
                <a:solidFill>
                  <a:srgbClr val="000000"/>
                </a:solidFill>
                <a:latin typeface="Verdana"/>
                <a:ea typeface="Verdana"/>
                <a:cs typeface="Verdana"/>
                <a:sym typeface="Verdana"/>
              </a:rPr>
              <a:t>Used when the special properties of the other types are not required. </a:t>
            </a:r>
          </a:p>
          <a:p>
            <a:pPr marL="342900" marR="0" lvl="0" indent="-342900" algn="l" rtl="0">
              <a:lnSpc>
                <a:spcPct val="100000"/>
              </a:lnSpc>
              <a:spcBef>
                <a:spcPts val="1260"/>
              </a:spcBef>
              <a:spcAft>
                <a:spcPts val="0"/>
              </a:spcAft>
              <a:buClr>
                <a:schemeClr val="dk1"/>
              </a:buClr>
              <a:buSzPct val="25000"/>
              <a:buFont typeface="Verdana"/>
              <a:buNone/>
            </a:pPr>
            <a:r>
              <a:rPr lang="en-US" sz="3200" b="0" i="0" u="sng" strike="noStrike" cap="none">
                <a:solidFill>
                  <a:srgbClr val="000000"/>
                </a:solidFill>
                <a:latin typeface="Verdana"/>
                <a:ea typeface="Verdana"/>
                <a:cs typeface="Verdana"/>
                <a:sym typeface="Verdana"/>
              </a:rPr>
              <a:t>Type II</a:t>
            </a:r>
          </a:p>
          <a:p>
            <a:pPr marL="342900" marR="0" lvl="0" indent="-342900" algn="l" rtl="0">
              <a:lnSpc>
                <a:spcPct val="100000"/>
              </a:lnSpc>
              <a:spcBef>
                <a:spcPts val="1260"/>
              </a:spcBef>
              <a:spcAft>
                <a:spcPts val="0"/>
              </a:spcAft>
              <a:buClr>
                <a:srgbClr val="000000"/>
              </a:buClr>
              <a:buSzPct val="100000"/>
              <a:buFont typeface="Noto Symbol"/>
              <a:buChar char="○"/>
            </a:pPr>
            <a:r>
              <a:rPr lang="en-US" sz="2800" b="0" i="0" u="none" strike="noStrike" cap="none">
                <a:solidFill>
                  <a:srgbClr val="000000"/>
                </a:solidFill>
                <a:latin typeface="Verdana"/>
                <a:ea typeface="Verdana"/>
                <a:cs typeface="Verdana"/>
                <a:sym typeface="Verdana"/>
              </a:rPr>
              <a:t>Less Heat, at a slower rate</a:t>
            </a:r>
          </a:p>
          <a:p>
            <a:pPr marL="342900" marR="0" lvl="0" indent="-342900" algn="l" rtl="0">
              <a:lnSpc>
                <a:spcPct val="100000"/>
              </a:lnSpc>
              <a:spcBef>
                <a:spcPts val="1260"/>
              </a:spcBef>
              <a:spcAft>
                <a:spcPts val="600"/>
              </a:spcAft>
              <a:buClr>
                <a:schemeClr val="lt2"/>
              </a:buClr>
              <a:buSzPct val="100000"/>
              <a:buFont typeface="Noto Symbol"/>
              <a:buChar char="○"/>
            </a:pPr>
            <a:r>
              <a:rPr lang="en-US" sz="2800" b="0" i="0" u="none" strike="noStrike" cap="none">
                <a:solidFill>
                  <a:srgbClr val="000000"/>
                </a:solidFill>
                <a:latin typeface="Verdana"/>
                <a:ea typeface="Verdana"/>
                <a:cs typeface="Verdana"/>
                <a:sym typeface="Verdana"/>
              </a:rPr>
              <a:t>Usually generates less heat, at a slower rate than type I or the general-purpose cement.	</a:t>
            </a:r>
            <a:r>
              <a:rPr lang="en-US" sz="2400" b="0" i="0" u="none" strike="noStrike" cap="none">
                <a:solidFill>
                  <a:srgbClr val="000000"/>
                </a:solidFill>
                <a:latin typeface="Verdana"/>
                <a:ea typeface="Verdana"/>
                <a:cs typeface="Verdana"/>
                <a:sym typeface="Verdana"/>
              </a:rPr>
              <a:t>	</a:t>
            </a:r>
            <a:r>
              <a:rPr lang="en-US" sz="1700" b="0" i="0" u="none" strike="noStrike" cap="none">
                <a:solidFill>
                  <a:schemeClr val="dk1"/>
                </a:solidFill>
                <a:latin typeface="Verdana"/>
                <a:ea typeface="Verdana"/>
                <a:cs typeface="Verdana"/>
                <a:sym typeface="Verdana"/>
              </a:rPr>
              <a:t> </a:t>
            </a:r>
          </a:p>
        </p:txBody>
      </p:sp>
    </p:spTree>
    <p:extLst>
      <p:ext uri="{BB962C8B-B14F-4D97-AF65-F5344CB8AC3E}">
        <p14:creationId xmlns:p14="http://schemas.microsoft.com/office/powerpoint/2010/main" val="78398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04800" y="762000"/>
            <a:ext cx="7467600" cy="99059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3200" b="0" i="0" u="sng" strike="noStrike" cap="none">
                <a:solidFill>
                  <a:schemeClr val="dk1"/>
                </a:solidFill>
                <a:latin typeface="Verdana"/>
                <a:ea typeface="Verdana"/>
                <a:cs typeface="Verdana"/>
                <a:sym typeface="Verdana"/>
              </a:rPr>
              <a:t>Type III</a:t>
            </a:r>
          </a:p>
        </p:txBody>
      </p:sp>
      <p:sp>
        <p:nvSpPr>
          <p:cNvPr id="100" name="Shape 100"/>
          <p:cNvSpPr txBox="1">
            <a:spLocks noGrp="1"/>
          </p:cNvSpPr>
          <p:nvPr>
            <p:ph type="body" idx="1"/>
          </p:nvPr>
        </p:nvSpPr>
        <p:spPr>
          <a:xfrm>
            <a:off x="152400" y="1752600"/>
            <a:ext cx="8686800" cy="3809999"/>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3200" b="0" i="0" u="none" strike="noStrike" cap="none" dirty="0">
                <a:solidFill>
                  <a:srgbClr val="000000"/>
                </a:solidFill>
                <a:latin typeface="Arial"/>
                <a:ea typeface="Arial"/>
                <a:cs typeface="Arial"/>
                <a:sym typeface="Arial"/>
              </a:rPr>
              <a:t>High Early Strength due to h</a:t>
            </a:r>
            <a:r>
              <a:rPr lang="en-US" sz="3200" dirty="0"/>
              <a:t>igh fineness and amount of </a:t>
            </a:r>
            <a:r>
              <a:rPr lang="en-US" sz="3200" dirty="0" err="1"/>
              <a:t>tricalcium</a:t>
            </a:r>
            <a:r>
              <a:rPr lang="en-US" sz="3200" dirty="0"/>
              <a:t> silicate</a:t>
            </a:r>
            <a:endParaRPr lang="en-US" sz="3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320"/>
              </a:spcBef>
              <a:spcAft>
                <a:spcPts val="600"/>
              </a:spcAft>
              <a:buClr>
                <a:srgbClr val="000000"/>
              </a:buClr>
              <a:buSzPct val="126562"/>
              <a:buFont typeface="Noto Symbol"/>
              <a:buChar char="○"/>
            </a:pPr>
            <a:r>
              <a:rPr lang="en-US" sz="3200" b="0" i="0" u="none" strike="noStrike" cap="none" dirty="0">
                <a:solidFill>
                  <a:srgbClr val="000000"/>
                </a:solidFill>
                <a:latin typeface="Arial"/>
                <a:ea typeface="Arial"/>
                <a:cs typeface="Arial"/>
                <a:sym typeface="Arial"/>
              </a:rPr>
              <a:t>Richer mixes with a higher cement content of Type I or Type II, may be used to gain early strength instead of using Type III</a:t>
            </a:r>
            <a:r>
              <a:rPr lang="en-US" sz="3600" b="0" i="0" u="none" strike="noStrike" cap="none" dirty="0">
                <a:solidFill>
                  <a:srgbClr val="000000"/>
                </a:solidFill>
                <a:latin typeface="Verdana"/>
                <a:ea typeface="Verdana"/>
                <a:cs typeface="Verdana"/>
                <a:sym typeface="Verdana"/>
              </a:rPr>
              <a:t>.		</a:t>
            </a:r>
            <a:r>
              <a:rPr lang="en-US" sz="1800" b="0" i="0" u="none" strike="noStrike" cap="none" dirty="0">
                <a:solidFill>
                  <a:srgbClr val="000000"/>
                </a:solidFill>
                <a:latin typeface="Verdana"/>
                <a:ea typeface="Verdana"/>
                <a:cs typeface="Verdana"/>
                <a:sym typeface="Verdana"/>
              </a:rPr>
              <a:t> </a:t>
            </a:r>
          </a:p>
        </p:txBody>
      </p:sp>
    </p:spTree>
    <p:extLst>
      <p:ext uri="{BB962C8B-B14F-4D97-AF65-F5344CB8AC3E}">
        <p14:creationId xmlns:p14="http://schemas.microsoft.com/office/powerpoint/2010/main" val="404351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04800" y="609600"/>
            <a:ext cx="7467600" cy="1123950"/>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sng" strike="noStrike" cap="none">
                <a:solidFill>
                  <a:schemeClr val="dk1"/>
                </a:solidFill>
                <a:latin typeface="Arial"/>
                <a:ea typeface="Arial"/>
                <a:cs typeface="Arial"/>
                <a:sym typeface="Arial"/>
              </a:rPr>
              <a:t>Type IV</a:t>
            </a:r>
          </a:p>
        </p:txBody>
      </p:sp>
      <p:sp>
        <p:nvSpPr>
          <p:cNvPr id="107" name="Shape 107"/>
          <p:cNvSpPr txBox="1">
            <a:spLocks noGrp="1"/>
          </p:cNvSpPr>
          <p:nvPr>
            <p:ph type="body" idx="1"/>
          </p:nvPr>
        </p:nvSpPr>
        <p:spPr>
          <a:xfrm>
            <a:off x="152400" y="1447800"/>
            <a:ext cx="8686800" cy="4571999"/>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Used in mass concrete structures.</a:t>
            </a:r>
          </a:p>
          <a:p>
            <a:pPr marL="342900" marR="0" lvl="0" indent="-342900" algn="l" rtl="0">
              <a:lnSpc>
                <a:spcPct val="100000"/>
              </a:lnSpc>
              <a:spcBef>
                <a:spcPts val="1240"/>
              </a:spcBef>
              <a:spcAft>
                <a:spcPts val="0"/>
              </a:spcAft>
              <a:buClr>
                <a:schemeClr val="dk1"/>
              </a:buClr>
              <a:buSzPct val="25000"/>
              <a:buFont typeface="Arial"/>
              <a:buNone/>
            </a:pPr>
            <a:r>
              <a:rPr lang="en-US" sz="3200" b="0" i="0" u="none" strike="noStrike" cap="none">
                <a:solidFill>
                  <a:srgbClr val="000000"/>
                </a:solidFill>
                <a:latin typeface="Arial"/>
                <a:ea typeface="Arial"/>
                <a:cs typeface="Arial"/>
                <a:sym typeface="Arial"/>
              </a:rPr>
              <a:t>Type V</a:t>
            </a:r>
          </a:p>
          <a:p>
            <a:pPr marL="342900" marR="0" lvl="0" indent="-342900" algn="l" rtl="0">
              <a:lnSpc>
                <a:spcPct val="100000"/>
              </a:lnSpc>
              <a:spcBef>
                <a:spcPts val="124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Used in concrete exposed to severe sulfate action.</a:t>
            </a:r>
          </a:p>
          <a:p>
            <a:pPr marL="342900" marR="0" lvl="0" indent="-342900" algn="l" rtl="0">
              <a:lnSpc>
                <a:spcPct val="100000"/>
              </a:lnSpc>
              <a:spcBef>
                <a:spcPts val="1240"/>
              </a:spcBef>
              <a:spcAft>
                <a:spcPts val="60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Used mostly in the western parts of the United States.		 </a:t>
            </a:r>
          </a:p>
        </p:txBody>
      </p:sp>
    </p:spTree>
    <p:extLst>
      <p:ext uri="{BB962C8B-B14F-4D97-AF65-F5344CB8AC3E}">
        <p14:creationId xmlns:p14="http://schemas.microsoft.com/office/powerpoint/2010/main" val="226023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33400" y="457200"/>
            <a:ext cx="7924798" cy="1276198"/>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sng" strike="noStrike" cap="none">
                <a:solidFill>
                  <a:schemeClr val="dk1"/>
                </a:solidFill>
                <a:latin typeface="Arial"/>
                <a:ea typeface="Arial"/>
                <a:cs typeface="Arial"/>
                <a:sym typeface="Arial"/>
              </a:rPr>
              <a:t>Properties of Portland Cement</a:t>
            </a:r>
          </a:p>
        </p:txBody>
      </p:sp>
      <p:sp>
        <p:nvSpPr>
          <p:cNvPr id="114" name="Shape 114"/>
          <p:cNvSpPr txBox="1">
            <a:spLocks noGrp="1"/>
          </p:cNvSpPr>
          <p:nvPr>
            <p:ph type="body" idx="1"/>
          </p:nvPr>
        </p:nvSpPr>
        <p:spPr>
          <a:xfrm>
            <a:off x="1009650" y="1806575"/>
            <a:ext cx="7124700" cy="4052999"/>
          </a:xfrm>
          <a:prstGeom prst="rect">
            <a:avLst/>
          </a:prstGeom>
          <a:noFill/>
          <a:ln>
            <a:noFill/>
          </a:ln>
        </p:spPr>
        <p:txBody>
          <a:bodyPr lIns="92075" tIns="46025" rIns="92075" bIns="46025" anchor="ctr" anchorCtr="0">
            <a:noAutofit/>
          </a:bodyPr>
          <a:lstStyle/>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endParaRPr sz="500">
              <a:solidFill>
                <a:schemeClr val="lt1"/>
              </a:solidFill>
              <a:latin typeface="Verdana"/>
              <a:ea typeface="Verdana"/>
              <a:cs typeface="Verdana"/>
              <a:sym typeface="Verdana"/>
            </a:endParaRPr>
          </a:p>
          <a:p>
            <a:pPr marL="342900" marR="0" lvl="0" indent="-342900" algn="l" rtl="0">
              <a:lnSpc>
                <a:spcPct val="80000"/>
              </a:lnSpc>
              <a:spcBef>
                <a:spcPts val="0"/>
              </a:spcBef>
              <a:spcAft>
                <a:spcPts val="0"/>
              </a:spcAft>
              <a:buClr>
                <a:schemeClr val="lt1"/>
              </a:buClr>
              <a:buSzPct val="25000"/>
              <a:buFont typeface="Verdana"/>
              <a:buNone/>
            </a:pPr>
            <a:r>
              <a:rPr lang="en-US" sz="500" b="0" i="0" u="none" strike="noStrike" cap="none">
                <a:solidFill>
                  <a:schemeClr val="lt1"/>
                </a:solidFill>
                <a:latin typeface="Verdana"/>
                <a:ea typeface="Verdana"/>
                <a:cs typeface="Verdana"/>
                <a:sym typeface="Verdana"/>
              </a:rPr>
              <a:t> </a:t>
            </a:r>
            <a:r>
              <a:rPr lang="en-US" sz="3600" b="1" i="0" u="none" strike="noStrike" cap="none">
                <a:solidFill>
                  <a:schemeClr val="dk1"/>
                </a:solidFill>
                <a:latin typeface="Arial"/>
                <a:ea typeface="Arial"/>
                <a:cs typeface="Arial"/>
                <a:sym typeface="Arial"/>
              </a:rPr>
              <a:t>1</a:t>
            </a:r>
            <a:r>
              <a:rPr lang="en-US" sz="3600" b="0" i="0" u="none" strike="noStrike" cap="none">
                <a:solidFill>
                  <a:schemeClr val="dk1"/>
                </a:solidFill>
                <a:latin typeface="Arial"/>
                <a:ea typeface="Arial"/>
                <a:cs typeface="Arial"/>
                <a:sym typeface="Arial"/>
              </a:rPr>
              <a:t>. </a:t>
            </a:r>
            <a:r>
              <a:rPr lang="en-US" sz="3600" b="1" i="0" u="none" strike="noStrike" cap="none">
                <a:solidFill>
                  <a:schemeClr val="dk1"/>
                </a:solidFill>
                <a:latin typeface="Arial"/>
                <a:ea typeface="Arial"/>
                <a:cs typeface="Arial"/>
                <a:sym typeface="Arial"/>
              </a:rPr>
              <a:t>Fineness</a:t>
            </a:r>
          </a:p>
          <a:p>
            <a:pPr marL="342900" marR="0" lvl="0" indent="-342900" algn="l" rtl="0">
              <a:lnSpc>
                <a:spcPct val="80000"/>
              </a:lnSpc>
              <a:spcBef>
                <a:spcPts val="132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 	As cement fineness increases, the rate of reaction increases and strength development is accelerated. </a:t>
            </a:r>
          </a:p>
          <a:p>
            <a:pPr marL="342900" marR="0" lvl="0" indent="-342900" algn="l" rtl="0">
              <a:lnSpc>
                <a:spcPct val="80000"/>
              </a:lnSpc>
              <a:spcBef>
                <a:spcPts val="132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 </a:t>
            </a:r>
            <a:r>
              <a:rPr lang="en-US" sz="3600" b="1" i="0" u="none" strike="noStrike" cap="none">
                <a:solidFill>
                  <a:schemeClr val="dk1"/>
                </a:solidFill>
                <a:latin typeface="Arial"/>
                <a:ea typeface="Arial"/>
                <a:cs typeface="Arial"/>
                <a:sym typeface="Arial"/>
              </a:rPr>
              <a:t>2. Setting Time</a:t>
            </a:r>
          </a:p>
          <a:p>
            <a:pPr marL="342900" marR="0" lvl="0" indent="-342900" algn="l" rtl="0">
              <a:lnSpc>
                <a:spcPct val="80000"/>
              </a:lnSpc>
              <a:spcBef>
                <a:spcPts val="1320"/>
              </a:spcBef>
              <a:spcAft>
                <a:spcPts val="0"/>
              </a:spcAft>
              <a:buClr>
                <a:schemeClr val="dk1"/>
              </a:buClr>
              <a:buSzPct val="25000"/>
              <a:buFont typeface="Arial"/>
              <a:buNone/>
            </a:pPr>
            <a:r>
              <a:rPr lang="en-US" sz="3600" b="1" i="0" u="none" strike="noStrike" cap="none">
                <a:solidFill>
                  <a:schemeClr val="dk1"/>
                </a:solidFill>
                <a:latin typeface="Arial"/>
                <a:ea typeface="Arial"/>
                <a:cs typeface="Arial"/>
                <a:sym typeface="Arial"/>
              </a:rPr>
              <a:t> </a:t>
            </a:r>
            <a:r>
              <a:rPr lang="en-US" sz="3600" b="0" i="0" u="none" strike="noStrike" cap="none">
                <a:solidFill>
                  <a:schemeClr val="dk1"/>
                </a:solidFill>
                <a:latin typeface="Arial"/>
                <a:ea typeface="Arial"/>
                <a:cs typeface="Arial"/>
                <a:sym typeface="Arial"/>
              </a:rPr>
              <a:t> The time that it takes a cement paste to begin hardening.</a:t>
            </a:r>
          </a:p>
          <a:p>
            <a:pPr marL="742950" marR="0" lvl="1" indent="-285750" algn="l" rtl="0">
              <a:lnSpc>
                <a:spcPct val="80000"/>
              </a:lnSpc>
              <a:spcBef>
                <a:spcPts val="1320"/>
              </a:spcBef>
              <a:spcAft>
                <a:spcPts val="600"/>
              </a:spcAft>
              <a:buClr>
                <a:schemeClr val="dk1"/>
              </a:buClr>
              <a:buSzPct val="25000"/>
              <a:buFont typeface="Arial"/>
              <a:buNone/>
            </a:pPr>
            <a:r>
              <a:rPr lang="en-US" sz="3600" b="0" i="0" u="none" strike="noStrike" cap="none">
                <a:solidFill>
                  <a:schemeClr val="dk1"/>
                </a:solidFill>
                <a:latin typeface="Arial"/>
                <a:ea typeface="Arial"/>
                <a:cs typeface="Arial"/>
                <a:sym typeface="Arial"/>
              </a:rPr>
              <a:t>	</a:t>
            </a:r>
          </a:p>
        </p:txBody>
      </p:sp>
    </p:spTree>
    <p:extLst>
      <p:ext uri="{BB962C8B-B14F-4D97-AF65-F5344CB8AC3E}">
        <p14:creationId xmlns:p14="http://schemas.microsoft.com/office/powerpoint/2010/main" val="3341521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914400" y="381000"/>
            <a:ext cx="7086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sng" strike="noStrike" cap="none">
                <a:solidFill>
                  <a:schemeClr val="dk1"/>
                </a:solidFill>
                <a:latin typeface="Arial"/>
                <a:ea typeface="Arial"/>
                <a:cs typeface="Arial"/>
                <a:sym typeface="Arial"/>
              </a:rPr>
              <a:t>Properties of Portland Cement (cont.)</a:t>
            </a:r>
          </a:p>
        </p:txBody>
      </p:sp>
      <p:sp>
        <p:nvSpPr>
          <p:cNvPr id="121" name="Shape 121"/>
          <p:cNvSpPr txBox="1">
            <a:spLocks noGrp="1"/>
          </p:cNvSpPr>
          <p:nvPr>
            <p:ph type="body" idx="1"/>
          </p:nvPr>
        </p:nvSpPr>
        <p:spPr>
          <a:xfrm>
            <a:off x="685800" y="304800"/>
            <a:ext cx="7772400" cy="5714998"/>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chemeClr val="lt1"/>
              </a:buClr>
              <a:buSzPct val="25000"/>
              <a:buFont typeface="Verdana"/>
              <a:buNone/>
            </a:pPr>
            <a:r>
              <a:rPr lang="en-US" sz="1800" b="0" i="0" u="none" strike="noStrike" cap="none">
                <a:solidFill>
                  <a:srgbClr val="000000"/>
                </a:solidFill>
                <a:latin typeface="Verdana"/>
                <a:ea typeface="Verdana"/>
                <a:cs typeface="Verdana"/>
                <a:sym typeface="Verdana"/>
              </a:rPr>
              <a:t>   </a:t>
            </a:r>
            <a:r>
              <a:rPr lang="en-US" sz="2400" b="1" i="0" u="none" strike="noStrike" cap="none">
                <a:solidFill>
                  <a:srgbClr val="000000"/>
                </a:solidFill>
                <a:latin typeface="Arial"/>
                <a:ea typeface="Arial"/>
                <a:cs typeface="Arial"/>
                <a:sym typeface="Arial"/>
              </a:rPr>
              <a:t>3. False Set </a:t>
            </a:r>
            <a:r>
              <a:rPr lang="en-US" sz="2400" b="0" i="0" u="none" strike="noStrike" cap="none">
                <a:solidFill>
                  <a:srgbClr val="000000"/>
                </a:solidFill>
                <a:latin typeface="Arial"/>
                <a:ea typeface="Arial"/>
                <a:cs typeface="Arial"/>
                <a:sym typeface="Arial"/>
              </a:rPr>
              <a:t>- A significant loss of plasticity shortly after the concrete is mixed, without the evolution of much heat.</a:t>
            </a:r>
          </a:p>
          <a:p>
            <a:pPr marL="0" marR="0" lvl="0" indent="0" algn="l" rtl="0">
              <a:lnSpc>
                <a:spcPct val="100000"/>
              </a:lnSpc>
              <a:spcBef>
                <a:spcPts val="1080"/>
              </a:spcBef>
              <a:spcAft>
                <a:spcPts val="0"/>
              </a:spcAft>
              <a:buClr>
                <a:schemeClr val="dk1"/>
              </a:buClr>
              <a:buSzPct val="25000"/>
              <a:buFont typeface="Arial"/>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80"/>
              </a:spcBef>
              <a:spcAft>
                <a:spcPts val="0"/>
              </a:spcAft>
              <a:buClr>
                <a:srgbClr val="000000"/>
              </a:buClr>
              <a:buSzPct val="100000"/>
              <a:buFont typeface="Courier New"/>
              <a:buChar char="o"/>
            </a:pPr>
            <a:r>
              <a:rPr lang="en-US" sz="2400" b="0" i="0" u="none" strike="noStrike" cap="none">
                <a:solidFill>
                  <a:srgbClr val="000000"/>
                </a:solidFill>
                <a:latin typeface="Arial"/>
                <a:ea typeface="Arial"/>
                <a:cs typeface="Arial"/>
                <a:sym typeface="Arial"/>
              </a:rPr>
              <a:t>	Further mixing </a:t>
            </a:r>
            <a:r>
              <a:rPr lang="en-US" sz="2400" b="1" i="0" u="sng" strike="noStrike" cap="none">
                <a:solidFill>
                  <a:srgbClr val="000000"/>
                </a:solidFill>
                <a:latin typeface="Arial"/>
                <a:ea typeface="Arial"/>
                <a:cs typeface="Arial"/>
                <a:sym typeface="Arial"/>
              </a:rPr>
              <a:t>without</a:t>
            </a:r>
            <a:r>
              <a:rPr lang="en-US" sz="2400" b="0" i="0" u="none" strike="noStrike" cap="none">
                <a:solidFill>
                  <a:srgbClr val="000000"/>
                </a:solidFill>
                <a:latin typeface="Arial"/>
                <a:ea typeface="Arial"/>
                <a:cs typeface="Arial"/>
                <a:sym typeface="Arial"/>
              </a:rPr>
              <a:t> additional water can 	typically restore plasticity.</a:t>
            </a:r>
          </a:p>
          <a:p>
            <a:pPr marL="342900" marR="0" lvl="0" indent="-342900" algn="l" rtl="0">
              <a:lnSpc>
                <a:spcPct val="100000"/>
              </a:lnSpc>
              <a:spcBef>
                <a:spcPts val="1080"/>
              </a:spcBef>
              <a:spcAft>
                <a:spcPts val="0"/>
              </a:spcAft>
              <a:buClr>
                <a:schemeClr val="lt1"/>
              </a:buClr>
              <a:buSzPct val="25000"/>
              <a:buFont typeface="Verdana"/>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1080"/>
              </a:spcBef>
              <a:spcAft>
                <a:spcPts val="600"/>
              </a:spcAft>
              <a:buClr>
                <a:srgbClr val="000000"/>
              </a:buClr>
              <a:buSzPct val="100000"/>
              <a:buFont typeface="Courier New"/>
              <a:buChar char="o"/>
            </a:pPr>
            <a:r>
              <a:rPr lang="en-US" sz="2400" b="0" i="0" u="none" strike="noStrike" cap="none">
                <a:solidFill>
                  <a:srgbClr val="000000"/>
                </a:solidFill>
                <a:latin typeface="Arial"/>
                <a:ea typeface="Arial"/>
                <a:cs typeface="Arial"/>
                <a:sym typeface="Arial"/>
              </a:rPr>
              <a:t>	Most common cause, heating of the cement 	during the grinding process.</a:t>
            </a:r>
          </a:p>
        </p:txBody>
      </p:sp>
    </p:spTree>
    <p:extLst>
      <p:ext uri="{BB962C8B-B14F-4D97-AF65-F5344CB8AC3E}">
        <p14:creationId xmlns:p14="http://schemas.microsoft.com/office/powerpoint/2010/main" val="185254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304800" y="1447800"/>
            <a:ext cx="8534399" cy="3970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4. Heat of Hydration</a:t>
            </a:r>
          </a:p>
          <a:p>
            <a:pPr marL="0" marR="0" lvl="0" indent="0" algn="l" rtl="0">
              <a:lnSpc>
                <a:spcPct val="100000"/>
              </a:lnSpc>
              <a:spcBef>
                <a:spcPts val="0"/>
              </a:spcBef>
              <a:spcAft>
                <a:spcPts val="0"/>
              </a:spcAft>
              <a:buClr>
                <a:schemeClr val="dk1"/>
              </a:buClr>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The heat generated when cement and water react.</a:t>
            </a:r>
          </a:p>
          <a:p>
            <a:pPr marL="0" marR="0" lvl="0" indent="0" algn="l" rtl="0">
              <a:lnSpc>
                <a:spcPct val="100000"/>
              </a:lnSpc>
              <a:spcBef>
                <a:spcPts val="0"/>
              </a:spcBef>
              <a:spcAft>
                <a:spcPts val="0"/>
              </a:spcAft>
              <a:buClr>
                <a:schemeClr val="dk1"/>
              </a:buClr>
              <a:buSzPct val="100000"/>
              <a:buFont typeface="Courier New"/>
              <a:buChar char="o"/>
            </a:pPr>
            <a:r>
              <a:rPr lang="en-US" sz="2000" b="0" i="0" u="none" strike="noStrike" cap="none">
                <a:solidFill>
                  <a:schemeClr val="dk1"/>
                </a:solidFill>
                <a:latin typeface="Arial"/>
                <a:ea typeface="Arial"/>
                <a:cs typeface="Arial"/>
                <a:sym typeface="Arial"/>
              </a:rPr>
              <a:t>The amount of heat is based on the chemical composition of the cement.</a:t>
            </a:r>
          </a:p>
          <a:p>
            <a:pPr marL="0" marR="0" lvl="0" indent="0" algn="l" rtl="0">
              <a:lnSpc>
                <a:spcPct val="100000"/>
              </a:lnSpc>
              <a:spcBef>
                <a:spcPts val="0"/>
              </a:spcBef>
              <a:spcAft>
                <a:spcPts val="0"/>
              </a:spcAft>
              <a:buClr>
                <a:schemeClr val="dk1"/>
              </a:buClr>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The rate of heating is affected by</a:t>
            </a: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1. Fineness</a:t>
            </a: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2. Temp of curing</a:t>
            </a: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3. Chemical Composition</a:t>
            </a:r>
          </a:p>
        </p:txBody>
      </p:sp>
      <p:sp>
        <p:nvSpPr>
          <p:cNvPr id="127" name="Shape 127"/>
          <p:cNvSpPr txBox="1"/>
          <p:nvPr/>
        </p:nvSpPr>
        <p:spPr>
          <a:xfrm>
            <a:off x="300317" y="770964"/>
            <a:ext cx="868521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Properties of Portland Cement (cont.)</a:t>
            </a:r>
          </a:p>
        </p:txBody>
      </p:sp>
    </p:spTree>
    <p:extLst>
      <p:ext uri="{BB962C8B-B14F-4D97-AF65-F5344CB8AC3E}">
        <p14:creationId xmlns:p14="http://schemas.microsoft.com/office/powerpoint/2010/main" val="342611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1000" y="685800"/>
            <a:ext cx="7086600" cy="121919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lt1"/>
              </a:buClr>
              <a:buSzPct val="25000"/>
              <a:buFont typeface="Verdana"/>
              <a:buNone/>
            </a:pPr>
            <a:br>
              <a:rPr lang="en-US" sz="3600" b="0" i="1" u="none" strike="noStrike" cap="none">
                <a:solidFill>
                  <a:schemeClr val="lt1"/>
                </a:solidFill>
                <a:latin typeface="Verdana"/>
                <a:ea typeface="Verdana"/>
                <a:cs typeface="Verdana"/>
                <a:sym typeface="Verdana"/>
              </a:rPr>
            </a:br>
            <a:br>
              <a:rPr lang="en-US" sz="2500" b="0" i="1" u="none" strike="noStrike" cap="none">
                <a:solidFill>
                  <a:schemeClr val="lt1"/>
                </a:solidFill>
                <a:latin typeface="Verdana"/>
                <a:ea typeface="Verdana"/>
                <a:cs typeface="Verdana"/>
                <a:sym typeface="Verdana"/>
              </a:rPr>
            </a:br>
            <a:r>
              <a:rPr lang="en-US" sz="2500" b="0" i="1" u="none" strike="noStrike" cap="none">
                <a:solidFill>
                  <a:schemeClr val="lt1"/>
                </a:solidFill>
                <a:latin typeface="Verdana"/>
                <a:ea typeface="Verdana"/>
                <a:cs typeface="Verdana"/>
                <a:sym typeface="Verdana"/>
              </a:rPr>
              <a:t>		</a:t>
            </a:r>
            <a:br>
              <a:rPr lang="en-US" sz="3600" b="0" i="1" u="none" strike="noStrike" cap="none">
                <a:solidFill>
                  <a:schemeClr val="lt1"/>
                </a:solidFill>
                <a:latin typeface="Verdana"/>
                <a:ea typeface="Verdana"/>
                <a:cs typeface="Verdana"/>
                <a:sym typeface="Verdana"/>
              </a:rPr>
            </a:br>
            <a:br>
              <a:rPr lang="en-US" sz="3600" b="0" i="1" u="none" strike="noStrike" cap="none">
                <a:solidFill>
                  <a:schemeClr val="lt1"/>
                </a:solidFill>
                <a:latin typeface="Verdana"/>
                <a:ea typeface="Verdana"/>
                <a:cs typeface="Verdana"/>
                <a:sym typeface="Verdana"/>
              </a:rPr>
            </a:br>
            <a:endParaRPr lang="en-US" sz="3600" b="0" i="1" u="none" strike="noStrike" cap="none">
              <a:solidFill>
                <a:schemeClr val="lt1"/>
              </a:solidFill>
              <a:latin typeface="Verdana"/>
              <a:ea typeface="Verdana"/>
              <a:cs typeface="Verdana"/>
              <a:sym typeface="Verdana"/>
            </a:endParaRPr>
          </a:p>
        </p:txBody>
      </p:sp>
      <p:sp>
        <p:nvSpPr>
          <p:cNvPr id="134" name="Shape 134"/>
          <p:cNvSpPr txBox="1">
            <a:spLocks noGrp="1"/>
          </p:cNvSpPr>
          <p:nvPr>
            <p:ph type="body" idx="1"/>
          </p:nvPr>
        </p:nvSpPr>
        <p:spPr>
          <a:xfrm>
            <a:off x="620712" y="1371600"/>
            <a:ext cx="7772400" cy="4953000"/>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5. Quick Set / Flash Set</a:t>
            </a:r>
          </a:p>
          <a:p>
            <a:pPr marL="342900" marR="0" lvl="0" indent="-342900" algn="l" rtl="0">
              <a:lnSpc>
                <a:spcPct val="100000"/>
              </a:lnSpc>
              <a:spcBef>
                <a:spcPts val="11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Occurs when cement is insufficiently retarded.</a:t>
            </a:r>
          </a:p>
          <a:p>
            <a:pPr marL="342900" marR="0" lvl="0" indent="-342900" algn="l" rtl="0">
              <a:lnSpc>
                <a:spcPct val="100000"/>
              </a:lnSpc>
              <a:spcBef>
                <a:spcPts val="11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Initial setting time is less than one hour at normal temperature.</a:t>
            </a:r>
          </a:p>
          <a:p>
            <a:pPr marL="342900" marR="0" lvl="0" indent="-342900" algn="l" rtl="0">
              <a:lnSpc>
                <a:spcPct val="100000"/>
              </a:lnSpc>
              <a:spcBef>
                <a:spcPts val="116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6. Specific Gravity</a:t>
            </a:r>
          </a:p>
          <a:p>
            <a:pPr marL="342900" marR="0" lvl="0" indent="-342900" algn="l" rtl="0">
              <a:lnSpc>
                <a:spcPct val="100000"/>
              </a:lnSpc>
              <a:spcBef>
                <a:spcPts val="11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Portland Cement is 3.15</a:t>
            </a:r>
          </a:p>
          <a:p>
            <a:pPr marL="342900" marR="0" lvl="0" indent="-342900" algn="l" rtl="0">
              <a:lnSpc>
                <a:spcPct val="100000"/>
              </a:lnSpc>
              <a:spcBef>
                <a:spcPts val="1160"/>
              </a:spcBef>
              <a:spcAft>
                <a:spcPts val="600"/>
              </a:spcAft>
              <a:buClr>
                <a:schemeClr val="lt1"/>
              </a:buClr>
              <a:buSzPct val="25000"/>
              <a:buFont typeface="Arial"/>
              <a:buNone/>
            </a:pPr>
            <a:r>
              <a:rPr lang="en-US" sz="2800" b="0" i="0" u="none" strike="noStrike" cap="none">
                <a:solidFill>
                  <a:schemeClr val="lt1"/>
                </a:solidFill>
                <a:latin typeface="Arial"/>
                <a:ea typeface="Arial"/>
                <a:cs typeface="Arial"/>
                <a:sym typeface="Arial"/>
              </a:rPr>
              <a:t>		</a:t>
            </a:r>
          </a:p>
        </p:txBody>
      </p:sp>
      <p:sp>
        <p:nvSpPr>
          <p:cNvPr id="135" name="Shape 135"/>
          <p:cNvSpPr txBox="1"/>
          <p:nvPr/>
        </p:nvSpPr>
        <p:spPr>
          <a:xfrm>
            <a:off x="685799" y="685800"/>
            <a:ext cx="7924801"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Properties of Portland Cement (cont.)</a:t>
            </a:r>
          </a:p>
        </p:txBody>
      </p:sp>
    </p:spTree>
    <p:extLst>
      <p:ext uri="{BB962C8B-B14F-4D97-AF65-F5344CB8AC3E}">
        <p14:creationId xmlns:p14="http://schemas.microsoft.com/office/powerpoint/2010/main" val="4232714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38200" y="609600"/>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Shipping and Storage</a:t>
            </a:r>
          </a:p>
        </p:txBody>
      </p:sp>
      <p:sp>
        <p:nvSpPr>
          <p:cNvPr id="141" name="Shape 141"/>
          <p:cNvSpPr txBox="1">
            <a:spLocks noGrp="1"/>
          </p:cNvSpPr>
          <p:nvPr>
            <p:ph type="body" idx="1"/>
          </p:nvPr>
        </p:nvSpPr>
        <p:spPr>
          <a:xfrm>
            <a:off x="838200" y="16002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Most cement is shipped in bulk.	</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Rail, Truck, Barge</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Measured in Hundredweight: HWT</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Available in bags.</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94 pound bag is industry standard</a:t>
            </a:r>
          </a:p>
          <a:p>
            <a:pPr marL="342900" marR="0" lvl="0" indent="-342900" algn="l" rtl="0">
              <a:lnSpc>
                <a:spcPct val="100000"/>
              </a:lnSpc>
              <a:spcBef>
                <a:spcPts val="1160"/>
              </a:spcBef>
              <a:spcAft>
                <a:spcPts val="60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Must be kept DRY!</a:t>
            </a:r>
          </a:p>
        </p:txBody>
      </p:sp>
    </p:spTree>
    <p:extLst>
      <p:ext uri="{BB962C8B-B14F-4D97-AF65-F5344CB8AC3E}">
        <p14:creationId xmlns:p14="http://schemas.microsoft.com/office/powerpoint/2010/main" val="392474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800" b="0" i="0" u="none" strike="noStrike" cap="none">
                <a:solidFill>
                  <a:srgbClr val="000000"/>
                </a:solidFill>
                <a:latin typeface="Arial"/>
                <a:ea typeface="Arial"/>
                <a:cs typeface="Arial"/>
                <a:sym typeface="Arial"/>
              </a:rPr>
              <a:t>Concrete Field Technician School</a:t>
            </a:r>
          </a:p>
        </p:txBody>
      </p:sp>
      <p:sp>
        <p:nvSpPr>
          <p:cNvPr id="52" name="Shape 5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274320" marR="0" lvl="0" indent="-121920" algn="l" rtl="0">
              <a:lnSpc>
                <a:spcPct val="100000"/>
              </a:lnSpc>
              <a:spcBef>
                <a:spcPts val="0"/>
              </a:spcBef>
              <a:spcAft>
                <a:spcPts val="0"/>
              </a:spcAft>
              <a:buClr>
                <a:srgbClr val="ABC2C8"/>
              </a:buClr>
              <a:buSzPct val="100000"/>
              <a:buFont typeface="Arial"/>
              <a:buChar char="•"/>
            </a:pPr>
            <a:r>
              <a:rPr lang="en-US" sz="1800" b="0" i="0" u="none" strike="noStrike" cap="none">
                <a:solidFill>
                  <a:srgbClr val="000000"/>
                </a:solidFill>
                <a:latin typeface="Arial"/>
                <a:ea typeface="Arial"/>
                <a:cs typeface="Arial"/>
                <a:sym typeface="Arial"/>
              </a:rPr>
              <a:t>Requirements for Certification</a:t>
            </a:r>
          </a:p>
          <a:p>
            <a:pPr marL="548640" marR="0" lvl="1" indent="-66040" algn="l" rtl="0">
              <a:lnSpc>
                <a:spcPct val="100000"/>
              </a:lnSpc>
              <a:spcBef>
                <a:spcPts val="400"/>
              </a:spcBef>
              <a:spcAft>
                <a:spcPts val="0"/>
              </a:spcAft>
              <a:buClr>
                <a:srgbClr val="ABC2C8"/>
              </a:buClr>
              <a:buSzPct val="100000"/>
              <a:buFont typeface="Arial"/>
              <a:buChar char="•"/>
            </a:pPr>
            <a:r>
              <a:rPr lang="en-US" sz="1800" b="0" i="0" u="none" strike="noStrike" cap="none">
                <a:solidFill>
                  <a:srgbClr val="000000"/>
                </a:solidFill>
                <a:latin typeface="Arial"/>
                <a:ea typeface="Arial"/>
                <a:cs typeface="Arial"/>
                <a:sym typeface="Arial"/>
              </a:rPr>
              <a:t> ACI Field Testing Technician Level I</a:t>
            </a:r>
          </a:p>
          <a:p>
            <a:pPr marL="914400" marR="0" lvl="2" indent="-101600" algn="l" rtl="0">
              <a:lnSpc>
                <a:spcPct val="100000"/>
              </a:lnSpc>
              <a:spcBef>
                <a:spcPts val="400"/>
              </a:spcBef>
              <a:spcAft>
                <a:spcPts val="0"/>
              </a:spcAft>
              <a:buClr>
                <a:schemeClr val="accent2"/>
              </a:buClr>
              <a:buSzPct val="100000"/>
              <a:buFont typeface="Arial"/>
              <a:buChar char="•"/>
            </a:pPr>
            <a:r>
              <a:rPr lang="en-US" sz="1800" b="0" i="0" u="none" strike="noStrike" cap="none">
                <a:solidFill>
                  <a:srgbClr val="000000"/>
                </a:solidFill>
                <a:latin typeface="Arial"/>
                <a:ea typeface="Arial"/>
                <a:cs typeface="Arial"/>
                <a:sym typeface="Arial"/>
              </a:rPr>
              <a:t>Written Test (closed book)</a:t>
            </a:r>
          </a:p>
          <a:p>
            <a:pPr marL="914400" marR="0" lvl="2" indent="-101600" algn="l" rtl="0">
              <a:lnSpc>
                <a:spcPct val="100000"/>
              </a:lnSpc>
              <a:spcBef>
                <a:spcPts val="400"/>
              </a:spcBef>
              <a:spcAft>
                <a:spcPts val="0"/>
              </a:spcAft>
              <a:buClr>
                <a:schemeClr val="accent2"/>
              </a:buClr>
              <a:buSzPct val="100000"/>
              <a:buFont typeface="Arial"/>
              <a:buChar char="•"/>
            </a:pPr>
            <a:r>
              <a:rPr lang="en-US" sz="1800" b="0" i="0" u="none" strike="noStrike" cap="none">
                <a:solidFill>
                  <a:srgbClr val="000000"/>
                </a:solidFill>
                <a:latin typeface="Arial"/>
                <a:ea typeface="Arial"/>
                <a:cs typeface="Arial"/>
                <a:sym typeface="Arial"/>
              </a:rPr>
              <a:t>Field Performance Tests</a:t>
            </a:r>
          </a:p>
          <a:p>
            <a:pPr marL="914400" marR="0" lvl="2" indent="-101600" algn="l" rtl="0">
              <a:lnSpc>
                <a:spcPct val="100000"/>
              </a:lnSpc>
              <a:spcBef>
                <a:spcPts val="400"/>
              </a:spcBef>
              <a:spcAft>
                <a:spcPts val="0"/>
              </a:spcAft>
              <a:buClr>
                <a:schemeClr val="accent2"/>
              </a:buClr>
              <a:buSzPct val="100000"/>
              <a:buFont typeface="Arial"/>
              <a:buNone/>
            </a:pPr>
            <a:endParaRPr sz="1800" b="0" i="0" u="none" strike="noStrike" cap="none">
              <a:solidFill>
                <a:srgbClr val="000000"/>
              </a:solidFill>
              <a:latin typeface="Arial"/>
              <a:ea typeface="Arial"/>
              <a:cs typeface="Arial"/>
              <a:sym typeface="Arial"/>
            </a:endParaRPr>
          </a:p>
          <a:p>
            <a:pPr marL="548640" marR="0" lvl="1" indent="-66040" algn="l" rtl="0">
              <a:lnSpc>
                <a:spcPct val="100000"/>
              </a:lnSpc>
              <a:spcBef>
                <a:spcPts val="400"/>
              </a:spcBef>
              <a:spcAft>
                <a:spcPts val="0"/>
              </a:spcAft>
              <a:buClr>
                <a:srgbClr val="ABC2C8"/>
              </a:buClr>
              <a:buSzPct val="100000"/>
              <a:buFont typeface="Arial"/>
              <a:buChar char="•"/>
            </a:pPr>
            <a:r>
              <a:rPr lang="en-US" sz="1800" b="0" i="0" u="none" strike="noStrike" cap="none">
                <a:solidFill>
                  <a:srgbClr val="000000"/>
                </a:solidFill>
                <a:latin typeface="Arial"/>
                <a:ea typeface="Arial"/>
                <a:cs typeface="Arial"/>
                <a:sym typeface="Arial"/>
              </a:rPr>
              <a:t>NCDOT Field Testing Technician</a:t>
            </a:r>
          </a:p>
          <a:p>
            <a:pPr marL="914400" marR="0" lvl="2" indent="-101600" algn="l" rtl="0">
              <a:lnSpc>
                <a:spcPct val="100000"/>
              </a:lnSpc>
              <a:spcBef>
                <a:spcPts val="400"/>
              </a:spcBef>
              <a:spcAft>
                <a:spcPts val="0"/>
              </a:spcAft>
              <a:buClr>
                <a:schemeClr val="accent2"/>
              </a:buClr>
              <a:buSzPct val="100000"/>
              <a:buFont typeface="Arial"/>
              <a:buChar char="•"/>
            </a:pPr>
            <a:r>
              <a:rPr lang="en-US" sz="1800" b="0" i="0" u="none" strike="noStrike" cap="none">
                <a:solidFill>
                  <a:srgbClr val="000000"/>
                </a:solidFill>
                <a:latin typeface="Arial"/>
                <a:ea typeface="Arial"/>
                <a:cs typeface="Arial"/>
                <a:sym typeface="Arial"/>
              </a:rPr>
              <a:t>On-Line Test</a:t>
            </a:r>
          </a:p>
          <a:p>
            <a:pPr marL="914400" marR="0" lvl="2" indent="-101600" algn="l" rtl="0">
              <a:lnSpc>
                <a:spcPct val="100000"/>
              </a:lnSpc>
              <a:spcBef>
                <a:spcPts val="400"/>
              </a:spcBef>
              <a:spcAft>
                <a:spcPts val="0"/>
              </a:spcAft>
              <a:buClr>
                <a:schemeClr val="accent2"/>
              </a:buClr>
              <a:buSzPct val="100000"/>
              <a:buFont typeface="Arial"/>
              <a:buChar char="•"/>
            </a:pPr>
            <a:r>
              <a:rPr lang="en-US" sz="1800" b="0" i="0" u="none" strike="noStrike" cap="none">
                <a:solidFill>
                  <a:srgbClr val="000000"/>
                </a:solidFill>
                <a:latin typeface="Arial"/>
                <a:ea typeface="Arial"/>
                <a:cs typeface="Arial"/>
                <a:sym typeface="Arial"/>
              </a:rPr>
              <a:t>Class Quiz (open book)</a:t>
            </a:r>
          </a:p>
          <a:p>
            <a:pPr marL="914400" marR="0" lvl="2" indent="-101600" algn="l" rtl="0">
              <a:lnSpc>
                <a:spcPct val="100000"/>
              </a:lnSpc>
              <a:spcBef>
                <a:spcPts val="400"/>
              </a:spcBef>
              <a:spcAft>
                <a:spcPts val="0"/>
              </a:spcAft>
              <a:buClr>
                <a:schemeClr val="accent2"/>
              </a:buClr>
              <a:buSzPct val="100000"/>
              <a:buFont typeface="Arial"/>
              <a:buChar char="•"/>
            </a:pPr>
            <a:r>
              <a:rPr lang="en-US" sz="1800" b="0" i="0" u="none" strike="noStrike" cap="none">
                <a:solidFill>
                  <a:srgbClr val="000000"/>
                </a:solidFill>
                <a:latin typeface="Arial"/>
                <a:ea typeface="Arial"/>
                <a:cs typeface="Arial"/>
                <a:sym typeface="Arial"/>
              </a:rPr>
              <a:t>Chase Indicator Test (Performance – Field Test)</a:t>
            </a:r>
          </a:p>
          <a:p>
            <a:pPr marL="914400" marR="0" lvl="2" indent="-101600" algn="l" rtl="0">
              <a:lnSpc>
                <a:spcPct val="100000"/>
              </a:lnSpc>
              <a:spcBef>
                <a:spcPts val="400"/>
              </a:spcBef>
              <a:spcAft>
                <a:spcPts val="0"/>
              </a:spcAft>
              <a:buClr>
                <a:schemeClr val="accent2"/>
              </a:buClr>
              <a:buSzPct val="100000"/>
              <a:buFont typeface="Arial"/>
              <a:buNone/>
            </a:pPr>
            <a:endParaRPr sz="1800" b="0" i="0" u="none" strike="noStrike" cap="none">
              <a:solidFill>
                <a:srgbClr val="000000"/>
              </a:solidFill>
              <a:latin typeface="Arial"/>
              <a:ea typeface="Arial"/>
              <a:cs typeface="Arial"/>
              <a:sym typeface="Arial"/>
            </a:endParaRPr>
          </a:p>
          <a:p>
            <a:pPr marL="548640" marR="0" lvl="1" indent="-66040" algn="l" rtl="0">
              <a:lnSpc>
                <a:spcPct val="100000"/>
              </a:lnSpc>
              <a:spcBef>
                <a:spcPts val="400"/>
              </a:spcBef>
              <a:spcAft>
                <a:spcPts val="0"/>
              </a:spcAft>
              <a:buClr>
                <a:srgbClr val="ABC2C8"/>
              </a:buClr>
              <a:buSzPct val="100000"/>
              <a:buFont typeface="Arial"/>
              <a:buChar char="•"/>
            </a:pPr>
            <a:r>
              <a:rPr lang="en-US" sz="1800" b="0" i="0" u="none" strike="noStrike" cap="none">
                <a:solidFill>
                  <a:srgbClr val="000000"/>
                </a:solidFill>
                <a:latin typeface="Arial"/>
                <a:ea typeface="Arial"/>
                <a:cs typeface="Arial"/>
                <a:sym typeface="Arial"/>
              </a:rPr>
              <a:t>Requirements MUST be completed in ONE year.</a:t>
            </a:r>
          </a:p>
          <a:p>
            <a:pPr marL="914400" marR="0" lvl="2" indent="-101600" algn="l" rtl="0">
              <a:lnSpc>
                <a:spcPct val="100000"/>
              </a:lnSpc>
              <a:spcBef>
                <a:spcPts val="400"/>
              </a:spcBef>
              <a:spcAft>
                <a:spcPts val="0"/>
              </a:spcAft>
              <a:buClr>
                <a:schemeClr val="accent2"/>
              </a:buClr>
              <a:buSzPct val="100000"/>
              <a:buFont typeface="Arial"/>
              <a:buNone/>
            </a:pPr>
            <a:endParaRPr sz="1400" b="0" i="0" u="none" strike="noStrike" cap="none">
              <a:solidFill>
                <a:srgbClr val="000000"/>
              </a:solidFill>
              <a:latin typeface="Arial"/>
              <a:ea typeface="Arial"/>
              <a:cs typeface="Arial"/>
              <a:sym typeface="Arial"/>
            </a:endParaRPr>
          </a:p>
          <a:p>
            <a:pPr marL="548640" marR="0" lvl="1" indent="-66040" algn="l" rtl="0">
              <a:lnSpc>
                <a:spcPct val="100000"/>
              </a:lnSpc>
              <a:spcBef>
                <a:spcPts val="400"/>
              </a:spcBef>
              <a:spcAft>
                <a:spcPts val="0"/>
              </a:spcAft>
              <a:buClr>
                <a:srgbClr val="ABC2C8"/>
              </a:buClr>
              <a:buSzPct val="100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85800" y="533400"/>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Initial Set</a:t>
            </a:r>
          </a:p>
        </p:txBody>
      </p:sp>
      <p:sp>
        <p:nvSpPr>
          <p:cNvPr id="147" name="Shape 147"/>
          <p:cNvSpPr txBox="1">
            <a:spLocks noGrp="1"/>
          </p:cNvSpPr>
          <p:nvPr>
            <p:ph type="body" idx="1"/>
          </p:nvPr>
        </p:nvSpPr>
        <p:spPr>
          <a:xfrm>
            <a:off x="1009650" y="1806575"/>
            <a:ext cx="7124700" cy="4052886"/>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The concrete paste gradually loses plasticity.</a:t>
            </a:r>
          </a:p>
          <a:p>
            <a:pPr marL="342900" marR="0" lvl="0" indent="-342900" algn="l" rtl="0">
              <a:lnSpc>
                <a:spcPct val="100000"/>
              </a:lnSpc>
              <a:spcBef>
                <a:spcPts val="124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The point when concrete starts to lose fluidity and shows the first signs of stiffening.</a:t>
            </a:r>
          </a:p>
          <a:p>
            <a:pPr marL="342900" marR="0" lvl="0" indent="-342900" algn="l" rtl="0">
              <a:lnSpc>
                <a:spcPct val="100000"/>
              </a:lnSpc>
              <a:spcBef>
                <a:spcPts val="124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Usually 2 to 4 hours after the cement comes in contact with water.</a:t>
            </a:r>
          </a:p>
          <a:p>
            <a:pPr marL="0" marR="0" lvl="0" indent="0" algn="l" rtl="0">
              <a:lnSpc>
                <a:spcPct val="100000"/>
              </a:lnSpc>
              <a:spcBef>
                <a:spcPts val="600"/>
              </a:spcBef>
              <a:spcAft>
                <a:spcPts val="0"/>
              </a:spcAft>
              <a:buClr>
                <a:srgbClr val="000000"/>
              </a:buClr>
              <a:buSzPct val="25000"/>
              <a:buFont typeface="Arial"/>
              <a:buNone/>
            </a:pPr>
            <a:endParaRPr sz="3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018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990600" y="609600"/>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Final Set</a:t>
            </a:r>
          </a:p>
        </p:txBody>
      </p:sp>
      <p:sp>
        <p:nvSpPr>
          <p:cNvPr id="153" name="Shape 153"/>
          <p:cNvSpPr txBox="1">
            <a:spLocks noGrp="1"/>
          </p:cNvSpPr>
          <p:nvPr>
            <p:ph type="body" idx="1"/>
          </p:nvPr>
        </p:nvSpPr>
        <p:spPr>
          <a:xfrm>
            <a:off x="990600" y="16764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The point when concrete has lost fluidity and shows consistency of a stiff mass without appreciable strength, usually 5 to 8 hours after cement contacts water.</a:t>
            </a:r>
          </a:p>
          <a:p>
            <a:pPr marL="342900" marR="0" lvl="0" indent="-342900" algn="l" rtl="0">
              <a:lnSpc>
                <a:spcPct val="100000"/>
              </a:lnSpc>
              <a:spcBef>
                <a:spcPts val="1240"/>
              </a:spcBef>
              <a:spcAft>
                <a:spcPts val="60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Strength gain takes place after the concrete reaches final setting.</a:t>
            </a:r>
          </a:p>
        </p:txBody>
      </p:sp>
    </p:spTree>
    <p:extLst>
      <p:ext uri="{BB962C8B-B14F-4D97-AF65-F5344CB8AC3E}">
        <p14:creationId xmlns:p14="http://schemas.microsoft.com/office/powerpoint/2010/main" val="404310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38200" y="609600"/>
            <a:ext cx="5446712" cy="1006473"/>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Fly Ash</a:t>
            </a:r>
          </a:p>
        </p:txBody>
      </p:sp>
      <p:sp>
        <p:nvSpPr>
          <p:cNvPr id="160" name="Shape 160"/>
          <p:cNvSpPr txBox="1">
            <a:spLocks noGrp="1"/>
          </p:cNvSpPr>
          <p:nvPr>
            <p:ph type="body" idx="1"/>
          </p:nvPr>
        </p:nvSpPr>
        <p:spPr>
          <a:xfrm>
            <a:off x="609600" y="2438400"/>
            <a:ext cx="8001000" cy="3048000"/>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rgbClr val="000000"/>
              </a:buClr>
              <a:buSzPct val="100000"/>
              <a:buFont typeface="Courier New"/>
              <a:buChar char="o"/>
            </a:pPr>
            <a:r>
              <a:rPr lang="en-US" sz="2800" b="0" i="0" u="none" strike="noStrike" cap="none">
                <a:solidFill>
                  <a:srgbClr val="000000"/>
                </a:solidFill>
                <a:latin typeface="Arial"/>
                <a:ea typeface="Arial"/>
                <a:cs typeface="Arial"/>
                <a:sym typeface="Arial"/>
              </a:rPr>
              <a:t>A by-product of the burning of coal in power plants.</a:t>
            </a:r>
          </a:p>
          <a:p>
            <a:pPr marL="342900" marR="0" lvl="0" indent="-342900" algn="l" rtl="0">
              <a:lnSpc>
                <a:spcPct val="10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Arial"/>
                <a:ea typeface="Arial"/>
                <a:cs typeface="Arial"/>
                <a:sym typeface="Arial"/>
              </a:rPr>
              <a:t>Fly ash particles are typically spherical.</a:t>
            </a:r>
          </a:p>
          <a:p>
            <a:pPr marL="342900" marR="0" lvl="0" indent="-342900" algn="l" rtl="0">
              <a:lnSpc>
                <a:spcPct val="10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Arial"/>
                <a:ea typeface="Arial"/>
                <a:cs typeface="Arial"/>
                <a:sym typeface="Arial"/>
              </a:rPr>
              <a:t>The chemical composition is determined by: 	Type of Coal and the Burning Process</a:t>
            </a:r>
          </a:p>
          <a:p>
            <a:pPr marL="342900" marR="0" lvl="0" indent="-342900" algn="l" rtl="0">
              <a:lnSpc>
                <a:spcPct val="10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Arial"/>
                <a:ea typeface="Arial"/>
                <a:cs typeface="Arial"/>
                <a:sym typeface="Arial"/>
              </a:rPr>
              <a:t>Ideal fly ash has high fineness and low carbon content. </a:t>
            </a:r>
          </a:p>
          <a:p>
            <a:pPr marL="0" marR="0" lvl="0" indent="0" algn="l" rtl="0">
              <a:lnSpc>
                <a:spcPct val="100000"/>
              </a:lnSpc>
              <a:spcBef>
                <a:spcPts val="600"/>
              </a:spcBef>
              <a:spcAft>
                <a:spcPts val="0"/>
              </a:spcAft>
              <a:buClr>
                <a:srgbClr val="000000"/>
              </a:buClr>
              <a:buSzPct val="25000"/>
              <a:buFont typeface="Arial"/>
              <a:buNone/>
            </a:pPr>
            <a:endParaRPr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6582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228600" y="914400"/>
            <a:ext cx="8610599" cy="60959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Pozzolans </a:t>
            </a:r>
          </a:p>
        </p:txBody>
      </p:sp>
      <p:sp>
        <p:nvSpPr>
          <p:cNvPr id="167" name="Shape 167"/>
          <p:cNvSpPr txBox="1">
            <a:spLocks noGrp="1"/>
          </p:cNvSpPr>
          <p:nvPr>
            <p:ph type="body" idx="1"/>
          </p:nvPr>
        </p:nvSpPr>
        <p:spPr>
          <a:xfrm>
            <a:off x="228600" y="914400"/>
            <a:ext cx="8305799" cy="5464175"/>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rgbClr val="000000"/>
              </a:buClr>
              <a:buSzPct val="100000"/>
              <a:buFont typeface="Courier New"/>
              <a:buChar char="o"/>
            </a:pPr>
            <a:r>
              <a:rPr lang="en-US" sz="3600" b="0" i="0" u="none" strike="noStrike" cap="none">
                <a:solidFill>
                  <a:srgbClr val="000000"/>
                </a:solidFill>
                <a:latin typeface="Arial"/>
                <a:ea typeface="Arial"/>
                <a:cs typeface="Arial"/>
                <a:sym typeface="Arial"/>
              </a:rPr>
              <a:t>A material which possesses little or no cementitious value but which will, in finely divided form and in the presence of water and cement, react chemically like a cement.</a:t>
            </a:r>
          </a:p>
          <a:p>
            <a:pPr marL="342900" marR="0" lvl="0" indent="-342900" algn="l" rtl="0">
              <a:lnSpc>
                <a:spcPct val="100000"/>
              </a:lnSpc>
              <a:spcBef>
                <a:spcPts val="1320"/>
              </a:spcBef>
              <a:spcAft>
                <a:spcPts val="600"/>
              </a:spcAft>
              <a:buClr>
                <a:srgbClr val="000000"/>
              </a:buClr>
              <a:buSzPct val="100000"/>
              <a:buFont typeface="Courier New"/>
              <a:buChar char="o"/>
            </a:pPr>
            <a:r>
              <a:rPr lang="en-US" sz="3600" b="0" i="0" u="none" strike="noStrike" cap="none">
                <a:solidFill>
                  <a:srgbClr val="000000"/>
                </a:solidFill>
                <a:latin typeface="Arial"/>
                <a:ea typeface="Arial"/>
                <a:cs typeface="Arial"/>
                <a:sym typeface="Arial"/>
              </a:rPr>
              <a:t>Fly ash is a commonly used type of Pozzolan.</a:t>
            </a:r>
          </a:p>
        </p:txBody>
      </p:sp>
    </p:spTree>
    <p:extLst>
      <p:ext uri="{BB962C8B-B14F-4D97-AF65-F5344CB8AC3E}">
        <p14:creationId xmlns:p14="http://schemas.microsoft.com/office/powerpoint/2010/main" val="57691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28600" y="228600"/>
            <a:ext cx="8686800" cy="1524000"/>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Benefits of Pozzolans</a:t>
            </a:r>
          </a:p>
        </p:txBody>
      </p:sp>
      <p:sp>
        <p:nvSpPr>
          <p:cNvPr id="174" name="Shape 174"/>
          <p:cNvSpPr txBox="1">
            <a:spLocks noGrp="1"/>
          </p:cNvSpPr>
          <p:nvPr>
            <p:ph type="body" idx="1"/>
          </p:nvPr>
        </p:nvSpPr>
        <p:spPr>
          <a:xfrm>
            <a:off x="0" y="595312"/>
            <a:ext cx="8534399" cy="4876798"/>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rgbClr val="000000"/>
              </a:buClr>
              <a:buSzPct val="100000"/>
              <a:buFont typeface="Courier New"/>
              <a:buChar char="o"/>
            </a:pPr>
            <a:r>
              <a:rPr lang="en-US" sz="3200" b="0" i="0" u="none" strike="noStrike" cap="none">
                <a:solidFill>
                  <a:srgbClr val="000000"/>
                </a:solidFill>
                <a:latin typeface="Arial"/>
                <a:ea typeface="Arial"/>
                <a:cs typeface="Arial"/>
                <a:sym typeface="Arial"/>
              </a:rPr>
              <a:t>Fresh Concrete</a:t>
            </a:r>
          </a:p>
          <a:p>
            <a:pPr marL="342900" marR="0" lvl="0" indent="-342900" algn="l" rtl="0">
              <a:lnSpc>
                <a:spcPct val="100000"/>
              </a:lnSpc>
              <a:spcBef>
                <a:spcPts val="1240"/>
              </a:spcBef>
              <a:spcAft>
                <a:spcPts val="0"/>
              </a:spcAft>
              <a:buClr>
                <a:srgbClr val="000000"/>
              </a:buClr>
              <a:buSzPct val="100000"/>
              <a:buFont typeface="Courier New"/>
              <a:buChar char="o"/>
            </a:pPr>
            <a:r>
              <a:rPr lang="en-US" sz="3200" b="0" i="0" u="none" strike="noStrike" cap="none">
                <a:solidFill>
                  <a:srgbClr val="000000"/>
                </a:solidFill>
                <a:latin typeface="Arial"/>
                <a:ea typeface="Arial"/>
                <a:cs typeface="Arial"/>
                <a:sym typeface="Arial"/>
              </a:rPr>
              <a:t>Reduce water requirements</a:t>
            </a:r>
          </a:p>
          <a:p>
            <a:pPr marL="342900" marR="0" lvl="0" indent="-342900" algn="l" rtl="0">
              <a:lnSpc>
                <a:spcPct val="100000"/>
              </a:lnSpc>
              <a:spcBef>
                <a:spcPts val="1240"/>
              </a:spcBef>
              <a:spcAft>
                <a:spcPts val="0"/>
              </a:spcAft>
              <a:buClr>
                <a:srgbClr val="000000"/>
              </a:buClr>
              <a:buSzPct val="100000"/>
              <a:buFont typeface="Courier New"/>
              <a:buChar char="o"/>
            </a:pPr>
            <a:r>
              <a:rPr lang="en-US" sz="3200" b="0" i="0" u="none" strike="noStrike" cap="none">
                <a:solidFill>
                  <a:srgbClr val="000000"/>
                </a:solidFill>
                <a:latin typeface="Arial"/>
                <a:ea typeface="Arial"/>
                <a:cs typeface="Arial"/>
                <a:sym typeface="Arial"/>
              </a:rPr>
              <a:t>Increase workability</a:t>
            </a:r>
          </a:p>
          <a:p>
            <a:pPr marL="0" marR="0" lvl="0" indent="0" algn="l" rtl="0">
              <a:lnSpc>
                <a:spcPct val="100000"/>
              </a:lnSpc>
              <a:spcBef>
                <a:spcPts val="600"/>
              </a:spcBef>
              <a:spcAft>
                <a:spcPts val="0"/>
              </a:spcAft>
              <a:buClr>
                <a:srgbClr val="000000"/>
              </a:buClr>
              <a:buSzPct val="25000"/>
              <a:buFont typeface="Arial"/>
              <a:buNone/>
            </a:pPr>
            <a:endParaRPr sz="3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3883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609600" y="533400"/>
            <a:ext cx="8229600" cy="914400"/>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Benefits of Pozzolans</a:t>
            </a:r>
            <a:r>
              <a:rPr lang="en-US" sz="4000" b="0" i="0" u="none" strike="noStrike" cap="none">
                <a:solidFill>
                  <a:schemeClr val="lt1"/>
                </a:solidFill>
                <a:latin typeface="Verdana"/>
                <a:ea typeface="Verdana"/>
                <a:cs typeface="Verdana"/>
                <a:sym typeface="Verdana"/>
              </a:rPr>
              <a:t>		</a:t>
            </a:r>
          </a:p>
        </p:txBody>
      </p:sp>
      <p:sp>
        <p:nvSpPr>
          <p:cNvPr id="181" name="Shape 181"/>
          <p:cNvSpPr txBox="1">
            <a:spLocks noGrp="1"/>
          </p:cNvSpPr>
          <p:nvPr>
            <p:ph type="body" idx="1"/>
          </p:nvPr>
        </p:nvSpPr>
        <p:spPr>
          <a:xfrm>
            <a:off x="838200" y="990600"/>
            <a:ext cx="8077199" cy="5562600"/>
          </a:xfrm>
          <a:prstGeom prst="rect">
            <a:avLst/>
          </a:prstGeom>
          <a:noFill/>
          <a:ln>
            <a:noFill/>
          </a:ln>
        </p:spPr>
        <p:txBody>
          <a:bodyPr lIns="92075" tIns="46025" rIns="92075" bIns="46025" anchor="ctr" anchorCtr="0">
            <a:noAutofit/>
          </a:bodyPr>
          <a:lstStyle/>
          <a:p>
            <a:pPr marL="342900" marR="0" lvl="0" indent="-342900" algn="l" rtl="0">
              <a:lnSpc>
                <a:spcPct val="90000"/>
              </a:lnSpc>
              <a:spcBef>
                <a:spcPts val="0"/>
              </a:spcBef>
              <a:spcAft>
                <a:spcPts val="0"/>
              </a:spcAft>
              <a:buClr>
                <a:schemeClr val="lt1"/>
              </a:buClr>
              <a:buSzPct val="25000"/>
              <a:buFont typeface="Verdana"/>
              <a:buNone/>
            </a:pPr>
            <a:r>
              <a:rPr lang="en-US" sz="2800" b="0" i="0" u="none" strike="noStrike" cap="none">
                <a:solidFill>
                  <a:schemeClr val="lt1"/>
                </a:solidFill>
                <a:latin typeface="Verdana"/>
                <a:ea typeface="Verdana"/>
                <a:cs typeface="Verdana"/>
                <a:sym typeface="Verdana"/>
              </a:rPr>
              <a:t>	</a:t>
            </a:r>
          </a:p>
          <a:p>
            <a:pPr marL="342900" marR="0" lvl="0" indent="-342900" algn="l" rtl="0">
              <a:lnSpc>
                <a:spcPct val="9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Verdana"/>
                <a:ea typeface="Verdana"/>
                <a:cs typeface="Verdana"/>
                <a:sym typeface="Verdana"/>
              </a:rPr>
              <a:t>Hardened Concrete</a:t>
            </a:r>
          </a:p>
          <a:p>
            <a:pPr marL="342900" marR="0" lvl="0" indent="-342900" algn="l" rtl="0">
              <a:lnSpc>
                <a:spcPct val="9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Verdana"/>
                <a:ea typeface="Verdana"/>
                <a:cs typeface="Verdana"/>
                <a:sym typeface="Verdana"/>
              </a:rPr>
              <a:t>Postpone strength gain </a:t>
            </a:r>
          </a:p>
          <a:p>
            <a:pPr marL="342900" marR="0" lvl="0" indent="-342900" algn="l" rtl="0">
              <a:lnSpc>
                <a:spcPct val="9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Verdana"/>
                <a:ea typeface="Verdana"/>
                <a:cs typeface="Verdana"/>
                <a:sym typeface="Verdana"/>
              </a:rPr>
              <a:t>Reduce drying shrinkage</a:t>
            </a:r>
          </a:p>
          <a:p>
            <a:pPr marL="342900" marR="0" lvl="0" indent="-342900" algn="l" rtl="0">
              <a:lnSpc>
                <a:spcPct val="9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Verdana"/>
                <a:ea typeface="Verdana"/>
                <a:cs typeface="Verdana"/>
                <a:sym typeface="Verdana"/>
              </a:rPr>
              <a:t>Improve water tightness</a:t>
            </a:r>
          </a:p>
          <a:p>
            <a:pPr marL="342900" marR="0" lvl="0" indent="-342900" algn="l" rtl="0">
              <a:lnSpc>
                <a:spcPct val="9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Verdana"/>
                <a:ea typeface="Verdana"/>
                <a:cs typeface="Verdana"/>
                <a:sym typeface="Verdana"/>
              </a:rPr>
              <a:t>Improve resistance to sulfates in soils and water.</a:t>
            </a:r>
          </a:p>
          <a:p>
            <a:pPr marL="342900" marR="0" lvl="0" indent="-342900" algn="l" rtl="0">
              <a:lnSpc>
                <a:spcPct val="90000"/>
              </a:lnSpc>
              <a:spcBef>
                <a:spcPts val="1160"/>
              </a:spcBef>
              <a:spcAft>
                <a:spcPts val="0"/>
              </a:spcAft>
              <a:buClr>
                <a:srgbClr val="000000"/>
              </a:buClr>
              <a:buSzPct val="100000"/>
              <a:buFont typeface="Courier New"/>
              <a:buChar char="o"/>
            </a:pPr>
            <a:r>
              <a:rPr lang="en-US" sz="2800" b="0" i="0" u="none" strike="noStrike" cap="none">
                <a:solidFill>
                  <a:srgbClr val="000000"/>
                </a:solidFill>
                <a:latin typeface="Verdana"/>
                <a:ea typeface="Verdana"/>
                <a:cs typeface="Verdana"/>
                <a:sym typeface="Verdana"/>
              </a:rPr>
              <a:t>To inhibit and reduce alkali-aggregate reaction.</a:t>
            </a:r>
          </a:p>
          <a:p>
            <a:pPr marL="342900" marR="0" lvl="0" indent="-342900" algn="l" rtl="0">
              <a:lnSpc>
                <a:spcPct val="90000"/>
              </a:lnSpc>
              <a:spcBef>
                <a:spcPts val="1160"/>
              </a:spcBef>
              <a:spcAft>
                <a:spcPts val="600"/>
              </a:spcAft>
              <a:buClr>
                <a:srgbClr val="000000"/>
              </a:buClr>
              <a:buSzPct val="100000"/>
              <a:buFont typeface="Courier New"/>
              <a:buChar char="o"/>
            </a:pPr>
            <a:r>
              <a:rPr lang="en-US" sz="2800" b="0" i="0" u="none" strike="noStrike" cap="none">
                <a:solidFill>
                  <a:srgbClr val="000000"/>
                </a:solidFill>
                <a:latin typeface="Verdana"/>
                <a:ea typeface="Verdana"/>
                <a:cs typeface="Verdana"/>
                <a:sym typeface="Verdana"/>
              </a:rPr>
              <a:t>Reduce heat of hydration of massive members. </a:t>
            </a:r>
          </a:p>
        </p:txBody>
      </p:sp>
    </p:spTree>
    <p:extLst>
      <p:ext uri="{BB962C8B-B14F-4D97-AF65-F5344CB8AC3E}">
        <p14:creationId xmlns:p14="http://schemas.microsoft.com/office/powerpoint/2010/main" val="2638580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028700" y="685800"/>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Mixing Water</a:t>
            </a:r>
          </a:p>
        </p:txBody>
      </p:sp>
      <p:sp>
        <p:nvSpPr>
          <p:cNvPr id="187" name="Shape 187"/>
          <p:cNvSpPr txBox="1">
            <a:spLocks noGrp="1"/>
          </p:cNvSpPr>
          <p:nvPr>
            <p:ph type="body" idx="1"/>
          </p:nvPr>
        </p:nvSpPr>
        <p:spPr>
          <a:xfrm>
            <a:off x="838200" y="19812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800" b="0" i="0" u="none" strike="noStrike" cap="none" dirty="0">
                <a:solidFill>
                  <a:srgbClr val="000000"/>
                </a:solidFill>
                <a:latin typeface="Arial"/>
                <a:ea typeface="Arial"/>
                <a:cs typeface="Arial"/>
                <a:sym typeface="Arial"/>
              </a:rPr>
              <a:t>In general, use water that is suitable to drink. (No more acidic than 4.5 and no more basic than 8.5 on the pH scale)</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dirty="0">
                <a:solidFill>
                  <a:srgbClr val="000000"/>
                </a:solidFill>
                <a:latin typeface="Arial"/>
                <a:ea typeface="Arial"/>
                <a:cs typeface="Arial"/>
                <a:sym typeface="Arial"/>
              </a:rPr>
              <a:t>Water is added during batching:</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dirty="0">
                <a:solidFill>
                  <a:srgbClr val="000000"/>
                </a:solidFill>
                <a:latin typeface="Arial"/>
                <a:ea typeface="Arial"/>
                <a:cs typeface="Arial"/>
                <a:sym typeface="Arial"/>
              </a:rPr>
              <a:t>Volumetrically</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dirty="0">
                <a:solidFill>
                  <a:srgbClr val="000000"/>
                </a:solidFill>
                <a:latin typeface="Arial"/>
                <a:ea typeface="Arial"/>
                <a:cs typeface="Arial"/>
                <a:sym typeface="Arial"/>
              </a:rPr>
              <a:t>By weight</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dirty="0">
                <a:solidFill>
                  <a:srgbClr val="000000"/>
                </a:solidFill>
                <a:latin typeface="Arial"/>
                <a:ea typeface="Arial"/>
                <a:cs typeface="Arial"/>
                <a:sym typeface="Arial"/>
              </a:rPr>
              <a:t>To convert volume to weight:</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dirty="0">
                <a:solidFill>
                  <a:srgbClr val="000000"/>
                </a:solidFill>
                <a:latin typeface="Arial"/>
                <a:ea typeface="Arial"/>
                <a:cs typeface="Arial"/>
                <a:sym typeface="Arial"/>
              </a:rPr>
              <a:t>1 gallon of water = 8.33 pounds</a:t>
            </a:r>
          </a:p>
          <a:p>
            <a:pPr marL="742950" marR="0" lvl="1" indent="-285750" algn="l" rtl="0">
              <a:lnSpc>
                <a:spcPct val="100000"/>
              </a:lnSpc>
              <a:spcBef>
                <a:spcPts val="1160"/>
              </a:spcBef>
              <a:spcAft>
                <a:spcPts val="600"/>
              </a:spcAft>
              <a:buClr>
                <a:srgbClr val="000000"/>
              </a:buClr>
              <a:buSzPct val="100000"/>
              <a:buFont typeface="Noto Symbol"/>
              <a:buChar char="○"/>
            </a:pPr>
            <a:r>
              <a:rPr lang="en-US" sz="2800" b="0" i="0" u="none" strike="noStrike" cap="none" dirty="0">
                <a:solidFill>
                  <a:srgbClr val="000000"/>
                </a:solidFill>
                <a:latin typeface="Arial"/>
                <a:ea typeface="Arial"/>
                <a:cs typeface="Arial"/>
                <a:sym typeface="Arial"/>
              </a:rPr>
              <a:t>32.0 gallons of water x 8.33 = 267 pounds of water</a:t>
            </a:r>
          </a:p>
        </p:txBody>
      </p:sp>
    </p:spTree>
    <p:extLst>
      <p:ext uri="{BB962C8B-B14F-4D97-AF65-F5344CB8AC3E}">
        <p14:creationId xmlns:p14="http://schemas.microsoft.com/office/powerpoint/2010/main" val="303625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990600" y="685800"/>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Aggregates</a:t>
            </a:r>
          </a:p>
        </p:txBody>
      </p:sp>
      <p:sp>
        <p:nvSpPr>
          <p:cNvPr id="193" name="Shape 193"/>
          <p:cNvSpPr txBox="1">
            <a:spLocks noGrp="1"/>
          </p:cNvSpPr>
          <p:nvPr>
            <p:ph type="body" idx="1"/>
          </p:nvPr>
        </p:nvSpPr>
        <p:spPr>
          <a:xfrm>
            <a:off x="838200" y="1676400"/>
            <a:ext cx="7124700" cy="40513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sng" strike="noStrike" cap="none">
                <a:solidFill>
                  <a:srgbClr val="000000"/>
                </a:solidFill>
                <a:latin typeface="Arial"/>
                <a:ea typeface="Arial"/>
                <a:cs typeface="Arial"/>
                <a:sym typeface="Arial"/>
              </a:rPr>
              <a:t>Two types:</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Fine</a:t>
            </a:r>
          </a:p>
          <a:p>
            <a:pPr marL="742950" marR="0" lvl="1" indent="-28575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Coarse</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Comprise 60-80 % of the concrete mix.</a:t>
            </a:r>
          </a:p>
          <a:p>
            <a:pPr marL="342900" marR="0" lvl="0" indent="-342900" algn="l" rtl="0">
              <a:lnSpc>
                <a:spcPct val="100000"/>
              </a:lnSpc>
              <a:spcBef>
                <a:spcPts val="1160"/>
              </a:spcBef>
              <a:spcAft>
                <a:spcPts val="60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Well-graded aggregate blend with low void content is desired for efficient use of paste.</a:t>
            </a:r>
          </a:p>
        </p:txBody>
      </p:sp>
    </p:spTree>
    <p:extLst>
      <p:ext uri="{BB962C8B-B14F-4D97-AF65-F5344CB8AC3E}">
        <p14:creationId xmlns:p14="http://schemas.microsoft.com/office/powerpoint/2010/main" val="3715522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447800" y="762000"/>
            <a:ext cx="6629400" cy="609599"/>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1" u="none" strike="noStrike" cap="none">
                <a:solidFill>
                  <a:schemeClr val="dk1"/>
                </a:solidFill>
                <a:latin typeface="Arial"/>
                <a:ea typeface="Arial"/>
                <a:cs typeface="Arial"/>
                <a:sym typeface="Arial"/>
              </a:rPr>
              <a:t>Characteristics of Aggregates</a:t>
            </a:r>
          </a:p>
        </p:txBody>
      </p:sp>
      <p:sp>
        <p:nvSpPr>
          <p:cNvPr id="200" name="Shape 200"/>
          <p:cNvSpPr txBox="1">
            <a:spLocks noGrp="1"/>
          </p:cNvSpPr>
          <p:nvPr>
            <p:ph type="body" idx="1"/>
          </p:nvPr>
        </p:nvSpPr>
        <p:spPr>
          <a:xfrm>
            <a:off x="195260" y="914400"/>
            <a:ext cx="8915400" cy="5562600"/>
          </a:xfrm>
          <a:prstGeom prst="rect">
            <a:avLst/>
          </a:prstGeom>
          <a:noFill/>
          <a:ln>
            <a:noFill/>
          </a:ln>
        </p:spPr>
        <p:txBody>
          <a:bodyPr lIns="92075" tIns="46025" rIns="92075" bIns="46025" anchor="ctr" anchorCtr="0">
            <a:noAutofit/>
          </a:bodyPr>
          <a:lstStyle/>
          <a:p>
            <a:pPr marL="342900" marR="0" lvl="0" indent="-342900" algn="l" rtl="0">
              <a:lnSpc>
                <a:spcPct val="90000"/>
              </a:lnSpc>
              <a:spcBef>
                <a:spcPts val="0"/>
              </a:spcBef>
              <a:spcAft>
                <a:spcPts val="0"/>
              </a:spcAft>
              <a:buClr>
                <a:schemeClr val="dk1"/>
              </a:buClr>
              <a:buSzPct val="25000"/>
              <a:buFont typeface="Verdana"/>
              <a:buNone/>
            </a:pPr>
            <a:r>
              <a:rPr lang="en-US" sz="2400" b="0" i="0" u="none" strike="noStrike" cap="none">
                <a:solidFill>
                  <a:schemeClr val="dk1"/>
                </a:solidFill>
                <a:latin typeface="Verdana"/>
                <a:ea typeface="Verdana"/>
                <a:cs typeface="Verdana"/>
                <a:sym typeface="Verdana"/>
              </a:rPr>
              <a:t>1. </a:t>
            </a:r>
            <a:r>
              <a:rPr lang="en-US" sz="2400" b="0" i="0" u="none" strike="noStrike" cap="none">
                <a:solidFill>
                  <a:schemeClr val="dk1"/>
                </a:solidFill>
                <a:latin typeface="Arial"/>
                <a:ea typeface="Arial"/>
                <a:cs typeface="Arial"/>
                <a:sym typeface="Arial"/>
              </a:rPr>
              <a:t>Resistance to Freezing and Thawing </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(important in structures subjected to weathering) </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Related to its: Porosity, Absorption, and Pour  Structure.</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Sodium Sulfate Soundness Test</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2. Abrasion Resistance--is the ability to withstand loads without excessive wear or deterioration of all types of structures. </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Los Angeles Abrasion Test</a:t>
            </a:r>
          </a:p>
          <a:p>
            <a:pPr marL="342900" marR="0" lvl="0" indent="-342900" algn="l" rtl="0">
              <a:lnSpc>
                <a:spcPct val="90000"/>
              </a:lnSpc>
              <a:spcBef>
                <a:spcPts val="1160"/>
              </a:spcBef>
              <a:spcAft>
                <a:spcPts val="600"/>
              </a:spcAft>
              <a:buClr>
                <a:schemeClr val="dk1"/>
              </a:buClr>
              <a:buSzPct val="25000"/>
              <a:buFont typeface="Arial"/>
              <a:buNone/>
            </a:pPr>
            <a:r>
              <a:rPr lang="en-US" sz="2400" b="0" i="0" u="none" strike="noStrike" cap="none">
                <a:solidFill>
                  <a:schemeClr val="dk1"/>
                </a:solidFill>
                <a:latin typeface="Arial"/>
                <a:ea typeface="Arial"/>
                <a:cs typeface="Arial"/>
                <a:sym typeface="Arial"/>
              </a:rPr>
              <a:t>3. Chemical Stability: Important to strength and durability of all types of structures.</a:t>
            </a:r>
          </a:p>
        </p:txBody>
      </p:sp>
    </p:spTree>
    <p:extLst>
      <p:ext uri="{BB962C8B-B14F-4D97-AF65-F5344CB8AC3E}">
        <p14:creationId xmlns:p14="http://schemas.microsoft.com/office/powerpoint/2010/main" val="87242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143000" y="685800"/>
            <a:ext cx="7086600" cy="838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1" u="none" strike="noStrike" cap="none">
                <a:solidFill>
                  <a:schemeClr val="dk1"/>
                </a:solidFill>
                <a:latin typeface="Arial"/>
                <a:ea typeface="Arial"/>
                <a:cs typeface="Arial"/>
                <a:sym typeface="Arial"/>
              </a:rPr>
              <a:t>Characteristics of Aggregates (cont.)</a:t>
            </a:r>
          </a:p>
        </p:txBody>
      </p:sp>
      <p:sp>
        <p:nvSpPr>
          <p:cNvPr id="207" name="Shape 207"/>
          <p:cNvSpPr txBox="1">
            <a:spLocks noGrp="1"/>
          </p:cNvSpPr>
          <p:nvPr>
            <p:ph type="body" idx="1"/>
          </p:nvPr>
        </p:nvSpPr>
        <p:spPr>
          <a:xfrm>
            <a:off x="266700" y="1167400"/>
            <a:ext cx="8610599" cy="5867400"/>
          </a:xfrm>
          <a:prstGeom prst="rect">
            <a:avLst/>
          </a:prstGeom>
          <a:noFill/>
          <a:ln>
            <a:noFill/>
          </a:ln>
        </p:spPr>
        <p:txBody>
          <a:bodyPr lIns="92075" tIns="46025" rIns="92075" bIns="46025" anchor="ctr" anchorCtr="0">
            <a:noAutofit/>
          </a:bodyPr>
          <a:lstStyle/>
          <a:p>
            <a:pPr marL="342900" marR="0" lvl="0" indent="-342900" algn="l" rtl="0">
              <a:lnSpc>
                <a:spcPct val="90000"/>
              </a:lnSpc>
              <a:spcBef>
                <a:spcPts val="0"/>
              </a:spcBef>
              <a:spcAft>
                <a:spcPts val="0"/>
              </a:spcAft>
              <a:buClr>
                <a:schemeClr val="lt1"/>
              </a:buClr>
              <a:buSzPct val="25000"/>
              <a:buFont typeface="Verdana"/>
              <a:buNone/>
            </a:pPr>
            <a:r>
              <a:rPr lang="en-US" sz="1800" b="0" i="0" u="none" strike="noStrike" cap="none">
                <a:solidFill>
                  <a:schemeClr val="lt1"/>
                </a:solidFill>
                <a:latin typeface="Verdana"/>
                <a:ea typeface="Verdana"/>
                <a:cs typeface="Verdana"/>
                <a:sym typeface="Verdana"/>
              </a:rPr>
              <a:t>	</a:t>
            </a:r>
            <a:r>
              <a:rPr lang="en-US" sz="2400" b="0" i="0" u="none" strike="noStrike" cap="none">
                <a:solidFill>
                  <a:srgbClr val="000000"/>
                </a:solidFill>
                <a:latin typeface="Arial"/>
                <a:ea typeface="Arial"/>
                <a:cs typeface="Arial"/>
                <a:sym typeface="Arial"/>
              </a:rPr>
              <a:t>Aggregates must not be reactive with cement alkalies.</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		Reaction may cause:</a:t>
            </a:r>
          </a:p>
          <a:p>
            <a:pPr marL="342900" marR="0" lvl="0" indent="-342900" algn="l" rtl="0">
              <a:lnSpc>
                <a:spcPct val="90000"/>
              </a:lnSpc>
              <a:spcBef>
                <a:spcPts val="960"/>
              </a:spcBef>
              <a:spcAft>
                <a:spcPts val="0"/>
              </a:spcAft>
              <a:buClr>
                <a:schemeClr val="dk1"/>
              </a:buClr>
              <a:buSzPct val="25000"/>
              <a:buFont typeface="Arial"/>
              <a:buNone/>
            </a:pPr>
            <a:r>
              <a:rPr lang="en-US" sz="1800" b="0" i="0" u="none" strike="noStrike" cap="none">
                <a:solidFill>
                  <a:srgbClr val="000000"/>
                </a:solidFill>
                <a:latin typeface="Arial"/>
                <a:ea typeface="Arial"/>
                <a:cs typeface="Arial"/>
                <a:sym typeface="Arial"/>
              </a:rPr>
              <a:t>			Abnormal Expansion</a:t>
            </a:r>
          </a:p>
          <a:p>
            <a:pPr marL="342900" marR="0" lvl="0" indent="-342900" algn="l" rtl="0">
              <a:lnSpc>
                <a:spcPct val="90000"/>
              </a:lnSpc>
              <a:spcBef>
                <a:spcPts val="960"/>
              </a:spcBef>
              <a:spcAft>
                <a:spcPts val="0"/>
              </a:spcAft>
              <a:buClr>
                <a:schemeClr val="dk1"/>
              </a:buClr>
              <a:buSzPct val="25000"/>
              <a:buFont typeface="Arial"/>
              <a:buNone/>
            </a:pPr>
            <a:r>
              <a:rPr lang="en-US" sz="1800" b="0" i="0" u="none" strike="noStrike" cap="none">
                <a:solidFill>
                  <a:srgbClr val="000000"/>
                </a:solidFill>
                <a:latin typeface="Arial"/>
                <a:ea typeface="Arial"/>
                <a:cs typeface="Arial"/>
                <a:sym typeface="Arial"/>
              </a:rPr>
              <a:t>			Map-cracking of concrete</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4. Particle Shape and Surface Texture - (Important to the workability of fresh concrete.)</a:t>
            </a:r>
          </a:p>
          <a:p>
            <a:pPr marL="342900" marR="0" lvl="0" indent="-342900" algn="l" rtl="0">
              <a:lnSpc>
                <a:spcPct val="90000"/>
              </a:lnSpc>
              <a:spcBef>
                <a:spcPts val="116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	Rough textures or flat and elongated require more water than round or cubical aggregates.</a:t>
            </a:r>
          </a:p>
          <a:p>
            <a:pPr marL="342900" marR="0" lvl="0" indent="-342900" algn="l" rtl="0">
              <a:lnSpc>
                <a:spcPct val="90000"/>
              </a:lnSpc>
              <a:spcBef>
                <a:spcPts val="1320"/>
              </a:spcBef>
              <a:spcAft>
                <a:spcPts val="600"/>
              </a:spcAft>
              <a:buClr>
                <a:schemeClr val="dk1"/>
              </a:buClr>
              <a:buSzPct val="25000"/>
              <a:buFont typeface="Arial"/>
              <a:buNone/>
            </a:pPr>
            <a:r>
              <a:rPr lang="en-US" sz="2400" b="0" i="0" u="none" strike="noStrike" cap="none">
                <a:solidFill>
                  <a:srgbClr val="000000"/>
                </a:solidFill>
                <a:latin typeface="Arial"/>
                <a:ea typeface="Arial"/>
                <a:cs typeface="Arial"/>
                <a:sym typeface="Arial"/>
              </a:rPr>
              <a:t>5. Grading - (Important to the workability of fresh concrete) The grading, or particle size distribution of an aggregate is determined by a sieve analysis.</a:t>
            </a:r>
            <a:r>
              <a:rPr lang="en-US" sz="1800" b="0" i="0" u="none" strike="noStrike" cap="none">
                <a:solidFill>
                  <a:srgbClr val="000000"/>
                </a:solidFill>
                <a:latin typeface="Arial"/>
                <a:ea typeface="Arial"/>
                <a:cs typeface="Arial"/>
                <a:sym typeface="Arial"/>
              </a:rPr>
              <a:t>	</a:t>
            </a:r>
            <a:r>
              <a:rPr lang="en-US" sz="3600" b="0" i="0" u="none" strike="noStrike" cap="none">
                <a:solidFill>
                  <a:srgbClr val="000000"/>
                </a:solidFill>
                <a:latin typeface="Arial"/>
                <a:ea typeface="Arial"/>
                <a:cs typeface="Arial"/>
                <a:sym typeface="Arial"/>
              </a:rPr>
              <a:t> </a:t>
            </a:r>
          </a:p>
        </p:txBody>
      </p:sp>
    </p:spTree>
    <p:extLst>
      <p:ext uri="{BB962C8B-B14F-4D97-AF65-F5344CB8AC3E}">
        <p14:creationId xmlns:p14="http://schemas.microsoft.com/office/powerpoint/2010/main" val="276959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762000" y="1331033"/>
            <a:ext cx="7175399" cy="1793098"/>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600" b="1" i="0" u="none" strike="noStrike" cap="none">
                <a:solidFill>
                  <a:srgbClr val="000000"/>
                </a:solidFill>
                <a:latin typeface="Arial"/>
                <a:ea typeface="Arial"/>
                <a:cs typeface="Arial"/>
                <a:sym typeface="Arial"/>
              </a:rPr>
              <a:t>FREQUENTLY ASKED QUESTIONS</a:t>
            </a:r>
          </a:p>
        </p:txBody>
      </p:sp>
      <p:sp>
        <p:nvSpPr>
          <p:cNvPr id="59" name="Shape 59"/>
          <p:cNvSpPr txBox="1">
            <a:spLocks noGrp="1"/>
          </p:cNvSpPr>
          <p:nvPr>
            <p:ph type="subTitle" idx="1"/>
          </p:nvPr>
        </p:nvSpPr>
        <p:spPr>
          <a:xfrm>
            <a:off x="1905000" y="3962400"/>
            <a:ext cx="5636999" cy="881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300"/>
              </a:spcAft>
              <a:buClr>
                <a:srgbClr val="ABC2C8"/>
              </a:buClr>
              <a:buSzPct val="25000"/>
              <a:buFont typeface="Arial"/>
              <a:buNone/>
            </a:pPr>
            <a:endParaRPr sz="2200" b="0" i="0" u="none" strike="noStrike" cap="none">
              <a:solidFill>
                <a:srgbClr val="FFFFFF"/>
              </a:solidFill>
              <a:latin typeface="Arial"/>
              <a:ea typeface="Arial"/>
              <a:cs typeface="Arial"/>
              <a:sym typeface="Aria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53075" y="1237837"/>
            <a:ext cx="8534399" cy="1276198"/>
          </a:xfrm>
          <a:prstGeom prst="rect">
            <a:avLst/>
          </a:prstGeom>
          <a:noFill/>
          <a:ln>
            <a:noFill/>
          </a:ln>
        </p:spPr>
        <p:txBody>
          <a:bodyPr lIns="92075" tIns="46025" rIns="92075" bIns="460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1" u="none" strike="noStrike" cap="none">
                <a:solidFill>
                  <a:schemeClr val="dk1"/>
                </a:solidFill>
                <a:latin typeface="Arial"/>
                <a:ea typeface="Arial"/>
                <a:cs typeface="Arial"/>
                <a:sym typeface="Arial"/>
              </a:rPr>
              <a:t>6. </a:t>
            </a:r>
            <a:r>
              <a:rPr lang="en-US" sz="2400" b="0" i="0" u="none" strike="noStrike" cap="none">
                <a:solidFill>
                  <a:schemeClr val="dk1"/>
                </a:solidFill>
                <a:latin typeface="Arial"/>
                <a:ea typeface="Arial"/>
                <a:cs typeface="Arial"/>
                <a:sym typeface="Arial"/>
              </a:rPr>
              <a:t>Specific Gravity - is the ratio of its weight to the weight of an equal volume of water at a given temperature </a:t>
            </a:r>
          </a:p>
        </p:txBody>
      </p:sp>
      <p:sp>
        <p:nvSpPr>
          <p:cNvPr id="214" name="Shape 214"/>
          <p:cNvSpPr txBox="1">
            <a:spLocks noGrp="1"/>
          </p:cNvSpPr>
          <p:nvPr>
            <p:ph type="body" idx="1"/>
          </p:nvPr>
        </p:nvSpPr>
        <p:spPr>
          <a:xfrm>
            <a:off x="284425" y="1866550"/>
            <a:ext cx="8458200" cy="4876798"/>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7. Absorption &amp; Surface Moisture - moisture conditions of aggregates: Oven Dry, Air Dry, Saturated Surface Dry, and Wet with Free Moisture.</a:t>
            </a:r>
          </a:p>
          <a:p>
            <a:pPr marL="342900" marR="0" lvl="0" indent="-342900" algn="l" rtl="0">
              <a:lnSpc>
                <a:spcPct val="100000"/>
              </a:lnSpc>
              <a:spcBef>
                <a:spcPts val="10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8. Dry-Rodded Unit Wt. - is the weight of one cubic foot of dry coarse aggregate that is compacted by rodding in a standard container in three equal layers.</a:t>
            </a:r>
          </a:p>
          <a:p>
            <a:pPr marL="342900" marR="0" lvl="0" indent="-342900" algn="l" rtl="0">
              <a:lnSpc>
                <a:spcPct val="100000"/>
              </a:lnSpc>
              <a:spcBef>
                <a:spcPts val="1080"/>
              </a:spcBef>
              <a:spcAft>
                <a:spcPts val="600"/>
              </a:spcAft>
              <a:buClr>
                <a:schemeClr val="lt2"/>
              </a:buClr>
              <a:buSzPct val="100000"/>
              <a:buFont typeface="Courier New"/>
              <a:buChar char="o"/>
            </a:pPr>
            <a:r>
              <a:rPr lang="en-US" sz="2400" b="0" i="0" u="none" strike="noStrike" cap="none">
                <a:solidFill>
                  <a:schemeClr val="dk1"/>
                </a:solidFill>
                <a:latin typeface="Arial"/>
                <a:ea typeface="Arial"/>
                <a:cs typeface="Arial"/>
                <a:sym typeface="Arial"/>
              </a:rPr>
              <a:t>	For any one aggregate the dry-rodded unit wt. Varies 	with size and gradation.  </a:t>
            </a:r>
          </a:p>
        </p:txBody>
      </p:sp>
      <p:sp>
        <p:nvSpPr>
          <p:cNvPr id="215" name="Shape 215"/>
          <p:cNvSpPr txBox="1"/>
          <p:nvPr/>
        </p:nvSpPr>
        <p:spPr>
          <a:xfrm>
            <a:off x="6477000" y="228600"/>
            <a:ext cx="1143000"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16" name="Shape 216"/>
          <p:cNvSpPr txBox="1"/>
          <p:nvPr/>
        </p:nvSpPr>
        <p:spPr>
          <a:xfrm>
            <a:off x="690493" y="762000"/>
            <a:ext cx="6956399" cy="647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3600" b="0" i="0" u="none" strike="noStrike" cap="none">
                <a:solidFill>
                  <a:schemeClr val="dk1"/>
                </a:solidFill>
                <a:latin typeface="Times New Roman"/>
                <a:ea typeface="Times New Roman"/>
                <a:cs typeface="Times New Roman"/>
                <a:sym typeface="Times New Roman"/>
              </a:rPr>
              <a:t>Characteristics of Aggregates (cont.)</a:t>
            </a:r>
          </a:p>
        </p:txBody>
      </p:sp>
    </p:spTree>
    <p:extLst>
      <p:ext uri="{BB962C8B-B14F-4D97-AF65-F5344CB8AC3E}">
        <p14:creationId xmlns:p14="http://schemas.microsoft.com/office/powerpoint/2010/main" val="558144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Admixtures</a:t>
            </a:r>
          </a:p>
        </p:txBody>
      </p:sp>
      <p:sp>
        <p:nvSpPr>
          <p:cNvPr id="222" name="Shape 222"/>
          <p:cNvSpPr txBox="1">
            <a:spLocks noGrp="1"/>
          </p:cNvSpPr>
          <p:nvPr>
            <p:ph type="body" idx="1"/>
          </p:nvPr>
        </p:nvSpPr>
        <p:spPr>
          <a:xfrm>
            <a:off x="685800" y="855662"/>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800" b="0" i="0" u="none" strike="noStrike" cap="none">
                <a:solidFill>
                  <a:srgbClr val="000000"/>
                </a:solidFill>
                <a:latin typeface="Verdana"/>
                <a:ea typeface="Verdana"/>
                <a:cs typeface="Verdana"/>
                <a:sym typeface="Verdana"/>
              </a:rPr>
              <a:t>All materials other than cement, water, and aggregates that are added to concrete.</a:t>
            </a:r>
          </a:p>
          <a:p>
            <a:pPr marL="0" marR="0" lvl="0" indent="0" algn="l" rtl="0">
              <a:lnSpc>
                <a:spcPct val="100000"/>
              </a:lnSpc>
              <a:spcBef>
                <a:spcPts val="600"/>
              </a:spcBef>
              <a:spcAft>
                <a:spcPts val="0"/>
              </a:spcAft>
              <a:buClr>
                <a:srgbClr val="000000"/>
              </a:buClr>
              <a:buSzPct val="25000"/>
              <a:buFont typeface="Arial"/>
              <a:buNone/>
            </a:pPr>
            <a:endParaRPr sz="28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27924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NCDOT Common Admixtures</a:t>
            </a:r>
          </a:p>
        </p:txBody>
      </p:sp>
      <p:sp>
        <p:nvSpPr>
          <p:cNvPr id="228" name="Shape 228"/>
          <p:cNvSpPr txBox="1">
            <a:spLocks noGrp="1"/>
          </p:cNvSpPr>
          <p:nvPr>
            <p:ph type="body" idx="1"/>
          </p:nvPr>
        </p:nvSpPr>
        <p:spPr>
          <a:xfrm>
            <a:off x="762000" y="16764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Air-entraining admixtures</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Retarding admixtures</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Water-reducing admixtures</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Pozzolans (Fly Ash)</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Super Plasticizers</a:t>
            </a:r>
          </a:p>
          <a:p>
            <a:pPr marL="342900" marR="0" lvl="0" indent="-342900" algn="l" rtl="0">
              <a:lnSpc>
                <a:spcPct val="100000"/>
              </a:lnSpc>
              <a:spcBef>
                <a:spcPts val="1160"/>
              </a:spcBef>
              <a:spcAft>
                <a:spcPts val="60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All admixtures must be on the Approved List!</a:t>
            </a:r>
          </a:p>
        </p:txBody>
      </p:sp>
    </p:spTree>
    <p:extLst>
      <p:ext uri="{BB962C8B-B14F-4D97-AF65-F5344CB8AC3E}">
        <p14:creationId xmlns:p14="http://schemas.microsoft.com/office/powerpoint/2010/main" val="166686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143000" y="457200"/>
            <a:ext cx="6324600" cy="762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1" u="none" strike="noStrike" cap="none">
                <a:solidFill>
                  <a:schemeClr val="dk1"/>
                </a:solidFill>
                <a:latin typeface="Arial"/>
                <a:ea typeface="Arial"/>
                <a:cs typeface="Arial"/>
                <a:sym typeface="Arial"/>
              </a:rPr>
              <a:t>AIR-ENTRAINING ADMIXTURES</a:t>
            </a:r>
          </a:p>
        </p:txBody>
      </p:sp>
      <p:sp>
        <p:nvSpPr>
          <p:cNvPr id="235" name="Shape 235"/>
          <p:cNvSpPr txBox="1">
            <a:spLocks noGrp="1"/>
          </p:cNvSpPr>
          <p:nvPr>
            <p:ph type="body" idx="1"/>
          </p:nvPr>
        </p:nvSpPr>
        <p:spPr>
          <a:xfrm>
            <a:off x="838200" y="1295400"/>
            <a:ext cx="7619999" cy="5181600"/>
          </a:xfrm>
          <a:prstGeom prst="rect">
            <a:avLst/>
          </a:prstGeom>
          <a:noFill/>
          <a:ln>
            <a:noFill/>
          </a:ln>
        </p:spPr>
        <p:txBody>
          <a:bodyPr lIns="92075" tIns="46025" rIns="92075" bIns="46025" anchor="ctr"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800" b="0" i="0" u="none" strike="noStrike" cap="none">
                <a:solidFill>
                  <a:srgbClr val="000000"/>
                </a:solidFill>
                <a:latin typeface="Arial"/>
                <a:ea typeface="Arial"/>
                <a:cs typeface="Arial"/>
                <a:sym typeface="Arial"/>
              </a:rPr>
              <a:t>Most Commonly Used Admixture</a:t>
            </a:r>
          </a:p>
          <a:p>
            <a:pPr marL="342900" marR="0" lvl="0" indent="-342900" algn="l" rtl="0">
              <a:lnSpc>
                <a:spcPct val="100000"/>
              </a:lnSpc>
              <a:spcBef>
                <a:spcPts val="1160"/>
              </a:spcBef>
              <a:spcAft>
                <a:spcPts val="0"/>
              </a:spcAft>
              <a:buClr>
                <a:schemeClr val="dk1"/>
              </a:buClr>
              <a:buSzPct val="25000"/>
              <a:buFont typeface="Arial"/>
              <a:buNone/>
            </a:pPr>
            <a:r>
              <a:rPr lang="en-US" sz="2800" b="0" i="0" u="none" strike="noStrike" cap="none">
                <a:solidFill>
                  <a:srgbClr val="000000"/>
                </a:solidFill>
                <a:latin typeface="Arial"/>
                <a:ea typeface="Arial"/>
                <a:cs typeface="Arial"/>
                <a:sym typeface="Arial"/>
              </a:rPr>
              <a:t>This admixture is introduced into the batch of concrete with water, and after mixing occurs, microscopic air bubbles are created and are distributed through-out the load.</a:t>
            </a:r>
          </a:p>
          <a:p>
            <a:pPr marL="342900" marR="0" lvl="0" indent="-342900" algn="l" rtl="0">
              <a:lnSpc>
                <a:spcPct val="100000"/>
              </a:lnSpc>
              <a:spcBef>
                <a:spcPts val="1160"/>
              </a:spcBef>
              <a:spcAft>
                <a:spcPts val="0"/>
              </a:spcAft>
              <a:buClr>
                <a:schemeClr val="dk1"/>
              </a:buClr>
              <a:buSzPct val="25000"/>
              <a:buFont typeface="Arial"/>
              <a:buNone/>
            </a:pPr>
            <a:r>
              <a:rPr lang="en-US" sz="2800" b="0" i="0" u="none" strike="noStrike" cap="none">
                <a:solidFill>
                  <a:srgbClr val="000000"/>
                </a:solidFill>
                <a:latin typeface="Arial"/>
                <a:ea typeface="Arial"/>
                <a:cs typeface="Arial"/>
                <a:sym typeface="Arial"/>
              </a:rPr>
              <a:t>The purpose of the microscopic bubbles is to allow water within the concrete to flow into reservoirs and undergo freeze - thaw cycles without damage to the concrete.  This is known as DURABILITY.</a:t>
            </a:r>
          </a:p>
          <a:p>
            <a:pPr marL="0" marR="0" lvl="0" indent="0" algn="l" rtl="0">
              <a:lnSpc>
                <a:spcPct val="100000"/>
              </a:lnSpc>
              <a:spcBef>
                <a:spcPts val="600"/>
              </a:spcBef>
              <a:spcAft>
                <a:spcPts val="0"/>
              </a:spcAft>
              <a:buClr>
                <a:srgbClr val="000000"/>
              </a:buClr>
              <a:buSzPct val="25000"/>
              <a:buFont typeface="Arial"/>
              <a:buNone/>
            </a:pPr>
            <a:endParaRPr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208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Effects of Entrained Air</a:t>
            </a:r>
          </a:p>
        </p:txBody>
      </p:sp>
      <p:sp>
        <p:nvSpPr>
          <p:cNvPr id="241" name="Shape 241"/>
          <p:cNvSpPr txBox="1">
            <a:spLocks noGrp="1"/>
          </p:cNvSpPr>
          <p:nvPr>
            <p:ph type="body" idx="1"/>
          </p:nvPr>
        </p:nvSpPr>
        <p:spPr>
          <a:xfrm>
            <a:off x="1009650" y="1806575"/>
            <a:ext cx="7124700" cy="4052886"/>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Durability (Freeze Thaw Resistance) is improved.</a:t>
            </a:r>
          </a:p>
          <a:p>
            <a:pPr marL="342900" marR="0" lvl="0" indent="-342900" algn="l" rtl="0">
              <a:lnSpc>
                <a:spcPct val="100000"/>
              </a:lnSpc>
              <a:spcBef>
                <a:spcPts val="1240"/>
              </a:spcBef>
              <a:spcAft>
                <a:spcPts val="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Workability is improved</a:t>
            </a:r>
          </a:p>
          <a:p>
            <a:pPr marL="342900" marR="0" lvl="0" indent="-342900" algn="l" rtl="0">
              <a:lnSpc>
                <a:spcPct val="100000"/>
              </a:lnSpc>
              <a:spcBef>
                <a:spcPts val="1240"/>
              </a:spcBef>
              <a:spcAft>
                <a:spcPts val="600"/>
              </a:spcAft>
              <a:buClr>
                <a:srgbClr val="000000"/>
              </a:buClr>
              <a:buSzPct val="100000"/>
              <a:buFont typeface="Noto Symbol"/>
              <a:buChar char="○"/>
            </a:pPr>
            <a:r>
              <a:rPr lang="en-US" sz="3200" b="0" i="0" u="none" strike="noStrike" cap="none">
                <a:solidFill>
                  <a:srgbClr val="000000"/>
                </a:solidFill>
                <a:latin typeface="Arial"/>
                <a:ea typeface="Arial"/>
                <a:cs typeface="Arial"/>
                <a:sym typeface="Arial"/>
              </a:rPr>
              <a:t>Strength is reduced. Strength reduction can be minimized because the improved workability allows for a lower water-cement ratio.</a:t>
            </a:r>
          </a:p>
        </p:txBody>
      </p:sp>
      <p:sp>
        <p:nvSpPr>
          <p:cNvPr id="242" name="Shape 242"/>
          <p:cNvSpPr txBox="1"/>
          <p:nvPr/>
        </p:nvSpPr>
        <p:spPr>
          <a:xfrm>
            <a:off x="7315200" y="304800"/>
            <a:ext cx="1600198"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9783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Factors Affecting Air Content</a:t>
            </a:r>
          </a:p>
        </p:txBody>
      </p:sp>
      <p:sp>
        <p:nvSpPr>
          <p:cNvPr id="248" name="Shape 248"/>
          <p:cNvSpPr txBox="1">
            <a:spLocks noGrp="1"/>
          </p:cNvSpPr>
          <p:nvPr>
            <p:ph type="body" idx="1"/>
          </p:nvPr>
        </p:nvSpPr>
        <p:spPr>
          <a:xfrm>
            <a:off x="762000" y="13716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Coarse Aggregate Gradation: For aggregate sizes smaller than ¼” the air content increases sharply because of increase in mortar volume.</a:t>
            </a:r>
          </a:p>
          <a:p>
            <a:pPr marL="342900" marR="0" lvl="0" indent="-342900" algn="l" rtl="0">
              <a:lnSpc>
                <a:spcPct val="100000"/>
              </a:lnSpc>
              <a:spcBef>
                <a:spcPts val="108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Fine Aggregate Content: Increase in fine aggregate causes an increase in air content with a given amount of air entraining agent.</a:t>
            </a:r>
          </a:p>
          <a:p>
            <a:pPr marL="342900" marR="0" lvl="0" indent="-342900" algn="l" rtl="0">
              <a:lnSpc>
                <a:spcPct val="100000"/>
              </a:lnSpc>
              <a:spcBef>
                <a:spcPts val="1080"/>
              </a:spcBef>
              <a:spcAft>
                <a:spcPts val="60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Cement: Increase in cement content decreases air content</a:t>
            </a:r>
          </a:p>
        </p:txBody>
      </p:sp>
    </p:spTree>
    <p:extLst>
      <p:ext uri="{BB962C8B-B14F-4D97-AF65-F5344CB8AC3E}">
        <p14:creationId xmlns:p14="http://schemas.microsoft.com/office/powerpoint/2010/main" val="1651288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Factors Affecting Air Content (cont.)</a:t>
            </a:r>
          </a:p>
        </p:txBody>
      </p:sp>
      <p:sp>
        <p:nvSpPr>
          <p:cNvPr id="254" name="Shape 254"/>
          <p:cNvSpPr txBox="1">
            <a:spLocks noGrp="1"/>
          </p:cNvSpPr>
          <p:nvPr>
            <p:ph type="body" idx="1"/>
          </p:nvPr>
        </p:nvSpPr>
        <p:spPr>
          <a:xfrm>
            <a:off x="723900" y="12954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Slump: The air content increases up to 7”, and decreases with further increases in slump.</a:t>
            </a:r>
          </a:p>
          <a:p>
            <a:pPr marL="342900" marR="0" lvl="0" indent="-342900" algn="l" rtl="0">
              <a:lnSpc>
                <a:spcPct val="100000"/>
              </a:lnSpc>
              <a:spcBef>
                <a:spcPts val="108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Temperature: Less air is entrained as the temperature of the concrete increases.</a:t>
            </a:r>
          </a:p>
          <a:p>
            <a:pPr marL="342900" marR="0" lvl="0" indent="-342900" algn="l" rtl="0">
              <a:lnSpc>
                <a:spcPct val="100000"/>
              </a:lnSpc>
              <a:spcBef>
                <a:spcPts val="1080"/>
              </a:spcBef>
              <a:spcAft>
                <a:spcPts val="60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The amount of air specified in air entrained concrete depends on the type structure and the extent of exposure to harsh conditions.</a:t>
            </a:r>
          </a:p>
        </p:txBody>
      </p:sp>
      <p:sp>
        <p:nvSpPr>
          <p:cNvPr id="255" name="Shape 255"/>
          <p:cNvSpPr txBox="1"/>
          <p:nvPr/>
        </p:nvSpPr>
        <p:spPr>
          <a:xfrm>
            <a:off x="7162800" y="609600"/>
            <a:ext cx="1371598"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70468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Arial"/>
                <a:ea typeface="Arial"/>
                <a:cs typeface="Arial"/>
                <a:sym typeface="Arial"/>
              </a:rPr>
              <a:t>RETARDING ADMIXTURES</a:t>
            </a:r>
          </a:p>
        </p:txBody>
      </p:sp>
      <p:sp>
        <p:nvSpPr>
          <p:cNvPr id="261" name="Shape 261"/>
          <p:cNvSpPr txBox="1">
            <a:spLocks noGrp="1"/>
          </p:cNvSpPr>
          <p:nvPr>
            <p:ph type="body" idx="1"/>
          </p:nvPr>
        </p:nvSpPr>
        <p:spPr>
          <a:xfrm>
            <a:off x="457200" y="1895475"/>
            <a:ext cx="8229600" cy="2832099"/>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chemeClr val="dk1"/>
              </a:buClr>
              <a:buSzPct val="100000"/>
              <a:buFont typeface="Courier New"/>
              <a:buChar char="o"/>
            </a:pPr>
            <a:r>
              <a:rPr lang="en-US" sz="2800" b="0" i="0" u="none" strike="noStrike" cap="none">
                <a:solidFill>
                  <a:schemeClr val="dk1"/>
                </a:solidFill>
                <a:latin typeface="Arial"/>
                <a:ea typeface="Arial"/>
                <a:cs typeface="Arial"/>
                <a:sym typeface="Arial"/>
              </a:rPr>
              <a:t>Used to delay the setting time of concrete.</a:t>
            </a:r>
          </a:p>
          <a:p>
            <a:pPr marL="342900" marR="0" lvl="0" indent="-342900" algn="l" rtl="0">
              <a:lnSpc>
                <a:spcPct val="100000"/>
              </a:lnSpc>
              <a:spcBef>
                <a:spcPts val="2000"/>
              </a:spcBef>
              <a:spcAft>
                <a:spcPts val="0"/>
              </a:spcAft>
              <a:buClr>
                <a:schemeClr val="dk1"/>
              </a:buClr>
              <a:buSzPct val="100000"/>
              <a:buFont typeface="Courier New"/>
              <a:buChar char="o"/>
            </a:pPr>
            <a:r>
              <a:rPr lang="en-US" sz="2800" b="0" i="0" u="none" strike="noStrike" cap="none">
                <a:solidFill>
                  <a:schemeClr val="dk1"/>
                </a:solidFill>
                <a:latin typeface="Arial"/>
                <a:ea typeface="Arial"/>
                <a:cs typeface="Arial"/>
                <a:sym typeface="Arial"/>
              </a:rPr>
              <a:t>To offset the accelerating effect of hot weather on the setting of concrete</a:t>
            </a:r>
          </a:p>
          <a:p>
            <a:pPr marL="342900" marR="0" lvl="0" indent="-342900" algn="l" rtl="0">
              <a:lnSpc>
                <a:spcPct val="100000"/>
              </a:lnSpc>
              <a:spcBef>
                <a:spcPts val="2000"/>
              </a:spcBef>
              <a:spcAft>
                <a:spcPts val="600"/>
              </a:spcAft>
              <a:buClr>
                <a:schemeClr val="dk1"/>
              </a:buClr>
              <a:buSzPct val="100000"/>
              <a:buFont typeface="Courier New"/>
              <a:buChar char="o"/>
            </a:pPr>
            <a:r>
              <a:rPr lang="en-US" sz="2800" b="0" i="0" u="none" strike="noStrike" cap="none">
                <a:solidFill>
                  <a:schemeClr val="dk1"/>
                </a:solidFill>
                <a:latin typeface="Arial"/>
                <a:ea typeface="Arial"/>
                <a:cs typeface="Arial"/>
                <a:sym typeface="Arial"/>
              </a:rPr>
              <a:t>To provide time for difficult placing or finishing in large concrete pours (bridge decks, piers, etc.).</a:t>
            </a:r>
          </a:p>
        </p:txBody>
      </p:sp>
    </p:spTree>
    <p:extLst>
      <p:ext uri="{BB962C8B-B14F-4D97-AF65-F5344CB8AC3E}">
        <p14:creationId xmlns:p14="http://schemas.microsoft.com/office/powerpoint/2010/main" val="2658270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990600" y="914400"/>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WATER-REDUCING ADMIXTURES</a:t>
            </a:r>
          </a:p>
        </p:txBody>
      </p:sp>
      <p:sp>
        <p:nvSpPr>
          <p:cNvPr id="267" name="Shape 267"/>
          <p:cNvSpPr txBox="1">
            <a:spLocks noGrp="1"/>
          </p:cNvSpPr>
          <p:nvPr>
            <p:ph type="body" idx="1"/>
          </p:nvPr>
        </p:nvSpPr>
        <p:spPr>
          <a:xfrm>
            <a:off x="828875" y="1275025"/>
            <a:ext cx="7124700" cy="4051198"/>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Courier New"/>
              <a:buChar char="o"/>
            </a:pPr>
            <a:r>
              <a:rPr lang="en-US" sz="2800" b="0" i="0" u="none" strike="noStrike" cap="none">
                <a:solidFill>
                  <a:srgbClr val="000000"/>
                </a:solidFill>
                <a:latin typeface="Arial"/>
                <a:ea typeface="Arial"/>
                <a:cs typeface="Arial"/>
                <a:sym typeface="Arial"/>
              </a:rPr>
              <a:t>Used to reduce the quantity of mixing water required to produce concrete of a given consistency.</a:t>
            </a:r>
          </a:p>
          <a:p>
            <a:pPr marL="342900" marR="0" lvl="0" indent="-165100" algn="l" rtl="0">
              <a:lnSpc>
                <a:spcPct val="100000"/>
              </a:lnSpc>
              <a:spcBef>
                <a:spcPts val="1160"/>
              </a:spcBef>
              <a:spcAft>
                <a:spcPts val="0"/>
              </a:spcAft>
              <a:buClr>
                <a:schemeClr val="lt2"/>
              </a:buClr>
              <a:buSzPct val="25000"/>
              <a:buFont typeface="Courier New"/>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ct val="25000"/>
              <a:buFont typeface="Arial"/>
              <a:buNone/>
            </a:pPr>
            <a:endParaRPr sz="2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9595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Accelerating Admixtures</a:t>
            </a:r>
          </a:p>
        </p:txBody>
      </p:sp>
      <p:sp>
        <p:nvSpPr>
          <p:cNvPr id="273" name="Shape 273"/>
          <p:cNvSpPr txBox="1">
            <a:spLocks noGrp="1"/>
          </p:cNvSpPr>
          <p:nvPr>
            <p:ph type="body" idx="1"/>
          </p:nvPr>
        </p:nvSpPr>
        <p:spPr>
          <a:xfrm>
            <a:off x="914400" y="13716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Used to reduce the accelerate the setting time and the strength development of concrete.</a:t>
            </a:r>
          </a:p>
          <a:p>
            <a:pPr marL="342900" marR="0" lvl="0" indent="-342900" algn="l" rtl="0">
              <a:lnSpc>
                <a:spcPct val="10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NCDOT Specifications do not allow the use of an accelerator except when approved by the Engineer.</a:t>
            </a:r>
          </a:p>
          <a:p>
            <a:pPr marL="0" marR="0" lvl="0" indent="0" algn="l" rtl="0">
              <a:lnSpc>
                <a:spcPct val="100000"/>
              </a:lnSpc>
              <a:spcBef>
                <a:spcPts val="600"/>
              </a:spcBef>
              <a:spcAft>
                <a:spcPts val="0"/>
              </a:spcAft>
              <a:buClr>
                <a:srgbClr val="000000"/>
              </a:buClr>
              <a:buSzPct val="25000"/>
              <a:buFont typeface="Arial"/>
              <a:buNone/>
            </a:pPr>
            <a:endParaRPr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740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600" b="1" i="0" u="none" strike="noStrike" cap="none">
                <a:solidFill>
                  <a:srgbClr val="000000"/>
                </a:solidFill>
                <a:latin typeface="Arial"/>
                <a:ea typeface="Arial"/>
                <a:cs typeface="Arial"/>
                <a:sym typeface="Arial"/>
              </a:rPr>
              <a:t>Certifications</a:t>
            </a:r>
          </a:p>
        </p:txBody>
      </p:sp>
      <p:sp>
        <p:nvSpPr>
          <p:cNvPr id="65" name="Shape 6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274320" marR="0" lvl="0" indent="-274320" algn="l" rtl="0">
              <a:lnSpc>
                <a:spcPct val="100000"/>
              </a:lnSpc>
              <a:spcBef>
                <a:spcPts val="0"/>
              </a:spcBef>
              <a:spcAft>
                <a:spcPts val="0"/>
              </a:spcAft>
              <a:buClr>
                <a:srgbClr val="ABC2C8"/>
              </a:buClr>
              <a:buSzPct val="100000"/>
              <a:buFont typeface="Arial"/>
              <a:buChar char="•"/>
            </a:pPr>
            <a:r>
              <a:rPr lang="en-US" sz="2400" b="0" i="0" u="none" strike="noStrike" cap="none">
                <a:solidFill>
                  <a:srgbClr val="002060"/>
                </a:solidFill>
                <a:latin typeface="Arial"/>
                <a:ea typeface="Arial"/>
                <a:cs typeface="Arial"/>
                <a:sym typeface="Arial"/>
              </a:rPr>
              <a:t>Q1)</a:t>
            </a:r>
          </a:p>
          <a:p>
            <a:pPr marL="0" marR="0" lvl="0" indent="0" algn="l" rtl="0">
              <a:lnSpc>
                <a:spcPct val="100000"/>
              </a:lnSpc>
              <a:spcBef>
                <a:spcPts val="480"/>
              </a:spcBef>
              <a:spcAft>
                <a:spcPts val="0"/>
              </a:spcAft>
              <a:buClr>
                <a:srgbClr val="ABC2C8"/>
              </a:buClr>
              <a:buSzPct val="25000"/>
              <a:buFont typeface="Arial"/>
              <a:buNone/>
            </a:pPr>
            <a:r>
              <a:rPr lang="en-US" sz="2400" b="0" i="0" u="none" strike="noStrike" cap="none">
                <a:solidFill>
                  <a:srgbClr val="002060"/>
                </a:solidFill>
                <a:latin typeface="Arial"/>
                <a:ea typeface="Arial"/>
                <a:cs typeface="Arial"/>
                <a:sym typeface="Arial"/>
              </a:rPr>
              <a:t>My ACI Certification is good for another year, but my NCDOT Field Technician certification expired this year. May I continue to test concrete?</a:t>
            </a:r>
          </a:p>
          <a:p>
            <a:pPr marL="0" marR="0" lvl="0" indent="0" algn="l" rtl="0">
              <a:lnSpc>
                <a:spcPct val="100000"/>
              </a:lnSpc>
              <a:spcBef>
                <a:spcPts val="480"/>
              </a:spcBef>
              <a:spcAft>
                <a:spcPts val="0"/>
              </a:spcAft>
              <a:buClr>
                <a:srgbClr val="ABC2C8"/>
              </a:buClr>
              <a:buSzPct val="25000"/>
              <a:buFont typeface="Arial"/>
              <a:buNone/>
            </a:pPr>
            <a:endParaRPr sz="2400" b="0" i="0" u="none" strike="noStrike" cap="none">
              <a:solidFill>
                <a:srgbClr val="002060"/>
              </a:solidFill>
              <a:latin typeface="Arial"/>
              <a:ea typeface="Arial"/>
              <a:cs typeface="Arial"/>
              <a:sym typeface="Arial"/>
            </a:endParaRPr>
          </a:p>
          <a:p>
            <a:pPr marL="274320" marR="0" lvl="0" indent="-274320" algn="l" rtl="0">
              <a:lnSpc>
                <a:spcPct val="100000"/>
              </a:lnSpc>
              <a:spcBef>
                <a:spcPts val="480"/>
              </a:spcBef>
              <a:spcAft>
                <a:spcPts val="0"/>
              </a:spcAft>
              <a:buClr>
                <a:srgbClr val="ABC2C8"/>
              </a:buClr>
              <a:buSzPct val="100000"/>
              <a:buFont typeface="Arial"/>
              <a:buChar char="•"/>
            </a:pPr>
            <a:r>
              <a:rPr lang="en-US" sz="2400" b="0" i="0" u="none" strike="noStrike" cap="none">
                <a:solidFill>
                  <a:srgbClr val="002060"/>
                </a:solidFill>
                <a:latin typeface="Arial"/>
                <a:ea typeface="Arial"/>
                <a:cs typeface="Arial"/>
                <a:sym typeface="Arial"/>
              </a:rPr>
              <a:t>A1) </a:t>
            </a:r>
          </a:p>
          <a:p>
            <a:pPr marL="0" marR="0" lvl="0" indent="0" algn="l" rtl="0">
              <a:lnSpc>
                <a:spcPct val="100000"/>
              </a:lnSpc>
              <a:spcBef>
                <a:spcPts val="480"/>
              </a:spcBef>
              <a:spcAft>
                <a:spcPts val="0"/>
              </a:spcAft>
              <a:buClr>
                <a:srgbClr val="ABC2C8"/>
              </a:buClr>
              <a:buSzPct val="25000"/>
              <a:buFont typeface="Arial"/>
              <a:buNone/>
            </a:pPr>
            <a:r>
              <a:rPr lang="en-US" sz="2400" b="0" i="0" u="none" strike="noStrike" cap="none">
                <a:solidFill>
                  <a:srgbClr val="002060"/>
                </a:solidFill>
                <a:latin typeface="Arial"/>
                <a:ea typeface="Arial"/>
                <a:cs typeface="Arial"/>
                <a:sym typeface="Arial"/>
              </a:rPr>
              <a:t>No. The technician is not allowed to sample and test concrete until the certificate is renewed. </a:t>
            </a:r>
          </a:p>
          <a:p>
            <a:pPr marL="0" marR="0" lvl="0" indent="0" algn="l" rtl="0">
              <a:lnSpc>
                <a:spcPct val="100000"/>
              </a:lnSpc>
              <a:spcBef>
                <a:spcPts val="480"/>
              </a:spcBef>
              <a:spcAft>
                <a:spcPts val="0"/>
              </a:spcAft>
              <a:buClr>
                <a:srgbClr val="ABC2C8"/>
              </a:buClr>
              <a:buSzPct val="25000"/>
              <a:buFont typeface="Arial"/>
              <a:buNone/>
            </a:pPr>
            <a:r>
              <a:rPr lang="en-US" sz="2400" b="0" i="0" u="none" strike="noStrike" cap="none">
                <a:solidFill>
                  <a:srgbClr val="002060"/>
                </a:solidFill>
                <a:latin typeface="Arial"/>
                <a:ea typeface="Arial"/>
                <a:cs typeface="Arial"/>
                <a:sym typeface="Arial"/>
              </a:rPr>
              <a:t>		</a:t>
            </a:r>
            <a:r>
              <a:rPr lang="en-US" sz="2400" b="0" i="0" u="sng" strike="noStrike" cap="none">
                <a:solidFill>
                  <a:srgbClr val="002060"/>
                </a:solidFill>
                <a:latin typeface="Arial"/>
                <a:ea typeface="Arial"/>
                <a:cs typeface="Arial"/>
                <a:sym typeface="Arial"/>
              </a:rPr>
              <a:t>Must have both ACI and NCDOT.</a:t>
            </a:r>
          </a:p>
          <a:p>
            <a:pPr marL="0" marR="0" lvl="0" indent="0" algn="l" rtl="0">
              <a:lnSpc>
                <a:spcPct val="100000"/>
              </a:lnSpc>
              <a:spcBef>
                <a:spcPts val="480"/>
              </a:spcBef>
              <a:spcAft>
                <a:spcPts val="0"/>
              </a:spcAft>
              <a:buClr>
                <a:srgbClr val="ABC2C8"/>
              </a:buClr>
              <a:buSzPct val="25000"/>
              <a:buFont typeface="Arial"/>
              <a:buNone/>
            </a:pPr>
            <a:endParaRPr sz="2400" b="0" i="0" u="none" strike="noStrike" cap="none">
              <a:solidFill>
                <a:srgbClr val="002060"/>
              </a:solidFill>
              <a:latin typeface="Arial"/>
              <a:ea typeface="Arial"/>
              <a:cs typeface="Arial"/>
              <a:sym typeface="Arial"/>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914400" y="655637"/>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Superplasticizer Admixtures</a:t>
            </a:r>
          </a:p>
        </p:txBody>
      </p:sp>
      <p:sp>
        <p:nvSpPr>
          <p:cNvPr id="279" name="Shape 279"/>
          <p:cNvSpPr txBox="1">
            <a:spLocks noGrp="1"/>
          </p:cNvSpPr>
          <p:nvPr>
            <p:ph type="body" idx="1"/>
          </p:nvPr>
        </p:nvSpPr>
        <p:spPr>
          <a:xfrm>
            <a:off x="1009650" y="1806575"/>
            <a:ext cx="7124700" cy="4052886"/>
          </a:xfrm>
          <a:prstGeom prst="rect">
            <a:avLst/>
          </a:prstGeom>
          <a:noFill/>
          <a:ln>
            <a:noFill/>
          </a:ln>
        </p:spPr>
        <p:txBody>
          <a:bodyPr lIns="91425" tIns="45700" rIns="91425" bIns="45700" anchor="ctr" anchorCtr="0">
            <a:noAutofit/>
          </a:bodyPr>
          <a:lstStyle/>
          <a:p>
            <a:pPr marL="342900" marR="0" lvl="0" indent="-342900" algn="l" rtl="0">
              <a:lnSpc>
                <a:spcPct val="90000"/>
              </a:lnSpc>
              <a:spcBef>
                <a:spcPts val="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These admixtures are high range water reducers that can reduce water demand up to 20%.</a:t>
            </a:r>
          </a:p>
          <a:p>
            <a:pPr marL="342900" marR="0" lvl="0" indent="-342900" algn="l" rtl="0">
              <a:lnSpc>
                <a:spcPct val="90000"/>
              </a:lnSpc>
              <a:spcBef>
                <a:spcPts val="1160"/>
              </a:spcBef>
              <a:spcAft>
                <a:spcPts val="0"/>
              </a:spcAft>
              <a:buClr>
                <a:srgbClr val="000000"/>
              </a:buClr>
              <a:buSzPct val="100000"/>
              <a:buFont typeface="Noto Symbol"/>
              <a:buChar char="○"/>
            </a:pPr>
            <a:r>
              <a:rPr lang="en-US" sz="2800" b="0" i="0" u="none" strike="noStrike" cap="none">
                <a:solidFill>
                  <a:srgbClr val="000000"/>
                </a:solidFill>
                <a:latin typeface="Arial"/>
                <a:ea typeface="Arial"/>
                <a:cs typeface="Arial"/>
                <a:sym typeface="Arial"/>
              </a:rPr>
              <a:t>Effects and Uses of “Supers”</a:t>
            </a:r>
          </a:p>
          <a:p>
            <a:pPr marL="742950" marR="0" lvl="1" indent="-285750" algn="l" rtl="0">
              <a:lnSpc>
                <a:spcPct val="90000"/>
              </a:lnSpc>
              <a:spcBef>
                <a:spcPts val="108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Used for pumped or tremied mixes.</a:t>
            </a:r>
          </a:p>
          <a:p>
            <a:pPr marL="742950" marR="0" lvl="1" indent="-285750" algn="l" rtl="0">
              <a:lnSpc>
                <a:spcPct val="90000"/>
              </a:lnSpc>
              <a:spcBef>
                <a:spcPts val="108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Lower water-cement ratio</a:t>
            </a:r>
          </a:p>
          <a:p>
            <a:pPr marL="742950" marR="0" lvl="1" indent="-285750" algn="l" rtl="0">
              <a:lnSpc>
                <a:spcPct val="90000"/>
              </a:lnSpc>
              <a:spcBef>
                <a:spcPts val="108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Increase flowability</a:t>
            </a:r>
          </a:p>
          <a:p>
            <a:pPr marL="742950" marR="0" lvl="1" indent="-285750" algn="l" rtl="0">
              <a:lnSpc>
                <a:spcPct val="90000"/>
              </a:lnSpc>
              <a:spcBef>
                <a:spcPts val="108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Used for precast production</a:t>
            </a:r>
          </a:p>
          <a:p>
            <a:pPr marL="0" marR="0" lvl="0" indent="0" algn="l" rtl="0">
              <a:lnSpc>
                <a:spcPct val="100000"/>
              </a:lnSpc>
              <a:spcBef>
                <a:spcPts val="600"/>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7654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990600" y="609600"/>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Alkali Silica Reactivity</a:t>
            </a:r>
          </a:p>
        </p:txBody>
      </p:sp>
      <p:sp>
        <p:nvSpPr>
          <p:cNvPr id="285" name="Shape 285"/>
          <p:cNvSpPr txBox="1">
            <a:spLocks noGrp="1"/>
          </p:cNvSpPr>
          <p:nvPr>
            <p:ph type="body" idx="1"/>
          </p:nvPr>
        </p:nvSpPr>
        <p:spPr>
          <a:xfrm>
            <a:off x="1009650" y="1806575"/>
            <a:ext cx="7124700" cy="4052886"/>
          </a:xfrm>
          <a:prstGeom prst="rect">
            <a:avLst/>
          </a:prstGeom>
          <a:noFill/>
          <a:ln>
            <a:noFill/>
          </a:ln>
        </p:spPr>
        <p:txBody>
          <a:bodyPr lIns="91425" tIns="45700" rIns="91425" bIns="45700" anchor="ctr" anchorCtr="0">
            <a:noAutofit/>
          </a:bodyPr>
          <a:lstStyle/>
          <a:p>
            <a:pPr marL="342900" marR="0" lvl="0" indent="-342900" algn="l" rtl="0">
              <a:lnSpc>
                <a:spcPct val="80000"/>
              </a:lnSpc>
              <a:spcBef>
                <a:spcPts val="0"/>
              </a:spcBef>
              <a:spcAft>
                <a:spcPts val="0"/>
              </a:spcAft>
              <a:buClr>
                <a:srgbClr val="000000"/>
              </a:buClr>
              <a:buSzPct val="100000"/>
              <a:buFont typeface="Noto Symbol"/>
              <a:buChar char="○"/>
            </a:pPr>
            <a:r>
              <a:rPr lang="en-US" sz="2600" b="0" i="0" u="none" strike="noStrike" cap="none">
                <a:solidFill>
                  <a:srgbClr val="000000"/>
                </a:solidFill>
                <a:latin typeface="Arial"/>
                <a:ea typeface="Arial"/>
                <a:cs typeface="Arial"/>
                <a:sym typeface="Arial"/>
              </a:rPr>
              <a:t>Alkali Silica Reactivity is a chemical reaction that deteriorates hardened concrete. The reaction occurs when alkali rich fluid present in concrete react with siliceous minerals in aggregate. </a:t>
            </a:r>
          </a:p>
          <a:p>
            <a:pPr marL="342900" marR="0" lvl="0" indent="-342900" algn="l" rtl="0">
              <a:lnSpc>
                <a:spcPct val="80000"/>
              </a:lnSpc>
              <a:spcBef>
                <a:spcPts val="1120"/>
              </a:spcBef>
              <a:spcAft>
                <a:spcPts val="0"/>
              </a:spcAft>
              <a:buClr>
                <a:srgbClr val="000000"/>
              </a:buClr>
              <a:buSzPct val="100000"/>
              <a:buFont typeface="Noto Symbol"/>
              <a:buChar char="○"/>
            </a:pPr>
            <a:r>
              <a:rPr lang="en-US" sz="2600" b="0" i="0" u="none" strike="noStrike" cap="none">
                <a:solidFill>
                  <a:srgbClr val="000000"/>
                </a:solidFill>
                <a:latin typeface="Arial"/>
                <a:ea typeface="Arial"/>
                <a:cs typeface="Arial"/>
                <a:sym typeface="Arial"/>
              </a:rPr>
              <a:t>The product of this reaction is a gel that may absorb water and increase in volume over time.</a:t>
            </a:r>
          </a:p>
          <a:p>
            <a:pPr marL="342900" marR="0" lvl="0" indent="-342900" algn="l" rtl="0">
              <a:lnSpc>
                <a:spcPct val="80000"/>
              </a:lnSpc>
              <a:spcBef>
                <a:spcPts val="1120"/>
              </a:spcBef>
              <a:spcAft>
                <a:spcPts val="600"/>
              </a:spcAft>
              <a:buClr>
                <a:srgbClr val="000000"/>
              </a:buClr>
              <a:buSzPct val="100000"/>
              <a:buFont typeface="Noto Symbol"/>
              <a:buChar char="○"/>
            </a:pPr>
            <a:r>
              <a:rPr lang="en-US" sz="2600" b="0" i="0" u="none" strike="noStrike" cap="none">
                <a:solidFill>
                  <a:srgbClr val="000000"/>
                </a:solidFill>
                <a:latin typeface="Arial"/>
                <a:ea typeface="Arial"/>
                <a:cs typeface="Arial"/>
                <a:sym typeface="Arial"/>
              </a:rPr>
              <a:t>The alkali-silicate gel does not always cause damage to the concrete; however the gels can absorb large quantities of water.</a:t>
            </a:r>
          </a:p>
        </p:txBody>
      </p:sp>
    </p:spTree>
    <p:extLst>
      <p:ext uri="{BB962C8B-B14F-4D97-AF65-F5344CB8AC3E}">
        <p14:creationId xmlns:p14="http://schemas.microsoft.com/office/powerpoint/2010/main" val="4150339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009650" y="676275"/>
            <a:ext cx="7124700" cy="9239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Alkali-Silica Reactivity</a:t>
            </a:r>
          </a:p>
        </p:txBody>
      </p:sp>
      <p:sp>
        <p:nvSpPr>
          <p:cNvPr id="291" name="Shape 291"/>
          <p:cNvSpPr txBox="1">
            <a:spLocks noGrp="1"/>
          </p:cNvSpPr>
          <p:nvPr>
            <p:ph type="body" idx="1"/>
          </p:nvPr>
        </p:nvSpPr>
        <p:spPr>
          <a:xfrm>
            <a:off x="990600" y="1600200"/>
            <a:ext cx="7124700" cy="4051300"/>
          </a:xfrm>
          <a:prstGeom prst="rect">
            <a:avLst/>
          </a:prstGeom>
          <a:noFill/>
          <a:ln>
            <a:noFill/>
          </a:ln>
        </p:spPr>
        <p:txBody>
          <a:bodyPr lIns="91425" tIns="45700" rIns="91425" bIns="45700" anchor="ctr" anchorCtr="0">
            <a:noAutofit/>
          </a:bodyPr>
          <a:lstStyle/>
          <a:p>
            <a:pPr marL="342900" marR="0" lvl="0" indent="-342900" algn="l" rtl="0">
              <a:lnSpc>
                <a:spcPct val="100000"/>
              </a:lnSpc>
              <a:spcBef>
                <a:spcPts val="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The absorption of large quantities of water generate pressure that ruptures the aggregate particles and causes cracking.</a:t>
            </a:r>
          </a:p>
          <a:p>
            <a:pPr marL="342900" marR="0" lvl="0" indent="-342900" algn="l" rtl="0">
              <a:lnSpc>
                <a:spcPct val="100000"/>
              </a:lnSpc>
              <a:spcBef>
                <a:spcPts val="1080"/>
              </a:spcBef>
              <a:spcAft>
                <a:spcPts val="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Reactions usually become visible in five to ten years after placement of concrete.</a:t>
            </a:r>
          </a:p>
          <a:p>
            <a:pPr marL="342900" marR="0" lvl="0" indent="-342900" algn="l" rtl="0">
              <a:lnSpc>
                <a:spcPct val="100000"/>
              </a:lnSpc>
              <a:spcBef>
                <a:spcPts val="1080"/>
              </a:spcBef>
              <a:spcAft>
                <a:spcPts val="600"/>
              </a:spcAft>
              <a:buClr>
                <a:srgbClr val="000000"/>
              </a:buClr>
              <a:buSzPct val="100000"/>
              <a:buFont typeface="Noto Symbol"/>
              <a:buChar char="○"/>
            </a:pPr>
            <a:r>
              <a:rPr lang="en-US" sz="2400" b="0" i="0" u="none" strike="noStrike" cap="none">
                <a:solidFill>
                  <a:srgbClr val="000000"/>
                </a:solidFill>
                <a:latin typeface="Arial"/>
                <a:ea typeface="Arial"/>
                <a:cs typeface="Arial"/>
                <a:sym typeface="Arial"/>
              </a:rPr>
              <a:t>Reactive aggregates, alkalis, and water must be present for reaction to occur. If any of the three are missing the reaction will not occur.</a:t>
            </a:r>
          </a:p>
        </p:txBody>
      </p:sp>
    </p:spTree>
    <p:extLst>
      <p:ext uri="{BB962C8B-B14F-4D97-AF65-F5344CB8AC3E}">
        <p14:creationId xmlns:p14="http://schemas.microsoft.com/office/powerpoint/2010/main" val="3683357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rot="10800000" flipH="1">
            <a:off x="1676400" y="228600"/>
            <a:ext cx="7240588" cy="76198"/>
          </a:xfrm>
          <a:prstGeom prst="rect">
            <a:avLst/>
          </a:prstGeom>
          <a:noFill/>
          <a:ln>
            <a:noFill/>
          </a:ln>
        </p:spPr>
        <p:txBody>
          <a:bodyPr lIns="91425" tIns="45700" rIns="91425" bIns="45700" anchor="b" anchorCtr="0">
            <a:noAutofit/>
          </a:bodyPr>
          <a:lstStyle/>
          <a:p>
            <a:pPr marL="484632" marR="0" lvl="0" indent="-2031" algn="r" rtl="0">
              <a:lnSpc>
                <a:spcPct val="100000"/>
              </a:lnSpc>
              <a:spcBef>
                <a:spcPts val="0"/>
              </a:spcBef>
              <a:spcAft>
                <a:spcPts val="0"/>
              </a:spcAft>
              <a:buClr>
                <a:srgbClr val="D1FA56"/>
              </a:buClr>
              <a:buSzPct val="25000"/>
              <a:buFont typeface="Questrial"/>
              <a:buNone/>
            </a:pPr>
            <a:r>
              <a:rPr lang="en-US" sz="3600" b="1" i="0" u="none" strike="noStrike" cap="none">
                <a:solidFill>
                  <a:srgbClr val="D1FA56"/>
                </a:solidFill>
                <a:latin typeface="Questrial"/>
                <a:ea typeface="Questrial"/>
                <a:cs typeface="Questrial"/>
                <a:sym typeface="Questrial"/>
              </a:rPr>
              <a:t>  </a:t>
            </a:r>
          </a:p>
        </p:txBody>
      </p:sp>
      <p:sp>
        <p:nvSpPr>
          <p:cNvPr id="43" name="Shape 43"/>
          <p:cNvSpPr txBox="1">
            <a:spLocks noGrp="1"/>
          </p:cNvSpPr>
          <p:nvPr>
            <p:ph type="subTitle" idx="1"/>
          </p:nvPr>
        </p:nvSpPr>
        <p:spPr>
          <a:xfrm>
            <a:off x="-703554" y="3200400"/>
            <a:ext cx="8305799" cy="3124199"/>
          </a:xfrm>
          <a:prstGeom prst="rect">
            <a:avLst/>
          </a:prstGeom>
          <a:noFill/>
          <a:ln>
            <a:noFill/>
          </a:ln>
        </p:spPr>
        <p:txBody>
          <a:bodyPr lIns="91425" tIns="45700" rIns="91425" bIns="45700" anchor="t" anchorCtr="0">
            <a:noAutofit/>
          </a:bodyPr>
          <a:lstStyle/>
          <a:p>
            <a:pPr marL="1828800" marR="0" lvl="4" indent="0" algn="ctr" rtl="0">
              <a:lnSpc>
                <a:spcPct val="100000"/>
              </a:lnSpc>
              <a:spcBef>
                <a:spcPts val="0"/>
              </a:spcBef>
              <a:spcAft>
                <a:spcPts val="0"/>
              </a:spcAft>
              <a:buClr>
                <a:srgbClr val="CDE488"/>
              </a:buClr>
              <a:buSzPct val="25000"/>
              <a:buFont typeface="Arial"/>
              <a:buNone/>
            </a:pPr>
            <a:r>
              <a:rPr lang="en-US" sz="4000" b="1" i="0" u="none" strike="noStrike" cap="none">
                <a:solidFill>
                  <a:schemeClr val="lt1"/>
                </a:solidFill>
                <a:latin typeface="Questrial"/>
                <a:ea typeface="Questrial"/>
                <a:cs typeface="Questrial"/>
                <a:sym typeface="Questrial"/>
              </a:rPr>
              <a:t>  </a:t>
            </a:r>
            <a:r>
              <a:rPr lang="en-US" sz="3200" b="1" i="0" u="none" strike="noStrike" cap="none">
                <a:solidFill>
                  <a:srgbClr val="000000"/>
                </a:solidFill>
                <a:latin typeface="Arial"/>
                <a:ea typeface="Arial"/>
                <a:cs typeface="Arial"/>
                <a:sym typeface="Arial"/>
              </a:rPr>
              <a:t>STANDARD SPECIFICATIONS</a:t>
            </a:r>
            <a:r>
              <a:rPr lang="en-US" sz="3600" b="1" i="0" u="none" strike="noStrike" cap="none">
                <a:solidFill>
                  <a:srgbClr val="000000"/>
                </a:solidFill>
                <a:latin typeface="Arial"/>
                <a:ea typeface="Arial"/>
                <a:cs typeface="Arial"/>
                <a:sym typeface="Arial"/>
              </a:rPr>
              <a:t>                </a:t>
            </a:r>
            <a:r>
              <a:rPr lang="en-US" sz="3200" b="1" i="0" u="none" strike="noStrike" cap="none">
                <a:solidFill>
                  <a:srgbClr val="000000"/>
                </a:solidFill>
                <a:latin typeface="Arial"/>
                <a:ea typeface="Arial"/>
                <a:cs typeface="Arial"/>
                <a:sym typeface="Arial"/>
              </a:rPr>
              <a:t>FOR</a:t>
            </a:r>
          </a:p>
          <a:p>
            <a:pPr marL="1828800" marR="0" lvl="4" indent="0" algn="ctr" rtl="0">
              <a:lnSpc>
                <a:spcPct val="100000"/>
              </a:lnSpc>
              <a:spcBef>
                <a:spcPts val="940"/>
              </a:spcBef>
              <a:spcAft>
                <a:spcPts val="300"/>
              </a:spcAft>
              <a:buClr>
                <a:srgbClr val="CDE488"/>
              </a:buClr>
              <a:buSzPct val="25000"/>
              <a:buFont typeface="Arial"/>
              <a:buNone/>
            </a:pPr>
            <a:r>
              <a:rPr lang="en-US" sz="3200" b="1" i="0" u="none" strike="noStrike" cap="none">
                <a:solidFill>
                  <a:srgbClr val="000000"/>
                </a:solidFill>
                <a:latin typeface="Arial"/>
                <a:ea typeface="Arial"/>
                <a:cs typeface="Arial"/>
                <a:sym typeface="Arial"/>
              </a:rPr>
              <a:t>ROADS AND STRUCTURES</a:t>
            </a:r>
          </a:p>
        </p:txBody>
      </p:sp>
      <p:pic>
        <p:nvPicPr>
          <p:cNvPr id="44" name="Shape 44"/>
          <p:cNvPicPr preferRelativeResize="0"/>
          <p:nvPr/>
        </p:nvPicPr>
        <p:blipFill rotWithShape="1">
          <a:blip r:embed="rId3">
            <a:alphaModFix/>
          </a:blip>
          <a:srcRect/>
          <a:stretch/>
        </p:blipFill>
        <p:spPr>
          <a:xfrm>
            <a:off x="2057400" y="1066800"/>
            <a:ext cx="4876798" cy="1950720"/>
          </a:xfrm>
          <a:prstGeom prst="rect">
            <a:avLst/>
          </a:prstGeom>
          <a:solidFill>
            <a:schemeClr val="dk1"/>
          </a:solidFill>
          <a:ln>
            <a:noFill/>
          </a:ln>
        </p:spPr>
      </p:pic>
      <p:sp>
        <p:nvSpPr>
          <p:cNvPr id="45" name="Shape 45"/>
          <p:cNvSpPr txBox="1"/>
          <p:nvPr/>
        </p:nvSpPr>
        <p:spPr>
          <a:xfrm>
            <a:off x="3657600" y="5334000"/>
            <a:ext cx="2666998"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Quattrocento"/>
                <a:ea typeface="Quattrocento"/>
                <a:cs typeface="Quattrocento"/>
                <a:sym typeface="Quattrocento"/>
              </a:rPr>
              <a:t>Page 41</a:t>
            </a:r>
          </a:p>
        </p:txBody>
      </p:sp>
    </p:spTree>
    <p:extLst>
      <p:ext uri="{BB962C8B-B14F-4D97-AF65-F5344CB8AC3E}">
        <p14:creationId xmlns:p14="http://schemas.microsoft.com/office/powerpoint/2010/main" val="2852585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3447" y="152400"/>
            <a:ext cx="8612188" cy="1524000"/>
          </a:xfrm>
          <a:prstGeom prst="rect">
            <a:avLst/>
          </a:prstGeom>
          <a:noFill/>
          <a:ln>
            <a:noFill/>
          </a:ln>
        </p:spPr>
        <p:txBody>
          <a:bodyPr lIns="91425" tIns="45700" rIns="91425" bIns="45700" anchor="b" anchorCtr="0">
            <a:noAutofit/>
          </a:bodyPr>
          <a:lstStyle/>
          <a:p>
            <a:pPr marL="484632" marR="0" lvl="0" indent="-2031" algn="r" rtl="0">
              <a:lnSpc>
                <a:spcPct val="100000"/>
              </a:lnSpc>
              <a:spcBef>
                <a:spcPts val="0"/>
              </a:spcBef>
              <a:spcAft>
                <a:spcPts val="0"/>
              </a:spcAft>
              <a:buClr>
                <a:srgbClr val="D1FA56"/>
              </a:buClr>
              <a:buSzPct val="25000"/>
              <a:buFont typeface="Arial"/>
              <a:buNone/>
            </a:pPr>
            <a:r>
              <a:rPr lang="en-US" sz="3200" b="1" i="0" u="sng" strike="noStrike" cap="none">
                <a:solidFill>
                  <a:schemeClr val="dk1"/>
                </a:solidFill>
                <a:latin typeface="Arial"/>
                <a:ea typeface="Arial"/>
                <a:cs typeface="Arial"/>
                <a:sym typeface="Arial"/>
              </a:rPr>
              <a:t>NCDOT STANDARD SPECIFICATIONS</a:t>
            </a:r>
          </a:p>
        </p:txBody>
      </p:sp>
      <p:sp>
        <p:nvSpPr>
          <p:cNvPr id="52" name="Shape 52"/>
          <p:cNvSpPr txBox="1">
            <a:spLocks noGrp="1"/>
          </p:cNvSpPr>
          <p:nvPr>
            <p:ph type="subTitle" idx="1"/>
          </p:nvPr>
        </p:nvSpPr>
        <p:spPr>
          <a:xfrm>
            <a:off x="304800" y="1752600"/>
            <a:ext cx="8305799" cy="3505200"/>
          </a:xfrm>
          <a:prstGeom prst="rect">
            <a:avLst/>
          </a:prstGeom>
          <a:noFill/>
          <a:ln>
            <a:noFill/>
          </a:ln>
        </p:spPr>
        <p:txBody>
          <a:bodyPr lIns="91425" tIns="45700" rIns="91425" bIns="45700" anchor="t" anchorCtr="0">
            <a:noAutofit/>
          </a:bodyPr>
          <a:lstStyle/>
          <a:p>
            <a:pPr marL="0" marR="36576" lvl="0" indent="0" algn="l" rtl="0">
              <a:lnSpc>
                <a:spcPct val="100000"/>
              </a:lnSpc>
              <a:spcBef>
                <a:spcPts val="0"/>
              </a:spcBef>
              <a:spcAft>
                <a:spcPts val="0"/>
              </a:spcAft>
              <a:buClr>
                <a:schemeClr val="accent1"/>
              </a:buClr>
              <a:buSzPct val="25000"/>
              <a:buFont typeface="Noto Symbol"/>
              <a:buNone/>
            </a:pPr>
            <a:r>
              <a:rPr lang="en-US" sz="2800" b="0" i="0" u="none" strike="noStrike" cap="none" dirty="0">
                <a:solidFill>
                  <a:srgbClr val="000000"/>
                </a:solidFill>
                <a:latin typeface="Arial"/>
                <a:ea typeface="Arial"/>
                <a:cs typeface="Arial"/>
                <a:sym typeface="Arial"/>
              </a:rPr>
              <a:t>This presentation will cover the following sections:</a:t>
            </a:r>
          </a:p>
          <a:p>
            <a:pPr marL="0" marR="36576" lvl="0" indent="0" algn="l" rtl="0">
              <a:lnSpc>
                <a:spcPct val="100000"/>
              </a:lnSpc>
              <a:spcBef>
                <a:spcPts val="300"/>
              </a:spcBef>
              <a:spcAft>
                <a:spcPts val="0"/>
              </a:spcAft>
              <a:buClr>
                <a:schemeClr val="accent1"/>
              </a:buClr>
              <a:buSzPct val="25000"/>
              <a:buFont typeface="Noto Symbol"/>
              <a:buNone/>
            </a:pPr>
            <a:r>
              <a:rPr lang="en-US" sz="2800" b="0" i="0" u="none" strike="noStrike" cap="none" dirty="0">
                <a:solidFill>
                  <a:srgbClr val="000000"/>
                </a:solidFill>
                <a:latin typeface="Arial"/>
                <a:ea typeface="Arial"/>
                <a:cs typeface="Arial"/>
                <a:sym typeface="Arial"/>
              </a:rPr>
              <a:t> </a:t>
            </a:r>
          </a:p>
          <a:p>
            <a:pPr marL="0" marR="36576" lvl="0" indent="0" algn="l" rtl="0">
              <a:lnSpc>
                <a:spcPct val="100000"/>
              </a:lnSpc>
              <a:spcBef>
                <a:spcPts val="300"/>
              </a:spcBef>
              <a:spcAft>
                <a:spcPts val="0"/>
              </a:spcAft>
              <a:buClr>
                <a:schemeClr val="accent1"/>
              </a:buClr>
              <a:buSzPct val="25000"/>
              <a:buFont typeface="Noto Symbol"/>
              <a:buNone/>
            </a:pPr>
            <a:r>
              <a:rPr lang="en-US" sz="2400" b="0" i="0" u="none" strike="noStrike" cap="none" dirty="0">
                <a:solidFill>
                  <a:srgbClr val="000000"/>
                </a:solidFill>
                <a:latin typeface="Arial"/>
                <a:ea typeface="Arial"/>
                <a:cs typeface="Arial"/>
                <a:sym typeface="Arial"/>
              </a:rPr>
              <a:t>Section 420 -  Concrete Structures</a:t>
            </a:r>
            <a:br>
              <a:rPr lang="en-US" sz="2400" b="0" i="0" u="none" strike="noStrike" cap="none" dirty="0">
                <a:solidFill>
                  <a:srgbClr val="000000"/>
                </a:solidFill>
                <a:latin typeface="Arial"/>
                <a:ea typeface="Arial"/>
                <a:cs typeface="Arial"/>
                <a:sym typeface="Arial"/>
              </a:rPr>
            </a:br>
            <a:endParaRPr lang="en-US" sz="2400" b="0" i="0" u="none" strike="noStrike" cap="none" dirty="0">
              <a:solidFill>
                <a:srgbClr val="000000"/>
              </a:solidFill>
              <a:latin typeface="Arial"/>
              <a:ea typeface="Arial"/>
              <a:cs typeface="Arial"/>
              <a:sym typeface="Arial"/>
            </a:endParaRPr>
          </a:p>
          <a:p>
            <a:pPr marL="0" marR="36576" lvl="0" indent="0" algn="l" rtl="0">
              <a:lnSpc>
                <a:spcPct val="100000"/>
              </a:lnSpc>
              <a:spcBef>
                <a:spcPts val="300"/>
              </a:spcBef>
              <a:spcAft>
                <a:spcPts val="0"/>
              </a:spcAft>
              <a:buClr>
                <a:schemeClr val="accent1"/>
              </a:buClr>
              <a:buSzPct val="25000"/>
              <a:buFont typeface="Noto Symbol"/>
              <a:buNone/>
            </a:pPr>
            <a:r>
              <a:rPr lang="en-US" sz="2400" b="0" i="0" u="none" strike="noStrike" cap="none" dirty="0">
                <a:solidFill>
                  <a:srgbClr val="000000"/>
                </a:solidFill>
                <a:latin typeface="Arial"/>
                <a:ea typeface="Arial"/>
                <a:cs typeface="Arial"/>
                <a:sym typeface="Arial"/>
              </a:rPr>
              <a:t>Section 1000 - Portland Cement Concrete 				Production and Delivery</a:t>
            </a:r>
          </a:p>
          <a:p>
            <a:pPr marL="0" marR="36576" lvl="0" indent="0" algn="l" rtl="0">
              <a:lnSpc>
                <a:spcPct val="100000"/>
              </a:lnSpc>
              <a:spcBef>
                <a:spcPts val="300"/>
              </a:spcBef>
              <a:spcAft>
                <a:spcPts val="0"/>
              </a:spcAft>
              <a:buClr>
                <a:schemeClr val="accent1"/>
              </a:buClr>
              <a:buSzPct val="25000"/>
              <a:buFont typeface="Noto Symbol"/>
              <a:buNone/>
            </a:pPr>
            <a:endParaRPr sz="2800" b="0" i="0" u="none" strike="noStrike" cap="none" dirty="0">
              <a:solidFill>
                <a:schemeClr val="lt1"/>
              </a:solidFill>
              <a:latin typeface="Arial"/>
              <a:ea typeface="Arial"/>
              <a:cs typeface="Arial"/>
              <a:sym typeface="Arial"/>
            </a:endParaRPr>
          </a:p>
          <a:p>
            <a:pPr marL="0" marR="36576" lvl="0" indent="0" algn="l" rtl="0">
              <a:lnSpc>
                <a:spcPct val="100000"/>
              </a:lnSpc>
              <a:spcBef>
                <a:spcPts val="300"/>
              </a:spcBef>
              <a:spcAft>
                <a:spcPts val="300"/>
              </a:spcAft>
              <a:buClr>
                <a:schemeClr val="accent1"/>
              </a:buClr>
              <a:buSzPct val="25000"/>
              <a:buFont typeface="Noto Symbol"/>
              <a:buNone/>
            </a:pPr>
            <a:endParaRPr sz="2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579019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33875" y="742068"/>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NCDOT STANDARD SPECIFICATIONS</a:t>
            </a:r>
          </a:p>
        </p:txBody>
      </p:sp>
      <p:sp>
        <p:nvSpPr>
          <p:cNvPr id="58" name="Shape 58"/>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232155" algn="l" rtl="0">
              <a:lnSpc>
                <a:spcPct val="100000"/>
              </a:lnSpc>
              <a:spcBef>
                <a:spcPts val="0"/>
              </a:spcBef>
              <a:spcAft>
                <a:spcPts val="0"/>
              </a:spcAft>
              <a:buClr>
                <a:schemeClr val="accent1"/>
              </a:buClr>
              <a:buSzPct val="25000"/>
              <a:buFont typeface="Noto Symbol"/>
              <a:buNone/>
            </a:pPr>
            <a:endParaRPr sz="3000" b="0" i="0" u="sng" strike="noStrike" cap="none">
              <a:solidFill>
                <a:schemeClr val="lt1"/>
              </a:solidFill>
              <a:latin typeface="Questrial"/>
              <a:ea typeface="Questrial"/>
              <a:cs typeface="Questrial"/>
              <a:sym typeface="Questrial"/>
            </a:endParaRPr>
          </a:p>
          <a:p>
            <a:pPr marL="448056" marR="0" lvl="0" indent="-384556" algn="l" rtl="0">
              <a:lnSpc>
                <a:spcPct val="100000"/>
              </a:lnSpc>
              <a:spcBef>
                <a:spcPts val="600"/>
              </a:spcBef>
              <a:spcAft>
                <a:spcPts val="0"/>
              </a:spcAft>
              <a:buClr>
                <a:srgbClr val="000000"/>
              </a:buClr>
              <a:buSzPct val="80000"/>
              <a:buFont typeface="Noto Symbol"/>
              <a:buChar char="⦿"/>
            </a:pPr>
            <a:r>
              <a:rPr lang="en-US" sz="3000" b="0" i="0" u="sng" strike="noStrike" cap="none">
                <a:solidFill>
                  <a:srgbClr val="000000"/>
                </a:solidFill>
                <a:latin typeface="Arial"/>
                <a:ea typeface="Arial"/>
                <a:cs typeface="Arial"/>
                <a:sym typeface="Arial"/>
              </a:rPr>
              <a:t>Section 420</a:t>
            </a:r>
            <a:r>
              <a:rPr lang="en-US" sz="3000" b="0" i="0" u="none" strike="noStrike" cap="none">
                <a:solidFill>
                  <a:srgbClr val="000000"/>
                </a:solidFill>
                <a:latin typeface="Arial"/>
                <a:ea typeface="Arial"/>
                <a:cs typeface="Arial"/>
                <a:sym typeface="Arial"/>
              </a:rPr>
              <a:t>: </a:t>
            </a:r>
            <a:r>
              <a:rPr lang="en-US" sz="3000" b="0" i="0" u="sng" strike="noStrike" cap="none">
                <a:solidFill>
                  <a:srgbClr val="000000"/>
                </a:solidFill>
                <a:latin typeface="Arial"/>
                <a:ea typeface="Arial"/>
                <a:cs typeface="Arial"/>
                <a:sym typeface="Arial"/>
              </a:rPr>
              <a:t>CONCRETE STRUCTURES</a:t>
            </a:r>
          </a:p>
        </p:txBody>
      </p:sp>
    </p:spTree>
    <p:extLst>
      <p:ext uri="{BB962C8B-B14F-4D97-AF65-F5344CB8AC3E}">
        <p14:creationId xmlns:p14="http://schemas.microsoft.com/office/powerpoint/2010/main" val="3133573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81000" y="152400"/>
            <a:ext cx="7316787" cy="1219199"/>
          </a:xfrm>
          <a:prstGeom prst="rect">
            <a:avLst/>
          </a:prstGeom>
          <a:noFill/>
          <a:ln>
            <a:noFill/>
          </a:ln>
        </p:spPr>
        <p:txBody>
          <a:bodyPr lIns="91425" tIns="45700" rIns="91425" bIns="45700" anchor="b" anchorCtr="0">
            <a:noAutofit/>
          </a:bodyPr>
          <a:lstStyle/>
          <a:p>
            <a:pPr marL="484632" marR="0" lvl="0" indent="-2031" algn="r" rtl="0">
              <a:lnSpc>
                <a:spcPct val="100000"/>
              </a:lnSpc>
              <a:spcBef>
                <a:spcPts val="0"/>
              </a:spcBef>
              <a:spcAft>
                <a:spcPts val="0"/>
              </a:spcAft>
              <a:buClr>
                <a:srgbClr val="D1FA56"/>
              </a:buClr>
              <a:buSzPct val="25000"/>
              <a:buFont typeface="Questrial"/>
              <a:buNone/>
            </a:pPr>
            <a:r>
              <a:rPr lang="en-US" sz="4400" b="1" i="0" u="none" strike="noStrike" cap="none">
                <a:solidFill>
                  <a:srgbClr val="D1FA56"/>
                </a:solidFill>
                <a:latin typeface="Questrial"/>
                <a:ea typeface="Questrial"/>
                <a:cs typeface="Questrial"/>
                <a:sym typeface="Questrial"/>
              </a:rPr>
              <a:t>  </a:t>
            </a:r>
            <a:r>
              <a:rPr lang="en-US" sz="4400" b="1" i="0" u="sng" strike="noStrike" cap="none">
                <a:solidFill>
                  <a:schemeClr val="dk1"/>
                </a:solidFill>
                <a:latin typeface="Arial"/>
                <a:ea typeface="Arial"/>
                <a:cs typeface="Arial"/>
                <a:sym typeface="Arial"/>
              </a:rPr>
              <a:t>420-4 Placing Concrete </a:t>
            </a:r>
          </a:p>
        </p:txBody>
      </p:sp>
      <p:sp>
        <p:nvSpPr>
          <p:cNvPr id="65" name="Shape 65"/>
          <p:cNvSpPr txBox="1">
            <a:spLocks noGrp="1"/>
          </p:cNvSpPr>
          <p:nvPr>
            <p:ph type="subTitle" idx="1"/>
          </p:nvPr>
        </p:nvSpPr>
        <p:spPr>
          <a:xfrm>
            <a:off x="381000" y="1447800"/>
            <a:ext cx="8534399" cy="5562600"/>
          </a:xfrm>
          <a:prstGeom prst="rect">
            <a:avLst/>
          </a:prstGeom>
          <a:noFill/>
          <a:ln>
            <a:noFill/>
          </a:ln>
        </p:spPr>
        <p:txBody>
          <a:bodyPr lIns="91425" tIns="45700" rIns="91425" bIns="45700" anchor="t" anchorCtr="0">
            <a:noAutofit/>
          </a:bodyPr>
          <a:lstStyle/>
          <a:p>
            <a:pPr marL="0" marR="36576" lvl="0" indent="0" algn="r" rtl="0">
              <a:lnSpc>
                <a:spcPct val="100000"/>
              </a:lnSpc>
              <a:spcBef>
                <a:spcPts val="0"/>
              </a:spcBef>
              <a:spcAft>
                <a:spcPts val="0"/>
              </a:spcAft>
              <a:buClr>
                <a:schemeClr val="accent1"/>
              </a:buClr>
              <a:buSzPct val="25000"/>
              <a:buFont typeface="Noto Symbol"/>
              <a:buNone/>
            </a:pPr>
            <a:r>
              <a:rPr lang="en-US" sz="3000" b="0" i="0" u="none" strike="noStrike" cap="none" dirty="0">
                <a:solidFill>
                  <a:srgbClr val="000000"/>
                </a:solidFill>
                <a:latin typeface="Questrial"/>
                <a:ea typeface="Questrial"/>
                <a:cs typeface="Questrial"/>
                <a:sym typeface="Questrial"/>
              </a:rPr>
              <a:t> </a:t>
            </a:r>
            <a:r>
              <a:rPr lang="en-US" sz="3000" b="1" i="0" u="sng" strike="noStrike" cap="none" dirty="0">
                <a:solidFill>
                  <a:srgbClr val="000000"/>
                </a:solidFill>
                <a:latin typeface="Arial"/>
                <a:ea typeface="Arial"/>
                <a:cs typeface="Arial"/>
                <a:sym typeface="Arial"/>
              </a:rPr>
              <a:t>TEMPERATURE OF THE CONCRETE:</a:t>
            </a:r>
            <a:r>
              <a:rPr lang="en-US" sz="3000" b="0" i="0" u="none" strike="noStrike" cap="none" dirty="0">
                <a:solidFill>
                  <a:srgbClr val="000000"/>
                </a:solidFill>
                <a:latin typeface="Arial"/>
                <a:ea typeface="Arial"/>
                <a:cs typeface="Arial"/>
                <a:sym typeface="Arial"/>
              </a:rPr>
              <a:t> 	  </a:t>
            </a:r>
          </a:p>
          <a:p>
            <a:pPr marR="36576" lvl="0">
              <a:spcBef>
                <a:spcPts val="300"/>
              </a:spcBef>
              <a:spcAft>
                <a:spcPts val="0"/>
              </a:spcAft>
              <a:buClr>
                <a:srgbClr val="000000"/>
              </a:buClr>
              <a:buSzPct val="80000"/>
              <a:buFont typeface="Arial"/>
              <a:buChar char="●"/>
            </a:pPr>
            <a:r>
              <a:rPr lang="en-US" sz="2400" dirty="0"/>
              <a:t>Temperature of the concrete can neither exceed 95</a:t>
            </a:r>
            <a:r>
              <a:rPr lang="en-US" sz="2400" baseline="30000" dirty="0"/>
              <a:t>0</a:t>
            </a:r>
            <a:r>
              <a:rPr lang="en-US" sz="2400" dirty="0"/>
              <a:t>F nor fall less than </a:t>
            </a:r>
            <a:r>
              <a:rPr lang="en-US" sz="2400" b="0" i="0" u="none" strike="noStrike" cap="none" dirty="0">
                <a:solidFill>
                  <a:srgbClr val="000000"/>
                </a:solidFill>
                <a:latin typeface="Arial"/>
                <a:ea typeface="Arial"/>
                <a:cs typeface="Arial"/>
                <a:sym typeface="Arial"/>
              </a:rPr>
              <a:t>	</a:t>
            </a:r>
            <a:r>
              <a:rPr lang="en-US" sz="2400" dirty="0"/>
              <a:t> 50</a:t>
            </a:r>
            <a:r>
              <a:rPr lang="en-US" sz="2400" baseline="30000" dirty="0"/>
              <a:t>0</a:t>
            </a:r>
            <a:r>
              <a:rPr lang="en-US" sz="2400" dirty="0"/>
              <a:t>F </a:t>
            </a:r>
            <a:r>
              <a:rPr lang="en-US" sz="2400" b="0" i="0" u="none" strike="noStrike" cap="none" dirty="0">
                <a:solidFill>
                  <a:srgbClr val="000000"/>
                </a:solidFill>
                <a:latin typeface="Arial"/>
                <a:ea typeface="Arial"/>
                <a:cs typeface="Arial"/>
                <a:sym typeface="Arial"/>
              </a:rPr>
              <a:t>	</a:t>
            </a:r>
          </a:p>
          <a:p>
            <a:pPr marR="36576" lvl="0">
              <a:spcBef>
                <a:spcPts val="300"/>
              </a:spcBef>
              <a:spcAft>
                <a:spcPts val="0"/>
              </a:spcAft>
              <a:buClr>
                <a:srgbClr val="000000"/>
              </a:buClr>
              <a:buSzPct val="80000"/>
              <a:buFont typeface="Arial"/>
              <a:buChar char="●"/>
            </a:pPr>
            <a:endParaRPr lang="en-US" sz="2400" b="0" i="0" u="none" strike="noStrike" cap="none" dirty="0">
              <a:solidFill>
                <a:srgbClr val="000000"/>
              </a:solidFill>
              <a:latin typeface="Arial"/>
              <a:ea typeface="Arial"/>
              <a:cs typeface="Arial"/>
              <a:sym typeface="Arial"/>
            </a:endParaRPr>
          </a:p>
          <a:p>
            <a:pPr marR="36576" lvl="0">
              <a:spcBef>
                <a:spcPts val="300"/>
              </a:spcBef>
              <a:spcAft>
                <a:spcPts val="0"/>
              </a:spcAft>
              <a:buClr>
                <a:srgbClr val="000000"/>
              </a:buClr>
              <a:buSzPct val="80000"/>
              <a:buFont typeface="Arial"/>
              <a:buChar char="●"/>
            </a:pPr>
            <a:r>
              <a:rPr lang="en-US" sz="2400" dirty="0"/>
              <a:t>EXCEPTION: Temperature for bridge decks and drill shafts shall range from 50</a:t>
            </a:r>
            <a:r>
              <a:rPr lang="en-US" sz="2400" baseline="30000" dirty="0"/>
              <a:t>0</a:t>
            </a:r>
            <a:r>
              <a:rPr lang="en-US" sz="2400" dirty="0"/>
              <a:t> TO 90</a:t>
            </a:r>
            <a:r>
              <a:rPr lang="en-US" sz="2400" baseline="30000" dirty="0"/>
              <a:t>0</a:t>
            </a:r>
            <a:r>
              <a:rPr lang="en-US" sz="2400" dirty="0"/>
              <a:t> F</a:t>
            </a:r>
          </a:p>
          <a:p>
            <a:pPr marR="36576" lvl="0">
              <a:spcBef>
                <a:spcPts val="300"/>
              </a:spcBef>
              <a:spcAft>
                <a:spcPts val="0"/>
              </a:spcAft>
              <a:buClr>
                <a:srgbClr val="000000"/>
              </a:buClr>
              <a:buSzPct val="80000"/>
              <a:buFont typeface="Arial"/>
              <a:buChar char="●"/>
            </a:pPr>
            <a:endParaRPr lang="en-US" sz="2400" dirty="0"/>
          </a:p>
          <a:p>
            <a:pPr marR="36576" lvl="0">
              <a:spcBef>
                <a:spcPts val="300"/>
              </a:spcBef>
              <a:spcAft>
                <a:spcPts val="0"/>
              </a:spcAft>
              <a:buClr>
                <a:srgbClr val="000000"/>
              </a:buClr>
              <a:buSzPct val="80000"/>
              <a:buFont typeface="Arial"/>
              <a:buChar char="●"/>
            </a:pPr>
            <a:r>
              <a:rPr lang="en-US" sz="2400" b="0" i="0" u="none" strike="noStrike" cap="none" dirty="0">
                <a:solidFill>
                  <a:srgbClr val="000000"/>
                </a:solidFill>
                <a:latin typeface="Arial"/>
                <a:ea typeface="Arial"/>
                <a:cs typeface="Arial"/>
                <a:sym typeface="Arial"/>
              </a:rPr>
              <a:t>Confine concrete dropped more than 5 feet</a:t>
            </a:r>
          </a:p>
          <a:p>
            <a:pPr marR="36576" lvl="0">
              <a:spcBef>
                <a:spcPts val="300"/>
              </a:spcBef>
              <a:spcAft>
                <a:spcPts val="0"/>
              </a:spcAft>
              <a:buClr>
                <a:srgbClr val="000000"/>
              </a:buClr>
              <a:buSzPct val="80000"/>
              <a:buFont typeface="Arial"/>
              <a:buChar char="●"/>
            </a:pPr>
            <a:endParaRPr lang="en-US" sz="2400" dirty="0"/>
          </a:p>
          <a:p>
            <a:pPr marR="36576" lvl="0">
              <a:spcBef>
                <a:spcPts val="300"/>
              </a:spcBef>
              <a:spcAft>
                <a:spcPts val="0"/>
              </a:spcAft>
              <a:buClr>
                <a:srgbClr val="000000"/>
              </a:buClr>
              <a:buSzPct val="80000"/>
              <a:buFont typeface="Arial"/>
              <a:buChar char="●"/>
            </a:pPr>
            <a:r>
              <a:rPr lang="en-US" sz="2400" b="0" i="0" u="none" strike="noStrike" cap="none" dirty="0">
                <a:solidFill>
                  <a:srgbClr val="000000"/>
                </a:solidFill>
                <a:latin typeface="Arial"/>
                <a:ea typeface="Arial"/>
                <a:cs typeface="Arial"/>
                <a:sym typeface="Arial"/>
              </a:rPr>
              <a:t>Thoroughly wet existing concrete for a minimum of 2 hours before placing additional concrete</a:t>
            </a:r>
            <a:r>
              <a:rPr lang="en-US" sz="2400" b="0" i="0" u="none" strike="noStrike" cap="none" baseline="30000" dirty="0">
                <a:solidFill>
                  <a:srgbClr val="000000"/>
                </a:solidFill>
                <a:latin typeface="Arial"/>
                <a:ea typeface="Arial"/>
                <a:cs typeface="Arial"/>
                <a:sym typeface="Arial"/>
              </a:rPr>
              <a:t> </a:t>
            </a:r>
            <a:r>
              <a:rPr lang="en-US" sz="3600" b="0" i="0" u="none" strike="noStrike" cap="none" baseline="3000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2176854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600200" y="76200"/>
            <a:ext cx="7316787" cy="1219199"/>
          </a:xfrm>
          <a:prstGeom prst="rect">
            <a:avLst/>
          </a:prstGeom>
          <a:noFill/>
          <a:ln>
            <a:noFill/>
          </a:ln>
        </p:spPr>
        <p:txBody>
          <a:bodyPr lIns="91425" tIns="45700" rIns="91425" bIns="45700" anchor="b" anchorCtr="0">
            <a:noAutofit/>
          </a:bodyPr>
          <a:lstStyle/>
          <a:p>
            <a:pPr marL="484632" marR="0" lvl="0" indent="-2031" algn="r" rtl="0">
              <a:lnSpc>
                <a:spcPct val="100000"/>
              </a:lnSpc>
              <a:spcBef>
                <a:spcPts val="0"/>
              </a:spcBef>
              <a:spcAft>
                <a:spcPts val="0"/>
              </a:spcAft>
              <a:buClr>
                <a:srgbClr val="D1FA56"/>
              </a:buClr>
              <a:buSzPct val="25000"/>
              <a:buFont typeface="Questrial"/>
              <a:buNone/>
            </a:pPr>
            <a:r>
              <a:rPr lang="en-US" sz="4400" b="1" i="0" u="none" strike="noStrike" cap="none">
                <a:solidFill>
                  <a:srgbClr val="D1FA56"/>
                </a:solidFill>
                <a:latin typeface="Questrial"/>
                <a:ea typeface="Questrial"/>
                <a:cs typeface="Questrial"/>
                <a:sym typeface="Questrial"/>
              </a:rPr>
              <a:t>  </a:t>
            </a:r>
            <a:r>
              <a:rPr lang="en-US" sz="4400" b="1" i="0" u="sng" strike="noStrike" cap="none">
                <a:solidFill>
                  <a:schemeClr val="dk1"/>
                </a:solidFill>
                <a:latin typeface="Arial"/>
                <a:ea typeface="Arial"/>
                <a:cs typeface="Arial"/>
                <a:sym typeface="Arial"/>
              </a:rPr>
              <a:t>420-4 Placing Concrete </a:t>
            </a:r>
          </a:p>
        </p:txBody>
      </p:sp>
      <p:sp>
        <p:nvSpPr>
          <p:cNvPr id="72" name="Shape 72"/>
          <p:cNvSpPr txBox="1">
            <a:spLocks noGrp="1"/>
          </p:cNvSpPr>
          <p:nvPr>
            <p:ph type="subTitle" idx="1"/>
          </p:nvPr>
        </p:nvSpPr>
        <p:spPr>
          <a:xfrm>
            <a:off x="381000" y="1143000"/>
            <a:ext cx="8534399" cy="4800600"/>
          </a:xfrm>
          <a:prstGeom prst="rect">
            <a:avLst/>
          </a:prstGeom>
          <a:noFill/>
          <a:ln>
            <a:noFill/>
          </a:ln>
        </p:spPr>
        <p:txBody>
          <a:bodyPr lIns="91425" tIns="45700" rIns="91425" bIns="45700" anchor="t" anchorCtr="0">
            <a:noAutofit/>
          </a:bodyPr>
          <a:lstStyle/>
          <a:p>
            <a:pPr marL="0" marR="36576" lvl="0" indent="0" algn="r" rtl="0">
              <a:lnSpc>
                <a:spcPct val="100000"/>
              </a:lnSpc>
              <a:spcBef>
                <a:spcPts val="0"/>
              </a:spcBef>
              <a:spcAft>
                <a:spcPts val="0"/>
              </a:spcAft>
              <a:buClr>
                <a:schemeClr val="accent1"/>
              </a:buClr>
              <a:buSzPct val="25000"/>
              <a:buFont typeface="Noto Symbol"/>
              <a:buNone/>
            </a:pPr>
            <a:r>
              <a:rPr lang="en-US" sz="3000" b="0" i="0" u="none" strike="noStrike" cap="none" dirty="0">
                <a:solidFill>
                  <a:schemeClr val="lt1"/>
                </a:solidFill>
                <a:latin typeface="Questrial"/>
                <a:ea typeface="Questrial"/>
                <a:cs typeface="Questrial"/>
                <a:sym typeface="Questrial"/>
              </a:rPr>
              <a:t>    	  </a:t>
            </a:r>
          </a:p>
          <a:p>
            <a:pPr marL="0" marR="36576" lvl="0" indent="0" algn="l" rtl="0">
              <a:lnSpc>
                <a:spcPct val="100000"/>
              </a:lnSpc>
              <a:spcBef>
                <a:spcPts val="300"/>
              </a:spcBef>
              <a:spcAft>
                <a:spcPts val="0"/>
              </a:spcAft>
              <a:buClr>
                <a:schemeClr val="accent1"/>
              </a:buClr>
              <a:buSzPct val="108888"/>
              <a:buFont typeface="Arial"/>
              <a:buChar char="●"/>
            </a:pPr>
            <a:r>
              <a:rPr lang="en-US" sz="2800" b="0" i="0" u="none" strike="noStrike" cap="none" dirty="0">
                <a:solidFill>
                  <a:srgbClr val="000000"/>
                </a:solidFill>
                <a:latin typeface="Arial"/>
                <a:ea typeface="Arial"/>
                <a:cs typeface="Arial"/>
                <a:sym typeface="Arial"/>
              </a:rPr>
              <a:t>If concrete is found to be porous, cracked, plastered or otherwise defective:</a:t>
            </a:r>
          </a:p>
          <a:p>
            <a:pPr marR="36576" lvl="1" algn="l">
              <a:spcBef>
                <a:spcPts val="300"/>
              </a:spcBef>
              <a:spcAft>
                <a:spcPts val="0"/>
              </a:spcAft>
              <a:buClr>
                <a:schemeClr val="accent1"/>
              </a:buClr>
              <a:buSzPct val="108888"/>
              <a:buFont typeface="Arial"/>
              <a:buChar char="●"/>
            </a:pPr>
            <a:r>
              <a:rPr lang="en-US" sz="2800" dirty="0"/>
              <a:t>Repair, remove, or replace in whole or in part as directed and at no additional cost to the department</a:t>
            </a:r>
            <a:endParaRPr lang="en-US" sz="2800" b="0" i="0" u="none" strike="noStrike" cap="none" dirty="0">
              <a:solidFill>
                <a:srgbClr val="000000"/>
              </a:solidFill>
              <a:latin typeface="Arial"/>
              <a:ea typeface="Arial"/>
              <a:cs typeface="Arial"/>
              <a:sym typeface="Arial"/>
            </a:endParaRPr>
          </a:p>
          <a:p>
            <a:pPr marL="0" marR="36576" lvl="0" indent="114300" algn="l" rtl="0">
              <a:lnSpc>
                <a:spcPct val="100000"/>
              </a:lnSpc>
              <a:spcBef>
                <a:spcPts val="300"/>
              </a:spcBef>
              <a:spcAft>
                <a:spcPts val="0"/>
              </a:spcAft>
              <a:buClr>
                <a:schemeClr val="accent1"/>
              </a:buClr>
              <a:buSzPct val="25000"/>
              <a:buFont typeface="Arial"/>
              <a:buNone/>
            </a:pPr>
            <a:endParaRPr sz="2400" b="0" i="0" u="none" strike="noStrike" cap="none" dirty="0">
              <a:solidFill>
                <a:srgbClr val="000000"/>
              </a:solidFill>
              <a:latin typeface="Arial"/>
              <a:ea typeface="Arial"/>
              <a:cs typeface="Arial"/>
              <a:sym typeface="Arial"/>
            </a:endParaRPr>
          </a:p>
          <a:p>
            <a:pPr marL="0" marR="36576" lvl="0" indent="0" algn="l" rtl="0">
              <a:lnSpc>
                <a:spcPct val="100000"/>
              </a:lnSpc>
              <a:spcBef>
                <a:spcPts val="300"/>
              </a:spcBef>
              <a:spcAft>
                <a:spcPts val="0"/>
              </a:spcAft>
              <a:buClr>
                <a:schemeClr val="accent1"/>
              </a:buClr>
              <a:buSzPct val="25000"/>
              <a:buFont typeface="Noto Symbol"/>
              <a:buNone/>
            </a:pPr>
            <a:endParaRPr sz="2400" b="0" i="0" u="none" strike="noStrike" cap="none" dirty="0">
              <a:solidFill>
                <a:schemeClr val="lt1"/>
              </a:solidFill>
              <a:latin typeface="Arial"/>
              <a:ea typeface="Arial"/>
              <a:cs typeface="Arial"/>
              <a:sym typeface="Arial"/>
            </a:endParaRPr>
          </a:p>
          <a:p>
            <a:pPr marL="0" marR="36576" lvl="0" indent="114300" algn="l" rtl="0">
              <a:lnSpc>
                <a:spcPct val="100000"/>
              </a:lnSpc>
              <a:spcBef>
                <a:spcPts val="300"/>
              </a:spcBef>
              <a:spcAft>
                <a:spcPts val="0"/>
              </a:spcAft>
              <a:buClr>
                <a:schemeClr val="accent1"/>
              </a:buClr>
              <a:buSzPct val="25000"/>
              <a:buFont typeface="Arial"/>
              <a:buNone/>
            </a:pPr>
            <a:endParaRPr sz="2400" b="0" i="0" u="sng" strike="noStrike" cap="none" dirty="0">
              <a:solidFill>
                <a:schemeClr val="lt1"/>
              </a:solidFill>
              <a:latin typeface="Questrial"/>
              <a:ea typeface="Questrial"/>
              <a:cs typeface="Questrial"/>
              <a:sym typeface="Questrial"/>
            </a:endParaRPr>
          </a:p>
          <a:p>
            <a:pPr marL="0" marR="36576" lvl="0" indent="0" algn="l" rtl="0">
              <a:lnSpc>
                <a:spcPct val="100000"/>
              </a:lnSpc>
              <a:spcBef>
                <a:spcPts val="300"/>
              </a:spcBef>
              <a:spcAft>
                <a:spcPts val="300"/>
              </a:spcAft>
              <a:buClr>
                <a:schemeClr val="accent1"/>
              </a:buClr>
              <a:buSzPct val="25000"/>
              <a:buFont typeface="Noto Symbol"/>
              <a:buNone/>
            </a:pPr>
            <a:r>
              <a:rPr lang="en-US" sz="2400" b="0" i="0" u="none" strike="noStrike" cap="none" baseline="30000" dirty="0">
                <a:solidFill>
                  <a:schemeClr val="lt1"/>
                </a:solidFill>
                <a:latin typeface="Questrial"/>
                <a:ea typeface="Questrial"/>
                <a:cs typeface="Questrial"/>
                <a:sym typeface="Questrial"/>
              </a:rPr>
              <a:t> </a:t>
            </a:r>
            <a:r>
              <a:rPr lang="en-US" sz="3600" b="0" i="0" u="none" strike="noStrike" cap="none" baseline="30000" dirty="0">
                <a:solidFill>
                  <a:schemeClr val="lt1"/>
                </a:solidFill>
                <a:latin typeface="Questrial"/>
                <a:ea typeface="Questrial"/>
                <a:cs typeface="Questrial"/>
                <a:sym typeface="Questrial"/>
              </a:rPr>
              <a:t> </a:t>
            </a:r>
          </a:p>
        </p:txBody>
      </p:sp>
      <p:sp>
        <p:nvSpPr>
          <p:cNvPr id="73" name="Shape 73"/>
          <p:cNvSpPr txBox="1"/>
          <p:nvPr/>
        </p:nvSpPr>
        <p:spPr>
          <a:xfrm>
            <a:off x="7848600" y="304800"/>
            <a:ext cx="1066799"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Quattrocento"/>
                <a:ea typeface="Quattrocento"/>
                <a:cs typeface="Quattrocento"/>
                <a:sym typeface="Quattrocento"/>
              </a:rPr>
              <a:t>Pg 52</a:t>
            </a:r>
          </a:p>
        </p:txBody>
      </p:sp>
    </p:spTree>
    <p:extLst>
      <p:ext uri="{BB962C8B-B14F-4D97-AF65-F5344CB8AC3E}">
        <p14:creationId xmlns:p14="http://schemas.microsoft.com/office/powerpoint/2010/main" val="2155504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533400" y="304800"/>
            <a:ext cx="7316699" cy="1219199"/>
          </a:xfrm>
          <a:prstGeom prst="rect">
            <a:avLst/>
          </a:prstGeom>
          <a:noFill/>
          <a:ln>
            <a:noFill/>
          </a:ln>
        </p:spPr>
        <p:txBody>
          <a:bodyPr lIns="91425" tIns="45700" rIns="91425" bIns="45700" anchor="b" anchorCtr="0">
            <a:noAutofit/>
          </a:bodyPr>
          <a:lstStyle/>
          <a:p>
            <a:pPr marL="484632" marR="0" lvl="0" indent="-2031" algn="r" rtl="0">
              <a:lnSpc>
                <a:spcPct val="100000"/>
              </a:lnSpc>
              <a:spcBef>
                <a:spcPts val="0"/>
              </a:spcBef>
              <a:spcAft>
                <a:spcPts val="0"/>
              </a:spcAft>
              <a:buClr>
                <a:srgbClr val="D1FA56"/>
              </a:buClr>
              <a:buSzPct val="25000"/>
              <a:buFont typeface="Questrial"/>
              <a:buNone/>
            </a:pPr>
            <a:r>
              <a:rPr lang="en-US" sz="3950" b="1" i="0" u="none" strike="noStrike" cap="none">
                <a:solidFill>
                  <a:srgbClr val="D1FA56"/>
                </a:solidFill>
                <a:latin typeface="Questrial"/>
                <a:ea typeface="Questrial"/>
                <a:cs typeface="Questrial"/>
                <a:sym typeface="Questrial"/>
              </a:rPr>
              <a:t>  </a:t>
            </a:r>
            <a:r>
              <a:rPr lang="en-US" sz="3950" b="1" i="0" u="sng" strike="noStrike" cap="none">
                <a:solidFill>
                  <a:schemeClr val="dk1"/>
                </a:solidFill>
                <a:latin typeface="Arial"/>
                <a:ea typeface="Arial"/>
                <a:cs typeface="Arial"/>
                <a:sym typeface="Arial"/>
              </a:rPr>
              <a:t>420-5 Pumping Concrete </a:t>
            </a:r>
          </a:p>
        </p:txBody>
      </p:sp>
      <p:sp>
        <p:nvSpPr>
          <p:cNvPr id="80" name="Shape 80"/>
          <p:cNvSpPr txBox="1">
            <a:spLocks noGrp="1"/>
          </p:cNvSpPr>
          <p:nvPr>
            <p:ph type="subTitle" idx="1"/>
          </p:nvPr>
        </p:nvSpPr>
        <p:spPr>
          <a:xfrm>
            <a:off x="304800" y="1828800"/>
            <a:ext cx="8534399" cy="4267199"/>
          </a:xfrm>
          <a:prstGeom prst="rect">
            <a:avLst/>
          </a:prstGeom>
          <a:noFill/>
          <a:ln>
            <a:noFill/>
          </a:ln>
        </p:spPr>
        <p:txBody>
          <a:bodyPr lIns="91425" tIns="45700" rIns="91425" bIns="45700" anchor="t" anchorCtr="0">
            <a:noAutofit/>
          </a:bodyPr>
          <a:lstStyle/>
          <a:p>
            <a:pPr marL="0" marR="36576" lvl="0" indent="0" algn="l" rtl="0">
              <a:lnSpc>
                <a:spcPct val="100000"/>
              </a:lnSpc>
              <a:spcBef>
                <a:spcPts val="0"/>
              </a:spcBef>
              <a:spcAft>
                <a:spcPts val="0"/>
              </a:spcAft>
              <a:buClr>
                <a:schemeClr val="accent1"/>
              </a:buClr>
              <a:buSzPct val="80000"/>
              <a:buFont typeface="Arial"/>
              <a:buChar char="●"/>
            </a:pPr>
            <a:r>
              <a:rPr lang="en-US" sz="2400" b="0" i="0" u="none" strike="noStrike" cap="none" dirty="0">
                <a:solidFill>
                  <a:schemeClr val="lt1"/>
                </a:solidFill>
                <a:latin typeface="Questrial"/>
                <a:ea typeface="Questrial"/>
                <a:cs typeface="Questrial"/>
                <a:sym typeface="Questrial"/>
              </a:rPr>
              <a:t> </a:t>
            </a:r>
            <a:r>
              <a:rPr lang="en-US" sz="2400" b="0" i="0" u="none" strike="noStrike" cap="none" dirty="0">
                <a:solidFill>
                  <a:srgbClr val="000000"/>
                </a:solidFill>
                <a:latin typeface="Arial"/>
                <a:ea typeface="Arial"/>
                <a:cs typeface="Arial"/>
                <a:sym typeface="Arial"/>
              </a:rPr>
              <a:t>Permitted only when approved:</a:t>
            </a:r>
          </a:p>
          <a:p>
            <a:pPr marL="0" marR="36576" lvl="0" indent="114300" algn="l" rtl="0">
              <a:lnSpc>
                <a:spcPct val="100000"/>
              </a:lnSpc>
              <a:spcBef>
                <a:spcPts val="300"/>
              </a:spcBef>
              <a:spcAft>
                <a:spcPts val="0"/>
              </a:spcAft>
              <a:buClr>
                <a:schemeClr val="accent1"/>
              </a:buClr>
              <a:buSzPct val="25000"/>
              <a:buFont typeface="Arial"/>
              <a:buNone/>
            </a:pPr>
            <a:endParaRPr sz="2400" b="0" i="0" u="none" strike="noStrike" cap="none" dirty="0">
              <a:solidFill>
                <a:srgbClr val="000000"/>
              </a:solidFill>
              <a:latin typeface="Arial"/>
              <a:ea typeface="Arial"/>
              <a:cs typeface="Arial"/>
              <a:sym typeface="Arial"/>
            </a:endParaRPr>
          </a:p>
          <a:p>
            <a:pPr marL="0" marR="36576" lvl="0" indent="0" algn="l" rtl="0">
              <a:lnSpc>
                <a:spcPct val="100000"/>
              </a:lnSpc>
              <a:spcBef>
                <a:spcPts val="300"/>
              </a:spcBef>
              <a:spcAft>
                <a:spcPts val="0"/>
              </a:spcAft>
              <a:buClr>
                <a:srgbClr val="000000"/>
              </a:buClr>
              <a:buSzPct val="80000"/>
              <a:buFont typeface="Arial"/>
              <a:buChar char="●"/>
            </a:pPr>
            <a:r>
              <a:rPr lang="en-US" sz="2400" b="0" i="0" u="none" strike="noStrike" cap="none" dirty="0">
                <a:solidFill>
                  <a:srgbClr val="000000"/>
                </a:solidFill>
                <a:latin typeface="Arial"/>
                <a:ea typeface="Arial"/>
                <a:cs typeface="Arial"/>
                <a:sym typeface="Arial"/>
              </a:rPr>
              <a:t>DO NOT USE PUMPING EQUIPMENT WHICH CONTAINS ANY ALUMINUM OR ALUMINUM ALLOY.</a:t>
            </a:r>
          </a:p>
          <a:p>
            <a:pPr marL="0" marR="36576" lvl="0" indent="114300" algn="l" rtl="0">
              <a:lnSpc>
                <a:spcPct val="100000"/>
              </a:lnSpc>
              <a:spcBef>
                <a:spcPts val="300"/>
              </a:spcBef>
              <a:spcAft>
                <a:spcPts val="0"/>
              </a:spcAft>
              <a:buClr>
                <a:schemeClr val="accent1"/>
              </a:buClr>
              <a:buSzPct val="25000"/>
              <a:buFont typeface="Arial"/>
              <a:buNone/>
            </a:pPr>
            <a:endParaRPr sz="2400" b="0" i="0" u="none" strike="noStrike" cap="none" dirty="0">
              <a:solidFill>
                <a:srgbClr val="000000"/>
              </a:solidFill>
              <a:latin typeface="Arial"/>
              <a:ea typeface="Arial"/>
              <a:cs typeface="Arial"/>
              <a:sym typeface="Arial"/>
            </a:endParaRPr>
          </a:p>
          <a:p>
            <a:pPr marL="0" marR="36576" lvl="0" indent="0" algn="l" rtl="0">
              <a:lnSpc>
                <a:spcPct val="100000"/>
              </a:lnSpc>
              <a:spcBef>
                <a:spcPts val="300"/>
              </a:spcBef>
              <a:spcAft>
                <a:spcPts val="0"/>
              </a:spcAft>
              <a:buClr>
                <a:srgbClr val="000000"/>
              </a:buClr>
              <a:buSzPct val="80000"/>
              <a:buFont typeface="Arial"/>
              <a:buChar char="●"/>
            </a:pPr>
            <a:r>
              <a:rPr lang="en-US" sz="2400" b="0" i="0" u="none" strike="noStrike" cap="none" dirty="0">
                <a:solidFill>
                  <a:srgbClr val="000000"/>
                </a:solidFill>
                <a:latin typeface="Arial"/>
                <a:ea typeface="Arial"/>
                <a:cs typeface="Arial"/>
                <a:sym typeface="Arial"/>
              </a:rPr>
              <a:t>WASTE ALL GROUT USED TO LUBRICATE THE INNER SURFACES OF THE CONDUIT SYSTEM.</a:t>
            </a:r>
          </a:p>
          <a:p>
            <a:pPr marL="0" marR="36576" lvl="0" indent="114300" algn="l" rtl="0">
              <a:lnSpc>
                <a:spcPct val="100000"/>
              </a:lnSpc>
              <a:spcBef>
                <a:spcPts val="300"/>
              </a:spcBef>
              <a:spcAft>
                <a:spcPts val="0"/>
              </a:spcAft>
              <a:buClr>
                <a:schemeClr val="accent1"/>
              </a:buClr>
              <a:buSzPct val="25000"/>
              <a:buFont typeface="Arial"/>
              <a:buNone/>
            </a:pPr>
            <a:endParaRPr sz="2400" b="0" i="0" u="none" strike="noStrike" cap="none" dirty="0">
              <a:solidFill>
                <a:srgbClr val="000000"/>
              </a:solidFill>
              <a:latin typeface="Arial"/>
              <a:ea typeface="Arial"/>
              <a:cs typeface="Arial"/>
              <a:sym typeface="Arial"/>
            </a:endParaRPr>
          </a:p>
          <a:p>
            <a:pPr marL="0" marR="36576" lvl="0" indent="0" algn="l" rtl="0">
              <a:lnSpc>
                <a:spcPct val="100000"/>
              </a:lnSpc>
              <a:spcBef>
                <a:spcPts val="300"/>
              </a:spcBef>
              <a:spcAft>
                <a:spcPts val="300"/>
              </a:spcAft>
              <a:buClr>
                <a:schemeClr val="accent1"/>
              </a:buClr>
              <a:buSzPct val="179998"/>
              <a:buFont typeface="Arial"/>
              <a:buChar char="●"/>
            </a:pPr>
            <a:r>
              <a:rPr lang="en-US" sz="2400" b="0" i="0" u="none" strike="noStrike" cap="none" dirty="0">
                <a:solidFill>
                  <a:srgbClr val="000000"/>
                </a:solidFill>
                <a:latin typeface="Arial"/>
                <a:ea typeface="Arial"/>
                <a:cs typeface="Arial"/>
                <a:sym typeface="Arial"/>
              </a:rPr>
              <a:t>TAKE SAMPLES OF CONRETE FOR TEST PURPOSES FROM THE </a:t>
            </a:r>
            <a:r>
              <a:rPr lang="en-US" sz="2400" b="1" i="0" u="sng" strike="noStrike" cap="none" dirty="0">
                <a:solidFill>
                  <a:srgbClr val="000000"/>
                </a:solidFill>
                <a:latin typeface="Arial"/>
                <a:ea typeface="Arial"/>
                <a:cs typeface="Arial"/>
                <a:sym typeface="Arial"/>
              </a:rPr>
              <a:t>DISCHARGE END OF THE CONDUIT </a:t>
            </a:r>
            <a:r>
              <a:rPr lang="en-US" sz="2400" b="1" i="0" u="sng" strike="noStrike" cap="none" dirty="0">
                <a:solidFill>
                  <a:schemeClr val="lt1"/>
                </a:solidFill>
                <a:latin typeface="Arial"/>
                <a:ea typeface="Arial"/>
                <a:cs typeface="Arial"/>
                <a:sym typeface="Arial"/>
              </a:rPr>
              <a:t>SYSTEM</a:t>
            </a:r>
            <a:r>
              <a:rPr lang="en-US" sz="2400" b="0" i="0" u="none" strike="noStrike" cap="none" dirty="0">
                <a:solidFill>
                  <a:schemeClr val="lt1"/>
                </a:solidFill>
                <a:latin typeface="Arial"/>
                <a:ea typeface="Arial"/>
                <a:cs typeface="Arial"/>
                <a:sym typeface="Arial"/>
              </a:rPr>
              <a:t>!!!!</a:t>
            </a:r>
            <a:r>
              <a:rPr lang="en-US" sz="3600" b="0" i="0" u="none" strike="noStrike" cap="none" baseline="30000" dirty="0">
                <a:solidFill>
                  <a:schemeClr val="lt1"/>
                </a:solidFill>
                <a:latin typeface="Arial"/>
                <a:ea typeface="Arial"/>
                <a:cs typeface="Arial"/>
                <a:sym typeface="Arial"/>
              </a:rPr>
              <a:t> </a:t>
            </a:r>
          </a:p>
        </p:txBody>
      </p:sp>
    </p:spTree>
    <p:extLst>
      <p:ext uri="{BB962C8B-B14F-4D97-AF65-F5344CB8AC3E}">
        <p14:creationId xmlns:p14="http://schemas.microsoft.com/office/powerpoint/2010/main" val="2364185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447800" y="381000"/>
            <a:ext cx="7316787" cy="1219199"/>
          </a:xfrm>
          <a:prstGeom prst="rect">
            <a:avLst/>
          </a:prstGeom>
          <a:noFill/>
          <a:ln>
            <a:noFill/>
          </a:ln>
        </p:spPr>
        <p:txBody>
          <a:bodyPr lIns="91425" tIns="45700" rIns="91425" bIns="45700" anchor="b" anchorCtr="0">
            <a:noAutofit/>
          </a:bodyPr>
          <a:lstStyle/>
          <a:p>
            <a:pPr marL="484632" marR="0" lvl="0" indent="-2031" algn="r" rtl="0">
              <a:lnSpc>
                <a:spcPct val="100000"/>
              </a:lnSpc>
              <a:spcBef>
                <a:spcPts val="0"/>
              </a:spcBef>
              <a:spcAft>
                <a:spcPts val="0"/>
              </a:spcAft>
              <a:buClr>
                <a:srgbClr val="D1FA56"/>
              </a:buClr>
              <a:buSzPct val="25000"/>
              <a:buFont typeface="Questrial"/>
              <a:buNone/>
            </a:pPr>
            <a:r>
              <a:rPr lang="en-US" sz="4400" b="1" i="0" u="none" strike="noStrike" cap="none">
                <a:solidFill>
                  <a:srgbClr val="D1FA56"/>
                </a:solidFill>
                <a:latin typeface="Questrial"/>
                <a:ea typeface="Questrial"/>
                <a:cs typeface="Questrial"/>
                <a:sym typeface="Questrial"/>
              </a:rPr>
              <a:t>  </a:t>
            </a:r>
            <a:r>
              <a:rPr lang="en-US" sz="4400" b="1" i="0" u="sng" strike="noStrike" cap="none">
                <a:solidFill>
                  <a:schemeClr val="dk1"/>
                </a:solidFill>
                <a:latin typeface="Arial"/>
                <a:ea typeface="Arial"/>
                <a:cs typeface="Arial"/>
                <a:sym typeface="Arial"/>
              </a:rPr>
              <a:t>420-6 Slump Tests </a:t>
            </a:r>
          </a:p>
        </p:txBody>
      </p:sp>
      <p:sp>
        <p:nvSpPr>
          <p:cNvPr id="87" name="Shape 87"/>
          <p:cNvSpPr txBox="1">
            <a:spLocks noGrp="1"/>
          </p:cNvSpPr>
          <p:nvPr>
            <p:ph type="subTitle" idx="1"/>
          </p:nvPr>
        </p:nvSpPr>
        <p:spPr>
          <a:xfrm>
            <a:off x="228600" y="1905000"/>
            <a:ext cx="8534399" cy="4267199"/>
          </a:xfrm>
          <a:prstGeom prst="rect">
            <a:avLst/>
          </a:prstGeom>
          <a:noFill/>
          <a:ln>
            <a:noFill/>
          </a:ln>
        </p:spPr>
        <p:txBody>
          <a:bodyPr lIns="91425" tIns="45700" rIns="91425" bIns="45700" anchor="t" anchorCtr="0">
            <a:noAutofit/>
          </a:bodyPr>
          <a:lstStyle/>
          <a:p>
            <a:pPr marL="0" marR="36576" lvl="0" indent="0" algn="l" rtl="0">
              <a:lnSpc>
                <a:spcPct val="100000"/>
              </a:lnSpc>
              <a:spcBef>
                <a:spcPts val="0"/>
              </a:spcBef>
              <a:spcAft>
                <a:spcPts val="0"/>
              </a:spcAft>
              <a:buClr>
                <a:srgbClr val="000000"/>
              </a:buClr>
              <a:buSzPct val="80000"/>
              <a:buFont typeface="Arial"/>
              <a:buChar char="●"/>
            </a:pPr>
            <a:r>
              <a:rPr lang="en-US" sz="2400" b="0" i="0" u="none" strike="noStrike" cap="none" dirty="0">
                <a:solidFill>
                  <a:srgbClr val="000000"/>
                </a:solidFill>
                <a:latin typeface="Questrial"/>
                <a:ea typeface="Questrial"/>
                <a:cs typeface="Questrial"/>
                <a:sym typeface="Questrial"/>
              </a:rPr>
              <a:t> </a:t>
            </a:r>
            <a:r>
              <a:rPr lang="en-US" sz="2400" b="0" i="0" u="none" strike="noStrike" cap="none" dirty="0">
                <a:solidFill>
                  <a:srgbClr val="000000"/>
                </a:solidFill>
                <a:latin typeface="Arial"/>
                <a:ea typeface="Arial"/>
                <a:cs typeface="Arial"/>
                <a:sym typeface="Arial"/>
              </a:rPr>
              <a:t>DETERMINED IN ACCORDANCE WITH AASHTO T119.</a:t>
            </a:r>
          </a:p>
          <a:p>
            <a:pPr marL="0" marR="36576" lvl="0" indent="0" algn="l" rtl="0">
              <a:lnSpc>
                <a:spcPct val="100000"/>
              </a:lnSpc>
              <a:spcBef>
                <a:spcPts val="0"/>
              </a:spcBef>
              <a:spcAft>
                <a:spcPts val="0"/>
              </a:spcAft>
              <a:buClr>
                <a:srgbClr val="000000"/>
              </a:buClr>
              <a:buSzPct val="80000"/>
              <a:buFont typeface="Arial"/>
              <a:buChar char="●"/>
            </a:pPr>
            <a:endParaRPr lang="en-US" sz="2400" b="0" i="0" u="none" strike="noStrike" cap="none" dirty="0">
              <a:solidFill>
                <a:srgbClr val="000000"/>
              </a:solidFill>
              <a:latin typeface="Arial"/>
              <a:ea typeface="Arial"/>
              <a:cs typeface="Arial"/>
              <a:sym typeface="Arial"/>
            </a:endParaRPr>
          </a:p>
          <a:p>
            <a:pPr marL="0" marR="36576" lvl="0" indent="0" algn="l" rtl="0">
              <a:lnSpc>
                <a:spcPct val="100000"/>
              </a:lnSpc>
              <a:spcBef>
                <a:spcPts val="0"/>
              </a:spcBef>
              <a:spcAft>
                <a:spcPts val="0"/>
              </a:spcAft>
              <a:buClr>
                <a:srgbClr val="000000"/>
              </a:buClr>
              <a:buSzPct val="80000"/>
              <a:buFont typeface="Arial"/>
              <a:buChar char="●"/>
            </a:pPr>
            <a:r>
              <a:rPr lang="en-US" sz="2400" dirty="0"/>
              <a:t>If a slump exceeds the maximum specified limit, a separate sample is immediately obtained from the same truckload and slump test is performed again</a:t>
            </a:r>
          </a:p>
          <a:p>
            <a:pPr marL="0" marR="36576" lvl="0" indent="0" algn="l" rtl="0">
              <a:lnSpc>
                <a:spcPct val="100000"/>
              </a:lnSpc>
              <a:spcBef>
                <a:spcPts val="0"/>
              </a:spcBef>
              <a:spcAft>
                <a:spcPts val="0"/>
              </a:spcAft>
              <a:buClr>
                <a:srgbClr val="000000"/>
              </a:buClr>
              <a:buSzPct val="80000"/>
              <a:buFont typeface="Arial"/>
              <a:buChar char="●"/>
            </a:pPr>
            <a:endParaRPr lang="en-US" sz="2400" dirty="0"/>
          </a:p>
          <a:p>
            <a:pPr marL="0" marR="36576" lvl="0" indent="0" algn="l" rtl="0">
              <a:lnSpc>
                <a:spcPct val="100000"/>
              </a:lnSpc>
              <a:spcBef>
                <a:spcPts val="0"/>
              </a:spcBef>
              <a:spcAft>
                <a:spcPts val="0"/>
              </a:spcAft>
              <a:buClr>
                <a:srgbClr val="000000"/>
              </a:buClr>
              <a:buSzPct val="80000"/>
              <a:buFont typeface="Arial"/>
              <a:buChar char="●"/>
            </a:pPr>
            <a:r>
              <a:rPr lang="en-US" sz="2400" b="0" i="0" u="none" strike="noStrike" cap="none" dirty="0">
                <a:solidFill>
                  <a:srgbClr val="000000"/>
                </a:solidFill>
                <a:latin typeface="Arial"/>
                <a:ea typeface="Arial"/>
                <a:cs typeface="Arial"/>
                <a:sym typeface="Arial"/>
              </a:rPr>
              <a:t>If the average of the 2 tests exceeds specified maximum slump:</a:t>
            </a:r>
          </a:p>
          <a:p>
            <a:pPr marR="36576" lvl="1" algn="l">
              <a:spcBef>
                <a:spcPts val="0"/>
              </a:spcBef>
              <a:spcAft>
                <a:spcPts val="0"/>
              </a:spcAft>
              <a:buClr>
                <a:srgbClr val="000000"/>
              </a:buClr>
              <a:buSzPct val="80000"/>
              <a:buFont typeface="Arial"/>
              <a:buChar char="●"/>
            </a:pPr>
            <a:r>
              <a:rPr lang="en-US" sz="2400" dirty="0"/>
              <a:t>The truck is to be rejected</a:t>
            </a:r>
            <a:endParaRPr lang="en-US" sz="2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4180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FFFFFF"/>
              </a:buClr>
              <a:buSzPct val="25000"/>
              <a:buFont typeface="Arial "/>
              <a:buNone/>
            </a:pPr>
            <a:r>
              <a:rPr lang="en-US" sz="3600" b="1" i="0" u="none" strike="noStrike" cap="none">
                <a:solidFill>
                  <a:srgbClr val="000000"/>
                </a:solidFill>
                <a:latin typeface="Arial "/>
                <a:ea typeface="Arial "/>
                <a:cs typeface="Arial "/>
                <a:sym typeface="Arial "/>
              </a:rPr>
              <a:t>Paperwork</a:t>
            </a:r>
          </a:p>
        </p:txBody>
      </p:sp>
      <p:sp>
        <p:nvSpPr>
          <p:cNvPr id="71" name="Shape 7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BC2C8"/>
              </a:buClr>
              <a:buSzPct val="25000"/>
              <a:buFont typeface="Arial"/>
              <a:buNone/>
            </a:pPr>
            <a:r>
              <a:rPr lang="en-US" sz="2400" b="0" i="0" u="none" strike="noStrike" cap="none">
                <a:solidFill>
                  <a:srgbClr val="002060"/>
                </a:solidFill>
                <a:latin typeface="Arial "/>
                <a:ea typeface="Arial "/>
                <a:cs typeface="Arial "/>
                <a:sym typeface="Arial "/>
              </a:rPr>
              <a:t>Q2) What paperwork is required on the materials?</a:t>
            </a:r>
          </a:p>
          <a:p>
            <a:pPr marL="0" marR="0" lvl="0" indent="0" algn="l" rtl="0">
              <a:lnSpc>
                <a:spcPct val="100000"/>
              </a:lnSpc>
              <a:spcBef>
                <a:spcPts val="480"/>
              </a:spcBef>
              <a:spcAft>
                <a:spcPts val="0"/>
              </a:spcAft>
              <a:buClr>
                <a:srgbClr val="ABC2C8"/>
              </a:buClr>
              <a:buSzPct val="25000"/>
              <a:buFont typeface="Arial"/>
              <a:buNone/>
            </a:pPr>
            <a:endParaRPr sz="2400" b="0" i="0" u="none" strike="noStrike" cap="none">
              <a:solidFill>
                <a:srgbClr val="002060"/>
              </a:solidFill>
              <a:latin typeface="Arial "/>
              <a:ea typeface="Arial "/>
              <a:cs typeface="Arial "/>
              <a:sym typeface="Arial "/>
            </a:endParaRPr>
          </a:p>
          <a:p>
            <a:pPr marL="0" marR="0" lvl="0" indent="0" algn="l" rtl="0">
              <a:lnSpc>
                <a:spcPct val="100000"/>
              </a:lnSpc>
              <a:spcBef>
                <a:spcPts val="480"/>
              </a:spcBef>
              <a:spcAft>
                <a:spcPts val="0"/>
              </a:spcAft>
              <a:buClr>
                <a:srgbClr val="ABC2C8"/>
              </a:buClr>
              <a:buSzPct val="25000"/>
              <a:buFont typeface="Arial"/>
              <a:buNone/>
            </a:pPr>
            <a:r>
              <a:rPr lang="en-US" sz="2400" b="0" i="0" u="none" strike="noStrike" cap="none">
                <a:solidFill>
                  <a:srgbClr val="002060"/>
                </a:solidFill>
                <a:latin typeface="Arial "/>
                <a:ea typeface="Arial "/>
                <a:cs typeface="Arial "/>
                <a:sym typeface="Arial "/>
              </a:rPr>
              <a:t>A2) The plant is responsible for and must supply copies of certifications for all cement, fly ash, slag, fine, and coarse aggregates, all admixtures</a:t>
            </a:r>
            <a:r>
              <a:rPr lang="en-US" sz="2400" b="0" i="0" u="none" strike="noStrike" cap="none">
                <a:solidFill>
                  <a:schemeClr val="lt2"/>
                </a:solidFill>
                <a:latin typeface="Arial "/>
                <a:ea typeface="Arial "/>
                <a:cs typeface="Arial "/>
                <a:sym typeface="Arial "/>
              </a:rPr>
              <a:t>, and the water source</a:t>
            </a:r>
            <a:r>
              <a:rPr lang="en-US" sz="2400" b="0" i="0" u="none" strike="noStrike" cap="none">
                <a:solidFill>
                  <a:schemeClr val="lt2"/>
                </a:solidFill>
                <a:latin typeface="Arial"/>
                <a:ea typeface="Arial"/>
                <a:cs typeface="Arial"/>
                <a:sym typeface="Arial"/>
              </a:rPr>
              <a:t>.</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143000" y="685800"/>
            <a:ext cx="7086600" cy="1047748"/>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420-7 Cold Weather</a:t>
            </a:r>
          </a:p>
        </p:txBody>
      </p:sp>
      <p:sp>
        <p:nvSpPr>
          <p:cNvPr id="94" name="Shape 94"/>
          <p:cNvSpPr txBox="1">
            <a:spLocks noGrp="1"/>
          </p:cNvSpPr>
          <p:nvPr>
            <p:ph type="body" idx="1"/>
          </p:nvPr>
        </p:nvSpPr>
        <p:spPr>
          <a:xfrm>
            <a:off x="152400" y="2209800"/>
            <a:ext cx="8610599" cy="3295644"/>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chemeClr val="accent1"/>
              </a:buClr>
              <a:buSzPct val="25000"/>
              <a:buFont typeface="Arial"/>
              <a:buNone/>
            </a:pPr>
            <a:r>
              <a:rPr lang="en-US" sz="3000" b="0" i="0" u="none" strike="noStrike" cap="none">
                <a:solidFill>
                  <a:srgbClr val="000000"/>
                </a:solidFill>
                <a:latin typeface="Arial"/>
                <a:ea typeface="Arial"/>
                <a:cs typeface="Arial"/>
                <a:sym typeface="Arial"/>
              </a:rPr>
              <a:t>I. TAKE PRECAUTIONS</a:t>
            </a:r>
          </a:p>
          <a:p>
            <a:pPr marL="448056" marR="0" lvl="0" indent="-384556" algn="l" rtl="0">
              <a:lnSpc>
                <a:spcPct val="100000"/>
              </a:lnSpc>
              <a:spcBef>
                <a:spcPts val="720"/>
              </a:spcBef>
              <a:spcAft>
                <a:spcPts val="0"/>
              </a:spcAft>
              <a:buClr>
                <a:schemeClr val="accent1"/>
              </a:buClr>
              <a:buSzPct val="25000"/>
              <a:buFont typeface="Arial"/>
              <a:buNone/>
            </a:pPr>
            <a:r>
              <a:rPr lang="en-US" sz="3600" b="0"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(a) Usually 35</a:t>
            </a:r>
            <a:r>
              <a:rPr lang="en-US" sz="2800" b="0" i="0" u="none" strike="noStrike" cap="none" baseline="30000">
                <a:solidFill>
                  <a:srgbClr val="000000"/>
                </a:solidFill>
                <a:latin typeface="Arial"/>
                <a:ea typeface="Arial"/>
                <a:cs typeface="Arial"/>
                <a:sym typeface="Arial"/>
              </a:rPr>
              <a:t>o</a:t>
            </a:r>
            <a:r>
              <a:rPr lang="en-US" sz="2800" b="0" i="0" u="none" strike="noStrike" cap="none">
                <a:solidFill>
                  <a:srgbClr val="000000"/>
                </a:solidFill>
                <a:latin typeface="Arial"/>
                <a:ea typeface="Arial"/>
                <a:cs typeface="Arial"/>
                <a:sym typeface="Arial"/>
              </a:rPr>
              <a:t> F. lowest air temp.</a:t>
            </a:r>
          </a:p>
          <a:p>
            <a:pPr marL="448056" marR="0" lvl="0" indent="-384556" algn="l" rtl="0">
              <a:lnSpc>
                <a:spcPct val="100000"/>
              </a:lnSpc>
              <a:spcBef>
                <a:spcPts val="560"/>
              </a:spcBef>
              <a:spcAft>
                <a:spcPts val="0"/>
              </a:spcAft>
              <a:buClr>
                <a:schemeClr val="accent1"/>
              </a:buClr>
              <a:buSzPct val="25000"/>
              <a:buFont typeface="Arial"/>
              <a:buNone/>
            </a:pPr>
            <a:r>
              <a:rPr lang="en-US" sz="2800" b="0" i="0" u="none" strike="noStrike" cap="none">
                <a:solidFill>
                  <a:srgbClr val="000000"/>
                </a:solidFill>
                <a:latin typeface="Arial"/>
                <a:ea typeface="Arial"/>
                <a:cs typeface="Arial"/>
                <a:sym typeface="Arial"/>
              </a:rPr>
              <a:t>	(b) Concrete Temp. Minimum 50</a:t>
            </a:r>
            <a:r>
              <a:rPr lang="en-US" sz="2800" b="0" i="0" u="none" strike="noStrike" cap="none" baseline="30000">
                <a:solidFill>
                  <a:srgbClr val="000000"/>
                </a:solidFill>
                <a:latin typeface="Arial"/>
                <a:ea typeface="Arial"/>
                <a:cs typeface="Arial"/>
                <a:sym typeface="Arial"/>
              </a:rPr>
              <a:t>o</a:t>
            </a:r>
            <a:r>
              <a:rPr lang="en-US" sz="2800" b="0" i="0" u="none" strike="noStrike" cap="none">
                <a:solidFill>
                  <a:srgbClr val="000000"/>
                </a:solidFill>
                <a:latin typeface="Arial"/>
                <a:ea typeface="Arial"/>
                <a:cs typeface="Arial"/>
                <a:sym typeface="Arial"/>
              </a:rPr>
              <a:t> F. </a:t>
            </a:r>
          </a:p>
          <a:p>
            <a:pPr marL="448056" marR="0" lvl="0" indent="-384556" algn="l" rtl="0">
              <a:lnSpc>
                <a:spcPct val="100000"/>
              </a:lnSpc>
              <a:spcBef>
                <a:spcPts val="560"/>
              </a:spcBef>
              <a:spcAft>
                <a:spcPts val="0"/>
              </a:spcAft>
              <a:buClr>
                <a:schemeClr val="accent1"/>
              </a:buClr>
              <a:buSzPct val="25000"/>
              <a:buFont typeface="Arial"/>
              <a:buNone/>
            </a:pPr>
            <a:r>
              <a:rPr lang="en-US" sz="2800" b="0" i="0" u="none" strike="noStrike" cap="none">
                <a:solidFill>
                  <a:srgbClr val="000000"/>
                </a:solidFill>
                <a:latin typeface="Arial"/>
                <a:ea typeface="Arial"/>
                <a:cs typeface="Arial"/>
                <a:sym typeface="Arial"/>
              </a:rPr>
              <a:t>	(c) Temp. of heated concrete is 55-80°F.</a:t>
            </a:r>
          </a:p>
          <a:p>
            <a:pPr marL="448056" marR="0" lvl="0" indent="-384556" algn="l" rtl="0">
              <a:lnSpc>
                <a:spcPct val="100000"/>
              </a:lnSpc>
              <a:spcBef>
                <a:spcPts val="560"/>
              </a:spcBef>
              <a:spcAft>
                <a:spcPts val="0"/>
              </a:spcAft>
              <a:buClr>
                <a:schemeClr val="accent1"/>
              </a:buClr>
              <a:buSzPct val="25000"/>
              <a:buFont typeface="Arial"/>
              <a:buNone/>
            </a:pPr>
            <a:r>
              <a:rPr lang="en-US" sz="2800" b="1"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d) Aggregates or water not heated to a temperature higher than 150ºF.</a:t>
            </a:r>
          </a:p>
          <a:p>
            <a:pPr marL="448056" marR="0" lvl="0" indent="-384556" algn="l" rtl="0">
              <a:lnSpc>
                <a:spcPct val="100000"/>
              </a:lnSpc>
              <a:spcBef>
                <a:spcPts val="600"/>
              </a:spcBef>
              <a:spcAft>
                <a:spcPts val="0"/>
              </a:spcAft>
              <a:buClr>
                <a:schemeClr val="accent1"/>
              </a:buClr>
              <a:buSzPct val="25000"/>
              <a:buFont typeface="Arial"/>
              <a:buNone/>
            </a:pPr>
            <a:r>
              <a:rPr lang="en-US" sz="3000" b="0" i="0" u="none" strike="noStrike" cap="none">
                <a:solidFill>
                  <a:srgbClr val="000000"/>
                </a:solidFill>
                <a:latin typeface="Arial"/>
                <a:ea typeface="Arial"/>
                <a:cs typeface="Arial"/>
                <a:sym typeface="Arial"/>
              </a:rPr>
              <a:t>   </a:t>
            </a:r>
          </a:p>
          <a:p>
            <a:pPr marL="448056" marR="0" lvl="0" indent="-384556" algn="l" rtl="0">
              <a:lnSpc>
                <a:spcPct val="100000"/>
              </a:lnSpc>
              <a:spcBef>
                <a:spcPts val="600"/>
              </a:spcBef>
              <a:spcAft>
                <a:spcPts val="0"/>
              </a:spcAft>
              <a:buClr>
                <a:schemeClr val="accent1"/>
              </a:buClr>
              <a:buSzPct val="25000"/>
              <a:buFont typeface="Arial"/>
              <a:buNone/>
            </a:pPr>
            <a:endParaRPr sz="3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265799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219200" y="381000"/>
            <a:ext cx="7086600" cy="1047748"/>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420-7 Cold Weather</a:t>
            </a:r>
          </a:p>
        </p:txBody>
      </p:sp>
      <p:sp>
        <p:nvSpPr>
          <p:cNvPr id="101" name="Shape 101"/>
          <p:cNvSpPr txBox="1">
            <a:spLocks noGrp="1"/>
          </p:cNvSpPr>
          <p:nvPr>
            <p:ph type="body" idx="1"/>
          </p:nvPr>
        </p:nvSpPr>
        <p:spPr>
          <a:xfrm>
            <a:off x="381000" y="1295400"/>
            <a:ext cx="8610599" cy="5105399"/>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chemeClr val="accent1"/>
              </a:buClr>
              <a:buSzPct val="25000"/>
              <a:buFont typeface="Arial"/>
              <a:buNone/>
            </a:pPr>
            <a:r>
              <a:rPr lang="en-US" sz="3000" b="0" i="0" u="none" strike="noStrike" cap="none" dirty="0">
                <a:solidFill>
                  <a:schemeClr val="lt1"/>
                </a:solidFill>
                <a:latin typeface="Questrial"/>
                <a:ea typeface="Questrial"/>
                <a:cs typeface="Questrial"/>
                <a:sym typeface="Questrial"/>
              </a:rPr>
              <a:t>	</a:t>
            </a:r>
            <a:r>
              <a:rPr lang="en-US" sz="2800" b="0" i="0" u="none" strike="noStrike" cap="none" dirty="0">
                <a:solidFill>
                  <a:srgbClr val="000000"/>
                </a:solidFill>
                <a:latin typeface="Arial"/>
                <a:ea typeface="Arial"/>
                <a:cs typeface="Arial"/>
                <a:sym typeface="Arial"/>
              </a:rPr>
              <a:t>Protect all concrete by means of heated enclosures or by insulation whenever any of the following occur:</a:t>
            </a:r>
          </a:p>
          <a:p>
            <a:pPr marL="448056" marR="0" lvl="0" indent="-384556" algn="l" rtl="0">
              <a:lnSpc>
                <a:spcPct val="100000"/>
              </a:lnSpc>
              <a:spcBef>
                <a:spcPts val="600"/>
              </a:spcBef>
              <a:spcAft>
                <a:spcPts val="0"/>
              </a:spcAft>
              <a:buClr>
                <a:srgbClr val="000000"/>
              </a:buClr>
              <a:buSzPct val="80000"/>
              <a:buFont typeface="Noto Symbol"/>
              <a:buChar char="⦿"/>
            </a:pPr>
            <a:r>
              <a:rPr lang="en-US" sz="2800" b="0" i="0" u="none" strike="noStrike" cap="none" dirty="0">
                <a:solidFill>
                  <a:srgbClr val="000000"/>
                </a:solidFill>
                <a:latin typeface="Arial"/>
                <a:ea typeface="Arial"/>
                <a:cs typeface="Arial"/>
                <a:sym typeface="Arial"/>
              </a:rPr>
              <a:t>The concrete is placed when the </a:t>
            </a:r>
            <a:r>
              <a:rPr lang="en-US" sz="2800" b="0" i="1" u="none" strike="noStrike" cap="none" dirty="0">
                <a:solidFill>
                  <a:srgbClr val="000000"/>
                </a:solidFill>
                <a:latin typeface="Arial"/>
                <a:ea typeface="Arial"/>
                <a:cs typeface="Arial"/>
                <a:sym typeface="Arial"/>
              </a:rPr>
              <a:t>air temperature </a:t>
            </a:r>
            <a:r>
              <a:rPr lang="en-US" sz="2800" b="0" i="0" u="none" strike="noStrike" cap="none" dirty="0">
                <a:solidFill>
                  <a:srgbClr val="000000"/>
                </a:solidFill>
                <a:latin typeface="Arial"/>
                <a:ea typeface="Arial"/>
                <a:cs typeface="Arial"/>
                <a:sym typeface="Arial"/>
              </a:rPr>
              <a:t>is below 35°F.</a:t>
            </a:r>
          </a:p>
          <a:p>
            <a:pPr marL="448056" marR="0" lvl="0" indent="-384556" algn="l" rtl="0">
              <a:lnSpc>
                <a:spcPct val="100000"/>
              </a:lnSpc>
              <a:spcBef>
                <a:spcPts val="600"/>
              </a:spcBef>
              <a:spcAft>
                <a:spcPts val="0"/>
              </a:spcAft>
              <a:buClr>
                <a:srgbClr val="000000"/>
              </a:buClr>
              <a:buSzPct val="80000"/>
              <a:buFont typeface="Noto Symbol"/>
              <a:buChar char="⦿"/>
            </a:pPr>
            <a:r>
              <a:rPr lang="en-US" sz="2800" b="0" i="0" u="none" strike="noStrike" cap="none" dirty="0">
                <a:solidFill>
                  <a:srgbClr val="000000"/>
                </a:solidFill>
                <a:latin typeface="Arial"/>
                <a:ea typeface="Arial"/>
                <a:cs typeface="Arial"/>
                <a:sym typeface="Arial"/>
              </a:rPr>
              <a:t>The air temperature at the location of the freshly placed concrete is below 35°F and the concrete has not yet attained an age of 72 hours or an age of 48 hours when using high-early concrete. If the mix contains fly ash or slag the concrete must be protected for 7 days.</a:t>
            </a:r>
          </a:p>
        </p:txBody>
      </p:sp>
    </p:spTree>
    <p:extLst>
      <p:ext uri="{BB962C8B-B14F-4D97-AF65-F5344CB8AC3E}">
        <p14:creationId xmlns:p14="http://schemas.microsoft.com/office/powerpoint/2010/main" val="1484648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5334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420-7 (B) Heated Enclosures</a:t>
            </a:r>
          </a:p>
        </p:txBody>
      </p:sp>
      <p:sp>
        <p:nvSpPr>
          <p:cNvPr id="107" name="Shape 107"/>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Immediately enclose Portland cement concrete that is placed when the air temperature is below 35°F, and Portland cement concrete that has not yet attained an age of 72 hours before the air temperature falls below 35°F, with a housing consisting of canvas or other approved material.</a:t>
            </a:r>
          </a:p>
        </p:txBody>
      </p:sp>
    </p:spTree>
    <p:extLst>
      <p:ext uri="{BB962C8B-B14F-4D97-AF65-F5344CB8AC3E}">
        <p14:creationId xmlns:p14="http://schemas.microsoft.com/office/powerpoint/2010/main" val="4042455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381000"/>
            <a:ext cx="8229600" cy="1219199"/>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Heated Enclosures</a:t>
            </a:r>
          </a:p>
        </p:txBody>
      </p:sp>
      <p:sp>
        <p:nvSpPr>
          <p:cNvPr id="113" name="Shape 113"/>
          <p:cNvSpPr txBox="1">
            <a:spLocks noGrp="1"/>
          </p:cNvSpPr>
          <p:nvPr>
            <p:ph type="body" idx="1"/>
          </p:nvPr>
        </p:nvSpPr>
        <p:spPr>
          <a:xfrm>
            <a:off x="457200" y="16002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dirty="0">
                <a:solidFill>
                  <a:srgbClr val="000000"/>
                </a:solidFill>
                <a:latin typeface="Arial"/>
                <a:ea typeface="Arial"/>
                <a:cs typeface="Arial"/>
                <a:sym typeface="Arial"/>
              </a:rPr>
              <a:t>Maintain the air surrounding the concrete at a temperature of not less than 50°F nor more than 90°F for the remainder of the 72 hour period. </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dirty="0">
                <a:solidFill>
                  <a:srgbClr val="000000"/>
                </a:solidFill>
                <a:latin typeface="Arial"/>
                <a:ea typeface="Arial"/>
                <a:cs typeface="Arial"/>
                <a:sym typeface="Arial"/>
              </a:rPr>
              <a:t>For high early strength concrete, the time requirement is reduced from 72 hours to 48 hours.</a:t>
            </a:r>
          </a:p>
        </p:txBody>
      </p:sp>
    </p:spTree>
    <p:extLst>
      <p:ext uri="{BB962C8B-B14F-4D97-AF65-F5344CB8AC3E}">
        <p14:creationId xmlns:p14="http://schemas.microsoft.com/office/powerpoint/2010/main" val="2575895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420-7 (C) Insulation</a:t>
            </a:r>
          </a:p>
        </p:txBody>
      </p:sp>
      <p:sp>
        <p:nvSpPr>
          <p:cNvPr id="119" name="Shape 119"/>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When using insulation for cold weather protection, batch concrete for sections 12” or less in thickness as follows:</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Use Type III portland cement without any increase in cement content, or use Type 1 or II portland cement with the cement content increased to 1.80 barrels per cubic yard.</a:t>
            </a:r>
          </a:p>
        </p:txBody>
      </p:sp>
    </p:spTree>
    <p:extLst>
      <p:ext uri="{BB962C8B-B14F-4D97-AF65-F5344CB8AC3E}">
        <p14:creationId xmlns:p14="http://schemas.microsoft.com/office/powerpoint/2010/main" val="1327699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28600" y="457200"/>
            <a:ext cx="8229600" cy="11430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Insulation</a:t>
            </a:r>
          </a:p>
        </p:txBody>
      </p:sp>
      <p:sp>
        <p:nvSpPr>
          <p:cNvPr id="125" name="Shape 125"/>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When the mix includes fly ash, use 572 lbs per cubic yard of cement and a minimum of 172 lbs per cubic yard of fly ash.</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When the mix includes ground granulated blast furnace slag, use a mix containing 465 lbs per cubic yard of cement and 250 lbs per cubic yard of ground granulated blast furnace slag</a:t>
            </a:r>
            <a:r>
              <a:rPr lang="en-US" sz="3000" b="0" i="0" u="none" strike="noStrike" cap="none">
                <a:solidFill>
                  <a:srgbClr val="000000"/>
                </a:solidFill>
                <a:latin typeface="Questrial"/>
                <a:ea typeface="Questrial"/>
                <a:cs typeface="Questrial"/>
                <a:sym typeface="Questrial"/>
              </a:rPr>
              <a:t>. </a:t>
            </a:r>
          </a:p>
        </p:txBody>
      </p:sp>
    </p:spTree>
    <p:extLst>
      <p:ext uri="{BB962C8B-B14F-4D97-AF65-F5344CB8AC3E}">
        <p14:creationId xmlns:p14="http://schemas.microsoft.com/office/powerpoint/2010/main" val="2814397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3810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Insulation (cont.)</a:t>
            </a:r>
          </a:p>
        </p:txBody>
      </p:sp>
      <p:sp>
        <p:nvSpPr>
          <p:cNvPr id="131" name="Shape 131"/>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Should the air under the insulation fall below 50°F during the protection period, immediately cover the concrete with canvas and framework and apply heat uniformly at a rate such that the air surrounding the concrete is not less than 50°F for the remainder of the protection period.</a:t>
            </a:r>
          </a:p>
        </p:txBody>
      </p:sp>
    </p:spTree>
    <p:extLst>
      <p:ext uri="{BB962C8B-B14F-4D97-AF65-F5344CB8AC3E}">
        <p14:creationId xmlns:p14="http://schemas.microsoft.com/office/powerpoint/2010/main" val="1699466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4572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420-14 BRIDGE DECKS</a:t>
            </a:r>
          </a:p>
        </p:txBody>
      </p:sp>
      <p:sp>
        <p:nvSpPr>
          <p:cNvPr id="138" name="Shape 138"/>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dirty="0"/>
              <a:t>DO NOT place bridge deck concrete until the engineer is satisfied that adequate personnel and equipment are present to deliver, place, spread, finish, and cure the concrete within the scheduled time</a:t>
            </a:r>
            <a:endParaRPr lang="en-US" sz="3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56724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3810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Bridge Deck Placing </a:t>
            </a:r>
          </a:p>
        </p:txBody>
      </p:sp>
      <p:sp>
        <p:nvSpPr>
          <p:cNvPr id="145" name="Shape 145"/>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Place concrete in the deck when the concrete temperature at the time of placement is not less than 50°F, nor more than 90°F, except where other temperatures are required by Article 420-7.</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Place concrete at a minimum rate of 35 cubic yards per hour.</a:t>
            </a:r>
          </a:p>
        </p:txBody>
      </p:sp>
    </p:spTree>
    <p:extLst>
      <p:ext uri="{BB962C8B-B14F-4D97-AF65-F5344CB8AC3E}">
        <p14:creationId xmlns:p14="http://schemas.microsoft.com/office/powerpoint/2010/main" val="813608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3810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420-14 (B) Finishing</a:t>
            </a:r>
          </a:p>
        </p:txBody>
      </p:sp>
      <p:sp>
        <p:nvSpPr>
          <p:cNvPr id="151" name="Shape 151"/>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Unless otherwise specified or permitted, use mechanically operated longitudinal or transverse screeds for finishing bridge deck concrete.</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Do not use vibratory screeds unless specifically approved.</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Use readily adjustable screeds with sufficient rigidity and width to strike-off the concrete surface at the required grade.</a:t>
            </a:r>
          </a:p>
        </p:txBody>
      </p:sp>
    </p:spTree>
    <p:extLst>
      <p:ext uri="{BB962C8B-B14F-4D97-AF65-F5344CB8AC3E}">
        <p14:creationId xmlns:p14="http://schemas.microsoft.com/office/powerpoint/2010/main" val="82447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FFFFFF"/>
              </a:buClr>
              <a:buSzPct val="25000"/>
              <a:buFont typeface="Arial "/>
              <a:buNone/>
            </a:pPr>
            <a:r>
              <a:rPr lang="en-US" sz="3600" b="1" i="0" u="none" strike="noStrike" cap="none">
                <a:solidFill>
                  <a:srgbClr val="000000"/>
                </a:solidFill>
                <a:latin typeface="Arial "/>
                <a:ea typeface="Arial "/>
                <a:cs typeface="Arial "/>
                <a:sym typeface="Arial "/>
              </a:rPr>
              <a:t>Paperwork</a:t>
            </a:r>
          </a:p>
        </p:txBody>
      </p:sp>
      <p:sp>
        <p:nvSpPr>
          <p:cNvPr id="77" name="Shape 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274320" marR="0" lvl="0" indent="-274320" algn="l" rtl="0">
              <a:lnSpc>
                <a:spcPct val="100000"/>
              </a:lnSpc>
              <a:spcBef>
                <a:spcPts val="0"/>
              </a:spcBef>
              <a:spcAft>
                <a:spcPts val="0"/>
              </a:spcAft>
              <a:buClr>
                <a:srgbClr val="ABC2C8"/>
              </a:buClr>
              <a:buSzPct val="100000"/>
              <a:buFont typeface="Arial"/>
              <a:buChar char="•"/>
            </a:pPr>
            <a:r>
              <a:rPr lang="en-US" sz="2400" b="0" i="0" u="none" strike="noStrike" cap="none">
                <a:solidFill>
                  <a:srgbClr val="002060"/>
                </a:solidFill>
                <a:latin typeface="Arial "/>
                <a:ea typeface="Arial "/>
                <a:cs typeface="Arial "/>
                <a:sym typeface="Arial "/>
              </a:rPr>
              <a:t>Q3) What forms are sent by a Plant to the Project?</a:t>
            </a:r>
          </a:p>
          <a:p>
            <a:pPr marL="0" marR="0" lvl="0" indent="0" algn="l" rtl="0">
              <a:lnSpc>
                <a:spcPct val="100000"/>
              </a:lnSpc>
              <a:spcBef>
                <a:spcPts val="480"/>
              </a:spcBef>
              <a:spcAft>
                <a:spcPts val="0"/>
              </a:spcAft>
              <a:buClr>
                <a:srgbClr val="ABC2C8"/>
              </a:buClr>
              <a:buSzPct val="25000"/>
              <a:buFont typeface="Arial"/>
              <a:buNone/>
            </a:pPr>
            <a:endParaRPr sz="2400" b="0" i="0" u="none" strike="noStrike" cap="none">
              <a:solidFill>
                <a:srgbClr val="002060"/>
              </a:solidFill>
              <a:latin typeface="Arial "/>
              <a:ea typeface="Arial "/>
              <a:cs typeface="Arial "/>
              <a:sym typeface="Arial "/>
            </a:endParaRPr>
          </a:p>
          <a:p>
            <a:pPr marL="274320" marR="0" lvl="0" indent="-274320" algn="l" rtl="0">
              <a:lnSpc>
                <a:spcPct val="100000"/>
              </a:lnSpc>
              <a:spcBef>
                <a:spcPts val="480"/>
              </a:spcBef>
              <a:spcAft>
                <a:spcPts val="0"/>
              </a:spcAft>
              <a:buClr>
                <a:srgbClr val="ABC2C8"/>
              </a:buClr>
              <a:buSzPct val="100000"/>
              <a:buFont typeface="Arial"/>
              <a:buChar char="•"/>
            </a:pPr>
            <a:r>
              <a:rPr lang="en-US" sz="2400" b="0" i="0" u="none" strike="noStrike" cap="none">
                <a:solidFill>
                  <a:srgbClr val="002060"/>
                </a:solidFill>
                <a:latin typeface="Arial "/>
                <a:ea typeface="Arial "/>
                <a:cs typeface="Arial "/>
                <a:sym typeface="Arial "/>
              </a:rPr>
              <a:t>A3) The plant sends a MT250 with the first and last load each day.  The plant sends a MT903 with every load.</a:t>
            </a:r>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67492"/>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Finishing</a:t>
            </a:r>
          </a:p>
        </p:txBody>
      </p:sp>
      <p:sp>
        <p:nvSpPr>
          <p:cNvPr id="158" name="Shape 158"/>
          <p:cNvSpPr txBox="1">
            <a:spLocks noGrp="1"/>
          </p:cNvSpPr>
          <p:nvPr>
            <p:ph type="body" idx="1"/>
          </p:nvPr>
        </p:nvSpPr>
        <p:spPr>
          <a:xfrm>
            <a:off x="397825" y="13781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During the screening operation, keep an adequate supply of concrete ahead of the screed and maintain a slight excess in front of the screed.</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Operate the screed to obtain a uniform finish over the entire bridge deck.</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Use a minimum of 2 approved work bridges to provide access for the purpose of finishing, testing, straightedging, fogging, and any other operations requiring access to the bridge deck.</a:t>
            </a:r>
          </a:p>
        </p:txBody>
      </p:sp>
    </p:spTree>
    <p:extLst>
      <p:ext uri="{BB962C8B-B14F-4D97-AF65-F5344CB8AC3E}">
        <p14:creationId xmlns:p14="http://schemas.microsoft.com/office/powerpoint/2010/main" val="4183641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3810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Finishing</a:t>
            </a:r>
          </a:p>
        </p:txBody>
      </p:sp>
      <p:sp>
        <p:nvSpPr>
          <p:cNvPr id="165" name="Shape 165"/>
          <p:cNvSpPr txBox="1">
            <a:spLocks noGrp="1"/>
          </p:cNvSpPr>
          <p:nvPr>
            <p:ph type="body" idx="1"/>
          </p:nvPr>
        </p:nvSpPr>
        <p:spPr>
          <a:xfrm>
            <a:off x="457200" y="1526558"/>
            <a:ext cx="8229600" cy="4572000"/>
          </a:xfrm>
          <a:prstGeom prst="rect">
            <a:avLst/>
          </a:prstGeom>
          <a:noFill/>
          <a:ln>
            <a:noFill/>
          </a:ln>
        </p:spPr>
        <p:txBody>
          <a:bodyPr lIns="91425" tIns="45700" rIns="91425" bIns="45700" anchor="t" anchorCtr="0">
            <a:noAutofit/>
          </a:bodyPr>
          <a:lstStyle/>
          <a:p>
            <a:pPr marL="448056" marR="0" lvl="0" indent="-384556" algn="l" rtl="0">
              <a:lnSpc>
                <a:spcPct val="9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Provide on site fogging equipment which is capable of applying water to the concrete in the form of a fine mist in sufficient quantity to curb the effects of rapid evaporation of mixing water resulting from wind, high temperature, or low humidity, or a combination of these factors.</a:t>
            </a:r>
          </a:p>
          <a:p>
            <a:pPr marL="448056" marR="0" lvl="0" indent="-384556" algn="l" rtl="0">
              <a:lnSpc>
                <a:spcPct val="9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Do not apply the moisture from the nozzle under pressure directly upon the concrete and do not allow it to accumulate on the surface in a quantity sufficient to cause a flow.</a:t>
            </a:r>
          </a:p>
        </p:txBody>
      </p:sp>
    </p:spTree>
    <p:extLst>
      <p:ext uri="{BB962C8B-B14F-4D97-AF65-F5344CB8AC3E}">
        <p14:creationId xmlns:p14="http://schemas.microsoft.com/office/powerpoint/2010/main" val="2989016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Finishing</a:t>
            </a:r>
          </a:p>
        </p:txBody>
      </p:sp>
      <p:sp>
        <p:nvSpPr>
          <p:cNvPr id="171" name="Shape 171"/>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Unless otherwise indicated on the plans, groove bridge decks. Produce grooves that are perpendicular to the centerline of the bridge.</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Continuously remove all slurry or other residue resulting from the grooving operation from the bridge deck by vacuum pick-up or other approved methods. </a:t>
            </a:r>
          </a:p>
        </p:txBody>
      </p:sp>
    </p:spTree>
    <p:extLst>
      <p:ext uri="{BB962C8B-B14F-4D97-AF65-F5344CB8AC3E}">
        <p14:creationId xmlns:p14="http://schemas.microsoft.com/office/powerpoint/2010/main" val="32728435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381000"/>
            <a:ext cx="8229600" cy="1219199"/>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420-14 (C) Inspection</a:t>
            </a:r>
          </a:p>
        </p:txBody>
      </p:sp>
      <p:sp>
        <p:nvSpPr>
          <p:cNvPr id="177" name="Shape 177"/>
          <p:cNvSpPr txBox="1">
            <a:spLocks noGrp="1"/>
          </p:cNvSpPr>
          <p:nvPr>
            <p:ph type="body" idx="1"/>
          </p:nvPr>
        </p:nvSpPr>
        <p:spPr>
          <a:xfrm>
            <a:off x="457200" y="1676400"/>
            <a:ext cx="8229600" cy="4572000"/>
          </a:xfrm>
          <a:prstGeom prst="rect">
            <a:avLst/>
          </a:prstGeom>
          <a:noFill/>
          <a:ln>
            <a:noFill/>
          </a:ln>
        </p:spPr>
        <p:txBody>
          <a:bodyPr lIns="91425" tIns="45700" rIns="91425" bIns="45700" anchor="t" anchorCtr="0">
            <a:noAutofit/>
          </a:bodyPr>
          <a:lstStyle/>
          <a:p>
            <a:pPr marL="448056" marR="0" lvl="0" indent="-384556" algn="l" rtl="0">
              <a:lnSpc>
                <a:spcPct val="9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After the deck concrete is in place for a minimum of 2 days, test the concrete for soundness and bonding of the metal stay-in-place forms by sounding with a hammer as directed. </a:t>
            </a:r>
          </a:p>
          <a:p>
            <a:pPr marL="448056" marR="0" lvl="0" indent="-384556" algn="l" rtl="0">
              <a:lnSpc>
                <a:spcPct val="9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For a minimum of 50% of the individual form panels, as selected by the Engineer, hammer test over the entire area of the panel.</a:t>
            </a:r>
          </a:p>
          <a:p>
            <a:pPr marL="448056" marR="0" lvl="0" indent="-384556" algn="l" rtl="0">
              <a:lnSpc>
                <a:spcPct val="9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In areas of doubtful soundness, remove the forms for visual inspection after the pour attains a minimum compressive strength of 2400 psi.</a:t>
            </a:r>
          </a:p>
        </p:txBody>
      </p:sp>
    </p:spTree>
    <p:extLst>
      <p:ext uri="{BB962C8B-B14F-4D97-AF65-F5344CB8AC3E}">
        <p14:creationId xmlns:p14="http://schemas.microsoft.com/office/powerpoint/2010/main" val="846721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457200"/>
            <a:ext cx="8229600" cy="1104107"/>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Inspection</a:t>
            </a:r>
          </a:p>
        </p:txBody>
      </p:sp>
      <p:sp>
        <p:nvSpPr>
          <p:cNvPr id="183" name="Shape 183"/>
          <p:cNvSpPr txBox="1">
            <a:spLocks noGrp="1"/>
          </p:cNvSpPr>
          <p:nvPr>
            <p:ph type="body" idx="1"/>
          </p:nvPr>
        </p:nvSpPr>
        <p:spPr>
          <a:xfrm>
            <a:off x="457200" y="16764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As soon as the forms are removed, allow the Engineer to examine for cavities, honeycombing and other defects. </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If irregularities are found, and in the opinion of the Engineer these irregularities do not justify rejection of the work, repair the concrete as directed. </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Remove and repair all unsatisfactory concrete as directed.</a:t>
            </a:r>
          </a:p>
        </p:txBody>
      </p:sp>
    </p:spTree>
    <p:extLst>
      <p:ext uri="{BB962C8B-B14F-4D97-AF65-F5344CB8AC3E}">
        <p14:creationId xmlns:p14="http://schemas.microsoft.com/office/powerpoint/2010/main" val="16603478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057400" y="762000"/>
            <a:ext cx="7086600" cy="1047748"/>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420-15 Curing Concrete</a:t>
            </a:r>
          </a:p>
        </p:txBody>
      </p:sp>
      <p:sp>
        <p:nvSpPr>
          <p:cNvPr id="190" name="Shape 190"/>
          <p:cNvSpPr txBox="1">
            <a:spLocks noGrp="1"/>
          </p:cNvSpPr>
          <p:nvPr>
            <p:ph type="body" idx="1"/>
          </p:nvPr>
        </p:nvSpPr>
        <p:spPr>
          <a:xfrm>
            <a:off x="228600" y="1981200"/>
            <a:ext cx="8610599" cy="4038599"/>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79999"/>
              <a:buFont typeface="Arial"/>
              <a:buChar char="●"/>
            </a:pPr>
            <a:r>
              <a:rPr lang="en-US" sz="3200" b="0" i="0" u="none" strike="noStrike" cap="none">
                <a:solidFill>
                  <a:srgbClr val="000000"/>
                </a:solidFill>
                <a:latin typeface="Arial"/>
                <a:ea typeface="Arial"/>
                <a:cs typeface="Arial"/>
                <a:sym typeface="Arial"/>
              </a:rPr>
              <a:t>Unless otherwise specified in the contract, use of membrane curing compounds on the bridge deck is not permitted unless permitted in conjunction with the polyethylene sheeting method or on concrete which is to receive epoxy protective coating in accordance with 420-18.</a:t>
            </a:r>
          </a:p>
          <a:p>
            <a:pPr marL="448056" marR="0" lvl="0" indent="-384556" algn="l" rtl="0">
              <a:lnSpc>
                <a:spcPct val="100000"/>
              </a:lnSpc>
              <a:spcBef>
                <a:spcPts val="720"/>
              </a:spcBef>
              <a:spcAft>
                <a:spcPts val="0"/>
              </a:spcAft>
              <a:buClr>
                <a:schemeClr val="accent1"/>
              </a:buClr>
              <a:buSzPct val="25000"/>
              <a:buFont typeface="Arial"/>
              <a:buNone/>
            </a:pPr>
            <a:r>
              <a:rPr lang="en-US" sz="3600" b="0" i="0" u="none" strike="noStrike" cap="none">
                <a:solidFill>
                  <a:srgbClr val="000000"/>
                </a:solidFill>
                <a:latin typeface="Arial"/>
                <a:ea typeface="Arial"/>
                <a:cs typeface="Arial"/>
                <a:sym typeface="Arial"/>
              </a:rPr>
              <a:t>	</a:t>
            </a:r>
          </a:p>
        </p:txBody>
      </p:sp>
    </p:spTree>
    <p:extLst>
      <p:ext uri="{BB962C8B-B14F-4D97-AF65-F5344CB8AC3E}">
        <p14:creationId xmlns:p14="http://schemas.microsoft.com/office/powerpoint/2010/main" val="822398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600200" y="914400"/>
            <a:ext cx="7086600" cy="1047748"/>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Curing Concrete</a:t>
            </a:r>
          </a:p>
        </p:txBody>
      </p:sp>
      <p:sp>
        <p:nvSpPr>
          <p:cNvPr id="197" name="Shape 197"/>
          <p:cNvSpPr txBox="1">
            <a:spLocks noGrp="1"/>
          </p:cNvSpPr>
          <p:nvPr>
            <p:ph type="body" idx="1"/>
          </p:nvPr>
        </p:nvSpPr>
        <p:spPr>
          <a:xfrm>
            <a:off x="228600" y="2362200"/>
            <a:ext cx="8610599" cy="4038599"/>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79999"/>
              <a:buFont typeface="Arial"/>
              <a:buChar char="●"/>
            </a:pPr>
            <a:r>
              <a:rPr lang="en-US" sz="3600" b="0" i="0" u="none" strike="noStrike" cap="none">
                <a:solidFill>
                  <a:srgbClr val="000000"/>
                </a:solidFill>
                <a:latin typeface="Arial"/>
                <a:ea typeface="Arial"/>
                <a:cs typeface="Arial"/>
                <a:sym typeface="Arial"/>
              </a:rPr>
              <a:t>Curing temperature is defined as the atmospheric temperature taken in the shade away from artificial heat, with the exception that it is the temperature surrounding the concrete where the concrete is protected in accordance with Article 420-7.</a:t>
            </a:r>
          </a:p>
          <a:p>
            <a:pPr marL="448056" marR="0" lvl="0" indent="-384556" algn="l" rtl="0">
              <a:lnSpc>
                <a:spcPct val="100000"/>
              </a:lnSpc>
              <a:spcBef>
                <a:spcPts val="720"/>
              </a:spcBef>
              <a:spcAft>
                <a:spcPts val="0"/>
              </a:spcAft>
              <a:buClr>
                <a:schemeClr val="accent1"/>
              </a:buClr>
              <a:buSzPct val="25000"/>
              <a:buFont typeface="Arial"/>
              <a:buNone/>
            </a:pPr>
            <a:r>
              <a:rPr lang="en-US" sz="3600" b="0" i="0" u="none" strike="noStrike" cap="none">
                <a:solidFill>
                  <a:srgbClr val="000000"/>
                </a:solidFill>
                <a:latin typeface="Arial"/>
                <a:ea typeface="Arial"/>
                <a:cs typeface="Arial"/>
                <a:sym typeface="Arial"/>
              </a:rPr>
              <a:t>	</a:t>
            </a:r>
          </a:p>
        </p:txBody>
      </p:sp>
    </p:spTree>
    <p:extLst>
      <p:ext uri="{BB962C8B-B14F-4D97-AF65-F5344CB8AC3E}">
        <p14:creationId xmlns:p14="http://schemas.microsoft.com/office/powerpoint/2010/main" val="878409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905000" y="533400"/>
            <a:ext cx="7086600" cy="1047748"/>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Curing Concrete</a:t>
            </a:r>
          </a:p>
        </p:txBody>
      </p:sp>
      <p:sp>
        <p:nvSpPr>
          <p:cNvPr id="204" name="Shape 204"/>
          <p:cNvSpPr txBox="1">
            <a:spLocks noGrp="1"/>
          </p:cNvSpPr>
          <p:nvPr>
            <p:ph type="body" idx="1"/>
          </p:nvPr>
        </p:nvSpPr>
        <p:spPr>
          <a:xfrm>
            <a:off x="228600" y="1676400"/>
            <a:ext cx="8610599" cy="4648199"/>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79999"/>
              <a:buFont typeface="Arial"/>
              <a:buChar char="●"/>
            </a:pPr>
            <a:r>
              <a:rPr lang="en-US" sz="3600" b="1" i="0" u="none" strike="noStrike" cap="none" dirty="0">
                <a:solidFill>
                  <a:srgbClr val="000000"/>
                </a:solidFill>
                <a:latin typeface="Arial"/>
                <a:ea typeface="Arial"/>
                <a:cs typeface="Arial"/>
                <a:sym typeface="Arial"/>
              </a:rPr>
              <a:t>A curing day </a:t>
            </a:r>
            <a:r>
              <a:rPr lang="en-US" sz="3600" b="0" i="0" u="none" strike="noStrike" cap="none" dirty="0">
                <a:solidFill>
                  <a:srgbClr val="000000"/>
                </a:solidFill>
                <a:latin typeface="Arial"/>
                <a:ea typeface="Arial"/>
                <a:cs typeface="Arial"/>
                <a:sym typeface="Arial"/>
              </a:rPr>
              <a:t>is defined as any consecutive 24-hour period, beginning when the manipulation of each separate mass is complete, during which the air temperature adjacent to the mass does not fall below 40°F.</a:t>
            </a:r>
          </a:p>
          <a:p>
            <a:pPr marL="448056" marR="0" lvl="0" indent="-384556" algn="l" rtl="0">
              <a:lnSpc>
                <a:spcPct val="100000"/>
              </a:lnSpc>
              <a:spcBef>
                <a:spcPts val="720"/>
              </a:spcBef>
              <a:spcAft>
                <a:spcPts val="0"/>
              </a:spcAft>
              <a:buClr>
                <a:srgbClr val="000000"/>
              </a:buClr>
              <a:buSzPct val="79999"/>
              <a:buFont typeface="Arial"/>
              <a:buChar char="●"/>
            </a:pPr>
            <a:r>
              <a:rPr lang="en-US" sz="3600" b="0" i="0" u="none" strike="noStrike" cap="none" dirty="0">
                <a:solidFill>
                  <a:srgbClr val="000000"/>
                </a:solidFill>
                <a:latin typeface="Arial"/>
                <a:ea typeface="Arial"/>
                <a:cs typeface="Arial"/>
                <a:sym typeface="Arial"/>
              </a:rPr>
              <a:t>After placing the concrete, cure it for a period of </a:t>
            </a:r>
            <a:r>
              <a:rPr lang="en-US" sz="3600" b="1" i="0" u="none" strike="noStrike" cap="none" dirty="0">
                <a:solidFill>
                  <a:srgbClr val="000000"/>
                </a:solidFill>
                <a:latin typeface="Arial"/>
                <a:ea typeface="Arial"/>
                <a:cs typeface="Arial"/>
                <a:sym typeface="Arial"/>
              </a:rPr>
              <a:t>7 full curing days</a:t>
            </a:r>
            <a:r>
              <a:rPr lang="en-US" sz="3600" b="0" i="0" u="none" strike="noStrike" cap="none" dirty="0">
                <a:solidFill>
                  <a:srgbClr val="000000"/>
                </a:solidFill>
                <a:latin typeface="Arial"/>
                <a:ea typeface="Arial"/>
                <a:cs typeface="Arial"/>
                <a:sym typeface="Arial"/>
              </a:rPr>
              <a:t>.</a:t>
            </a:r>
          </a:p>
          <a:p>
            <a:pPr marL="448056" marR="0" lvl="0" indent="-384556" algn="l" rtl="0">
              <a:lnSpc>
                <a:spcPct val="100000"/>
              </a:lnSpc>
              <a:spcBef>
                <a:spcPts val="720"/>
              </a:spcBef>
              <a:spcAft>
                <a:spcPts val="0"/>
              </a:spcAft>
              <a:buClr>
                <a:schemeClr val="accent1"/>
              </a:buClr>
              <a:buSzPct val="25000"/>
              <a:buFont typeface="Arial"/>
              <a:buNone/>
            </a:pPr>
            <a:r>
              <a:rPr lang="en-US" sz="3600" b="0" i="0" u="none" strike="noStrike" cap="none" dirty="0">
                <a:solidFill>
                  <a:srgbClr val="000000"/>
                </a:solidFill>
                <a:latin typeface="Questrial"/>
                <a:ea typeface="Questrial"/>
                <a:cs typeface="Questrial"/>
                <a:sym typeface="Questrial"/>
              </a:rPr>
              <a:t>	</a:t>
            </a:r>
          </a:p>
        </p:txBody>
      </p:sp>
    </p:spTree>
    <p:extLst>
      <p:ext uri="{BB962C8B-B14F-4D97-AF65-F5344CB8AC3E}">
        <p14:creationId xmlns:p14="http://schemas.microsoft.com/office/powerpoint/2010/main" val="27991257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905000" y="381000"/>
            <a:ext cx="7086600" cy="1047748"/>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Curing Concrete</a:t>
            </a:r>
          </a:p>
        </p:txBody>
      </p:sp>
      <p:sp>
        <p:nvSpPr>
          <p:cNvPr id="211" name="Shape 211"/>
          <p:cNvSpPr txBox="1">
            <a:spLocks noGrp="1"/>
          </p:cNvSpPr>
          <p:nvPr>
            <p:ph type="body" idx="1"/>
          </p:nvPr>
        </p:nvSpPr>
        <p:spPr>
          <a:xfrm>
            <a:off x="228600" y="1219200"/>
            <a:ext cx="8610599" cy="57912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79999"/>
              <a:buFont typeface="Arial"/>
              <a:buChar char="●"/>
            </a:pPr>
            <a:r>
              <a:rPr lang="en-US" sz="3600" b="0" i="0" u="none" strike="noStrike" cap="none">
                <a:solidFill>
                  <a:srgbClr val="000000"/>
                </a:solidFill>
                <a:latin typeface="Arial"/>
                <a:ea typeface="Arial"/>
                <a:cs typeface="Arial"/>
                <a:sym typeface="Arial"/>
              </a:rPr>
              <a:t>Take all reasonable precautions to prevent plastic shrinkage cracking of the concrete, including the provision of wind screens, fogging, application of an approved temporary liquid moisture barrier, or the early application of temporary wet coverings to minimize moisture loss.</a:t>
            </a:r>
          </a:p>
          <a:p>
            <a:pPr marL="448056" marR="0" lvl="0" indent="-384556" algn="l" rtl="0">
              <a:lnSpc>
                <a:spcPct val="100000"/>
              </a:lnSpc>
              <a:spcBef>
                <a:spcPts val="720"/>
              </a:spcBef>
              <a:spcAft>
                <a:spcPts val="0"/>
              </a:spcAft>
              <a:buClr>
                <a:schemeClr val="accent1"/>
              </a:buClr>
              <a:buSzPct val="25000"/>
              <a:buFont typeface="Arial"/>
              <a:buNone/>
            </a:pPr>
            <a:r>
              <a:rPr lang="en-US" sz="3600" b="0" i="0" u="none" strike="noStrike" cap="none">
                <a:solidFill>
                  <a:schemeClr val="lt1"/>
                </a:solidFill>
                <a:latin typeface="Arial"/>
                <a:ea typeface="Arial"/>
                <a:cs typeface="Arial"/>
                <a:sym typeface="Arial"/>
              </a:rPr>
              <a:t>	</a:t>
            </a:r>
          </a:p>
        </p:txBody>
      </p:sp>
    </p:spTree>
    <p:extLst>
      <p:ext uri="{BB962C8B-B14F-4D97-AF65-F5344CB8AC3E}">
        <p14:creationId xmlns:p14="http://schemas.microsoft.com/office/powerpoint/2010/main" val="312802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5334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Curing Methods-Water</a:t>
            </a:r>
          </a:p>
        </p:txBody>
      </p:sp>
      <p:sp>
        <p:nvSpPr>
          <p:cNvPr id="218" name="Shape 218"/>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dirty="0">
                <a:solidFill>
                  <a:srgbClr val="000000"/>
                </a:solidFill>
                <a:latin typeface="Arial"/>
                <a:ea typeface="Arial"/>
                <a:cs typeface="Arial"/>
                <a:sym typeface="Arial"/>
              </a:rPr>
              <a:t>Keep the concrete continuously wet by the application of water for a minimum period of 7 curing days after placing the concrete.</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dirty="0">
                <a:solidFill>
                  <a:srgbClr val="000000"/>
                </a:solidFill>
                <a:latin typeface="Arial"/>
                <a:ea typeface="Arial"/>
                <a:cs typeface="Arial"/>
                <a:sym typeface="Arial"/>
              </a:rPr>
              <a:t>DO NOT apply the moisture from a nozzle under pressure directly upon the concrete and do not allow it to accumulate on the concrete in a quantity sufficient to cause a flow or wash the surface.</a:t>
            </a:r>
          </a:p>
        </p:txBody>
      </p:sp>
    </p:spTree>
    <p:extLst>
      <p:ext uri="{BB962C8B-B14F-4D97-AF65-F5344CB8AC3E}">
        <p14:creationId xmlns:p14="http://schemas.microsoft.com/office/powerpoint/2010/main" val="419462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subTitle" idx="1"/>
          </p:nvPr>
        </p:nvSpPr>
        <p:spPr>
          <a:xfrm>
            <a:off x="11751619" y="4723781"/>
            <a:ext cx="3600450" cy="1771650"/>
          </a:xfrm>
          <a:prstGeom prst="rect">
            <a:avLst/>
          </a:prstGeom>
          <a:noFill/>
          <a:ln>
            <a:noFill/>
          </a:ln>
        </p:spPr>
        <p:txBody>
          <a:bodyPr lIns="68569" tIns="34275" rIns="68569" bIns="34275" anchor="t" anchorCtr="0">
            <a:noAutofit/>
          </a:bodyPr>
          <a:lstStyle/>
          <a:p>
            <a:pPr>
              <a:spcBef>
                <a:spcPts val="0"/>
              </a:spcBef>
              <a:spcAft>
                <a:spcPts val="450"/>
              </a:spcAft>
              <a:buClr>
                <a:schemeClr val="lt2"/>
              </a:buClr>
              <a:buSzPct val="25000"/>
            </a:pPr>
            <a:endParaRPr sz="4050" b="1" i="1">
              <a:solidFill>
                <a:schemeClr val="lt2"/>
              </a:solidFill>
              <a:latin typeface="Arial "/>
              <a:ea typeface="Arial "/>
              <a:cs typeface="Arial "/>
              <a:sym typeface="Arial "/>
            </a:endParaRPr>
          </a:p>
        </p:txBody>
      </p:sp>
      <p:sp>
        <p:nvSpPr>
          <p:cNvPr id="29" name="Shape 29"/>
          <p:cNvSpPr txBox="1">
            <a:spLocks noGrp="1"/>
          </p:cNvSpPr>
          <p:nvPr>
            <p:ph type="ctrTitle"/>
          </p:nvPr>
        </p:nvSpPr>
        <p:spPr>
          <a:xfrm>
            <a:off x="2514600" y="2971801"/>
            <a:ext cx="4343400" cy="800099"/>
          </a:xfrm>
          <a:prstGeom prst="rect">
            <a:avLst/>
          </a:prstGeom>
          <a:noFill/>
          <a:ln>
            <a:noFill/>
          </a:ln>
        </p:spPr>
        <p:txBody>
          <a:bodyPr lIns="68569" tIns="34275" rIns="68569" bIns="34275" anchor="b" anchorCtr="0">
            <a:noAutofit/>
          </a:bodyPr>
          <a:lstStyle/>
          <a:p>
            <a:pPr marL="0" indent="0" algn="ctr">
              <a:buClr>
                <a:schemeClr val="lt1"/>
              </a:buClr>
              <a:buSzPct val="25000"/>
              <a:buNone/>
            </a:pPr>
            <a:r>
              <a:rPr lang="en-US" sz="4500">
                <a:latin typeface="Arial Narrow"/>
                <a:ea typeface="Arial Narrow"/>
                <a:cs typeface="Arial Narrow"/>
                <a:sym typeface="Arial Narrow"/>
              </a:rPr>
              <a:t>INTRODUCTION TO PORTLAND CEMENT CONCRETE</a:t>
            </a:r>
          </a:p>
        </p:txBody>
      </p:sp>
      <p:pic>
        <p:nvPicPr>
          <p:cNvPr id="30" name="Shape 30"/>
          <p:cNvPicPr preferRelativeResize="0"/>
          <p:nvPr/>
        </p:nvPicPr>
        <p:blipFill rotWithShape="1">
          <a:blip r:embed="rId3">
            <a:alphaModFix/>
          </a:blip>
          <a:srcRect/>
          <a:stretch/>
        </p:blipFill>
        <p:spPr>
          <a:xfrm>
            <a:off x="2628900" y="5372100"/>
            <a:ext cx="1207294" cy="1213247"/>
          </a:xfrm>
          <a:prstGeom prst="rect">
            <a:avLst/>
          </a:prstGeom>
          <a:noFill/>
          <a:ln>
            <a:noFill/>
          </a:ln>
        </p:spPr>
      </p:pic>
    </p:spTree>
    <p:extLst>
      <p:ext uri="{BB962C8B-B14F-4D97-AF65-F5344CB8AC3E}">
        <p14:creationId xmlns:p14="http://schemas.microsoft.com/office/powerpoint/2010/main" val="1246501314"/>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4572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Membrane Curing Compound </a:t>
            </a:r>
          </a:p>
        </p:txBody>
      </p:sp>
      <p:sp>
        <p:nvSpPr>
          <p:cNvPr id="225" name="Shape 225"/>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Use clear curing compound to which a fugitive dye is added for color contrast on bridge superstructures and substructures, and on retaining walls.</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Apply the curing compound after the surface finishing is complete, and immediately after the free surface moisture disappears.</a:t>
            </a:r>
          </a:p>
        </p:txBody>
      </p:sp>
    </p:spTree>
    <p:extLst>
      <p:ext uri="{BB962C8B-B14F-4D97-AF65-F5344CB8AC3E}">
        <p14:creationId xmlns:p14="http://schemas.microsoft.com/office/powerpoint/2010/main" val="3691936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1219200" y="685800"/>
            <a:ext cx="7086600" cy="1066799"/>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3800" b="0" i="0" u="sng" strike="noStrike" cap="none">
                <a:solidFill>
                  <a:schemeClr val="dk1"/>
                </a:solidFill>
                <a:latin typeface="Arial"/>
                <a:ea typeface="Arial"/>
                <a:cs typeface="Arial"/>
                <a:sym typeface="Arial"/>
              </a:rPr>
              <a:t>Membrane Curing Compound </a:t>
            </a:r>
          </a:p>
        </p:txBody>
      </p:sp>
      <p:sp>
        <p:nvSpPr>
          <p:cNvPr id="232" name="Shape 232"/>
          <p:cNvSpPr txBox="1">
            <a:spLocks noGrp="1"/>
          </p:cNvSpPr>
          <p:nvPr>
            <p:ph type="body" idx="1"/>
          </p:nvPr>
        </p:nvSpPr>
        <p:spPr>
          <a:xfrm>
            <a:off x="685800" y="1674425"/>
            <a:ext cx="7772400" cy="41148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Apply curing compound at a rate of coverage recommended by manufacturer or as directed, but not less than 1 gallon per 150 sq ft of surface area.</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Protect the concrete surfaces to which the compound is applied from abrasion or other damage that results in perforation of the membrane film for 7 curing days after placing the concrete.</a:t>
            </a:r>
          </a:p>
        </p:txBody>
      </p:sp>
    </p:spTree>
    <p:extLst>
      <p:ext uri="{BB962C8B-B14F-4D97-AF65-F5344CB8AC3E}">
        <p14:creationId xmlns:p14="http://schemas.microsoft.com/office/powerpoint/2010/main" val="20425644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3810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Polyethylene Sheeting</a:t>
            </a:r>
          </a:p>
        </p:txBody>
      </p:sp>
      <p:sp>
        <p:nvSpPr>
          <p:cNvPr id="239" name="Shape 239"/>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Use sheeting which provides a complete continuous cover of the entire surface.</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Lap the sheets a minimum of 12” and securely weigh down or cement together in such a manner as to provide a waterproof joint.</a:t>
            </a:r>
          </a:p>
        </p:txBody>
      </p:sp>
    </p:spTree>
    <p:extLst>
      <p:ext uri="{BB962C8B-B14F-4D97-AF65-F5344CB8AC3E}">
        <p14:creationId xmlns:p14="http://schemas.microsoft.com/office/powerpoint/2010/main" val="1964315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4572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Questrial"/>
              <a:buNone/>
            </a:pPr>
            <a:r>
              <a:rPr lang="en-US" sz="4200" b="0" i="0" u="sng" strike="noStrike" cap="none">
                <a:solidFill>
                  <a:schemeClr val="dk1"/>
                </a:solidFill>
                <a:latin typeface="Questrial"/>
                <a:ea typeface="Questrial"/>
                <a:cs typeface="Questrial"/>
                <a:sym typeface="Questrial"/>
              </a:rPr>
              <a:t>Forms In Place</a:t>
            </a:r>
          </a:p>
        </p:txBody>
      </p:sp>
      <p:sp>
        <p:nvSpPr>
          <p:cNvPr id="246" name="Shape 246"/>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Questrial"/>
                <a:ea typeface="Questrial"/>
                <a:cs typeface="Questrial"/>
                <a:sym typeface="Questrial"/>
              </a:rPr>
              <a:t>If electing to leave forms in place for a part of the curing period and using one of the other methods of curing for the remainder of the curing period, keep the concrete surfaces wet during transition between curing methods.</a:t>
            </a:r>
          </a:p>
        </p:txBody>
      </p:sp>
    </p:spTree>
    <p:extLst>
      <p:ext uri="{BB962C8B-B14F-4D97-AF65-F5344CB8AC3E}">
        <p14:creationId xmlns:p14="http://schemas.microsoft.com/office/powerpoint/2010/main" val="1701040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609600"/>
            <a:ext cx="8686800" cy="1276349"/>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3600" b="0" i="0" u="sng" strike="noStrike" cap="none">
                <a:solidFill>
                  <a:schemeClr val="dk1"/>
                </a:solidFill>
                <a:latin typeface="Arial"/>
                <a:ea typeface="Arial"/>
                <a:cs typeface="Arial"/>
                <a:sym typeface="Arial"/>
              </a:rPr>
              <a:t>420-16 Removal of Forms and Falsework</a:t>
            </a:r>
          </a:p>
        </p:txBody>
      </p:sp>
      <p:sp>
        <p:nvSpPr>
          <p:cNvPr id="253" name="Shape 253"/>
          <p:cNvSpPr txBox="1">
            <a:spLocks noGrp="1"/>
          </p:cNvSpPr>
          <p:nvPr>
            <p:ph type="body" idx="1"/>
          </p:nvPr>
        </p:nvSpPr>
        <p:spPr>
          <a:xfrm>
            <a:off x="0" y="1981200"/>
            <a:ext cx="7772400" cy="41148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Do not remove forms and falsework for the portions listed in Table 420-1 until the concrete attains the compressive strength shown.</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Bridge Deck Slabs- 3,000 psi</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Top and Wall of Box Culvert – 2,400 psi</a:t>
            </a:r>
          </a:p>
          <a:p>
            <a:pPr marL="448056" marR="0" lvl="0" indent="-232155" algn="l" rtl="0">
              <a:lnSpc>
                <a:spcPct val="100000"/>
              </a:lnSpc>
              <a:spcBef>
                <a:spcPts val="600"/>
              </a:spcBef>
              <a:spcAft>
                <a:spcPts val="0"/>
              </a:spcAft>
              <a:buClr>
                <a:schemeClr val="accent1"/>
              </a:buClr>
              <a:buFont typeface="Noto Symbol"/>
              <a:buNone/>
            </a:pPr>
            <a:endParaRPr sz="30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113255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381000"/>
            <a:ext cx="8229600" cy="1256507"/>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Removal of Forms</a:t>
            </a:r>
          </a:p>
        </p:txBody>
      </p:sp>
      <p:sp>
        <p:nvSpPr>
          <p:cNvPr id="259" name="Shape 259"/>
          <p:cNvSpPr txBox="1">
            <a:spLocks noGrp="1"/>
          </p:cNvSpPr>
          <p:nvPr>
            <p:ph type="body" idx="1"/>
          </p:nvPr>
        </p:nvSpPr>
        <p:spPr>
          <a:xfrm>
            <a:off x="457200" y="16002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Remove forms for parapets, walls less than 10 feet in height, curb faces on bridge superstructure, and vertical loads that do not carry loads, any time after 3 hours if the concrete is set sufficiently to permit form removal without damage to the member.</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Do not remove forms used for insulation before the expiration of the minimum protective period.</a:t>
            </a:r>
          </a:p>
        </p:txBody>
      </p:sp>
    </p:spTree>
    <p:extLst>
      <p:ext uri="{BB962C8B-B14F-4D97-AF65-F5344CB8AC3E}">
        <p14:creationId xmlns:p14="http://schemas.microsoft.com/office/powerpoint/2010/main" val="35252814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92075" y="611793"/>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420-20 Placing Load on Structure Members</a:t>
            </a:r>
          </a:p>
        </p:txBody>
      </p:sp>
      <p:sp>
        <p:nvSpPr>
          <p:cNvPr id="266" name="Shape 266"/>
          <p:cNvSpPr txBox="1">
            <a:spLocks noGrp="1"/>
          </p:cNvSpPr>
          <p:nvPr>
            <p:ph type="body" idx="1"/>
          </p:nvPr>
        </p:nvSpPr>
        <p:spPr>
          <a:xfrm>
            <a:off x="457200" y="2438400"/>
            <a:ext cx="8229600" cy="3962399"/>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700" b="0" i="0" u="none" strike="noStrike" cap="none">
                <a:solidFill>
                  <a:srgbClr val="000000"/>
                </a:solidFill>
                <a:latin typeface="Arial"/>
                <a:ea typeface="Arial"/>
                <a:cs typeface="Arial"/>
                <a:sym typeface="Arial"/>
              </a:rPr>
              <a:t>Do not place beams or girders on concrete substructures until the concrete in the substructure develops a minimum compressive strength of 2,400 psi.</a:t>
            </a:r>
          </a:p>
          <a:p>
            <a:pPr marL="448056" marR="0" lvl="0" indent="-384556" algn="l" rtl="0">
              <a:lnSpc>
                <a:spcPct val="100000"/>
              </a:lnSpc>
              <a:spcBef>
                <a:spcPts val="560"/>
              </a:spcBef>
              <a:spcAft>
                <a:spcPts val="0"/>
              </a:spcAft>
              <a:buClr>
                <a:srgbClr val="000000"/>
              </a:buClr>
              <a:buSzPct val="80000"/>
              <a:buFont typeface="Noto Symbol"/>
              <a:buChar char="⦿"/>
            </a:pPr>
            <a:r>
              <a:rPr lang="en-US" sz="2700" b="0" i="0" u="none" strike="noStrike" cap="none">
                <a:solidFill>
                  <a:srgbClr val="000000"/>
                </a:solidFill>
                <a:latin typeface="Arial"/>
                <a:ea typeface="Arial"/>
                <a:cs typeface="Arial"/>
                <a:sym typeface="Arial"/>
              </a:rPr>
              <a:t>Do not place vehicles or construction equipment on a </a:t>
            </a:r>
            <a:r>
              <a:rPr lang="en-US" sz="2700" b="1" i="0" u="none" strike="noStrike" cap="none">
                <a:solidFill>
                  <a:srgbClr val="000000"/>
                </a:solidFill>
                <a:latin typeface="Arial"/>
                <a:ea typeface="Arial"/>
                <a:cs typeface="Arial"/>
                <a:sym typeface="Arial"/>
              </a:rPr>
              <a:t>BRIDGE DECK</a:t>
            </a:r>
            <a:r>
              <a:rPr lang="en-US" sz="2700" b="0" i="0" u="none" strike="noStrike" cap="none">
                <a:solidFill>
                  <a:srgbClr val="000000"/>
                </a:solidFill>
                <a:latin typeface="Arial"/>
                <a:ea typeface="Arial"/>
                <a:cs typeface="Arial"/>
                <a:sym typeface="Arial"/>
              </a:rPr>
              <a:t> until the deck concrete develops the minimum specified 28 day compressive strength and attains an age of at least 14 curing days</a:t>
            </a:r>
            <a:r>
              <a:rPr lang="en-US" sz="2700" b="0" i="0" u="none" strike="noStrike" cap="none">
                <a:solidFill>
                  <a:srgbClr val="000000"/>
                </a:solidFill>
                <a:latin typeface="Questrial"/>
                <a:ea typeface="Questrial"/>
                <a:cs typeface="Questrial"/>
                <a:sym typeface="Questrial"/>
              </a:rPr>
              <a:t>.</a:t>
            </a:r>
          </a:p>
        </p:txBody>
      </p:sp>
    </p:spTree>
    <p:extLst>
      <p:ext uri="{BB962C8B-B14F-4D97-AF65-F5344CB8AC3E}">
        <p14:creationId xmlns:p14="http://schemas.microsoft.com/office/powerpoint/2010/main" val="32051513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36200" y="583893"/>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Placing Load on Structure Members</a:t>
            </a:r>
            <a:r>
              <a:rPr lang="en-US" sz="4000" b="0" i="0" u="none" strike="noStrike" cap="none">
                <a:solidFill>
                  <a:schemeClr val="dk1"/>
                </a:solidFill>
                <a:latin typeface="Arial"/>
                <a:ea typeface="Arial"/>
                <a:cs typeface="Arial"/>
                <a:sym typeface="Arial"/>
              </a:rPr>
              <a:t>	</a:t>
            </a:r>
            <a:r>
              <a:rPr lang="en-US" sz="4000" b="0" i="0" u="none" strike="noStrike" cap="none">
                <a:solidFill>
                  <a:schemeClr val="dk1"/>
                </a:solidFill>
                <a:latin typeface="Questrial"/>
                <a:ea typeface="Questrial"/>
                <a:cs typeface="Questrial"/>
                <a:sym typeface="Questrial"/>
              </a:rPr>
              <a:t>	</a:t>
            </a:r>
            <a:r>
              <a:rPr lang="en-US" sz="4000" b="0" i="0" u="none" strike="noStrike" cap="none">
                <a:solidFill>
                  <a:srgbClr val="D1FA56"/>
                </a:solidFill>
                <a:latin typeface="Questrial"/>
                <a:ea typeface="Questrial"/>
                <a:cs typeface="Questrial"/>
                <a:sym typeface="Questrial"/>
              </a:rPr>
              <a:t>	</a:t>
            </a:r>
          </a:p>
        </p:txBody>
      </p:sp>
      <p:sp>
        <p:nvSpPr>
          <p:cNvPr id="272" name="Shape 272"/>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Construction equipment is allowed on bridge </a:t>
            </a:r>
            <a:r>
              <a:rPr lang="en-US" sz="2800" b="1" i="0" u="none" strike="noStrike" cap="none">
                <a:solidFill>
                  <a:srgbClr val="000000"/>
                </a:solidFill>
                <a:latin typeface="Arial"/>
                <a:ea typeface="Arial"/>
                <a:cs typeface="Arial"/>
                <a:sym typeface="Arial"/>
              </a:rPr>
              <a:t>APPROACH SLABS</a:t>
            </a:r>
            <a:r>
              <a:rPr lang="en-US" sz="2800" b="0" i="0" u="none" strike="noStrike" cap="none">
                <a:solidFill>
                  <a:srgbClr val="000000"/>
                </a:solidFill>
                <a:latin typeface="Arial"/>
                <a:ea typeface="Arial"/>
                <a:cs typeface="Arial"/>
                <a:sym typeface="Arial"/>
              </a:rPr>
              <a:t> after the slab concrete develops a compressive strength of at least 3,000 psi and attains an age of at least 7 curing days.</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Do not abruptly start or stop concrete trucks on bridge deck.</a:t>
            </a:r>
          </a:p>
          <a:p>
            <a:pPr marL="448056" marR="0" lvl="0" indent="-384556" algn="l" rtl="0">
              <a:lnSpc>
                <a:spcPct val="100000"/>
              </a:lnSpc>
              <a:spcBef>
                <a:spcPts val="560"/>
              </a:spcBef>
              <a:spcAft>
                <a:spcPts val="0"/>
              </a:spcAft>
              <a:buClr>
                <a:srgbClr val="000000"/>
              </a:buClr>
              <a:buSzPct val="80000"/>
              <a:buFont typeface="Noto Symbol"/>
              <a:buChar char="⦿"/>
            </a:pPr>
            <a:r>
              <a:rPr lang="en-US" sz="2800" b="0" i="0" u="none" strike="noStrike" cap="none">
                <a:solidFill>
                  <a:srgbClr val="000000"/>
                </a:solidFill>
                <a:latin typeface="Arial"/>
                <a:ea typeface="Arial"/>
                <a:cs typeface="Arial"/>
                <a:sym typeface="Arial"/>
              </a:rPr>
              <a:t>Do not mix concrete in the truck while on the deck.</a:t>
            </a:r>
          </a:p>
        </p:txBody>
      </p:sp>
    </p:spTree>
    <p:extLst>
      <p:ext uri="{BB962C8B-B14F-4D97-AF65-F5344CB8AC3E}">
        <p14:creationId xmlns:p14="http://schemas.microsoft.com/office/powerpoint/2010/main" val="212194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81000" y="762000"/>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1" i="0" u="sng" strike="noStrike" cap="none">
                <a:solidFill>
                  <a:schemeClr val="dk1"/>
                </a:solidFill>
                <a:latin typeface="Arial"/>
                <a:ea typeface="Arial"/>
                <a:cs typeface="Arial"/>
                <a:sym typeface="Arial"/>
              </a:rPr>
              <a:t>NCDOT STANDARD SPECIFICATIONS</a:t>
            </a:r>
          </a:p>
        </p:txBody>
      </p:sp>
      <p:sp>
        <p:nvSpPr>
          <p:cNvPr id="278" name="Shape 278"/>
          <p:cNvSpPr txBox="1">
            <a:spLocks noGrp="1"/>
          </p:cNvSpPr>
          <p:nvPr>
            <p:ph type="body" idx="1"/>
          </p:nvPr>
        </p:nvSpPr>
        <p:spPr>
          <a:xfrm>
            <a:off x="457200" y="216195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Division 10: Materials, Section 1000</a:t>
            </a:r>
          </a:p>
        </p:txBody>
      </p:sp>
    </p:spTree>
    <p:extLst>
      <p:ext uri="{BB962C8B-B14F-4D97-AF65-F5344CB8AC3E}">
        <p14:creationId xmlns:p14="http://schemas.microsoft.com/office/powerpoint/2010/main" val="10310923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5334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1000-1 Description</a:t>
            </a:r>
          </a:p>
        </p:txBody>
      </p:sp>
      <p:sp>
        <p:nvSpPr>
          <p:cNvPr id="285" name="Shape 285"/>
          <p:cNvSpPr txBox="1">
            <a:spLocks noGrp="1"/>
          </p:cNvSpPr>
          <p:nvPr>
            <p:ph type="body" idx="1"/>
          </p:nvPr>
        </p:nvSpPr>
        <p:spPr>
          <a:xfrm>
            <a:off x="457200" y="1600200"/>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Mixes for all portland cement concrete covered by this section shall be designed by a Certified Concrete Mix Design Technician.</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When concrete being placed in one pour is furnished by more than one concrete plant, use the same mix for all concrete, including sources of cement, sand, stone, pozzolan, and admixture.</a:t>
            </a:r>
          </a:p>
        </p:txBody>
      </p:sp>
    </p:spTree>
    <p:extLst>
      <p:ext uri="{BB962C8B-B14F-4D97-AF65-F5344CB8AC3E}">
        <p14:creationId xmlns:p14="http://schemas.microsoft.com/office/powerpoint/2010/main" val="333556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2343150" y="274638"/>
            <a:ext cx="4457699" cy="1143000"/>
          </a:xfrm>
          <a:prstGeom prst="rect">
            <a:avLst/>
          </a:prstGeom>
          <a:noFill/>
          <a:ln>
            <a:noFill/>
          </a:ln>
        </p:spPr>
        <p:txBody>
          <a:bodyPr lIns="68569" tIns="34275" rIns="68569" bIns="34275" anchor="b" anchorCtr="0">
            <a:noAutofit/>
          </a:bodyPr>
          <a:lstStyle/>
          <a:p>
            <a:pPr>
              <a:buClr>
                <a:schemeClr val="lt1"/>
              </a:buClr>
              <a:buSzPct val="25000"/>
            </a:pPr>
            <a:r>
              <a:rPr lang="en-US" sz="4050" b="1" i="1">
                <a:latin typeface="Arial "/>
                <a:ea typeface="Arial "/>
                <a:cs typeface="Arial "/>
                <a:sym typeface="Arial "/>
              </a:rPr>
              <a:t>Class Goals</a:t>
            </a:r>
            <a:r>
              <a:rPr lang="en-US" sz="4050" b="1" i="1">
                <a:solidFill>
                  <a:schemeClr val="lt1"/>
                </a:solidFill>
                <a:latin typeface="Arial "/>
                <a:ea typeface="Arial "/>
                <a:cs typeface="Arial "/>
                <a:sym typeface="Arial "/>
              </a:rPr>
              <a:t>?</a:t>
            </a:r>
          </a:p>
        </p:txBody>
      </p:sp>
      <p:sp>
        <p:nvSpPr>
          <p:cNvPr id="36" name="Shape 36"/>
          <p:cNvSpPr txBox="1">
            <a:spLocks noGrp="1"/>
          </p:cNvSpPr>
          <p:nvPr>
            <p:ph type="body" idx="1"/>
          </p:nvPr>
        </p:nvSpPr>
        <p:spPr>
          <a:xfrm>
            <a:off x="2571750" y="1600201"/>
            <a:ext cx="4371974" cy="4114799"/>
          </a:xfrm>
          <a:prstGeom prst="rect">
            <a:avLst/>
          </a:prstGeom>
          <a:noFill/>
          <a:ln>
            <a:noFill/>
          </a:ln>
        </p:spPr>
        <p:txBody>
          <a:bodyPr lIns="68569" tIns="34275" rIns="68569" bIns="34275" anchor="t" anchorCtr="0">
            <a:noAutofit/>
          </a:bodyPr>
          <a:lstStyle/>
          <a:p>
            <a:pPr marL="257175" indent="-257175">
              <a:lnSpc>
                <a:spcPct val="90000"/>
              </a:lnSpc>
              <a:spcBef>
                <a:spcPts val="0"/>
              </a:spcBef>
              <a:buClr>
                <a:srgbClr val="000000"/>
              </a:buClr>
              <a:buSzPct val="100000"/>
              <a:buFont typeface="Courier New"/>
              <a:buChar char="o"/>
            </a:pPr>
            <a:r>
              <a:rPr lang="en-US" sz="3000"/>
              <a:t>To get NCDOT Certified.</a:t>
            </a:r>
          </a:p>
          <a:p>
            <a:pPr marL="257175" indent="-257175">
              <a:lnSpc>
                <a:spcPct val="90000"/>
              </a:lnSpc>
              <a:spcBef>
                <a:spcPts val="1050"/>
              </a:spcBef>
              <a:buClr>
                <a:srgbClr val="000000"/>
              </a:buClr>
              <a:buSzPct val="100000"/>
              <a:buFont typeface="Courier New"/>
              <a:buChar char="o"/>
            </a:pPr>
            <a:r>
              <a:rPr lang="en-US" sz="3000"/>
              <a:t>To get ACI Certified.</a:t>
            </a:r>
          </a:p>
          <a:p>
            <a:pPr marL="257175" indent="-257175">
              <a:lnSpc>
                <a:spcPct val="90000"/>
              </a:lnSpc>
              <a:spcBef>
                <a:spcPts val="1050"/>
              </a:spcBef>
              <a:buClr>
                <a:srgbClr val="000000"/>
              </a:buClr>
              <a:buSzPct val="100000"/>
              <a:buFont typeface="Courier New"/>
              <a:buChar char="o"/>
            </a:pPr>
            <a:r>
              <a:rPr lang="en-US" sz="3000"/>
              <a:t>To learn the basics of concrete.</a:t>
            </a:r>
          </a:p>
        </p:txBody>
      </p:sp>
    </p:spTree>
    <p:extLst>
      <p:ext uri="{BB962C8B-B14F-4D97-AF65-F5344CB8AC3E}">
        <p14:creationId xmlns:p14="http://schemas.microsoft.com/office/powerpoint/2010/main" val="1912542225"/>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04800" y="476250"/>
            <a:ext cx="8839199" cy="1276349"/>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3600" b="0" i="0" u="sng" strike="noStrike" cap="none">
                <a:solidFill>
                  <a:schemeClr val="dk1"/>
                </a:solidFill>
                <a:latin typeface="Arial"/>
                <a:ea typeface="Arial"/>
                <a:cs typeface="Arial"/>
                <a:sym typeface="Arial"/>
              </a:rPr>
              <a:t>1000-4(A) Composition and Design</a:t>
            </a:r>
          </a:p>
        </p:txBody>
      </p:sp>
      <p:sp>
        <p:nvSpPr>
          <p:cNvPr id="292" name="Shape 292"/>
          <p:cNvSpPr txBox="1">
            <a:spLocks noGrp="1"/>
          </p:cNvSpPr>
          <p:nvPr>
            <p:ph type="body" idx="1"/>
          </p:nvPr>
        </p:nvSpPr>
        <p:spPr>
          <a:xfrm>
            <a:off x="0" y="1981200"/>
            <a:ext cx="7772400" cy="41148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Submit mix designs in terms of saturated surface dry weights on M&amp;T Form 312U at least 35 days prior to proposed use.</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Adjust batch proportions to compensate for surface moisture contained in the aggregates at the time of batching.</a:t>
            </a:r>
          </a:p>
        </p:txBody>
      </p:sp>
    </p:spTree>
    <p:extLst>
      <p:ext uri="{BB962C8B-B14F-4D97-AF65-F5344CB8AC3E}">
        <p14:creationId xmlns:p14="http://schemas.microsoft.com/office/powerpoint/2010/main" val="33333254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81000" y="5334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Composition and Design</a:t>
            </a:r>
          </a:p>
        </p:txBody>
      </p:sp>
      <p:sp>
        <p:nvSpPr>
          <p:cNvPr id="299" name="Shape 299"/>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Changes in the saturated surface dry mix proportions will not be permitted unless revised mix designs have been submitted to the Engineer and approved.</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The Engineer will review the mix design for compliance with the Specifications and notify the contractor as to its acceptability. </a:t>
            </a:r>
          </a:p>
        </p:txBody>
      </p:sp>
    </p:spTree>
    <p:extLst>
      <p:ext uri="{BB962C8B-B14F-4D97-AF65-F5344CB8AC3E}">
        <p14:creationId xmlns:p14="http://schemas.microsoft.com/office/powerpoint/2010/main" val="501727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533400" y="5334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1000-4(B) Air Entrainment</a:t>
            </a:r>
          </a:p>
        </p:txBody>
      </p:sp>
      <p:sp>
        <p:nvSpPr>
          <p:cNvPr id="306" name="Shape 306"/>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Add an air entraining agent at the time of mixing to produce an air content in the freshly mixed concrete of 6.0 percent plus or minus 1.5 percent when tested at the job site. </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Air entrainment may be added at the job site when permitted by the Engineer.</a:t>
            </a:r>
          </a:p>
        </p:txBody>
      </p:sp>
    </p:spTree>
    <p:extLst>
      <p:ext uri="{BB962C8B-B14F-4D97-AF65-F5344CB8AC3E}">
        <p14:creationId xmlns:p14="http://schemas.microsoft.com/office/powerpoint/2010/main" val="37437179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1000-4(B)Strength of Concrete</a:t>
            </a:r>
          </a:p>
        </p:txBody>
      </p:sp>
      <p:sp>
        <p:nvSpPr>
          <p:cNvPr id="313" name="Shape 313"/>
          <p:cNvSpPr txBox="1">
            <a:spLocks noGrp="1"/>
          </p:cNvSpPr>
          <p:nvPr>
            <p:ph type="body" idx="1"/>
          </p:nvPr>
        </p:nvSpPr>
        <p:spPr>
          <a:xfrm>
            <a:off x="457200" y="1615633"/>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The compressive strength of the concrete will be considered the average compressive strength test results of two 6” x 12” cylinders, or two 4” x 8” cylinders if the aggregate size is not larger than 57 or 57M</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The average compressive strength of the concrete test cylinders must meet or exceed the minimum strength specified in Table 1000-1.</a:t>
            </a:r>
          </a:p>
        </p:txBody>
      </p:sp>
    </p:spTree>
    <p:extLst>
      <p:ext uri="{BB962C8B-B14F-4D97-AF65-F5344CB8AC3E}">
        <p14:creationId xmlns:p14="http://schemas.microsoft.com/office/powerpoint/2010/main" val="322866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685800"/>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1000-4(D)Temperature Requirements</a:t>
            </a:r>
          </a:p>
        </p:txBody>
      </p:sp>
      <p:sp>
        <p:nvSpPr>
          <p:cNvPr id="320" name="Shape 320"/>
          <p:cNvSpPr txBox="1">
            <a:spLocks noGrp="1"/>
          </p:cNvSpPr>
          <p:nvPr>
            <p:ph type="body" idx="1"/>
          </p:nvPr>
        </p:nvSpPr>
        <p:spPr>
          <a:xfrm>
            <a:off x="457200" y="2438400"/>
            <a:ext cx="8229600" cy="2689192"/>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The concrete temperature at the time of placing in the forms shall not be less than 50°F nor more than 95°F except where other temperatures are required by Articles 420-8, 420-9 and 420-15.</a:t>
            </a:r>
          </a:p>
        </p:txBody>
      </p:sp>
    </p:spTree>
    <p:extLst>
      <p:ext uri="{BB962C8B-B14F-4D97-AF65-F5344CB8AC3E}">
        <p14:creationId xmlns:p14="http://schemas.microsoft.com/office/powerpoint/2010/main" val="38774460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609600"/>
            <a:ext cx="8229600" cy="1399031"/>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Temperature Requirements</a:t>
            </a:r>
          </a:p>
        </p:txBody>
      </p:sp>
      <p:sp>
        <p:nvSpPr>
          <p:cNvPr id="327" name="Shape 327"/>
          <p:cNvSpPr txBox="1">
            <a:spLocks noGrp="1"/>
          </p:cNvSpPr>
          <p:nvPr>
            <p:ph type="body" idx="1"/>
          </p:nvPr>
        </p:nvSpPr>
        <p:spPr>
          <a:xfrm>
            <a:off x="457200" y="1882808"/>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Do not place concrete without permission when the air temperature measured at the location of the concrete operation in the shade away from artificial heat is below 35°F. </a:t>
            </a:r>
          </a:p>
        </p:txBody>
      </p:sp>
    </p:spTree>
    <p:extLst>
      <p:ext uri="{BB962C8B-B14F-4D97-AF65-F5344CB8AC3E}">
        <p14:creationId xmlns:p14="http://schemas.microsoft.com/office/powerpoint/2010/main" val="10920370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457200"/>
            <a:ext cx="8229600" cy="1180306"/>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Temperature Requirements</a:t>
            </a:r>
          </a:p>
        </p:txBody>
      </p:sp>
      <p:sp>
        <p:nvSpPr>
          <p:cNvPr id="334" name="Shape 334"/>
          <p:cNvSpPr txBox="1">
            <a:spLocks noGrp="1"/>
          </p:cNvSpPr>
          <p:nvPr>
            <p:ph type="body" idx="1"/>
          </p:nvPr>
        </p:nvSpPr>
        <p:spPr>
          <a:xfrm>
            <a:off x="457200" y="1576033"/>
            <a:ext cx="8229600" cy="4572000"/>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When such permission is granted, uniformly heat the aggregates and/or water to a temperature not higher than 150°F.</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Do not place heated concrete in the forms if the temperature is less than 55°F or more than 80°F.</a:t>
            </a:r>
          </a:p>
        </p:txBody>
      </p:sp>
    </p:spTree>
    <p:extLst>
      <p:ext uri="{BB962C8B-B14F-4D97-AF65-F5344CB8AC3E}">
        <p14:creationId xmlns:p14="http://schemas.microsoft.com/office/powerpoint/2010/main" val="112778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81000" y="838200"/>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200" b="0" i="0" u="sng" strike="noStrike" cap="none">
                <a:solidFill>
                  <a:schemeClr val="dk1"/>
                </a:solidFill>
                <a:latin typeface="Arial"/>
                <a:ea typeface="Arial"/>
                <a:cs typeface="Arial"/>
                <a:sym typeface="Arial"/>
              </a:rPr>
              <a:t>1000-4(E)Elapsed Time for Placing Concrete</a:t>
            </a:r>
          </a:p>
        </p:txBody>
      </p:sp>
      <p:sp>
        <p:nvSpPr>
          <p:cNvPr id="341" name="Shape 341"/>
          <p:cNvSpPr txBox="1">
            <a:spLocks noGrp="1"/>
          </p:cNvSpPr>
          <p:nvPr>
            <p:ph type="body" idx="1"/>
          </p:nvPr>
        </p:nvSpPr>
        <p:spPr>
          <a:xfrm>
            <a:off x="457200" y="2590800"/>
            <a:ext cx="8229600" cy="3755992"/>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Regulate delivery so that the maximum interval between the placing of batches at the work site does not exceed 20 minutes. </a:t>
            </a:r>
          </a:p>
          <a:p>
            <a:pPr marL="448056" marR="0" lvl="0" indent="-384556" algn="l" rtl="0">
              <a:lnSpc>
                <a:spcPct val="100000"/>
              </a:lnSpc>
              <a:spcBef>
                <a:spcPts val="60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Place concrete before the time between adding the mixing water to the mix and placing the concrete in the forms does not exceed that set forth in Table 1000-2.</a:t>
            </a:r>
          </a:p>
        </p:txBody>
      </p:sp>
    </p:spTree>
    <p:extLst>
      <p:ext uri="{BB962C8B-B14F-4D97-AF65-F5344CB8AC3E}">
        <p14:creationId xmlns:p14="http://schemas.microsoft.com/office/powerpoint/2010/main" val="18000432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593193"/>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1000-4(F)Use of Set Retarding Admixtures</a:t>
            </a:r>
          </a:p>
        </p:txBody>
      </p:sp>
      <p:sp>
        <p:nvSpPr>
          <p:cNvPr id="348" name="Shape 348"/>
          <p:cNvSpPr txBox="1">
            <a:spLocks noGrp="1"/>
          </p:cNvSpPr>
          <p:nvPr>
            <p:ph type="body" idx="1"/>
          </p:nvPr>
        </p:nvSpPr>
        <p:spPr>
          <a:xfrm>
            <a:off x="457200" y="2362200"/>
            <a:ext cx="8229600" cy="3146392"/>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3000" b="0" i="0" u="none" strike="noStrike" cap="none">
                <a:solidFill>
                  <a:srgbClr val="000000"/>
                </a:solidFill>
                <a:latin typeface="Arial"/>
                <a:ea typeface="Arial"/>
                <a:cs typeface="Arial"/>
                <a:sym typeface="Arial"/>
              </a:rPr>
              <a:t>Use an approved set retarding admixture in all concrete placed in the superstructure of bridges such that the concrete will remain workable until the entire operation of placing and finishing, including corrective measures, if necessary, has been completed.</a:t>
            </a:r>
          </a:p>
        </p:txBody>
      </p:sp>
    </p:spTree>
    <p:extLst>
      <p:ext uri="{BB962C8B-B14F-4D97-AF65-F5344CB8AC3E}">
        <p14:creationId xmlns:p14="http://schemas.microsoft.com/office/powerpoint/2010/main" val="11313935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81000" y="609600"/>
            <a:ext cx="8229600" cy="1398900"/>
          </a:xfrm>
          <a:prstGeom prst="rect">
            <a:avLst/>
          </a:prstGeom>
          <a:noFill/>
          <a:ln>
            <a:noFill/>
          </a:ln>
        </p:spPr>
        <p:txBody>
          <a:bodyPr lIns="91425" tIns="45700" rIns="91425" bIns="45700" anchor="ctr" anchorCtr="0">
            <a:noAutofit/>
          </a:bodyPr>
          <a:lstStyle/>
          <a:p>
            <a:pPr marL="484632" marR="0" lvl="0" indent="-2031" algn="l" rtl="0">
              <a:lnSpc>
                <a:spcPct val="100000"/>
              </a:lnSpc>
              <a:spcBef>
                <a:spcPts val="0"/>
              </a:spcBef>
              <a:spcAft>
                <a:spcPts val="0"/>
              </a:spcAft>
              <a:buClr>
                <a:srgbClr val="D1FA56"/>
              </a:buClr>
              <a:buSzPct val="25000"/>
              <a:buFont typeface="Arial"/>
              <a:buNone/>
            </a:pPr>
            <a:r>
              <a:rPr lang="en-US" sz="4000" b="0" i="0" u="sng" strike="noStrike" cap="none">
                <a:solidFill>
                  <a:schemeClr val="dk1"/>
                </a:solidFill>
                <a:latin typeface="Arial"/>
                <a:ea typeface="Arial"/>
                <a:cs typeface="Arial"/>
                <a:sym typeface="Arial"/>
              </a:rPr>
              <a:t>1000-4(H) Use of Calcium Chloride</a:t>
            </a:r>
          </a:p>
        </p:txBody>
      </p:sp>
      <p:sp>
        <p:nvSpPr>
          <p:cNvPr id="354" name="Shape 354"/>
          <p:cNvSpPr txBox="1">
            <a:spLocks noGrp="1"/>
          </p:cNvSpPr>
          <p:nvPr>
            <p:ph type="body" idx="1"/>
          </p:nvPr>
        </p:nvSpPr>
        <p:spPr>
          <a:xfrm>
            <a:off x="457200" y="2133600"/>
            <a:ext cx="8229600" cy="4420866"/>
          </a:xfrm>
          <a:prstGeom prst="rect">
            <a:avLst/>
          </a:prstGeom>
          <a:noFill/>
          <a:ln>
            <a:noFill/>
          </a:ln>
        </p:spPr>
        <p:txBody>
          <a:bodyPr lIns="91425" tIns="45700" rIns="91425" bIns="45700" anchor="t" anchorCtr="0">
            <a:noAutofit/>
          </a:bodyPr>
          <a:lstStyle/>
          <a:p>
            <a:pPr marL="448056" marR="0" lvl="0" indent="-384556" algn="l" rtl="0">
              <a:lnSpc>
                <a:spcPct val="100000"/>
              </a:lnSpc>
              <a:spcBef>
                <a:spcPts val="0"/>
              </a:spcBef>
              <a:spcAft>
                <a:spcPts val="0"/>
              </a:spcAft>
              <a:buClr>
                <a:srgbClr val="000000"/>
              </a:buClr>
              <a:buSzPct val="80000"/>
              <a:buFont typeface="Noto Symbol"/>
              <a:buChar char="⦿"/>
            </a:pPr>
            <a:r>
              <a:rPr lang="en-US" sz="2700" b="0" i="0" u="none" strike="noStrike" cap="none">
                <a:solidFill>
                  <a:srgbClr val="000000"/>
                </a:solidFill>
                <a:latin typeface="Arial"/>
                <a:ea typeface="Arial"/>
                <a:cs typeface="Arial"/>
                <a:sym typeface="Arial"/>
              </a:rPr>
              <a:t>Calcium chloride may be used as a set accelerating agent where permitted by the Engineer.</a:t>
            </a:r>
          </a:p>
          <a:p>
            <a:pPr marL="448056" marR="0" lvl="0" indent="-384556" algn="l" rtl="0">
              <a:lnSpc>
                <a:spcPct val="100000"/>
              </a:lnSpc>
              <a:spcBef>
                <a:spcPts val="560"/>
              </a:spcBef>
              <a:spcAft>
                <a:spcPts val="0"/>
              </a:spcAft>
              <a:buClr>
                <a:srgbClr val="000000"/>
              </a:buClr>
              <a:buSzPct val="80000"/>
              <a:buFont typeface="Noto Symbol"/>
              <a:buChar char="⦿"/>
            </a:pPr>
            <a:r>
              <a:rPr lang="en-US" sz="2700" b="0" i="0" u="none" strike="noStrike" cap="none">
                <a:solidFill>
                  <a:srgbClr val="000000"/>
                </a:solidFill>
                <a:latin typeface="Arial"/>
                <a:ea typeface="Arial"/>
                <a:cs typeface="Arial"/>
                <a:sym typeface="Arial"/>
              </a:rPr>
              <a:t>Do not use calcium chloride where steel reinforcement, metal conduit, or other metals will be in contact with the concrete.</a:t>
            </a:r>
          </a:p>
          <a:p>
            <a:pPr marL="448056" marR="0" lvl="0" indent="-384556" algn="l" rtl="0">
              <a:lnSpc>
                <a:spcPct val="100000"/>
              </a:lnSpc>
              <a:spcBef>
                <a:spcPts val="560"/>
              </a:spcBef>
              <a:spcAft>
                <a:spcPts val="0"/>
              </a:spcAft>
              <a:buClr>
                <a:srgbClr val="000000"/>
              </a:buClr>
              <a:buSzPct val="80000"/>
              <a:buFont typeface="Noto Symbol"/>
              <a:buChar char="⦿"/>
            </a:pPr>
            <a:r>
              <a:rPr lang="en-US" sz="2700" b="0" i="0" u="none" strike="noStrike" cap="none">
                <a:solidFill>
                  <a:srgbClr val="000000"/>
                </a:solidFill>
                <a:latin typeface="Arial"/>
                <a:ea typeface="Arial"/>
                <a:cs typeface="Arial"/>
                <a:sym typeface="Arial"/>
              </a:rPr>
              <a:t>Provide cold weather protection for concrete containing calcium chloride in the same manner as is provided for concrete without calcium chloride.</a:t>
            </a:r>
          </a:p>
        </p:txBody>
      </p:sp>
    </p:spTree>
    <p:extLst>
      <p:ext uri="{BB962C8B-B14F-4D97-AF65-F5344CB8AC3E}">
        <p14:creationId xmlns:p14="http://schemas.microsoft.com/office/powerpoint/2010/main" val="26907766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88E4DDBF4776AA43B4CCBE01BA1EA8AC" ma:contentTypeVersion="4" ma:contentTypeDescription="Create a new document." ma:contentTypeScope="" ma:versionID="55ceedd60ef3c651e4c46e56831d7c06">
  <xsd:schema xmlns:xsd="http://www.w3.org/2001/XMLSchema" xmlns:xs="http://www.w3.org/2001/XMLSchema" xmlns:p="http://schemas.microsoft.com/office/2006/metadata/properties" xmlns:ns1="http://schemas.microsoft.com/sharepoint/v3" xmlns:ns2="27ac4dc4-0bc1-4fba-bef3-5dfb861cdb4f" xmlns:ns3="http://schemas.microsoft.com/sharepoint/v4" xmlns:ns4="16f00c2e-ac5c-418b-9f13-a0771dbd417d" xmlns:ns5="a5daf7b7-def5-43d0-a06f-db4f50c96efe" targetNamespace="http://schemas.microsoft.com/office/2006/metadata/properties" ma:root="true" ma:fieldsID="d7a37d5be4456a8c6b3c34b4c2560da9" ns1:_="" ns2:_="" ns3:_="" ns4:_="" ns5:_="">
    <xsd:import namespace="http://schemas.microsoft.com/sharepoint/v3"/>
    <xsd:import namespace="27ac4dc4-0bc1-4fba-bef3-5dfb861cdb4f"/>
    <xsd:import namespace="http://schemas.microsoft.com/sharepoint/v4"/>
    <xsd:import namespace="16f00c2e-ac5c-418b-9f13-a0771dbd417d"/>
    <xsd:import namespace="a5daf7b7-def5-43d0-a06f-db4f50c96efe"/>
    <xsd:element name="properties">
      <xsd:complexType>
        <xsd:sequence>
          <xsd:element name="documentManagement">
            <xsd:complexType>
              <xsd:all>
                <xsd:element ref="ns2:School" minOccurs="0"/>
                <xsd:element ref="ns3:IconOverlay" minOccurs="0"/>
                <xsd:element ref="ns2:Grades" minOccurs="0"/>
                <xsd:element ref="ns4:_dlc_DocId" minOccurs="0"/>
                <xsd:element ref="ns4:_dlc_DocIdUrl" minOccurs="0"/>
                <xsd:element ref="ns4:_dlc_DocIdPersistId" minOccurs="0"/>
                <xsd:element ref="ns1:URL"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ac4dc4-0bc1-4fba-bef3-5dfb861cdb4f" elementFormDefault="qualified">
    <xsd:import namespace="http://schemas.microsoft.com/office/2006/documentManagement/types"/>
    <xsd:import namespace="http://schemas.microsoft.com/office/infopath/2007/PartnerControls"/>
    <xsd:element name="School" ma:index="8" nillable="true" ma:displayName="School" ma:internalName="School" ma:requiredMultiChoice="true">
      <xsd:complexType>
        <xsd:complexContent>
          <xsd:extension base="dms:MultiChoice">
            <xsd:sequence>
              <xsd:element name="Value" maxOccurs="unbounded" minOccurs="0" nillable="true">
                <xsd:simpleType>
                  <xsd:restriction base="dms:Choice">
                    <xsd:enumeration value="ABC Sampling School"/>
                    <xsd:enumeration value="Aggregate Assessment Certification Program"/>
                    <xsd:enumeration value="Borrow Pit Sampling School"/>
                    <xsd:enumeration value="Bridge Coatings Inspection Level 1"/>
                    <xsd:enumeration value="Concrete Certification Schools"/>
                    <xsd:enumeration value="Concrete Online Material"/>
                    <xsd:enumeration value="Conventional Density Schools"/>
                    <xsd:enumeration value="Conventional Density Assessment Program"/>
                    <xsd:enumeration value="Density Gauge Assessment Certification Program"/>
                    <xsd:enumeration value="Field Welding Inspection Schools"/>
                    <xsd:enumeration value="Field Welder Certification Program"/>
                    <xsd:enumeration value="GeoMaterials Laboratory - Online Self Study"/>
                    <xsd:enumeration value="Nuclear Density Testing – Base, Select, and FDR Materials"/>
                    <xsd:enumeration value="Nuclear Safety and Hazardous Schools"/>
                    <xsd:enumeration value="QMS Asphalt Training School"/>
                    <xsd:enumeration value="QMS Density Gauge Class"/>
                    <xsd:enumeration value="QMS Density Gauge Class - Online Self Study"/>
                    <xsd:enumeration value="QC/QA Aggregate Sampling and Testing Class"/>
                    <xsd:enumeration value="Class Schedule"/>
                    <xsd:enumeration value="Training"/>
                    <xsd:enumeration value="Chemical Stabilization-Subgrade/Base QA"/>
                  </xsd:restriction>
                </xsd:simpleType>
              </xsd:element>
            </xsd:sequence>
          </xsd:extension>
        </xsd:complexContent>
      </xsd:complexType>
    </xsd:element>
    <xsd:element name="Grades" ma:index="10" nillable="true" ma:displayName="Grades" ma:default="0" ma:internalName="Grade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daf7b7-def5-43d0-a06f-db4f50c96efe"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URL xmlns="http://schemas.microsoft.com/sharepoint/v3">
      <Url xsi:nil="true"/>
      <Description xsi:nil="true"/>
    </URL>
    <Grades xmlns="27ac4dc4-0bc1-4fba-bef3-5dfb861cdb4f">false</Grades>
    <School xmlns="27ac4dc4-0bc1-4fba-bef3-5dfb861cdb4f">
      <Value>Concrete Certification Schools</Value>
    </School>
    <_dlc_DocId xmlns="16f00c2e-ac5c-418b-9f13-a0771dbd417d">CONNECT-33-468</_dlc_DocId>
    <_dlc_DocIdUrl xmlns="16f00c2e-ac5c-418b-9f13-a0771dbd417d">
      <Url>https://connect.ncdot.gov/resources/Materials/_layouts/15/DocIdRedir.aspx?ID=CONNECT-33-468</Url>
      <Description>CONNECT-33-468</Description>
    </_dlc_DocIdUrl>
  </documentManagement>
</p:properties>
</file>

<file path=customXml/itemProps1.xml><?xml version="1.0" encoding="utf-8"?>
<ds:datastoreItem xmlns:ds="http://schemas.openxmlformats.org/officeDocument/2006/customXml" ds:itemID="{EA70642C-B0F5-45CA-B2EF-4F119BE44E7E}"/>
</file>

<file path=customXml/itemProps2.xml><?xml version="1.0" encoding="utf-8"?>
<ds:datastoreItem xmlns:ds="http://schemas.openxmlformats.org/officeDocument/2006/customXml" ds:itemID="{B531CEC9-F644-4108-BC33-5EB573992EA4}"/>
</file>

<file path=customXml/itemProps3.xml><?xml version="1.0" encoding="utf-8"?>
<ds:datastoreItem xmlns:ds="http://schemas.openxmlformats.org/officeDocument/2006/customXml" ds:itemID="{58B84E55-7B5A-4F9A-8F3E-214574CD5216}"/>
</file>

<file path=customXml/itemProps4.xml><?xml version="1.0" encoding="utf-8"?>
<ds:datastoreItem xmlns:ds="http://schemas.openxmlformats.org/officeDocument/2006/customXml" ds:itemID="{798DA558-CE64-40B1-9C87-DF225870AE25}"/>
</file>

<file path=customXml/itemProps5.xml><?xml version="1.0" encoding="utf-8"?>
<ds:datastoreItem xmlns:ds="http://schemas.openxmlformats.org/officeDocument/2006/customXml" ds:itemID="{02C56150-DDFA-455D-8523-91A89C5A971F}"/>
</file>

<file path=docProps/app.xml><?xml version="1.0" encoding="utf-8"?>
<Properties xmlns="http://schemas.openxmlformats.org/officeDocument/2006/extended-properties" xmlns:vt="http://schemas.openxmlformats.org/officeDocument/2006/docPropsVTypes">
  <TotalTime>10</TotalTime>
  <Words>9092</Words>
  <Application>Microsoft Office PowerPoint</Application>
  <PresentationFormat>On-screen Show (4:3)</PresentationFormat>
  <Paragraphs>1177</Paragraphs>
  <Slides>203</Slides>
  <Notes>203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203</vt:i4>
      </vt:variant>
    </vt:vector>
  </HeadingPairs>
  <TitlesOfParts>
    <vt:vector size="220" baseType="lpstr">
      <vt:lpstr>Arial</vt:lpstr>
      <vt:lpstr>Courier New</vt:lpstr>
      <vt:lpstr>Calibri</vt:lpstr>
      <vt:lpstr>Georgia</vt:lpstr>
      <vt:lpstr>Verdana</vt:lpstr>
      <vt:lpstr>Times New Roman</vt:lpstr>
      <vt:lpstr>Merriweather</vt:lpstr>
      <vt:lpstr>Trebuchet MS</vt:lpstr>
      <vt:lpstr>Quattrocento</vt:lpstr>
      <vt:lpstr>Source Sans Pro</vt:lpstr>
      <vt:lpstr>Noto Symbol</vt:lpstr>
      <vt:lpstr>Arial Narrow</vt:lpstr>
      <vt:lpstr>Questrial</vt:lpstr>
      <vt:lpstr>Helvetica Neue</vt:lpstr>
      <vt:lpstr>Arial Black</vt:lpstr>
      <vt:lpstr>Arial </vt:lpstr>
      <vt:lpstr>Office Theme</vt:lpstr>
      <vt:lpstr>      WELCOME</vt:lpstr>
      <vt:lpstr>Materials &amp; Tests Contacts</vt:lpstr>
      <vt:lpstr>Concrete Field Technician School</vt:lpstr>
      <vt:lpstr>FREQUENTLY ASKED QUESTIONS</vt:lpstr>
      <vt:lpstr>Certifications</vt:lpstr>
      <vt:lpstr>Paperwork</vt:lpstr>
      <vt:lpstr>Paperwork</vt:lpstr>
      <vt:lpstr>INTRODUCTION TO PORTLAND CEMENT CONCRETE</vt:lpstr>
      <vt:lpstr>Class Goals?</vt:lpstr>
      <vt:lpstr>WHAT IS CONCRETE?</vt:lpstr>
      <vt:lpstr>PORTLAND CEMENT CONCRETE</vt:lpstr>
      <vt:lpstr>CONCRETE INGREDIENTS</vt:lpstr>
      <vt:lpstr>Components of Concrete</vt:lpstr>
      <vt:lpstr>AGGREGATES</vt:lpstr>
      <vt:lpstr>PASTE: Cement, Water and Entrained Air</vt:lpstr>
      <vt:lpstr>Components of Concrete</vt:lpstr>
      <vt:lpstr>Components of Concrete</vt:lpstr>
      <vt:lpstr>HYDRATION</vt:lpstr>
      <vt:lpstr>Desirable Properties of Concrete</vt:lpstr>
      <vt:lpstr>Desirable Properties of Concrete </vt:lpstr>
      <vt:lpstr>      Ingredients In Concrete </vt:lpstr>
      <vt:lpstr>Type I</vt:lpstr>
      <vt:lpstr>Type III</vt:lpstr>
      <vt:lpstr>Type IV</vt:lpstr>
      <vt:lpstr>Properties of Portland Cement</vt:lpstr>
      <vt:lpstr>Properties of Portland Cement (cont.)</vt:lpstr>
      <vt:lpstr>PowerPoint Presentation</vt:lpstr>
      <vt:lpstr>      </vt:lpstr>
      <vt:lpstr>Shipping and Storage</vt:lpstr>
      <vt:lpstr>Initial Set</vt:lpstr>
      <vt:lpstr>Final Set</vt:lpstr>
      <vt:lpstr>Fly Ash</vt:lpstr>
      <vt:lpstr>Pozzolans </vt:lpstr>
      <vt:lpstr>Benefits of Pozzolans</vt:lpstr>
      <vt:lpstr>Benefits of Pozzolans  </vt:lpstr>
      <vt:lpstr>Mixing Water</vt:lpstr>
      <vt:lpstr>Aggregates</vt:lpstr>
      <vt:lpstr>Characteristics of Aggregates</vt:lpstr>
      <vt:lpstr>Characteristics of Aggregates (cont.)</vt:lpstr>
      <vt:lpstr>6. Specific Gravity - is the ratio of its weight to the weight of an equal volume of water at a given temperature </vt:lpstr>
      <vt:lpstr>Admixtures</vt:lpstr>
      <vt:lpstr>NCDOT Common Admixtures</vt:lpstr>
      <vt:lpstr>AIR-ENTRAINING ADMIXTURES</vt:lpstr>
      <vt:lpstr>Effects of Entrained Air</vt:lpstr>
      <vt:lpstr>Factors Affecting Air Content</vt:lpstr>
      <vt:lpstr>Factors Affecting Air Content (cont.)</vt:lpstr>
      <vt:lpstr>RETARDING ADMIXTURES</vt:lpstr>
      <vt:lpstr>WATER-REDUCING ADMIXTURES</vt:lpstr>
      <vt:lpstr>Accelerating Admixtures</vt:lpstr>
      <vt:lpstr>Superplasticizer Admixtures</vt:lpstr>
      <vt:lpstr>Alkali Silica Reactivity</vt:lpstr>
      <vt:lpstr>Alkali-Silica Reactivity</vt:lpstr>
      <vt:lpstr>  </vt:lpstr>
      <vt:lpstr>NCDOT STANDARD SPECIFICATIONS</vt:lpstr>
      <vt:lpstr>NCDOT STANDARD SPECIFICATIONS</vt:lpstr>
      <vt:lpstr>  420-4 Placing Concrete </vt:lpstr>
      <vt:lpstr>  420-4 Placing Concrete </vt:lpstr>
      <vt:lpstr>  420-5 Pumping Concrete </vt:lpstr>
      <vt:lpstr>  420-6 Slump Tests </vt:lpstr>
      <vt:lpstr>420-7 Cold Weather</vt:lpstr>
      <vt:lpstr>420-7 Cold Weather</vt:lpstr>
      <vt:lpstr>420-7 (B) Heated Enclosures</vt:lpstr>
      <vt:lpstr>Heated Enclosures</vt:lpstr>
      <vt:lpstr>420-7 (C) Insulation</vt:lpstr>
      <vt:lpstr>Insulation</vt:lpstr>
      <vt:lpstr>Insulation (cont.)</vt:lpstr>
      <vt:lpstr>420-14 BRIDGE DECKS</vt:lpstr>
      <vt:lpstr>Bridge Deck Placing </vt:lpstr>
      <vt:lpstr>420-14 (B) Finishing</vt:lpstr>
      <vt:lpstr>Finishing</vt:lpstr>
      <vt:lpstr>Finishing</vt:lpstr>
      <vt:lpstr>Finishing</vt:lpstr>
      <vt:lpstr>420-14 (C) Inspection</vt:lpstr>
      <vt:lpstr>Inspection</vt:lpstr>
      <vt:lpstr>420-15 Curing Concrete</vt:lpstr>
      <vt:lpstr>Curing Concrete</vt:lpstr>
      <vt:lpstr>Curing Concrete</vt:lpstr>
      <vt:lpstr>Curing Concrete</vt:lpstr>
      <vt:lpstr>Curing Methods-Water</vt:lpstr>
      <vt:lpstr>Membrane Curing Compound </vt:lpstr>
      <vt:lpstr>Membrane Curing Compound </vt:lpstr>
      <vt:lpstr>Polyethylene Sheeting</vt:lpstr>
      <vt:lpstr>Forms In Place</vt:lpstr>
      <vt:lpstr>420-16 Removal of Forms and Falsework</vt:lpstr>
      <vt:lpstr>Removal of Forms</vt:lpstr>
      <vt:lpstr>420-20 Placing Load on Structure Members</vt:lpstr>
      <vt:lpstr>Placing Load on Structure Members   </vt:lpstr>
      <vt:lpstr>NCDOT STANDARD SPECIFICATIONS</vt:lpstr>
      <vt:lpstr>1000-1 Description</vt:lpstr>
      <vt:lpstr>1000-4(A) Composition and Design</vt:lpstr>
      <vt:lpstr>Composition and Design</vt:lpstr>
      <vt:lpstr>1000-4(B) Air Entrainment</vt:lpstr>
      <vt:lpstr>1000-4(B)Strength of Concrete</vt:lpstr>
      <vt:lpstr>1000-4(D)Temperature Requirements</vt:lpstr>
      <vt:lpstr>Temperature Requirements</vt:lpstr>
      <vt:lpstr>Temperature Requirements</vt:lpstr>
      <vt:lpstr>1000-4(E)Elapsed Time for Placing Concrete</vt:lpstr>
      <vt:lpstr>1000-4(F)Use of Set Retarding Admixtures</vt:lpstr>
      <vt:lpstr>1000-4(H) Use of Calcium Chloride</vt:lpstr>
      <vt:lpstr>1000-4(I) Use of Fly Ash</vt:lpstr>
      <vt:lpstr>1000-8 Latex Modified Concrete</vt:lpstr>
      <vt:lpstr>1000-8(A) Materials</vt:lpstr>
      <vt:lpstr>1000-8(B) Equipment</vt:lpstr>
      <vt:lpstr>Equipment </vt:lpstr>
      <vt:lpstr>Equipment</vt:lpstr>
      <vt:lpstr>Equipment</vt:lpstr>
      <vt:lpstr>1000-11 Mixers and Agitators</vt:lpstr>
      <vt:lpstr>1000-11(B) Mixer Capacity</vt:lpstr>
      <vt:lpstr>1000-11(C) Agitator Capacity</vt:lpstr>
      <vt:lpstr>1000-12(B)Mixing Time for Central Mixers</vt:lpstr>
      <vt:lpstr>1000-12(C) Truck Mixers and Agitators</vt:lpstr>
      <vt:lpstr>1000-12(D) Delivery</vt:lpstr>
      <vt:lpstr>Hot Weather Concrete</vt:lpstr>
      <vt:lpstr>Hot Weather Concrete</vt:lpstr>
      <vt:lpstr>Hot Weather Concrete</vt:lpstr>
      <vt:lpstr>Planning for Hot Weather</vt:lpstr>
      <vt:lpstr>Planning for Hot Weather</vt:lpstr>
      <vt:lpstr>Planning for Hot Weather</vt:lpstr>
      <vt:lpstr>Planning for Hot Weather</vt:lpstr>
      <vt:lpstr>ICE - ADDED TO MIXERS</vt:lpstr>
      <vt:lpstr>ETHICS</vt:lpstr>
      <vt:lpstr>Ethics</vt:lpstr>
      <vt:lpstr>NCDOT Ethics Policy</vt:lpstr>
      <vt:lpstr>Definitions</vt:lpstr>
      <vt:lpstr>Definitions</vt:lpstr>
      <vt:lpstr>Conflict of Interests</vt:lpstr>
      <vt:lpstr>Business Opportunities</vt:lpstr>
      <vt:lpstr>Use of Information</vt:lpstr>
      <vt:lpstr>Gifts and Favors</vt:lpstr>
      <vt:lpstr>Enforcement and Compliance</vt:lpstr>
      <vt:lpstr>FALSIFICATION</vt:lpstr>
      <vt:lpstr>North Carolina State Law</vt:lpstr>
      <vt:lpstr>NC State Law</vt:lpstr>
      <vt:lpstr>NC State Law</vt:lpstr>
      <vt:lpstr>Federal Law</vt:lpstr>
      <vt:lpstr>NCDOT/ M&amp;T POLICIES</vt:lpstr>
      <vt:lpstr>March 2, 2004</vt:lpstr>
      <vt:lpstr>Lightweight Aggregate</vt:lpstr>
      <vt:lpstr>February 15, 2010</vt:lpstr>
      <vt:lpstr>Casting Concrete Cylinders</vt:lpstr>
      <vt:lpstr>Casting Concrete Cylinders (cont.)</vt:lpstr>
      <vt:lpstr>Initial Curing, Transportation</vt:lpstr>
      <vt:lpstr>Improperly Made Cylinders</vt:lpstr>
      <vt:lpstr>Improperly Made Cylinders (cont.)</vt:lpstr>
      <vt:lpstr>August 8, 2002</vt:lpstr>
      <vt:lpstr>Class A, AA Concrete</vt:lpstr>
      <vt:lpstr>Class A, AA Concrete</vt:lpstr>
      <vt:lpstr>Class B Concrete</vt:lpstr>
      <vt:lpstr>Lightweight Concrete</vt:lpstr>
      <vt:lpstr>Drill Pier Concrete</vt:lpstr>
      <vt:lpstr>January 2, 2002</vt:lpstr>
      <vt:lpstr>Adding Air Entraining</vt:lpstr>
      <vt:lpstr>Adding Air</vt:lpstr>
      <vt:lpstr>Adding Air</vt:lpstr>
      <vt:lpstr>Adding Air</vt:lpstr>
      <vt:lpstr>Adding Air</vt:lpstr>
      <vt:lpstr>January 2, 2002</vt:lpstr>
      <vt:lpstr>1782VO03081BCE</vt:lpstr>
      <vt:lpstr>November 15, 2001</vt:lpstr>
      <vt:lpstr>Concrete Mix Design Submittals</vt:lpstr>
      <vt:lpstr>Concrete Mix Design Submittals</vt:lpstr>
      <vt:lpstr>Concrete Mix Design Submittals</vt:lpstr>
      <vt:lpstr>Concrete Mix Design Submittals</vt:lpstr>
      <vt:lpstr>FIELD TEST PRESENTATIONS AND DEMONSTRATION</vt:lpstr>
      <vt:lpstr>FIELD TEST</vt:lpstr>
      <vt:lpstr>TEMPERATURE FOR FRESHLY MIXED CONCRETE</vt:lpstr>
      <vt:lpstr>TEMPERATURE</vt:lpstr>
      <vt:lpstr>TEMPERATURE (CONT.)</vt:lpstr>
      <vt:lpstr>SAMPLING FRESHLY MIXED CONCRETE</vt:lpstr>
      <vt:lpstr>PowerPoint Presentation</vt:lpstr>
      <vt:lpstr>SLUMP TEST FOR  FRESHLY MIXED CONCRETE</vt:lpstr>
      <vt:lpstr>SLUMP </vt:lpstr>
      <vt:lpstr>PowerPoint Presentation</vt:lpstr>
      <vt:lpstr>DENSITY FOR  FRESHLY MIXED CONCRETE</vt:lpstr>
      <vt:lpstr>DENSITY</vt:lpstr>
      <vt:lpstr>DENSITY FORMULA</vt:lpstr>
      <vt:lpstr>PowerPoint Presentation</vt:lpstr>
      <vt:lpstr>CALCULATE YIELD</vt:lpstr>
      <vt:lpstr>YIELD EXAMPLE</vt:lpstr>
      <vt:lpstr>SOLUTION</vt:lpstr>
      <vt:lpstr>CALCULATE AIR CONTENT</vt:lpstr>
      <vt:lpstr>AIR</vt:lpstr>
      <vt:lpstr>AIR CONTENT</vt:lpstr>
      <vt:lpstr>VOLUMETRIC AIR METHOD</vt:lpstr>
      <vt:lpstr>PowerPoint Presentation</vt:lpstr>
      <vt:lpstr>PowerPoint Presentation</vt:lpstr>
      <vt:lpstr>PowerPoint Presentation</vt:lpstr>
      <vt:lpstr>PowerPoint Presentation</vt:lpstr>
      <vt:lpstr>CHACE INDICATOR</vt:lpstr>
      <vt:lpstr>CHACE INDICATOR (cont.)</vt:lpstr>
      <vt:lpstr>CHACE EXAMPLE</vt:lpstr>
      <vt:lpstr>Table 1</vt:lpstr>
      <vt:lpstr>PowerPoint Presentation</vt:lpstr>
      <vt:lpstr>PowerPoint Presentation</vt:lpstr>
      <vt:lpstr>Notes for Table Use</vt:lpstr>
      <vt:lpstr>PowerPoint Presentation</vt:lpstr>
      <vt:lpstr>NCDOT FORMS</vt:lpstr>
      <vt:lpstr>M&amp;T 903 Form</vt:lpstr>
      <vt:lpstr>M&amp;T Form 903 (cont.)</vt:lpstr>
      <vt:lpstr>M&amp;T Form 903 (cont.)</vt:lpstr>
      <vt:lpstr>NCDOT FORM 312U</vt:lpstr>
      <vt:lpstr>M&amp;T Form 250</vt:lpstr>
      <vt:lpstr>Sample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 H. Williams</dc:creator>
  <cp:lastModifiedBy>Williams, Sandra H</cp:lastModifiedBy>
  <cp:revision>3</cp:revision>
  <dcterms:modified xsi:type="dcterms:W3CDTF">2018-07-17T17:21:39Z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0x01010088E4DDBF4776AA43B4CCBE01BA1EA8AC</vt:lpwstr>
  </property>
  <property fmtid="{D5CDD505-2E9C-101B-9397-08002B2CF9AE}" pid="3" name="_dlc_DocIdItemGuid">
    <vt:lpwstr>a6ff7ed3-8d6a-4005-91e6-e1c9cb651191</vt:lpwstr>
  </property>
  <property fmtid="{D5CDD505-2E9C-101B-9397-08002B2CF9AE}" pid="4" name="Order">
    <vt:r8>46800</vt:r8>
  </property>
</Properties>
</file>