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1"/>
  </p:notesMasterIdLst>
  <p:handoutMasterIdLst>
    <p:handoutMasterId r:id="rId42"/>
  </p:handoutMasterIdLst>
  <p:sldIdLst>
    <p:sldId id="293" r:id="rId2"/>
    <p:sldId id="411" r:id="rId3"/>
    <p:sldId id="400" r:id="rId4"/>
    <p:sldId id="418" r:id="rId5"/>
    <p:sldId id="419" r:id="rId6"/>
    <p:sldId id="413" r:id="rId7"/>
    <p:sldId id="416" r:id="rId8"/>
    <p:sldId id="295" r:id="rId9"/>
    <p:sldId id="421" r:id="rId10"/>
    <p:sldId id="422" r:id="rId11"/>
    <p:sldId id="423" r:id="rId12"/>
    <p:sldId id="447" r:id="rId13"/>
    <p:sldId id="448" r:id="rId14"/>
    <p:sldId id="449" r:id="rId15"/>
    <p:sldId id="450" r:id="rId16"/>
    <p:sldId id="451" r:id="rId17"/>
    <p:sldId id="414" r:id="rId18"/>
    <p:sldId id="440" r:id="rId19"/>
    <p:sldId id="452" r:id="rId20"/>
    <p:sldId id="427" r:id="rId21"/>
    <p:sldId id="437" r:id="rId22"/>
    <p:sldId id="442" r:id="rId23"/>
    <p:sldId id="438" r:id="rId24"/>
    <p:sldId id="439" r:id="rId25"/>
    <p:sldId id="428" r:id="rId26"/>
    <p:sldId id="408" r:id="rId27"/>
    <p:sldId id="370" r:id="rId28"/>
    <p:sldId id="417" r:id="rId29"/>
    <p:sldId id="367" r:id="rId30"/>
    <p:sldId id="444" r:id="rId31"/>
    <p:sldId id="446" r:id="rId32"/>
    <p:sldId id="453" r:id="rId33"/>
    <p:sldId id="454" r:id="rId34"/>
    <p:sldId id="455" r:id="rId35"/>
    <p:sldId id="410" r:id="rId36"/>
    <p:sldId id="394" r:id="rId37"/>
    <p:sldId id="397" r:id="rId38"/>
    <p:sldId id="389" r:id="rId39"/>
    <p:sldId id="321" r:id="rId40"/>
  </p:sldIdLst>
  <p:sldSz cx="9144000" cy="6858000" type="screen4x3"/>
  <p:notesSz cx="7315200" cy="9601200"/>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A50021"/>
    <a:srgbClr val="E5CAAF"/>
    <a:srgbClr val="D8B18A"/>
    <a:srgbClr val="CC6600"/>
    <a:srgbClr val="990000"/>
    <a:srgbClr val="00FFFF"/>
    <a:srgbClr val="C86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28" autoAdjust="0"/>
    <p:restoredTop sz="77626" autoAdjust="0"/>
  </p:normalViewPr>
  <p:slideViewPr>
    <p:cSldViewPr>
      <p:cViewPr>
        <p:scale>
          <a:sx n="65" d="100"/>
          <a:sy n="65" d="100"/>
        </p:scale>
        <p:origin x="-864" y="-52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0"/>
    </p:cViewPr>
  </p:sorterViewPr>
  <p:notesViewPr>
    <p:cSldViewPr>
      <p:cViewPr>
        <p:scale>
          <a:sx n="100" d="100"/>
          <a:sy n="100" d="100"/>
        </p:scale>
        <p:origin x="-1326" y="318"/>
      </p:cViewPr>
      <p:guideLst>
        <p:guide orient="horz" pos="3023"/>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3170238"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061" tIns="48030" rIns="96061" bIns="48030" numCol="1" anchor="t" anchorCtr="0" compatLnSpc="1">
            <a:prstTxWarp prst="textNoShape">
              <a:avLst/>
            </a:prstTxWarp>
          </a:bodyPr>
          <a:lstStyle>
            <a:lvl1pPr defTabSz="960438">
              <a:defRPr sz="1200" smtClean="0">
                <a:solidFill>
                  <a:schemeClr val="bg1"/>
                </a:solidFill>
              </a:defRPr>
            </a:lvl1pPr>
          </a:lstStyle>
          <a:p>
            <a:pPr>
              <a:defRPr/>
            </a:pPr>
            <a:endParaRPr lang="en-US"/>
          </a:p>
        </p:txBody>
      </p:sp>
      <p:sp>
        <p:nvSpPr>
          <p:cNvPr id="43011" name="Rectangle 3"/>
          <p:cNvSpPr>
            <a:spLocks noGrp="1" noChangeArrowheads="1"/>
          </p:cNvSpPr>
          <p:nvPr>
            <p:ph type="dt" sz="quarter" idx="1"/>
          </p:nvPr>
        </p:nvSpPr>
        <p:spPr bwMode="auto">
          <a:xfrm>
            <a:off x="4144963" y="0"/>
            <a:ext cx="3170237"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061" tIns="48030" rIns="96061" bIns="48030" numCol="1" anchor="t" anchorCtr="0" compatLnSpc="1">
            <a:prstTxWarp prst="textNoShape">
              <a:avLst/>
            </a:prstTxWarp>
          </a:bodyPr>
          <a:lstStyle>
            <a:lvl1pPr algn="r" defTabSz="960438">
              <a:defRPr sz="1200" smtClean="0">
                <a:solidFill>
                  <a:schemeClr val="bg1"/>
                </a:solidFill>
              </a:defRPr>
            </a:lvl1pPr>
          </a:lstStyle>
          <a:p>
            <a:pPr>
              <a:defRPr/>
            </a:pPr>
            <a:endParaRPr lang="en-US"/>
          </a:p>
        </p:txBody>
      </p:sp>
      <p:sp>
        <p:nvSpPr>
          <p:cNvPr id="43012" name="Rectangle 4"/>
          <p:cNvSpPr>
            <a:spLocks noGrp="1" noChangeArrowheads="1"/>
          </p:cNvSpPr>
          <p:nvPr>
            <p:ph type="ftr" sz="quarter" idx="2"/>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061" tIns="48030" rIns="96061" bIns="48030" numCol="1" anchor="b" anchorCtr="0" compatLnSpc="1">
            <a:prstTxWarp prst="textNoShape">
              <a:avLst/>
            </a:prstTxWarp>
          </a:bodyPr>
          <a:lstStyle>
            <a:lvl1pPr defTabSz="960438">
              <a:defRPr sz="1200" smtClean="0">
                <a:solidFill>
                  <a:schemeClr val="bg1"/>
                </a:solidFill>
              </a:defRPr>
            </a:lvl1pPr>
          </a:lstStyle>
          <a:p>
            <a:pPr>
              <a:defRPr/>
            </a:pPr>
            <a:endParaRPr lang="en-US"/>
          </a:p>
        </p:txBody>
      </p:sp>
      <p:sp>
        <p:nvSpPr>
          <p:cNvPr id="43013" name="Rectangle 5"/>
          <p:cNvSpPr>
            <a:spLocks noGrp="1" noChangeArrowheads="1"/>
          </p:cNvSpPr>
          <p:nvPr>
            <p:ph type="sldNum" sz="quarter" idx="3"/>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061" tIns="48030" rIns="96061" bIns="48030" numCol="1" anchor="b" anchorCtr="0" compatLnSpc="1">
            <a:prstTxWarp prst="textNoShape">
              <a:avLst/>
            </a:prstTxWarp>
          </a:bodyPr>
          <a:lstStyle>
            <a:lvl1pPr algn="r" defTabSz="960438">
              <a:defRPr sz="1200" smtClean="0">
                <a:solidFill>
                  <a:schemeClr val="bg1"/>
                </a:solidFill>
              </a:defRPr>
            </a:lvl1pPr>
          </a:lstStyle>
          <a:p>
            <a:pPr>
              <a:defRPr/>
            </a:pPr>
            <a:fld id="{78A2021E-F3E7-4400-9E75-04D4A9E2FB7D}" type="slidenum">
              <a:rPr lang="en-US"/>
              <a:pPr>
                <a:defRPr/>
              </a:pPr>
              <a:t>‹#›</a:t>
            </a:fld>
            <a:endParaRPr lang="en-US"/>
          </a:p>
        </p:txBody>
      </p:sp>
    </p:spTree>
    <p:extLst>
      <p:ext uri="{BB962C8B-B14F-4D97-AF65-F5344CB8AC3E}">
        <p14:creationId xmlns:p14="http://schemas.microsoft.com/office/powerpoint/2010/main" val="6109981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3170238"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061" tIns="48030" rIns="96061" bIns="48030" numCol="1" anchor="t" anchorCtr="0" compatLnSpc="1">
            <a:prstTxWarp prst="textNoShape">
              <a:avLst/>
            </a:prstTxWarp>
          </a:bodyPr>
          <a:lstStyle>
            <a:lvl1pPr defTabSz="960438">
              <a:defRPr sz="1200" smtClean="0">
                <a:solidFill>
                  <a:schemeClr val="bg1"/>
                </a:solidFill>
              </a:defRPr>
            </a:lvl1pPr>
          </a:lstStyle>
          <a:p>
            <a:pPr>
              <a:defRPr/>
            </a:pPr>
            <a:endParaRPr lang="en-US"/>
          </a:p>
        </p:txBody>
      </p:sp>
      <p:sp>
        <p:nvSpPr>
          <p:cNvPr id="86019" name="Rectangle 3"/>
          <p:cNvSpPr>
            <a:spLocks noGrp="1" noChangeArrowheads="1"/>
          </p:cNvSpPr>
          <p:nvPr>
            <p:ph type="dt" idx="1"/>
          </p:nvPr>
        </p:nvSpPr>
        <p:spPr bwMode="auto">
          <a:xfrm>
            <a:off x="4144963" y="0"/>
            <a:ext cx="3170237"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061" tIns="48030" rIns="96061" bIns="48030" numCol="1" anchor="t" anchorCtr="0" compatLnSpc="1">
            <a:prstTxWarp prst="textNoShape">
              <a:avLst/>
            </a:prstTxWarp>
          </a:bodyPr>
          <a:lstStyle>
            <a:lvl1pPr algn="r" defTabSz="960438">
              <a:defRPr sz="1200" smtClean="0">
                <a:solidFill>
                  <a:schemeClr val="bg1"/>
                </a:solidFill>
              </a:defRPr>
            </a:lvl1pPr>
          </a:lstStyle>
          <a:p>
            <a:pPr>
              <a:defRPr/>
            </a:pPr>
            <a:endParaRPr lang="en-US"/>
          </a:p>
        </p:txBody>
      </p:sp>
      <p:sp>
        <p:nvSpPr>
          <p:cNvPr id="39940" name="Rectangle 4"/>
          <p:cNvSpPr>
            <a:spLocks noGrp="1" noRot="1" noChangeAspect="1" noChangeArrowheads="1" noTextEdit="1"/>
          </p:cNvSpPr>
          <p:nvPr>
            <p:ph type="sldImg" idx="2"/>
          </p:nvPr>
        </p:nvSpPr>
        <p:spPr bwMode="auto">
          <a:xfrm>
            <a:off x="1258888" y="720725"/>
            <a:ext cx="4799012"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6021" name="Rectangle 5"/>
          <p:cNvSpPr>
            <a:spLocks noGrp="1" noChangeArrowheads="1"/>
          </p:cNvSpPr>
          <p:nvPr>
            <p:ph type="body" sz="quarter" idx="3"/>
          </p:nvPr>
        </p:nvSpPr>
        <p:spPr bwMode="auto">
          <a:xfrm>
            <a:off x="976313" y="4560888"/>
            <a:ext cx="5362575"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061" tIns="48030" rIns="96061" bIns="480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6022"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061" tIns="48030" rIns="96061" bIns="48030" numCol="1" anchor="b" anchorCtr="0" compatLnSpc="1">
            <a:prstTxWarp prst="textNoShape">
              <a:avLst/>
            </a:prstTxWarp>
          </a:bodyPr>
          <a:lstStyle>
            <a:lvl1pPr defTabSz="960438">
              <a:defRPr sz="1200" smtClean="0">
                <a:solidFill>
                  <a:schemeClr val="bg1"/>
                </a:solidFill>
              </a:defRPr>
            </a:lvl1pPr>
          </a:lstStyle>
          <a:p>
            <a:pPr>
              <a:defRPr/>
            </a:pPr>
            <a:endParaRPr lang="en-US"/>
          </a:p>
        </p:txBody>
      </p:sp>
      <p:sp>
        <p:nvSpPr>
          <p:cNvPr id="86023"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061" tIns="48030" rIns="96061" bIns="48030" numCol="1" anchor="b" anchorCtr="0" compatLnSpc="1">
            <a:prstTxWarp prst="textNoShape">
              <a:avLst/>
            </a:prstTxWarp>
          </a:bodyPr>
          <a:lstStyle>
            <a:lvl1pPr algn="r" defTabSz="960438">
              <a:defRPr sz="1200" smtClean="0">
                <a:solidFill>
                  <a:schemeClr val="bg1"/>
                </a:solidFill>
              </a:defRPr>
            </a:lvl1pPr>
          </a:lstStyle>
          <a:p>
            <a:pPr>
              <a:defRPr/>
            </a:pPr>
            <a:fld id="{2DF62FCA-6DE1-40C4-B7BC-0AA32F7EC7BC}" type="slidenum">
              <a:rPr lang="en-US"/>
              <a:pPr>
                <a:defRPr/>
              </a:pPr>
              <a:t>‹#›</a:t>
            </a:fld>
            <a:endParaRPr lang="en-US"/>
          </a:p>
        </p:txBody>
      </p:sp>
    </p:spTree>
    <p:extLst>
      <p:ext uri="{BB962C8B-B14F-4D97-AF65-F5344CB8AC3E}">
        <p14:creationId xmlns:p14="http://schemas.microsoft.com/office/powerpoint/2010/main" val="27802930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7279DDAA-5E7B-46EB-A4B1-3BD68CE23CB3}" type="slidenum">
              <a:rPr lang="en-US">
                <a:solidFill>
                  <a:schemeClr val="bg1"/>
                </a:solidFill>
              </a:rPr>
              <a:pPr eaLnBrk="1" hangingPunct="1"/>
              <a:t>1</a:t>
            </a:fld>
            <a:endParaRPr lang="en-US">
              <a:solidFill>
                <a:schemeClr val="bg1"/>
              </a:solidFill>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pPr eaLnBrk="1" hangingPunct="1"/>
            <a:r>
              <a:rPr lang="en-US" sz="1000" smtClean="0">
                <a:latin typeface="Arial" charset="0"/>
              </a:rPr>
              <a:t>Good morning and Welcome!  </a:t>
            </a:r>
          </a:p>
          <a:p>
            <a:pPr eaLnBrk="1" hangingPunct="1"/>
            <a:r>
              <a:rPr lang="en-US" sz="1000" smtClean="0">
                <a:latin typeface="Arial" charset="0"/>
              </a:rPr>
              <a:t>Before I begin, I want to take this opportunity to thank you for coming and welcome you on behalf of the North Carolina Department of Transportation to our presentation on the "</a:t>
            </a:r>
            <a:r>
              <a:rPr lang="en-US" sz="1000" b="1" smtClean="0">
                <a:latin typeface="Arial" charset="0"/>
              </a:rPr>
              <a:t>superstreet</a:t>
            </a:r>
            <a:r>
              <a:rPr lang="en-US" sz="1000" smtClean="0">
                <a:latin typeface="Arial" charset="0"/>
              </a:rPr>
              <a:t>".  We are really excited to be here today to share one way your Department of Transportation is addressing the needs of our State's transportation system and leading the country in innovative design techniques.</a:t>
            </a:r>
          </a:p>
          <a:p>
            <a:pPr eaLnBrk="1" hangingPunct="1"/>
            <a:r>
              <a:rPr lang="en-US" sz="1000" smtClean="0">
                <a:latin typeface="Arial" charset="0"/>
              </a:rPr>
              <a:t> </a:t>
            </a:r>
          </a:p>
          <a:p>
            <a:pPr eaLnBrk="1" hangingPunct="1"/>
            <a:r>
              <a:rPr lang="en-US" sz="1000" smtClean="0">
                <a:latin typeface="Arial" charset="0"/>
              </a:rPr>
              <a:t>The </a:t>
            </a:r>
            <a:r>
              <a:rPr lang="en-US" sz="1000" b="1" smtClean="0">
                <a:latin typeface="Arial" charset="0"/>
              </a:rPr>
              <a:t>superstreet</a:t>
            </a:r>
            <a:r>
              <a:rPr lang="en-US" sz="1000" smtClean="0">
                <a:latin typeface="Arial" charset="0"/>
              </a:rPr>
              <a:t> concept refers to a reconfiguration of the traditional intersection. This idea has been used in different parts of the country to alter traffic flow when safety and delay at intersections would benefit from its use. The North Carolina Department of Transportation has supported the development of a “new” application of the </a:t>
            </a:r>
            <a:r>
              <a:rPr lang="en-US" sz="1000" b="1" smtClean="0">
                <a:latin typeface="Arial" charset="0"/>
              </a:rPr>
              <a:t>superstreet</a:t>
            </a:r>
            <a:r>
              <a:rPr lang="en-US" sz="1000" smtClean="0">
                <a:latin typeface="Arial" charset="0"/>
              </a:rPr>
              <a:t> that was implemented on a section of roadway near Leland, North Carolina along US 17 in 2007. This application was considered to be the first signalized </a:t>
            </a:r>
            <a:r>
              <a:rPr lang="en-US" sz="1000" b="1" smtClean="0">
                <a:latin typeface="Arial" charset="0"/>
              </a:rPr>
              <a:t>superstreet</a:t>
            </a:r>
            <a:r>
              <a:rPr lang="en-US" sz="1000" smtClean="0">
                <a:latin typeface="Arial" charset="0"/>
              </a:rPr>
              <a:t> in the nation. Today, we have plans to apply this concept to locations across the State. Thus, the </a:t>
            </a:r>
            <a:r>
              <a:rPr lang="en-US" sz="1000" b="1" smtClean="0">
                <a:latin typeface="Arial" charset="0"/>
              </a:rPr>
              <a:t>superstreet</a:t>
            </a:r>
            <a:r>
              <a:rPr lang="en-US" sz="1000" smtClean="0">
                <a:latin typeface="Arial" charset="0"/>
              </a:rPr>
              <a:t> is now considered a new tool in the Department of Transportation’s tool box. It is a means to relieve the effects of congestion along our roadways and protect our environment by improving air quality along congested corridors. As an added bonus, it can significantly reduce the cost of construction to roadway projects that might otherwise require large interchanges to handle traffic demands.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B3CEAFFA-A9B9-450D-8CEC-8014C41AE899}" type="slidenum">
              <a:rPr lang="en-US">
                <a:solidFill>
                  <a:schemeClr val="bg1"/>
                </a:solidFill>
              </a:rPr>
              <a:pPr eaLnBrk="1" hangingPunct="1"/>
              <a:t>10</a:t>
            </a:fld>
            <a:endParaRPr lang="en-US">
              <a:solidFill>
                <a:schemeClr val="bg1"/>
              </a:solidFill>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pPr eaLnBrk="1" hangingPunct="1"/>
            <a:r>
              <a:rPr lang="en-US" sz="1000" smtClean="0">
                <a:latin typeface="Arial" charset="0"/>
              </a:rPr>
              <a:t>Here we have the same illustration for the </a:t>
            </a:r>
            <a:r>
              <a:rPr lang="en-US" sz="1000" b="1" smtClean="0">
                <a:latin typeface="Arial" charset="0"/>
              </a:rPr>
              <a:t>superstreet</a:t>
            </a:r>
            <a:r>
              <a:rPr lang="en-US" sz="1000" smtClean="0">
                <a:latin typeface="Arial" charset="0"/>
              </a:rPr>
              <a:t> with all the potential conflict points identified. As you can see, there is a dramatic reduction in the number of conflict points -- almost 50 percent. This translates to a significant reduction in risk to motorists. Looking at the diagram, conflict points resulting from perpendicular traffic movements are either eliminated or disbursed to avoid the high-risk, T-bone crashes.    </a:t>
            </a:r>
          </a:p>
          <a:p>
            <a:pPr eaLnBrk="1" hangingPunct="1"/>
            <a:endParaRPr lang="en-US" sz="1000" smtClean="0">
              <a:latin typeface="Arial" charset="0"/>
            </a:endParaRPr>
          </a:p>
          <a:p>
            <a:pPr eaLnBrk="1" hangingPunct="1"/>
            <a:endParaRPr lang="en-US" sz="1000"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53005BF9-61E1-46C7-A322-76F383BB78C1}" type="slidenum">
              <a:rPr lang="en-US">
                <a:solidFill>
                  <a:schemeClr val="bg1"/>
                </a:solidFill>
              </a:rPr>
              <a:pPr eaLnBrk="1" hangingPunct="1"/>
              <a:t>11</a:t>
            </a:fld>
            <a:endParaRPr lang="en-US">
              <a:solidFill>
                <a:schemeClr val="bg1"/>
              </a:solidFill>
            </a:endParaRPr>
          </a:p>
        </p:txBody>
      </p:sp>
      <p:sp>
        <p:nvSpPr>
          <p:cNvPr id="51203" name="Rectangle 2"/>
          <p:cNvSpPr>
            <a:spLocks noGrp="1" noRot="1" noChangeAspect="1" noChangeArrowheads="1" noTextEdit="1"/>
          </p:cNvSpPr>
          <p:nvPr>
            <p:ph type="sldImg"/>
          </p:nvPr>
        </p:nvSpPr>
        <p:spPr>
          <a:ln/>
        </p:spPr>
      </p:sp>
      <p:sp>
        <p:nvSpPr>
          <p:cNvPr id="51204" name="Rectangle 9"/>
          <p:cNvSpPr>
            <a:spLocks noGrp="1" noChangeArrowheads="1"/>
          </p:cNvSpPr>
          <p:nvPr>
            <p:ph type="body" idx="1"/>
          </p:nvPr>
        </p:nvSpPr>
        <p:spPr>
          <a:xfrm>
            <a:off x="1033463" y="4486275"/>
            <a:ext cx="5364162" cy="4318000"/>
          </a:xfrm>
          <a:noFill/>
        </p:spPr>
        <p:txBody>
          <a:bodyPr/>
          <a:lstStyle/>
          <a:p>
            <a:pPr eaLnBrk="1" hangingPunct="1"/>
            <a:r>
              <a:rPr lang="en-US" smtClean="0"/>
              <a:t>The safety aspect of the </a:t>
            </a:r>
            <a:r>
              <a:rPr lang="en-US" b="1" smtClean="0"/>
              <a:t>superstreet</a:t>
            </a:r>
            <a:r>
              <a:rPr lang="en-US" smtClean="0"/>
              <a:t> is one that warrants reiteration and emphasis. To summarize, a conventional intersection has </a:t>
            </a:r>
            <a:r>
              <a:rPr lang="en-US" b="1" smtClean="0"/>
              <a:t>32</a:t>
            </a:r>
            <a:r>
              <a:rPr lang="en-US" smtClean="0"/>
              <a:t> conflict points versus a </a:t>
            </a:r>
            <a:r>
              <a:rPr lang="en-US" b="1" smtClean="0"/>
              <a:t>superstreet’s 14</a:t>
            </a:r>
            <a:r>
              <a:rPr lang="en-US" smtClean="0"/>
              <a:t>.  Since there are fewer conflict points, there are fewer opportunities for collision. Likewise, since the high risk movements have been redirected, the </a:t>
            </a:r>
            <a:r>
              <a:rPr lang="en-US" b="1" smtClean="0"/>
              <a:t>superstreet </a:t>
            </a:r>
            <a:r>
              <a:rPr lang="en-US" smtClean="0"/>
              <a:t>also lowers the risk of severe injuries and fatal crashes, most notably side-impact type collisions.  </a:t>
            </a:r>
          </a:p>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9006BCF9-F7EC-402A-8F71-C6529BF2B6D6}" type="slidenum">
              <a:rPr lang="en-US">
                <a:solidFill>
                  <a:schemeClr val="bg1"/>
                </a:solidFill>
              </a:rPr>
              <a:pPr eaLnBrk="1" hangingPunct="1"/>
              <a:t>12</a:t>
            </a:fld>
            <a:endParaRPr lang="en-US">
              <a:solidFill>
                <a:schemeClr val="bg1"/>
              </a:solidFill>
            </a:endParaRPr>
          </a:p>
        </p:txBody>
      </p:sp>
      <p:sp>
        <p:nvSpPr>
          <p:cNvPr id="52227" name="Slide Image Placeholder 1"/>
          <p:cNvSpPr>
            <a:spLocks noGrp="1" noRot="1" noChangeAspect="1" noTextEdit="1"/>
          </p:cNvSpPr>
          <p:nvPr>
            <p:ph type="sldImg"/>
          </p:nvPr>
        </p:nvSpPr>
        <p:spPr>
          <a:xfrm>
            <a:off x="1258888" y="720725"/>
            <a:ext cx="4797425" cy="3598863"/>
          </a:xfrm>
          <a:ln/>
        </p:spPr>
      </p:sp>
      <p:sp>
        <p:nvSpPr>
          <p:cNvPr id="52228" name="Notes Placeholder 2"/>
          <p:cNvSpPr>
            <a:spLocks noGrp="1"/>
          </p:cNvSpPr>
          <p:nvPr>
            <p:ph type="body" idx="1"/>
          </p:nvPr>
        </p:nvSpPr>
        <p:spPr>
          <a:xfrm>
            <a:off x="731838" y="4560888"/>
            <a:ext cx="5851525" cy="4319587"/>
          </a:xfrm>
          <a:noFill/>
        </p:spPr>
        <p:txBody>
          <a:bodyPr lIns="94850" tIns="47426" rIns="94850" bIns="47426"/>
          <a:lstStyle/>
          <a:p>
            <a:pPr eaLnBrk="1" hangingPunct="1">
              <a:spcBef>
                <a:spcPct val="0"/>
              </a:spcBef>
            </a:pPr>
            <a:r>
              <a:rPr lang="en-US" smtClean="0"/>
              <a:t>As more superstreets were being proposed, we wanted to know exactly how they were operating.  We commissioned a research project, which a team from NC State, led by Dr. Joe Hummer, completed recently.  This research project reviewed operational and safety effects from the installation of superstreets, both unsignalized, which is typical in rural areas, and signalized, which is more typical in urban or suburban settings.  Rural and urban roads typically have different operating characteristics, and superstreets were no different in this regard.</a:t>
            </a:r>
          </a:p>
        </p:txBody>
      </p:sp>
      <p:sp>
        <p:nvSpPr>
          <p:cNvPr id="52229" name="Slide Number Placeholder 3"/>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50" tIns="47426" rIns="94850" bIns="47426" anchor="b"/>
          <a:lstStyle>
            <a:lvl1pPr defTabSz="898525" eaLnBrk="0" hangingPunct="0">
              <a:defRPr b="1">
                <a:solidFill>
                  <a:schemeClr val="tx1"/>
                </a:solidFill>
                <a:latin typeface="Arial" charset="0"/>
              </a:defRPr>
            </a:lvl1pPr>
            <a:lvl2pPr marL="742950" indent="-285750" defTabSz="898525" eaLnBrk="0" hangingPunct="0">
              <a:defRPr b="1">
                <a:solidFill>
                  <a:schemeClr val="tx1"/>
                </a:solidFill>
                <a:latin typeface="Arial" charset="0"/>
              </a:defRPr>
            </a:lvl2pPr>
            <a:lvl3pPr marL="1143000" indent="-228600" defTabSz="898525" eaLnBrk="0" hangingPunct="0">
              <a:defRPr b="1">
                <a:solidFill>
                  <a:schemeClr val="tx1"/>
                </a:solidFill>
                <a:latin typeface="Arial" charset="0"/>
              </a:defRPr>
            </a:lvl3pPr>
            <a:lvl4pPr marL="1600200" indent="-228600" defTabSz="898525" eaLnBrk="0" hangingPunct="0">
              <a:defRPr b="1">
                <a:solidFill>
                  <a:schemeClr val="tx1"/>
                </a:solidFill>
                <a:latin typeface="Arial" charset="0"/>
              </a:defRPr>
            </a:lvl4pPr>
            <a:lvl5pPr marL="2057400" indent="-228600" defTabSz="898525" eaLnBrk="0" hangingPunct="0">
              <a:defRPr b="1">
                <a:solidFill>
                  <a:schemeClr val="tx1"/>
                </a:solidFill>
                <a:latin typeface="Arial" charset="0"/>
              </a:defRPr>
            </a:lvl5pPr>
            <a:lvl6pPr marL="2514600" indent="-228600" defTabSz="898525" eaLnBrk="0" fontAlgn="base" hangingPunct="0">
              <a:spcBef>
                <a:spcPct val="0"/>
              </a:spcBef>
              <a:spcAft>
                <a:spcPct val="0"/>
              </a:spcAft>
              <a:defRPr b="1">
                <a:solidFill>
                  <a:schemeClr val="tx1"/>
                </a:solidFill>
                <a:latin typeface="Arial" charset="0"/>
              </a:defRPr>
            </a:lvl6pPr>
            <a:lvl7pPr marL="2971800" indent="-228600" defTabSz="898525" eaLnBrk="0" fontAlgn="base" hangingPunct="0">
              <a:spcBef>
                <a:spcPct val="0"/>
              </a:spcBef>
              <a:spcAft>
                <a:spcPct val="0"/>
              </a:spcAft>
              <a:defRPr b="1">
                <a:solidFill>
                  <a:schemeClr val="tx1"/>
                </a:solidFill>
                <a:latin typeface="Arial" charset="0"/>
              </a:defRPr>
            </a:lvl7pPr>
            <a:lvl8pPr marL="3429000" indent="-228600" defTabSz="898525" eaLnBrk="0" fontAlgn="base" hangingPunct="0">
              <a:spcBef>
                <a:spcPct val="0"/>
              </a:spcBef>
              <a:spcAft>
                <a:spcPct val="0"/>
              </a:spcAft>
              <a:defRPr b="1">
                <a:solidFill>
                  <a:schemeClr val="tx1"/>
                </a:solidFill>
                <a:latin typeface="Arial" charset="0"/>
              </a:defRPr>
            </a:lvl8pPr>
            <a:lvl9pPr marL="3886200" indent="-228600" defTabSz="898525" eaLnBrk="0" fontAlgn="base" hangingPunct="0">
              <a:spcBef>
                <a:spcPct val="0"/>
              </a:spcBef>
              <a:spcAft>
                <a:spcPct val="0"/>
              </a:spcAft>
              <a:defRPr b="1">
                <a:solidFill>
                  <a:schemeClr val="tx1"/>
                </a:solidFill>
                <a:latin typeface="Arial" charset="0"/>
              </a:defRPr>
            </a:lvl9pPr>
          </a:lstStyle>
          <a:p>
            <a:pPr algn="r" eaLnBrk="1" hangingPunct="1"/>
            <a:fld id="{B7992A4B-96F2-40AC-B6B2-AB65841F734B}" type="slidenum">
              <a:rPr lang="en-US" sz="1300" b="0">
                <a:solidFill>
                  <a:srgbClr val="000000"/>
                </a:solidFill>
                <a:latin typeface="Calibri" pitchFamily="34" charset="0"/>
              </a:rPr>
              <a:pPr algn="r" eaLnBrk="1" hangingPunct="1"/>
              <a:t>12</a:t>
            </a:fld>
            <a:endParaRPr lang="en-US" sz="1300" b="0">
              <a:solidFill>
                <a:srgbClr val="000000"/>
              </a:solidFill>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5623940E-8334-4946-AE02-F9DF1E05F4EE}" type="slidenum">
              <a:rPr lang="en-US">
                <a:solidFill>
                  <a:schemeClr val="bg1"/>
                </a:solidFill>
              </a:rPr>
              <a:pPr eaLnBrk="1" hangingPunct="1"/>
              <a:t>13</a:t>
            </a:fld>
            <a:endParaRPr lang="en-US">
              <a:solidFill>
                <a:schemeClr val="bg1"/>
              </a:solidFill>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r>
              <a:rPr lang="en-US" smtClean="0"/>
              <a:t>The safety data for unsignalized superstreets is significant.  Total crashes were reduced about 46%, fatal and injuries about 63%, and critical angle crashes by about 75%.  (This table is copied directly from their final report. The yellow indicates findings that were statistically significant.)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DF62FCA-6DE1-40C4-B7BC-0AA32F7EC7BC}" type="slidenum">
              <a:rPr lang="en-US" smtClean="0"/>
              <a:pPr>
                <a:defRPr/>
              </a:pPr>
              <a:t>14</a:t>
            </a:fld>
            <a:endParaRPr lang="en-US"/>
          </a:p>
        </p:txBody>
      </p:sp>
    </p:spTree>
    <p:extLst>
      <p:ext uri="{BB962C8B-B14F-4D97-AF65-F5344CB8AC3E}">
        <p14:creationId xmlns:p14="http://schemas.microsoft.com/office/powerpoint/2010/main" val="3921991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15B11086-A48B-486E-BCC4-66502D433358}" type="slidenum">
              <a:rPr lang="en-US">
                <a:solidFill>
                  <a:schemeClr val="bg1"/>
                </a:solidFill>
              </a:rPr>
              <a:pPr eaLnBrk="1" hangingPunct="1"/>
              <a:t>15</a:t>
            </a:fld>
            <a:endParaRPr lang="en-US">
              <a:solidFill>
                <a:schemeClr val="bg1"/>
              </a:solidFill>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US" smtClean="0"/>
              <a:t>Another concern that is often raised when talking about superstreets is that many people believe that U-turns are an unsafe movement.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8075499F-5F84-463E-8E87-D3C6EC95E51A}" type="slidenum">
              <a:rPr lang="en-US">
                <a:solidFill>
                  <a:schemeClr val="bg1"/>
                </a:solidFill>
              </a:rPr>
              <a:pPr eaLnBrk="1" hangingPunct="1"/>
              <a:t>16</a:t>
            </a:fld>
            <a:endParaRPr lang="en-US">
              <a:solidFill>
                <a:schemeClr val="bg1"/>
              </a:solidFill>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r>
              <a:rPr lang="en-US" dirty="0" smtClean="0"/>
              <a:t>The reality is that U-turns are not a major safety concern.</a:t>
            </a:r>
          </a:p>
          <a:p>
            <a:pPr eaLnBrk="1" hangingPunct="1"/>
            <a:endParaRPr lang="en-US" dirty="0" smtClean="0"/>
          </a:p>
          <a:p>
            <a:pPr eaLnBrk="1" hangingPunct="1"/>
            <a:r>
              <a:rPr lang="en-US" dirty="0" smtClean="0"/>
              <a:t>The perception that U-turns are dangerous may come from some downtown areas, which have signs banning U-turns.  In those areas, the roadway is tight, and a U-turn maneuver may cause problems with traffic flow, especially if a vehicle’s turning radius doesn’t allow the movement to be made without backing up in the middle of the turn.</a:t>
            </a:r>
          </a:p>
          <a:p>
            <a:pPr eaLnBrk="1" hangingPunct="1"/>
            <a:endParaRPr lang="en-US" dirty="0" smtClean="0"/>
          </a:p>
          <a:p>
            <a:pPr eaLnBrk="1" hangingPunct="1"/>
            <a:r>
              <a:rPr lang="en-US" dirty="0" smtClean="0"/>
              <a:t>However, national and local studies, including this one, have shown that U-turns are no more dangerous than normal turns from median divided roadways.  Superstreets are designed to accommodate U-turns at appropriate locations.</a:t>
            </a:r>
          </a:p>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F3E32161-38E9-43A5-B3BE-8045BD5A628D}" type="slidenum">
              <a:rPr lang="en-US">
                <a:solidFill>
                  <a:schemeClr val="bg1"/>
                </a:solidFill>
              </a:rPr>
              <a:pPr eaLnBrk="1" hangingPunct="1"/>
              <a:t>17</a:t>
            </a:fld>
            <a:endParaRPr lang="en-US">
              <a:solidFill>
                <a:schemeClr val="bg1"/>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eaLnBrk="1" hangingPunct="1"/>
            <a:r>
              <a:rPr lang="en-US" sz="1000" smtClean="0">
                <a:latin typeface="Arial" charset="0"/>
              </a:rPr>
              <a:t>To say </a:t>
            </a:r>
            <a:r>
              <a:rPr lang="en-US" sz="1000" b="1" smtClean="0">
                <a:latin typeface="Arial" charset="0"/>
              </a:rPr>
              <a:t>superstreets</a:t>
            </a:r>
            <a:r>
              <a:rPr lang="en-US" sz="1000" smtClean="0">
                <a:latin typeface="Arial" charset="0"/>
              </a:rPr>
              <a:t> reduce travel time may seem a strange idea after seeing that vehicles attempting to turn left or go straight though an intersection from a side street are actually redirected to a U-turn roughly 600 to 1000 feet away and are then channeled back toward the intersection to complete their movement. However, everyone can appreciate the value of spending less time waiting at a traffic signal for the red light to turn green. </a:t>
            </a:r>
          </a:p>
          <a:p>
            <a:pPr eaLnBrk="1" hangingPunct="1"/>
            <a:r>
              <a:rPr lang="en-US" sz="1000" smtClean="0">
                <a:latin typeface="Arial" charset="0"/>
              </a:rPr>
              <a:t>For practical purposes, let’s use the term “wait time” as time you are delayed, or "</a:t>
            </a:r>
            <a:r>
              <a:rPr lang="en-US" sz="1000" u="sng" smtClean="0">
                <a:latin typeface="Arial" charset="0"/>
              </a:rPr>
              <a:t>delay</a:t>
            </a:r>
            <a:r>
              <a:rPr lang="en-US" sz="1000" smtClean="0">
                <a:latin typeface="Arial" charset="0"/>
              </a:rPr>
              <a:t>" time. It would make sense then to say that the more “delaytime,” you have at an intersection; the more time it takes to travel to your destination. So, more delay yields longer travel time. The </a:t>
            </a:r>
            <a:r>
              <a:rPr lang="en-US" sz="1000" b="1" smtClean="0">
                <a:latin typeface="Arial" charset="0"/>
              </a:rPr>
              <a:t>superstreet</a:t>
            </a:r>
            <a:r>
              <a:rPr lang="en-US" sz="1000" smtClean="0">
                <a:latin typeface="Arial" charset="0"/>
              </a:rPr>
              <a:t> concept was designed to decrease the time vehicles are stopped at the intersection thereby decreasing travel time. If the time a vehicle remains stopped is reduced, then traffic "</a:t>
            </a:r>
            <a:r>
              <a:rPr lang="en-US" sz="1000" u="sng" smtClean="0">
                <a:latin typeface="Arial" charset="0"/>
              </a:rPr>
              <a:t>flow</a:t>
            </a:r>
            <a:r>
              <a:rPr lang="en-US" sz="1000" smtClean="0">
                <a:latin typeface="Arial" charset="0"/>
              </a:rPr>
              <a:t>," or progression, is also improved. A positive effect begins to domino along the roadway corridor because better flow translates into the ability to manage more vehicles with the existing roadway. In effect, it optimizes the use of an existing roadway system and reduces both delay and travel time through intersections. </a:t>
            </a:r>
          </a:p>
          <a:p>
            <a:pPr eaLnBrk="1" hangingPunct="1"/>
            <a:endParaRPr lang="en-US" sz="1000" smtClean="0">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0C8B78D3-CA65-4F76-A4A9-E76E4730D4A6}" type="slidenum">
              <a:rPr lang="en-US">
                <a:solidFill>
                  <a:schemeClr val="bg1"/>
                </a:solidFill>
              </a:rPr>
              <a:pPr eaLnBrk="1" hangingPunct="1"/>
              <a:t>18</a:t>
            </a:fld>
            <a:endParaRPr lang="en-US">
              <a:solidFill>
                <a:schemeClr val="bg1"/>
              </a:solidFill>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eaLnBrk="1" hangingPunct="1"/>
            <a:r>
              <a:rPr lang="en-US" sz="1000" smtClean="0">
                <a:latin typeface="Arial" charset="0"/>
              </a:rPr>
              <a:t>To explain how </a:t>
            </a:r>
            <a:r>
              <a:rPr lang="en-US" sz="1000" b="1" smtClean="0">
                <a:latin typeface="Arial" charset="0"/>
              </a:rPr>
              <a:t>superstreets</a:t>
            </a:r>
            <a:r>
              <a:rPr lang="en-US" sz="1000" smtClean="0">
                <a:latin typeface="Arial" charset="0"/>
              </a:rPr>
              <a:t> accomplish this feat, we need to examine how traffic is controlled at signalized intersections.  The simplest intersection would be one controlled by signage and traffic flows with minimal to no delay. When the number of vehicles increases beyond the volume in which motorists can safely maneuver the intersection or delays exceed what is reasonable; the intersection graduates to signalized control and a traffic signal is installed. The traffic signal assigns which lanes are allowed to advance through the intersection based on traffic volumes and the number of lanes from each approach of the intersection. </a:t>
            </a:r>
          </a:p>
          <a:p>
            <a:pPr eaLnBrk="1" hangingPunct="1"/>
            <a:r>
              <a:rPr lang="en-US" sz="1000" smtClean="0">
                <a:latin typeface="Arial" charset="0"/>
              </a:rPr>
              <a:t>If we define all of the traffic movements {lefts, throughs and rights} that are assigned "</a:t>
            </a:r>
            <a:r>
              <a:rPr lang="en-US" sz="1000" u="sng" smtClean="0">
                <a:latin typeface="Arial" charset="0"/>
              </a:rPr>
              <a:t>green time</a:t>
            </a:r>
            <a:r>
              <a:rPr lang="en-US" sz="1000" smtClean="0">
                <a:latin typeface="Arial" charset="0"/>
              </a:rPr>
              <a:t>" simultaneously as one "</a:t>
            </a:r>
            <a:r>
              <a:rPr lang="en-US" sz="1000" u="sng" smtClean="0">
                <a:latin typeface="Arial" charset="0"/>
              </a:rPr>
              <a:t>phase</a:t>
            </a:r>
            <a:r>
              <a:rPr lang="en-US" sz="1000" smtClean="0">
                <a:latin typeface="Arial" charset="0"/>
              </a:rPr>
              <a:t>," then a traffic signal can be categorized based on the number of phases it operates. Referring to the slide, there are three examples shown of traffic signal operation. The first image depicts a two phase signal where “green time” alternates between the main street and the side street. From the arrows in the diagram, you can see the lefts, throughs and rights in both directions, one street at a time, are permitted to advance through the intersection. The second image is very similar. As above, lefts, throughs and rights from both directions, one street at a time, are again permitted to advance through the intersection, but a third phase is also added to ensure that the left turning vehicles from a designated approach are allowed some amount of green time with no opposing traffic. This is considered a three phase signal. The third and final image is an example of signal operation at a typical urban intersection with multilane approaches and traffic volumes that require the left, through and right movements of each approach to be separated into different phases in order to maintain safety and traffic flow. This is an example of an eight phase signal.</a:t>
            </a:r>
          </a:p>
          <a:p>
            <a:pPr eaLnBrk="1" hangingPunct="1"/>
            <a:endParaRPr lang="en-US" sz="1000" smtClean="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85372" indent="-302066">
              <a:defRPr>
                <a:solidFill>
                  <a:schemeClr val="tx1"/>
                </a:solidFill>
                <a:latin typeface="Calibri" pitchFamily="34" charset="0"/>
              </a:defRPr>
            </a:lvl2pPr>
            <a:lvl3pPr marL="1208265" indent="-241653">
              <a:defRPr>
                <a:solidFill>
                  <a:schemeClr val="tx1"/>
                </a:solidFill>
                <a:latin typeface="Calibri" pitchFamily="34" charset="0"/>
              </a:defRPr>
            </a:lvl3pPr>
            <a:lvl4pPr marL="1691571" indent="-241653">
              <a:defRPr>
                <a:solidFill>
                  <a:schemeClr val="tx1"/>
                </a:solidFill>
                <a:latin typeface="Calibri" pitchFamily="34" charset="0"/>
              </a:defRPr>
            </a:lvl4pPr>
            <a:lvl5pPr marL="2174878" indent="-241653">
              <a:defRPr>
                <a:solidFill>
                  <a:schemeClr val="tx1"/>
                </a:solidFill>
                <a:latin typeface="Calibri" pitchFamily="34" charset="0"/>
              </a:defRPr>
            </a:lvl5pPr>
            <a:lvl6pPr marL="2658184" indent="-241653" fontAlgn="base">
              <a:spcBef>
                <a:spcPct val="0"/>
              </a:spcBef>
              <a:spcAft>
                <a:spcPct val="0"/>
              </a:spcAft>
              <a:defRPr>
                <a:solidFill>
                  <a:schemeClr val="tx1"/>
                </a:solidFill>
                <a:latin typeface="Calibri" pitchFamily="34" charset="0"/>
              </a:defRPr>
            </a:lvl6pPr>
            <a:lvl7pPr marL="3141490" indent="-241653" fontAlgn="base">
              <a:spcBef>
                <a:spcPct val="0"/>
              </a:spcBef>
              <a:spcAft>
                <a:spcPct val="0"/>
              </a:spcAft>
              <a:defRPr>
                <a:solidFill>
                  <a:schemeClr val="tx1"/>
                </a:solidFill>
                <a:latin typeface="Calibri" pitchFamily="34" charset="0"/>
              </a:defRPr>
            </a:lvl7pPr>
            <a:lvl8pPr marL="3624796" indent="-241653" fontAlgn="base">
              <a:spcBef>
                <a:spcPct val="0"/>
              </a:spcBef>
              <a:spcAft>
                <a:spcPct val="0"/>
              </a:spcAft>
              <a:defRPr>
                <a:solidFill>
                  <a:schemeClr val="tx1"/>
                </a:solidFill>
                <a:latin typeface="Calibri" pitchFamily="34" charset="0"/>
              </a:defRPr>
            </a:lvl8pPr>
            <a:lvl9pPr marL="4108102" indent="-241653"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9B54664B-1C9C-48B8-94FA-E2E9653A9EE5}" type="slidenum">
              <a:rPr lang="en-US">
                <a:solidFill>
                  <a:srgbClr val="000000"/>
                </a:solidFill>
              </a:rPr>
              <a:pPr fontAlgn="base">
                <a:spcBef>
                  <a:spcPct val="0"/>
                </a:spcBef>
                <a:spcAft>
                  <a:spcPct val="0"/>
                </a:spcAft>
              </a:pPr>
              <a:t>19</a:t>
            </a:fld>
            <a:endParaRPr lang="en-US">
              <a:solidFill>
                <a:srgbClr val="000000"/>
              </a:solidFill>
            </a:endParaRPr>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pPr>
            <a:r>
              <a:rPr lang="en-US" sz="1200" dirty="0" smtClean="0"/>
              <a:t>Now, the reason terms like </a:t>
            </a:r>
            <a:r>
              <a:rPr lang="en-US" sz="1200" u="sng" dirty="0" smtClean="0"/>
              <a:t>delay</a:t>
            </a:r>
            <a:r>
              <a:rPr lang="en-US" sz="1200" dirty="0" smtClean="0"/>
              <a:t>, </a:t>
            </a:r>
            <a:r>
              <a:rPr lang="en-US" sz="1200" u="sng" dirty="0" smtClean="0"/>
              <a:t>flow</a:t>
            </a:r>
            <a:r>
              <a:rPr lang="en-US" sz="1200" dirty="0" smtClean="0"/>
              <a:t>, </a:t>
            </a:r>
            <a:r>
              <a:rPr lang="en-US" sz="1200" u="sng" dirty="0" smtClean="0"/>
              <a:t>green time </a:t>
            </a:r>
            <a:r>
              <a:rPr lang="en-US" sz="1200" dirty="0" smtClean="0"/>
              <a:t>and </a:t>
            </a:r>
            <a:r>
              <a:rPr lang="en-US" sz="1200" u="sng" dirty="0" smtClean="0"/>
              <a:t>phase</a:t>
            </a:r>
            <a:r>
              <a:rPr lang="en-US" sz="1200" dirty="0" smtClean="0"/>
              <a:t> are relevant to today's presentation is because the </a:t>
            </a:r>
            <a:r>
              <a:rPr lang="en-US" sz="1200" b="1" dirty="0" smtClean="0"/>
              <a:t>superstreet </a:t>
            </a:r>
            <a:r>
              <a:rPr lang="en-US" sz="1200" dirty="0" smtClean="0"/>
              <a:t>concept</a:t>
            </a:r>
            <a:r>
              <a:rPr lang="en-US" sz="1200" b="1" dirty="0" smtClean="0"/>
              <a:t> </a:t>
            </a:r>
            <a:r>
              <a:rPr lang="en-US" sz="1200" dirty="0" smtClean="0"/>
              <a:t>is based upon the relationship between the number of phases an intersection manages and the amount of available green time that allows traffic to flow. Once a vehicle receives a red indication and is stopped at the intersection, delay for the motorist begins. As traffic engineers, if we can achieve longer green times and reduce the delay, we can optimize the operation of our intersections and roadways. Looking at the chart, you can see that the fewer phases controlling the intersection, the more green time is available for the progression of traffic.  </a:t>
            </a:r>
          </a:p>
          <a:p>
            <a:pPr eaLnBrk="1" hangingPunct="1">
              <a:lnSpc>
                <a:spcPct val="80000"/>
              </a:lnSpc>
            </a:pPr>
            <a:endParaRPr lang="en-US" sz="1200" dirty="0" smtClean="0"/>
          </a:p>
          <a:p>
            <a:pPr eaLnBrk="1" hangingPunct="1">
              <a:lnSpc>
                <a:spcPct val="80000"/>
              </a:lnSpc>
            </a:pPr>
            <a:r>
              <a:rPr lang="en-US" sz="1200" dirty="0" smtClean="0"/>
              <a:t>For example, if a motorist is stopped at a two phase signal, then the wait time is fairly short because only one other phase has to cycle through the intersection before the right-of-way returns to the waiting motorist. The available green time that the intersection receives is divided only between the two phases. So, green time remains greater than the time the motorist is stopped and waiting. </a:t>
            </a:r>
          </a:p>
          <a:p>
            <a:pPr eaLnBrk="1" hangingPunct="1">
              <a:lnSpc>
                <a:spcPct val="80000"/>
              </a:lnSpc>
            </a:pPr>
            <a:endParaRPr lang="en-US" sz="1200" dirty="0" smtClean="0"/>
          </a:p>
          <a:p>
            <a:pPr eaLnBrk="1" hangingPunct="1">
              <a:lnSpc>
                <a:spcPct val="80000"/>
              </a:lnSpc>
            </a:pPr>
            <a:r>
              <a:rPr lang="en-US" sz="1200" dirty="0" smtClean="0"/>
              <a:t>The same philosophy holds for a three phase signal. Even though there is an additional phase to protect left turning vehicles, the wait time is still reasonable with only two other phases cycling through the intersection. Green time is reduced slightly and the time the motorist spends waiting is about equal to the time the motorist is given to progress through the intersection. Therefore, two and three phase signals are very effective for maintaining traffic flow and reducing travel time. </a:t>
            </a:r>
          </a:p>
          <a:p>
            <a:pPr eaLnBrk="1" hangingPunct="1">
              <a:lnSpc>
                <a:spcPct val="80000"/>
              </a:lnSpc>
            </a:pPr>
            <a:endParaRPr lang="en-US" sz="1200" dirty="0" smtClean="0"/>
          </a:p>
          <a:p>
            <a:pPr eaLnBrk="1" hangingPunct="1">
              <a:lnSpc>
                <a:spcPct val="80000"/>
              </a:lnSpc>
            </a:pPr>
            <a:r>
              <a:rPr lang="en-US" sz="1200" dirty="0" smtClean="0"/>
              <a:t>However, when traffic volumes increase and the number of lanes required to safely move traffic through the intersection exceeds the capacity of two and three phase signals, more phases must be added. Specifically, left turn movements must be isolated and protected from on-coming traffic. Hence, the more phases that are added, the more time the motorist spends waiting for the additional phases to cycle through. When operation of an eight phase signal is warranted, delay for the motorist is much longer, available green time is significantly less and driver frustration begins to increase. Engineers reach for tools like </a:t>
            </a:r>
            <a:r>
              <a:rPr lang="en-US" sz="1200" b="1" dirty="0" smtClean="0"/>
              <a:t>superstreets</a:t>
            </a:r>
            <a:r>
              <a:rPr lang="en-US" sz="1200" dirty="0" smtClean="0"/>
              <a:t> when even eight phase traffic signals cannot effectively manage driver demands on the roadway system. </a:t>
            </a:r>
          </a:p>
          <a:p>
            <a:pPr eaLnBrk="1" hangingPunct="1">
              <a:lnSpc>
                <a:spcPct val="80000"/>
              </a:lnSpc>
            </a:pPr>
            <a:endParaRPr lang="en-US" sz="1200" dirty="0" smtClean="0">
              <a:latin typeface="Arial" charset="0"/>
            </a:endParaRPr>
          </a:p>
          <a:p>
            <a:pPr>
              <a:spcBef>
                <a:spcPct val="0"/>
              </a:spcBef>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A3BB93E5-FE79-4B94-81E0-B9E75455F606}" type="slidenum">
              <a:rPr lang="en-US">
                <a:solidFill>
                  <a:schemeClr val="bg1"/>
                </a:solidFill>
              </a:rPr>
              <a:pPr eaLnBrk="1" hangingPunct="1"/>
              <a:t>2</a:t>
            </a:fld>
            <a:endParaRPr lang="en-US">
              <a:solidFill>
                <a:schemeClr val="bg1"/>
              </a:solidFill>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533400" y="4560888"/>
            <a:ext cx="6172200" cy="4659312"/>
          </a:xfrm>
          <a:noFill/>
        </p:spPr>
        <p:txBody>
          <a:bodyPr/>
          <a:lstStyle/>
          <a:p>
            <a:pPr eaLnBrk="1" hangingPunct="1"/>
            <a:r>
              <a:rPr lang="en-US" sz="1000" smtClean="0">
                <a:latin typeface="Arial" charset="0"/>
              </a:rPr>
              <a:t>Our core goal at the North Carolina Department of Transportation can be summarized in our mission statement: “Connecting people and places in North Carolina safely and efficiently with accountability and environmental sensitivity.”  Indeed, our transportation roadway network is vital for the economic and social successes of our great State.   </a:t>
            </a:r>
          </a:p>
          <a:p>
            <a:pPr eaLnBrk="1" hangingPunct="1"/>
            <a:r>
              <a:rPr lang="en-US" sz="1000" smtClean="0">
                <a:latin typeface="Arial" charset="0"/>
              </a:rPr>
              <a:t>Through our roadway network, goods are brought to market, tourists travel to our many historic and recreational attractions, and residents access their medical care, schools, and churches. Therefore, it is not an exaggeration that the economic vitality and growth of North Carolina and its communities are dependent upon our roadway network. The Department of Transportation continuously strives to safely and efficiently maintain mobility, promote effective construction and expansion of our roadways and seek out new methods and practices to meet the demands of North Carolina’s traveling public.</a:t>
            </a:r>
          </a:p>
          <a:p>
            <a:pPr eaLnBrk="1" hangingPunct="1"/>
            <a:r>
              <a:rPr lang="en-US" sz="1000" smtClean="0">
                <a:latin typeface="Arial" charset="0"/>
              </a:rPr>
              <a:t>Just to reframe everyone's perspective, 2006 data shows North Carolina maintains over 79,000 miles, or almost 169,000 lane-miles, of roadway, structures, and traffic control devices. We are ranked second only to Texas for the number of state-maintained lane-miles, but we are ranked forty-seventh for revenue per lane mile. Additionally, the US Census Bureau’s July 2007 figures show the State’s population has now exceeded 9 million. This represents an increase of 12.6 percent just since year 2000 making North Carolina the 6th fastest growing state between the years of 2000 and 2007. For comparison, the national growth rate remains close to 7.2 percent. The momentum of this rapid growth has made North Carolina the nation's 10th most populous state. </a:t>
            </a:r>
          </a:p>
          <a:p>
            <a:pPr eaLnBrk="1" hangingPunct="1"/>
            <a:r>
              <a:rPr lang="en-US" sz="1000" smtClean="0">
                <a:latin typeface="Arial" charset="0"/>
              </a:rPr>
              <a:t>The challenges facing the Department of Transportation in an inflation driven economy becomes very clear when faced with these real-world reminders of our expanding responsibilities toward maintaining our State’s investment in its infrastructure and providing services for a booming population. It is with due diligence the Department endeavors to meet these challenges through the continued exploration and application of new methods and practices available to the transportation industry across the country and abroad. The </a:t>
            </a:r>
            <a:r>
              <a:rPr lang="en-US" sz="1000" b="1" smtClean="0">
                <a:latin typeface="Arial" charset="0"/>
              </a:rPr>
              <a:t>Superstreet </a:t>
            </a:r>
            <a:r>
              <a:rPr lang="en-US" sz="1000" smtClean="0">
                <a:latin typeface="Arial" charset="0"/>
              </a:rPr>
              <a:t>is one such application. </a:t>
            </a:r>
          </a:p>
          <a:p>
            <a:pPr eaLnBrk="1" hangingPunct="1"/>
            <a:endParaRPr lang="en-US" sz="1000" smtClean="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69A57D9A-A21F-426D-81AB-AC7B1F6B48E7}" type="slidenum">
              <a:rPr lang="en-US">
                <a:solidFill>
                  <a:schemeClr val="bg1"/>
                </a:solidFill>
              </a:rPr>
              <a:pPr eaLnBrk="1" hangingPunct="1"/>
              <a:t>20</a:t>
            </a:fld>
            <a:endParaRPr lang="en-US">
              <a:solidFill>
                <a:schemeClr val="bg1"/>
              </a:solidFill>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r>
              <a:rPr lang="en-US" sz="1000" smtClean="0">
                <a:latin typeface="Arial" charset="0"/>
              </a:rPr>
              <a:t>This diagram shows the phasing sequence of the </a:t>
            </a:r>
            <a:r>
              <a:rPr lang="en-US" sz="1000" b="1" smtClean="0">
                <a:latin typeface="Arial" charset="0"/>
              </a:rPr>
              <a:t>superstreet</a:t>
            </a:r>
            <a:r>
              <a:rPr lang="en-US" sz="1000" smtClean="0">
                <a:latin typeface="Arial" charset="0"/>
              </a:rPr>
              <a:t>. The </a:t>
            </a:r>
            <a:r>
              <a:rPr lang="en-US" sz="1000" b="1" smtClean="0">
                <a:latin typeface="Arial" charset="0"/>
              </a:rPr>
              <a:t>superstreet </a:t>
            </a:r>
            <a:r>
              <a:rPr lang="en-US" sz="1000" smtClean="0">
                <a:latin typeface="Arial" charset="0"/>
              </a:rPr>
              <a:t>essentially takes the operation of an intersection that has moved beyond the functional capacity of eight phase operation and divides the eight phases into four separate intersections each operating as a two phase signal. In effect, this restores the longer green times, re-establishes progressive traffic flow and once again reduces delay at the intersection.</a:t>
            </a:r>
          </a:p>
          <a:p>
            <a:pPr eaLnBrk="1" hangingPunct="1"/>
            <a:r>
              <a:rPr lang="en-US" sz="1000" smtClean="0">
                <a:latin typeface="Arial" charset="0"/>
              </a:rPr>
              <a:t>Breaking down the signal phases this way, also allows engineers to work with the traffic flow in each direction of the main street separately. This makes timing traffic progression from intersection to intersection much less complicated and optimal conditions much easier to program. For motorists, this translates to fewer stops. </a:t>
            </a:r>
          </a:p>
          <a:p>
            <a:pPr eaLnBrk="1" hangingPunct="1"/>
            <a:endParaRPr lang="en-US" sz="1000" smtClean="0">
              <a:latin typeface="Arial" charset="0"/>
            </a:endParaRPr>
          </a:p>
          <a:p>
            <a:pPr eaLnBrk="1" hangingPunct="1"/>
            <a:endParaRPr lang="en-US" sz="1000" smtClean="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45B9C9F7-0C72-44B9-B7A9-F82F0CA0CE91}" type="slidenum">
              <a:rPr lang="en-US">
                <a:solidFill>
                  <a:schemeClr val="bg1"/>
                </a:solidFill>
              </a:rPr>
              <a:pPr eaLnBrk="1" hangingPunct="1"/>
              <a:t>21</a:t>
            </a:fld>
            <a:endParaRPr lang="en-US">
              <a:solidFill>
                <a:schemeClr val="bg1"/>
              </a:solidFill>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r>
              <a:rPr lang="en-US" sz="1000" smtClean="0">
                <a:latin typeface="Arial" charset="0"/>
              </a:rPr>
              <a:t>Alternatives -- this is a word we hear everyday in engineering as it applies to projects, designs and budgets. It has many different applications, but inevitably it means </a:t>
            </a:r>
            <a:r>
              <a:rPr lang="en-US" sz="1000" b="1" smtClean="0">
                <a:latin typeface="Arial" charset="0"/>
              </a:rPr>
              <a:t>creating</a:t>
            </a:r>
            <a:r>
              <a:rPr lang="en-US" sz="1000" smtClean="0">
                <a:latin typeface="Arial" charset="0"/>
              </a:rPr>
              <a:t> the </a:t>
            </a:r>
            <a:r>
              <a:rPr lang="en-US" sz="1000" b="1" smtClean="0">
                <a:latin typeface="Arial" charset="0"/>
              </a:rPr>
              <a:t>opportunity</a:t>
            </a:r>
            <a:r>
              <a:rPr lang="en-US" sz="1000" smtClean="0">
                <a:latin typeface="Arial" charset="0"/>
              </a:rPr>
              <a:t> for </a:t>
            </a:r>
            <a:r>
              <a:rPr lang="en-US" sz="1000" b="1" smtClean="0">
                <a:latin typeface="Arial" charset="0"/>
              </a:rPr>
              <a:t>choice</a:t>
            </a:r>
            <a:r>
              <a:rPr lang="en-US" sz="1000" smtClean="0">
                <a:latin typeface="Arial" charset="0"/>
              </a:rPr>
              <a:t>. The Department of Transportation diligently seeks to serve the public and protect the interests of our State by exploring, analyzing and providing alternatives. We explore alternative solutions like the </a:t>
            </a:r>
            <a:r>
              <a:rPr lang="en-US" sz="1000" b="1" smtClean="0">
                <a:latin typeface="Arial" charset="0"/>
              </a:rPr>
              <a:t>superstreet </a:t>
            </a:r>
            <a:r>
              <a:rPr lang="en-US" sz="1000" smtClean="0">
                <a:latin typeface="Arial" charset="0"/>
              </a:rPr>
              <a:t>to ensure we are delivering the most cost effective answers to the challenges facing our State's transportation infrastructure; we analyze alternative designs for each project to ensure economic accountability of the public's investment in their roadways; and we are providing alternatives that reflect the future instead of the past and emphasize our </a:t>
            </a:r>
            <a:r>
              <a:rPr lang="en-US" sz="1000" b="1" smtClean="0">
                <a:latin typeface="Arial" charset="0"/>
              </a:rPr>
              <a:t>choice</a:t>
            </a:r>
            <a:r>
              <a:rPr lang="en-US" sz="1000" smtClean="0">
                <a:latin typeface="Arial" charset="0"/>
              </a:rPr>
              <a:t> to lead</a:t>
            </a:r>
            <a:r>
              <a:rPr lang="en-US" sz="1000" b="1" smtClean="0">
                <a:latin typeface="Arial" charset="0"/>
              </a:rPr>
              <a:t> </a:t>
            </a:r>
            <a:r>
              <a:rPr lang="en-US" sz="1000" smtClean="0">
                <a:latin typeface="Arial" charset="0"/>
              </a:rPr>
              <a:t>the State in revitalizing our roadway network. </a:t>
            </a:r>
          </a:p>
          <a:p>
            <a:pPr eaLnBrk="1" hangingPunct="1"/>
            <a:r>
              <a:rPr lang="en-US" sz="1000" smtClean="0">
                <a:latin typeface="Arial" charset="0"/>
              </a:rPr>
              <a:t>From</a:t>
            </a:r>
            <a:r>
              <a:rPr lang="en-US" sz="1000" b="1" smtClean="0">
                <a:latin typeface="Arial" charset="0"/>
              </a:rPr>
              <a:t> </a:t>
            </a:r>
            <a:r>
              <a:rPr lang="en-US" sz="1000" smtClean="0">
                <a:latin typeface="Arial" charset="0"/>
              </a:rPr>
              <a:t>an economic view point, the</a:t>
            </a:r>
            <a:r>
              <a:rPr lang="en-US" sz="1000" b="1" smtClean="0">
                <a:latin typeface="Arial" charset="0"/>
              </a:rPr>
              <a:t> superstreet </a:t>
            </a:r>
            <a:r>
              <a:rPr lang="en-US" sz="1000" smtClean="0">
                <a:latin typeface="Arial" charset="0"/>
              </a:rPr>
              <a:t>provides the State with an effective tool for reducing construction costs. In the past, when a conventional intersection had become ineffective and operated at unacceptable levels of delay, it was common practice to consider an interchange to relieve congestion. Fortunately, we now have a </a:t>
            </a:r>
            <a:r>
              <a:rPr lang="en-US" sz="1000" b="1" smtClean="0">
                <a:latin typeface="Arial" charset="0"/>
              </a:rPr>
              <a:t>choice</a:t>
            </a:r>
            <a:r>
              <a:rPr lang="en-US" sz="1000" smtClean="0">
                <a:latin typeface="Arial" charset="0"/>
              </a:rPr>
              <a:t> which preserves the existing roadway, delays or potentially eliminates the need for an interchange and provides balanced access to both sides of the roadway. </a:t>
            </a:r>
          </a:p>
          <a:p>
            <a:pPr eaLnBrk="1" hangingPunct="1"/>
            <a:endParaRPr lang="en-US" sz="1000" smtClean="0">
              <a:latin typeface="Arial" charset="0"/>
            </a:endParaRPr>
          </a:p>
          <a:p>
            <a:pPr eaLnBrk="1" hangingPunct="1"/>
            <a:endParaRPr lang="en-US" sz="1000" smtClean="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4A59EDAD-BA71-4FC5-B915-3B14BD2D01B6}" type="slidenum">
              <a:rPr lang="en-US">
                <a:solidFill>
                  <a:schemeClr val="bg1"/>
                </a:solidFill>
              </a:rPr>
              <a:pPr eaLnBrk="1" hangingPunct="1"/>
              <a:t>22</a:t>
            </a:fld>
            <a:endParaRPr lang="en-US">
              <a:solidFill>
                <a:schemeClr val="bg1"/>
              </a:solidFill>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pPr eaLnBrk="1" hangingPunct="1">
              <a:spcBef>
                <a:spcPct val="0"/>
              </a:spcBef>
            </a:pPr>
            <a:r>
              <a:rPr lang="en-US" smtClean="0"/>
              <a:t>In light of recent events, the impacts of rising fuel costs have far reaching impacts on the citizens and business that support our North Carolina communities. For companies who are dependent on the delivery of goods and services, profitability is closely linked to fuel conservation. Articles outlining corporate America’s recognition of the fiscal impacts of congestion have been prevalent in the news for several years. However, UPS has even recognized the correlation between fuel consumption and the delay of left turn phasing.  The following excerpt was taken from one such article and emphasizes how </a:t>
            </a:r>
            <a:r>
              <a:rPr lang="en-US" b="1" smtClean="0"/>
              <a:t>superstreets </a:t>
            </a:r>
            <a:r>
              <a:rPr lang="en-US" smtClean="0"/>
              <a:t>can be used to support North Carolina’s business community: </a:t>
            </a:r>
          </a:p>
          <a:p>
            <a:pPr eaLnBrk="1" hangingPunct="1">
              <a:spcBef>
                <a:spcPct val="0"/>
              </a:spcBef>
            </a:pPr>
            <a:endParaRPr lang="en-US" smtClean="0"/>
          </a:p>
          <a:p>
            <a:pPr eaLnBrk="1" hangingPunct="1"/>
            <a:r>
              <a:rPr lang="en-US" smtClean="0"/>
              <a:t>Companies like UPS have taken a hit in the last couple of years as a result of rising fuel costs. Now the brown trucks of UPS are going to be getting their routes optimized to help save money. UPS delivers over 14.5 million packages a day and the trucks tend to have routes that are rarely the same. The company will be using package flow technologies to optimize the loading of packages so drivers can get them out in order, more quickly, reducing the idle time. They will also set up the daily routes, to favor right hand turns where possible, again to reduce running time. The less time trucks spend sitting in left turn lanes, the less fuel they burn. UPS is projecting savings of $600 million a year from the changes.</a:t>
            </a:r>
          </a:p>
        </p:txBody>
      </p:sp>
      <p:pic>
        <p:nvPicPr>
          <p:cNvPr id="6144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338263"/>
            <a:ext cx="3736975" cy="259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52D03544-F911-47DB-9D13-46DDC39F76A6}" type="slidenum">
              <a:rPr lang="en-US">
                <a:solidFill>
                  <a:schemeClr val="bg1"/>
                </a:solidFill>
              </a:rPr>
              <a:pPr eaLnBrk="1" hangingPunct="1"/>
              <a:t>23</a:t>
            </a:fld>
            <a:endParaRPr lang="en-US">
              <a:solidFill>
                <a:schemeClr val="bg1"/>
              </a:solidFill>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pPr eaLnBrk="1" hangingPunct="1"/>
            <a:r>
              <a:rPr lang="en-US" sz="1000" smtClean="0">
                <a:latin typeface="Arial" charset="0"/>
              </a:rPr>
              <a:t>Conversion from a divided highway facility to a </a:t>
            </a:r>
            <a:r>
              <a:rPr lang="en-US" sz="1000" b="1" smtClean="0">
                <a:latin typeface="Arial" charset="0"/>
              </a:rPr>
              <a:t>superstreet</a:t>
            </a:r>
            <a:r>
              <a:rPr lang="en-US" sz="1000" smtClean="0">
                <a:latin typeface="Arial" charset="0"/>
              </a:rPr>
              <a:t> configuration requires only minimal roadway construction and right-of-way procurement. The "footprint" of a typical </a:t>
            </a:r>
            <a:r>
              <a:rPr lang="en-US" sz="1000" b="1" smtClean="0">
                <a:latin typeface="Arial" charset="0"/>
              </a:rPr>
              <a:t>superstreet</a:t>
            </a:r>
            <a:r>
              <a:rPr lang="en-US" sz="1000" smtClean="0">
                <a:latin typeface="Arial" charset="0"/>
              </a:rPr>
              <a:t> intersection can be contained within an area of ten acres. The total expense to the public averages close to 1.5 million dollars with design and deployment complete within 12 months.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A662517B-D886-4895-BF2B-131E1478C512}" type="slidenum">
              <a:rPr lang="en-US">
                <a:solidFill>
                  <a:schemeClr val="bg1"/>
                </a:solidFill>
              </a:rPr>
              <a:pPr eaLnBrk="1" hangingPunct="1"/>
              <a:t>24</a:t>
            </a:fld>
            <a:endParaRPr lang="en-US">
              <a:solidFill>
                <a:schemeClr val="bg1"/>
              </a:solidFill>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pPr eaLnBrk="1" hangingPunct="1"/>
            <a:r>
              <a:rPr lang="en-US" sz="1000" smtClean="0">
                <a:latin typeface="Arial" charset="0"/>
              </a:rPr>
              <a:t>However, this is not the case for a conventional interchange which requires significant construction. The "footprint" for a typical interchange can impact as much as 90 acres with total expense to the public reaching more than 7 million dollars to construct. Introducing bridge construction significantly lengthens the construction schedule and delivery can take from 18 months to 2 years.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2379CB0A-89A9-4490-BC57-F9CAB2B8BB26}" type="slidenum">
              <a:rPr lang="en-US">
                <a:solidFill>
                  <a:schemeClr val="bg1"/>
                </a:solidFill>
              </a:rPr>
              <a:pPr eaLnBrk="1" hangingPunct="1"/>
              <a:t>25</a:t>
            </a:fld>
            <a:endParaRPr lang="en-US">
              <a:solidFill>
                <a:schemeClr val="bg1"/>
              </a:solidFill>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pPr eaLnBrk="1" hangingPunct="1">
              <a:lnSpc>
                <a:spcPct val="80000"/>
              </a:lnSpc>
            </a:pPr>
            <a:r>
              <a:rPr lang="en-US" sz="1000" smtClean="0"/>
              <a:t>As North Carolina’s population continues to grow and development increases along our highway system, the focus on environmental responsibility takes center stage as a vital design element in every aspect of today’s transportation industry  -- in planning, design, construction and operation.</a:t>
            </a:r>
          </a:p>
          <a:p>
            <a:pPr eaLnBrk="1" hangingPunct="1">
              <a:lnSpc>
                <a:spcPct val="80000"/>
              </a:lnSpc>
            </a:pPr>
            <a:r>
              <a:rPr lang="en-US" sz="1000" smtClean="0"/>
              <a:t>The </a:t>
            </a:r>
            <a:r>
              <a:rPr lang="en-US" sz="1000" b="1" smtClean="0"/>
              <a:t>superstreet</a:t>
            </a:r>
            <a:r>
              <a:rPr lang="en-US" sz="1000" smtClean="0"/>
              <a:t> concept is an excellent example of environmentally sensitive design sometimes referred to as building “green.” Common goals for design using this philosophy apply across every discipline of engineering and include protection of natural resources and environment, optimizing existing facilities, recycling resources, spreading environmental impacts over long-range projects, creating communities versus sprawl and encouraging mix-use development and multi-modal transportation access. </a:t>
            </a:r>
          </a:p>
          <a:p>
            <a:pPr eaLnBrk="1" hangingPunct="1">
              <a:lnSpc>
                <a:spcPct val="80000"/>
              </a:lnSpc>
              <a:spcAft>
                <a:spcPct val="30000"/>
              </a:spcAft>
            </a:pPr>
            <a:r>
              <a:rPr lang="en-US" sz="1000" smtClean="0"/>
              <a:t>You may already recognize some of the attributes of Green Design as they applied to previous </a:t>
            </a:r>
            <a:r>
              <a:rPr lang="en-US" sz="1000" b="1" smtClean="0"/>
              <a:t>superstreet</a:t>
            </a:r>
            <a:r>
              <a:rPr lang="en-US" sz="1000" smtClean="0"/>
              <a:t> objectives. The operation of </a:t>
            </a:r>
            <a:r>
              <a:rPr lang="en-US" sz="1000" b="1" smtClean="0"/>
              <a:t>superstreets </a:t>
            </a:r>
            <a:r>
              <a:rPr lang="en-US" sz="1000" smtClean="0"/>
              <a:t>plays an important role in reducing environmental impacts in several ways. We saw how </a:t>
            </a:r>
            <a:r>
              <a:rPr lang="en-US" sz="1000" b="1" smtClean="0"/>
              <a:t>superstreets</a:t>
            </a:r>
            <a:r>
              <a:rPr lang="en-US" sz="1000" smtClean="0"/>
              <a:t> reduced the amount of time vehicles remain stopped and how this improves progression through the entire corridors. This results in less time vehicles spend idling. Therefore, fewer pollutants from exhaust are released into the atmosphere, air quality is improved and fuel consumption is also conserved. These savings have far reaching impacts for our State, our citizens and for our business communities. For companies like UPS who are dependent on delivery of goods and services, profitability is closely linked to fuel conservation and efficient routing.  </a:t>
            </a:r>
          </a:p>
          <a:p>
            <a:pPr eaLnBrk="1" hangingPunct="1">
              <a:lnSpc>
                <a:spcPct val="80000"/>
              </a:lnSpc>
            </a:pPr>
            <a:r>
              <a:rPr lang="en-US" sz="1000" smtClean="0"/>
              <a:t>We also saw a significant difference in the physical footprint of </a:t>
            </a:r>
            <a:r>
              <a:rPr lang="en-US" sz="1000" b="1" smtClean="0"/>
              <a:t>superstreets</a:t>
            </a:r>
            <a:r>
              <a:rPr lang="en-US" sz="1000" smtClean="0"/>
              <a:t> as compared to interchange alternatives. Ten acres of land use impacts versus ninety acres of drainage design, bulldozing, service roads and access control create a vivid depiction of environmental advantages. </a:t>
            </a:r>
          </a:p>
          <a:p>
            <a:pPr eaLnBrk="1" hangingPunct="1">
              <a:lnSpc>
                <a:spcPct val="80000"/>
              </a:lnSpc>
            </a:pPr>
            <a:r>
              <a:rPr lang="en-US" sz="1000" smtClean="0"/>
              <a:t>Additionally, </a:t>
            </a:r>
            <a:r>
              <a:rPr lang="en-US" sz="1000" b="1" smtClean="0"/>
              <a:t>superstreets</a:t>
            </a:r>
            <a:r>
              <a:rPr lang="en-US" sz="1000" smtClean="0"/>
              <a:t> can delay or potentially eliminate the need for interchange construction while optimizing the capacity of the existing roadway. Access to local business and community interests are facilitated equally on both sides of the </a:t>
            </a:r>
            <a:r>
              <a:rPr lang="en-US" sz="1000" b="1" smtClean="0"/>
              <a:t>superstreet</a:t>
            </a:r>
            <a:r>
              <a:rPr lang="en-US" sz="1000" smtClean="0"/>
              <a:t> creating safer entrances and exits onto and from development sites. Both pedestrians and multi-modal transportation users are safely and efficiently accommodated. Ultimately, these designs can facilitate the development of communities and mix-use centers where retail, commercial and resident amenities are easily</a:t>
            </a:r>
            <a:r>
              <a:rPr lang="en-US" sz="900" smtClean="0"/>
              <a:t> </a:t>
            </a:r>
            <a:r>
              <a:rPr lang="en-US" sz="1000" smtClean="0"/>
              <a:t>merged.</a:t>
            </a:r>
          </a:p>
          <a:p>
            <a:pPr eaLnBrk="1" hangingPunct="1">
              <a:lnSpc>
                <a:spcPct val="80000"/>
              </a:lnSpc>
            </a:pPr>
            <a:endParaRPr lang="en-US" sz="100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B03C5721-0FC0-4026-BBCA-1DFAE13EFE55}" type="slidenum">
              <a:rPr lang="en-US">
                <a:solidFill>
                  <a:schemeClr val="bg1"/>
                </a:solidFill>
              </a:rPr>
              <a:pPr eaLnBrk="1" hangingPunct="1"/>
              <a:t>26</a:t>
            </a:fld>
            <a:endParaRPr lang="en-US">
              <a:solidFill>
                <a:schemeClr val="bg1"/>
              </a:solidFill>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pPr eaLnBrk="1" hangingPunct="1"/>
            <a:r>
              <a:rPr lang="en-US" smtClean="0"/>
              <a:t>One question that usually arises over the introduction of the </a:t>
            </a:r>
            <a:r>
              <a:rPr lang="en-US" b="1" smtClean="0"/>
              <a:t>superstreet</a:t>
            </a:r>
            <a:r>
              <a:rPr lang="en-US" smtClean="0"/>
              <a:t> is the concern for Semi-trailer combinations – specifically at the U-turn intersections. </a:t>
            </a:r>
          </a:p>
          <a:p>
            <a:pPr eaLnBrk="1" hangingPunct="1"/>
            <a:r>
              <a:rPr lang="en-US" smtClean="0"/>
              <a:t>Can </a:t>
            </a:r>
            <a:r>
              <a:rPr lang="en-US" b="1" smtClean="0"/>
              <a:t>superstreets</a:t>
            </a:r>
            <a:r>
              <a:rPr lang="en-US" smtClean="0"/>
              <a:t> accommodate Semi-trailers?</a:t>
            </a:r>
          </a:p>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3D099290-4A6D-465F-875B-663873846B48}" type="slidenum">
              <a:rPr lang="en-US">
                <a:solidFill>
                  <a:schemeClr val="bg1"/>
                </a:solidFill>
              </a:rPr>
              <a:pPr eaLnBrk="1" hangingPunct="1"/>
              <a:t>27</a:t>
            </a:fld>
            <a:endParaRPr lang="en-US">
              <a:solidFill>
                <a:schemeClr val="bg1"/>
              </a:solidFill>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pPr eaLnBrk="1" hangingPunct="1"/>
            <a:r>
              <a:rPr lang="en-US" b="1" smtClean="0"/>
              <a:t>Absolutely</a:t>
            </a:r>
            <a:r>
              <a:rPr lang="en-US" smtClean="0"/>
              <a:t>!</a:t>
            </a:r>
          </a:p>
          <a:p>
            <a:pPr eaLnBrk="1" hangingPunct="1"/>
            <a:r>
              <a:rPr lang="en-US" smtClean="0"/>
              <a:t>As you can see from the image, U-turns are designed with additional asphalt to allow semi-trailer combinations ample room to complete the U-turn.</a:t>
            </a:r>
          </a:p>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9C657DF5-AB56-44EB-B3AC-35F76252E595}" type="slidenum">
              <a:rPr lang="en-US">
                <a:solidFill>
                  <a:schemeClr val="bg1"/>
                </a:solidFill>
              </a:rPr>
              <a:pPr eaLnBrk="1" hangingPunct="1"/>
              <a:t>28</a:t>
            </a:fld>
            <a:endParaRPr lang="en-US">
              <a:solidFill>
                <a:schemeClr val="bg1"/>
              </a:solidFill>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r>
              <a:rPr lang="en-US" smtClean="0"/>
              <a:t>And, again, here you can see the semi-trailer has no trouble maneuvering the U-turn.</a:t>
            </a:r>
          </a:p>
          <a:p>
            <a:pPr eaLnBrk="1" hangingPunct="1"/>
            <a:endParaRPr lang="en-US" smtClean="0"/>
          </a:p>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94C4F37A-7357-43DA-81D1-AC32E06E573E}" type="slidenum">
              <a:rPr lang="en-US">
                <a:solidFill>
                  <a:schemeClr val="bg1"/>
                </a:solidFill>
              </a:rPr>
              <a:pPr eaLnBrk="1" hangingPunct="1"/>
              <a:t>29</a:t>
            </a:fld>
            <a:endParaRPr lang="en-US">
              <a:solidFill>
                <a:schemeClr val="bg1"/>
              </a:solidFill>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pPr eaLnBrk="1" hangingPunct="1"/>
            <a:r>
              <a:rPr lang="en-US" smtClean="0"/>
              <a:t>The</a:t>
            </a:r>
            <a:r>
              <a:rPr lang="en-US" b="1" smtClean="0"/>
              <a:t> superstreet </a:t>
            </a:r>
            <a:r>
              <a:rPr lang="en-US" smtClean="0"/>
              <a:t>concept is very versatile and its use does not always include heavy traffic volumes. Notice, this intersection is not signalized and is set in a fairly rural area where safety was the predominant concern. Redirecting through and left turning traffic significantly reduced the number of severe accidents at the intersection and required minimal financial outlay for construction. </a:t>
            </a:r>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A594A569-0AA3-444F-8EC8-84ACCBB6BF30}" type="slidenum">
              <a:rPr lang="en-US">
                <a:solidFill>
                  <a:schemeClr val="bg1"/>
                </a:solidFill>
              </a:rPr>
              <a:pPr eaLnBrk="1" hangingPunct="1"/>
              <a:t>3</a:t>
            </a:fld>
            <a:endParaRPr lang="en-US">
              <a:solidFill>
                <a:schemeClr val="bg1"/>
              </a:solidFill>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r>
              <a:rPr lang="en-US" sz="1000" smtClean="0">
                <a:latin typeface="Arial" charset="0"/>
              </a:rPr>
              <a:t>As stated earlier, the </a:t>
            </a:r>
            <a:r>
              <a:rPr lang="en-US" sz="1000" b="1" smtClean="0">
                <a:latin typeface="Arial" charset="0"/>
              </a:rPr>
              <a:t>Superstreet</a:t>
            </a:r>
            <a:r>
              <a:rPr lang="en-US" sz="1000" smtClean="0">
                <a:latin typeface="Arial" charset="0"/>
              </a:rPr>
              <a:t> concept refers to a reconfiguration of a traditional intersection. Simply put, it is a method to safely and efficiently manage high traffic volumes at intersections with multiple approaches along a divided highway. The </a:t>
            </a:r>
            <a:r>
              <a:rPr lang="en-US" sz="1000" b="1" smtClean="0">
                <a:latin typeface="Arial" charset="0"/>
              </a:rPr>
              <a:t>Superstreet</a:t>
            </a:r>
            <a:r>
              <a:rPr lang="en-US" sz="1000" smtClean="0">
                <a:latin typeface="Arial" charset="0"/>
              </a:rPr>
              <a:t> functions by redirecting through and left turning traffic on the side street approach to turn right, proceed to the nearby U-turn and then return to its original course. At first, this may seem to be a complex solution to a very simple objective – to cross the intersection or to make a left turn. However, I think you will see as we proceed that what seems complex, when designed correctly, is actually a simple and safe solution to the problems caused by congestion.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AC52015B-DB3D-464F-A773-1BD0E5B168EC}" type="slidenum">
              <a:rPr lang="en-US">
                <a:solidFill>
                  <a:schemeClr val="bg1"/>
                </a:solidFill>
              </a:rPr>
              <a:pPr eaLnBrk="1" hangingPunct="1"/>
              <a:t>30</a:t>
            </a:fld>
            <a:endParaRPr lang="en-US">
              <a:solidFill>
                <a:schemeClr val="bg1"/>
              </a:solidFill>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pPr eaLnBrk="1" hangingPunct="1"/>
            <a:r>
              <a:rPr lang="en-US" smtClean="0"/>
              <a:t>This is an example of a signalized </a:t>
            </a:r>
            <a:r>
              <a:rPr lang="en-US" b="1" smtClean="0"/>
              <a:t>superstreet</a:t>
            </a:r>
            <a:r>
              <a:rPr lang="en-US" smtClean="0"/>
              <a:t>. Although traffic does not appear heavy in the photograph, please note this picture was taken one week before Christmas, in a commercial district where traffic volumes along the corridor are generated from multiple residential developments with over 1000 homes per development, large commercial retailers, and other multi-use development support such as, a medical center, office space and numerous retail centers with restaurants, fast foods, designer shops, and  drug stores. The implementation of the </a:t>
            </a:r>
            <a:r>
              <a:rPr lang="en-US" b="1" smtClean="0"/>
              <a:t>superstreet</a:t>
            </a:r>
            <a:r>
              <a:rPr lang="en-US" smtClean="0"/>
              <a:t> has maintained the steady progression of traffic through the corridor and there is no evidence shown of queuing either entering or exiting the shopping center shown above. </a:t>
            </a:r>
          </a:p>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DEEF02CF-EC17-4984-9447-062898492E1D}" type="slidenum">
              <a:rPr lang="en-US">
                <a:solidFill>
                  <a:schemeClr val="bg1"/>
                </a:solidFill>
              </a:rPr>
              <a:pPr eaLnBrk="1" hangingPunct="1"/>
              <a:t>31</a:t>
            </a:fld>
            <a:endParaRPr lang="en-US">
              <a:solidFill>
                <a:schemeClr val="bg1"/>
              </a:solidFill>
            </a:endParaRPr>
          </a:p>
        </p:txBody>
      </p:sp>
      <p:sp>
        <p:nvSpPr>
          <p:cNvPr id="70659" name="Rectangle 2"/>
          <p:cNvSpPr>
            <a:spLocks noGrp="1" noRot="1" noChangeAspect="1" noChangeArrowheads="1" noTextEdit="1"/>
          </p:cNvSpPr>
          <p:nvPr>
            <p:ph type="sldImg"/>
          </p:nvPr>
        </p:nvSpPr>
        <p:spPr>
          <a:xfrm>
            <a:off x="1217613" y="708025"/>
            <a:ext cx="4800600" cy="3600450"/>
          </a:xfrm>
          <a:ln w="3175"/>
        </p:spPr>
      </p:sp>
      <p:sp>
        <p:nvSpPr>
          <p:cNvPr id="70660" name="Rectangle 3"/>
          <p:cNvSpPr>
            <a:spLocks noGrp="1" noChangeArrowheads="1"/>
          </p:cNvSpPr>
          <p:nvPr>
            <p:ph type="body" idx="1"/>
          </p:nvPr>
        </p:nvSpPr>
        <p:spPr>
          <a:xfrm>
            <a:off x="731838" y="4560888"/>
            <a:ext cx="5940425" cy="4645025"/>
          </a:xfrm>
          <a:noFill/>
        </p:spPr>
        <p:txBody>
          <a:bodyPr/>
          <a:lstStyle/>
          <a:p>
            <a:pPr marL="114300" indent="-114300" eaLnBrk="1" hangingPunct="1">
              <a:buFontTx/>
              <a:buChar char="•"/>
            </a:pPr>
            <a:r>
              <a:rPr lang="en-US" smtClean="0"/>
              <a:t>These are the first applications of the </a:t>
            </a:r>
            <a:r>
              <a:rPr lang="en-US" b="1" smtClean="0"/>
              <a:t>superstreet</a:t>
            </a:r>
            <a:r>
              <a:rPr lang="en-US" smtClean="0"/>
              <a:t> in the State.</a:t>
            </a:r>
          </a:p>
          <a:p>
            <a:pPr marL="114300" indent="-114300" eaLnBrk="1" hangingPunct="1">
              <a:buFontTx/>
              <a:buChar char="•"/>
            </a:pPr>
            <a:r>
              <a:rPr lang="en-US" smtClean="0"/>
              <a:t>They represent projects where traffic and safety factors warranted </a:t>
            </a:r>
            <a:r>
              <a:rPr lang="en-US" b="1" smtClean="0"/>
              <a:t>superstreet</a:t>
            </a:r>
            <a:r>
              <a:rPr lang="en-US" smtClean="0"/>
              <a:t> application or where </a:t>
            </a:r>
            <a:r>
              <a:rPr lang="en-US" b="1" smtClean="0"/>
              <a:t>superstreet </a:t>
            </a:r>
            <a:r>
              <a:rPr lang="en-US" smtClean="0"/>
              <a:t>design is currently under consideration.</a:t>
            </a:r>
          </a:p>
          <a:p>
            <a:pPr marL="114300" indent="-114300" eaLnBrk="1" hangingPunct="1">
              <a:buFontTx/>
              <a:buChar char="•"/>
            </a:pPr>
            <a:r>
              <a:rPr lang="en-US" smtClean="0"/>
              <a:t>More applications are planned across the state.</a:t>
            </a:r>
          </a:p>
          <a:p>
            <a:pPr marL="114300" indent="-114300" eaLnBrk="1" hangingPunct="1"/>
            <a:endParaRPr lang="en-US" sz="1000" smtClean="0"/>
          </a:p>
          <a:p>
            <a:pPr marL="114300" indent="-114300" eaLnBrk="1" hangingPunct="1"/>
            <a:endParaRPr lang="en-US" sz="1400" smtClean="0"/>
          </a:p>
          <a:p>
            <a:pPr marL="114300" indent="-114300" eaLnBrk="1" hangingPunct="1"/>
            <a:endParaRPr lang="en-US" sz="1400" smtClean="0"/>
          </a:p>
        </p:txBody>
      </p:sp>
      <p:sp>
        <p:nvSpPr>
          <p:cNvPr id="70661" name="Line 4"/>
          <p:cNvSpPr>
            <a:spLocks noChangeShapeType="1"/>
          </p:cNvSpPr>
          <p:nvPr/>
        </p:nvSpPr>
        <p:spPr bwMode="auto">
          <a:xfrm>
            <a:off x="1192213" y="708025"/>
            <a:ext cx="0" cy="36210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our</a:t>
            </a:r>
            <a:r>
              <a:rPr lang="en-US" baseline="0" dirty="0" smtClean="0"/>
              <a:t> success with superstreets, other states have implemented similar designs.  (Some states call this concept J-Turns.)</a:t>
            </a:r>
          </a:p>
          <a:p>
            <a:r>
              <a:rPr lang="en-US" baseline="0" dirty="0" smtClean="0"/>
              <a:t>A consultant working for the Texas turnpike authority, </a:t>
            </a:r>
            <a:r>
              <a:rPr lang="en-US" baseline="0" dirty="0" err="1" smtClean="0"/>
              <a:t>Pape</a:t>
            </a:r>
            <a:r>
              <a:rPr lang="en-US" baseline="0" dirty="0" smtClean="0"/>
              <a:t>-Dawson, contacted us for information on superstreets.  They were working on the US 281 corridor north of downtown San Antonio.  </a:t>
            </a:r>
          </a:p>
          <a:p>
            <a:endParaRPr lang="en-US" baseline="0" dirty="0" smtClean="0"/>
          </a:p>
          <a:p>
            <a:r>
              <a:rPr lang="en-US" baseline="0" dirty="0" smtClean="0"/>
              <a:t>This section of road was supposed to be converted to a freeway, however funding issues interrupted their plans.  Handling about 75,000 vehicles a day, this corridor was a persistent bottleneck every day, as illustrated in the “before” picture in this slide.  </a:t>
            </a:r>
          </a:p>
          <a:p>
            <a:endParaRPr lang="en-US" baseline="0" dirty="0" smtClean="0"/>
          </a:p>
          <a:p>
            <a:r>
              <a:rPr lang="en-US" baseline="0" dirty="0" smtClean="0"/>
              <a:t>The engineers for </a:t>
            </a:r>
            <a:r>
              <a:rPr lang="en-US" baseline="0" dirty="0" err="1" smtClean="0"/>
              <a:t>Pape</a:t>
            </a:r>
            <a:r>
              <a:rPr lang="en-US" baseline="0" dirty="0" smtClean="0"/>
              <a:t>-Dawson had done some research on possible improvements, and came across NCDOT’s work on superstreets.  We assisted them in preparing information for public meetings, as well as doing brief reviews of their design plans.  After implementation, this corridor is moving much quicker, saving motorists somewhere around ten-fifteen minutes a day.</a:t>
            </a:r>
            <a:endParaRPr lang="en-US" dirty="0"/>
          </a:p>
        </p:txBody>
      </p:sp>
      <p:sp>
        <p:nvSpPr>
          <p:cNvPr id="4" name="Slide Number Placeholder 3"/>
          <p:cNvSpPr>
            <a:spLocks noGrp="1"/>
          </p:cNvSpPr>
          <p:nvPr>
            <p:ph type="sldNum" sz="quarter" idx="10"/>
          </p:nvPr>
        </p:nvSpPr>
        <p:spPr/>
        <p:txBody>
          <a:bodyPr/>
          <a:lstStyle/>
          <a:p>
            <a:pPr>
              <a:defRPr/>
            </a:pPr>
            <a:fld id="{2DF62FCA-6DE1-40C4-B7BC-0AA32F7EC7BC}" type="slidenum">
              <a:rPr lang="en-US" smtClean="0"/>
              <a:pPr>
                <a:defRPr/>
              </a:pPr>
              <a:t>32</a:t>
            </a:fld>
            <a:endParaRPr lang="en-US"/>
          </a:p>
        </p:txBody>
      </p:sp>
    </p:spTree>
    <p:extLst>
      <p:ext uri="{BB962C8B-B14F-4D97-AF65-F5344CB8AC3E}">
        <p14:creationId xmlns:p14="http://schemas.microsoft.com/office/powerpoint/2010/main" val="38801815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the signal phasing and timing information for a typical intersection on US 281.  Before, the primary</a:t>
            </a:r>
            <a:r>
              <a:rPr lang="en-US" baseline="0" dirty="0" smtClean="0"/>
              <a:t> movement, the US 281 through moves, was getting less than half of a 3 minute signal cycle, meaning that traffic would sit idling for about 90 seconds at a time.  After implementation of the superstreet, the US 281 traffic gets about 70% of a 100 second cycle, meaning that the traffic would only be stopped for a maximum of 30 seconds at a time.  Since coordination of the signals is easier with the superstreet, that’s essentially the only time any motorist would be stopped along the entire corridor.</a:t>
            </a:r>
          </a:p>
          <a:p>
            <a:endParaRPr lang="en-US" dirty="0"/>
          </a:p>
        </p:txBody>
      </p:sp>
      <p:sp>
        <p:nvSpPr>
          <p:cNvPr id="4" name="Slide Number Placeholder 3"/>
          <p:cNvSpPr>
            <a:spLocks noGrp="1"/>
          </p:cNvSpPr>
          <p:nvPr>
            <p:ph type="sldNum" sz="quarter" idx="10"/>
          </p:nvPr>
        </p:nvSpPr>
        <p:spPr/>
        <p:txBody>
          <a:bodyPr/>
          <a:lstStyle/>
          <a:p>
            <a:pPr>
              <a:defRPr/>
            </a:pPr>
            <a:fld id="{2DF62FCA-6DE1-40C4-B7BC-0AA32F7EC7BC}" type="slidenum">
              <a:rPr lang="en-US" smtClean="0"/>
              <a:pPr>
                <a:defRPr/>
              </a:pPr>
              <a:t>33</a:t>
            </a:fld>
            <a:endParaRPr lang="en-US"/>
          </a:p>
        </p:txBody>
      </p:sp>
    </p:spTree>
    <p:extLst>
      <p:ext uri="{BB962C8B-B14F-4D97-AF65-F5344CB8AC3E}">
        <p14:creationId xmlns:p14="http://schemas.microsoft.com/office/powerpoint/2010/main" val="24688637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85372" indent="-302066">
              <a:defRPr>
                <a:solidFill>
                  <a:schemeClr val="tx1"/>
                </a:solidFill>
                <a:latin typeface="Calibri" pitchFamily="34" charset="0"/>
              </a:defRPr>
            </a:lvl2pPr>
            <a:lvl3pPr marL="1208265" indent="-241653">
              <a:defRPr>
                <a:solidFill>
                  <a:schemeClr val="tx1"/>
                </a:solidFill>
                <a:latin typeface="Calibri" pitchFamily="34" charset="0"/>
              </a:defRPr>
            </a:lvl3pPr>
            <a:lvl4pPr marL="1691571" indent="-241653">
              <a:defRPr>
                <a:solidFill>
                  <a:schemeClr val="tx1"/>
                </a:solidFill>
                <a:latin typeface="Calibri" pitchFamily="34" charset="0"/>
              </a:defRPr>
            </a:lvl4pPr>
            <a:lvl5pPr marL="2174878" indent="-241653">
              <a:defRPr>
                <a:solidFill>
                  <a:schemeClr val="tx1"/>
                </a:solidFill>
                <a:latin typeface="Calibri" pitchFamily="34" charset="0"/>
              </a:defRPr>
            </a:lvl5pPr>
            <a:lvl6pPr marL="2658184" indent="-241653" fontAlgn="base">
              <a:spcBef>
                <a:spcPct val="0"/>
              </a:spcBef>
              <a:spcAft>
                <a:spcPct val="0"/>
              </a:spcAft>
              <a:defRPr>
                <a:solidFill>
                  <a:schemeClr val="tx1"/>
                </a:solidFill>
                <a:latin typeface="Calibri" pitchFamily="34" charset="0"/>
              </a:defRPr>
            </a:lvl6pPr>
            <a:lvl7pPr marL="3141490" indent="-241653" fontAlgn="base">
              <a:spcBef>
                <a:spcPct val="0"/>
              </a:spcBef>
              <a:spcAft>
                <a:spcPct val="0"/>
              </a:spcAft>
              <a:defRPr>
                <a:solidFill>
                  <a:schemeClr val="tx1"/>
                </a:solidFill>
                <a:latin typeface="Calibri" pitchFamily="34" charset="0"/>
              </a:defRPr>
            </a:lvl7pPr>
            <a:lvl8pPr marL="3624796" indent="-241653" fontAlgn="base">
              <a:spcBef>
                <a:spcPct val="0"/>
              </a:spcBef>
              <a:spcAft>
                <a:spcPct val="0"/>
              </a:spcAft>
              <a:defRPr>
                <a:solidFill>
                  <a:schemeClr val="tx1"/>
                </a:solidFill>
                <a:latin typeface="Calibri" pitchFamily="34" charset="0"/>
              </a:defRPr>
            </a:lvl8pPr>
            <a:lvl9pPr marL="4108102" indent="-241653"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A052037F-7178-42BF-9F83-6474B28DCEE0}" type="slidenum">
              <a:rPr lang="en-US">
                <a:solidFill>
                  <a:srgbClr val="000000"/>
                </a:solidFill>
              </a:rPr>
              <a:pPr fontAlgn="base">
                <a:spcBef>
                  <a:spcPct val="0"/>
                </a:spcBef>
                <a:spcAft>
                  <a:spcPct val="0"/>
                </a:spcAft>
              </a:pPr>
              <a:t>34</a:t>
            </a:fld>
            <a:endParaRPr lang="en-US">
              <a:solidFill>
                <a:srgbClr val="000000"/>
              </a:solidFill>
            </a:endParaRPr>
          </a:p>
        </p:txBody>
      </p:sp>
      <p:sp>
        <p:nvSpPr>
          <p:cNvPr id="348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spcBef>
                <a:spcPct val="0"/>
              </a:spcBef>
            </a:pPr>
            <a:r>
              <a:rPr lang="en-US" sz="1100" dirty="0"/>
              <a:t>As traffic congestion on U.S. Highway 281 eases due to the completion of the superstreet project, construction of new commercial and retail developments along the far North Central San Antonio corridor is ramping up.</a:t>
            </a:r>
          </a:p>
          <a:p>
            <a:pPr>
              <a:lnSpc>
                <a:spcPct val="80000"/>
              </a:lnSpc>
              <a:spcBef>
                <a:spcPct val="0"/>
              </a:spcBef>
            </a:pPr>
            <a:r>
              <a:rPr lang="en-US" sz="1100" dirty="0"/>
              <a:t>“We are close to 90 percent leased with no pad sites left,” Elliott remarked. “We've had quite a bit of interest because of the market, which is in a high growth area. And a lot of our tenants say they feel like business has increased since the superstreet was finished.”</a:t>
            </a:r>
          </a:p>
          <a:p>
            <a:pPr>
              <a:lnSpc>
                <a:spcPct val="80000"/>
              </a:lnSpc>
              <a:spcBef>
                <a:spcPct val="0"/>
              </a:spcBef>
            </a:pPr>
            <a:r>
              <a:rPr lang="en-US" sz="1100" dirty="0"/>
              <a:t>Many credit the gridlock relief to the creation of a “superstreet”: a series of synchronized traffic lights and turnarounds on U.S. 281 north of Loop 1604. It's the first use of the concept in Texas.</a:t>
            </a:r>
          </a:p>
          <a:p>
            <a:pPr>
              <a:lnSpc>
                <a:spcPct val="80000"/>
              </a:lnSpc>
              <a:spcBef>
                <a:spcPct val="0"/>
              </a:spcBef>
            </a:pPr>
            <a:r>
              <a:rPr lang="en-US" sz="1100" dirty="0"/>
              <a:t>“You still have a lot of cars out here, but they're moving,” said Irwin</a:t>
            </a:r>
            <a:r>
              <a:rPr lang="en-US" sz="1100" dirty="0" smtClean="0"/>
              <a:t>, Alamo Regional Mobility Authority engineering </a:t>
            </a:r>
            <a:r>
              <a:rPr lang="en-US" sz="1100" dirty="0"/>
              <a:t>and operations director.</a:t>
            </a:r>
          </a:p>
          <a:p>
            <a:pPr>
              <a:lnSpc>
                <a:spcPct val="80000"/>
              </a:lnSpc>
              <a:spcBef>
                <a:spcPct val="0"/>
              </a:spcBef>
            </a:pPr>
            <a:r>
              <a:rPr lang="en-US" sz="1100" dirty="0" smtClean="0"/>
              <a:t>And, after</a:t>
            </a:r>
            <a:r>
              <a:rPr lang="en-US" sz="1100" baseline="0" dirty="0" smtClean="0"/>
              <a:t> the superstreet was completed, a columnist for the local paper wrote the following:</a:t>
            </a:r>
            <a:endParaRPr lang="en-US" sz="1100" dirty="0" smtClean="0"/>
          </a:p>
          <a:p>
            <a:pPr>
              <a:lnSpc>
                <a:spcPct val="80000"/>
              </a:lnSpc>
              <a:spcBef>
                <a:spcPct val="0"/>
              </a:spcBef>
            </a:pPr>
            <a:r>
              <a:rPr lang="en-US" sz="1100" dirty="0" smtClean="0"/>
              <a:t>Superstreet</a:t>
            </a:r>
            <a:r>
              <a:rPr lang="en-US" sz="1100" dirty="0"/>
              <a:t>, I'm sorry I doubted you</a:t>
            </a:r>
          </a:p>
          <a:p>
            <a:pPr>
              <a:lnSpc>
                <a:spcPct val="80000"/>
              </a:lnSpc>
              <a:spcBef>
                <a:spcPct val="0"/>
              </a:spcBef>
            </a:pPr>
            <a:r>
              <a:rPr lang="en-US" sz="1100" dirty="0"/>
              <a:t>Joy! The wonks have won my heart with a time-saving traffic plan that works!</a:t>
            </a:r>
          </a:p>
          <a:p>
            <a:pPr>
              <a:lnSpc>
                <a:spcPct val="80000"/>
              </a:lnSpc>
              <a:spcBef>
                <a:spcPct val="0"/>
              </a:spcBef>
            </a:pPr>
            <a:r>
              <a:rPr lang="en-US" sz="1100" dirty="0"/>
              <a:t>When people around here first began talking about you, I rolled my eyes. What, don't they see the endless sea of rush-hour traffic north of Loop 1604 where it meets U.S. 281? A few U-turn lanes are going to help? Ah yes — only a superstreet can save us now, I scoffed.</a:t>
            </a:r>
          </a:p>
          <a:p>
            <a:pPr>
              <a:lnSpc>
                <a:spcPct val="80000"/>
              </a:lnSpc>
              <a:spcBef>
                <a:spcPct val="0"/>
              </a:spcBef>
            </a:pPr>
            <a:r>
              <a:rPr lang="en-US" sz="1100" dirty="0"/>
              <a:t>And then it started to happen. Friends and neighbors compared notes; traffic that used to take an hour and a half out of their days took 30 to 45 minutes, maybe. Commutes got shorter. Afternoon outings became quick trips. I couldn't believe how quickly one could motor up from </a:t>
            </a:r>
            <a:r>
              <a:rPr lang="en-US" sz="1100" dirty="0" smtClean="0"/>
              <a:t>the </a:t>
            </a:r>
            <a:r>
              <a:rPr lang="en-US" sz="1100" dirty="0" err="1" smtClean="0"/>
              <a:t>Northwoods</a:t>
            </a:r>
            <a:r>
              <a:rPr lang="en-US" sz="1100" dirty="0" smtClean="0"/>
              <a:t> Shopping Center to </a:t>
            </a:r>
            <a:r>
              <a:rPr lang="en-US" sz="1100" dirty="0"/>
              <a:t>the Target on Stone Oak during the height of the silly shopping season.</a:t>
            </a:r>
          </a:p>
          <a:p>
            <a:pPr>
              <a:lnSpc>
                <a:spcPct val="80000"/>
              </a:lnSpc>
              <a:spcBef>
                <a:spcPct val="0"/>
              </a:spcBef>
            </a:pPr>
            <a:r>
              <a:rPr lang="en-US" sz="1100" dirty="0"/>
              <a:t>I know it was you, superstreet. Now I know you and applaud you. And I don't understand why we didn't have you sooner.</a:t>
            </a:r>
          </a:p>
          <a:p>
            <a:pPr>
              <a:lnSpc>
                <a:spcPct val="80000"/>
              </a:lnSpc>
              <a:spcBef>
                <a:spcPct val="0"/>
              </a:spcBef>
            </a:pPr>
            <a:r>
              <a:rPr lang="en-US" sz="1100" dirty="0"/>
              <a:t>Don't get me wrong — I'm not naïve enough to believe that you're the answer to all the </a:t>
            </a:r>
            <a:r>
              <a:rPr lang="en-US" sz="1100" dirty="0" err="1"/>
              <a:t>trafficky</a:t>
            </a:r>
            <a:r>
              <a:rPr lang="en-US" sz="1100" dirty="0"/>
              <a:t> problems that loom in the future of the growth area. Sprawl will continue, and so will congestion. I know there's only so much that you and your turning lanes can do. You're not a freeway or — GASP! — a toll road.</a:t>
            </a:r>
          </a:p>
          <a:p>
            <a:pPr>
              <a:lnSpc>
                <a:spcPct val="80000"/>
              </a:lnSpc>
              <a:spcBef>
                <a:spcPct val="0"/>
              </a:spcBef>
            </a:pPr>
            <a:r>
              <a:rPr lang="en-US" sz="1100" dirty="0"/>
              <a:t>But I think the lesson I've learned from all of this — and I hope I'm not alone — is to keep an open mind.</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208B78B7-B6D0-4310-9BAE-2F05B46F5104}" type="slidenum">
              <a:rPr lang="en-US">
                <a:solidFill>
                  <a:schemeClr val="bg1"/>
                </a:solidFill>
              </a:rPr>
              <a:pPr eaLnBrk="1" hangingPunct="1"/>
              <a:t>35</a:t>
            </a:fld>
            <a:endParaRPr lang="en-US">
              <a:solidFill>
                <a:schemeClr val="bg1"/>
              </a:solidFill>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pPr eaLnBrk="1" hangingPunct="1"/>
            <a:r>
              <a:rPr lang="en-US" smtClean="0"/>
              <a:t>The Department of Transportation is committed to providing a safe, efficient and effective transportation system for the State because the economic well being of the people we serve depends upon our success. New demands are being placed on our highway system everyday as our population continues to grow and new industries require affordable access to global markets. </a:t>
            </a:r>
          </a:p>
          <a:p>
            <a:pPr eaLnBrk="1" hangingPunct="1"/>
            <a:r>
              <a:rPr lang="en-US" smtClean="0"/>
              <a:t>Meeting the transportation needs of our State requires identifying and investing in those roadways and corridors that are critical to sustaining our economic lifelines. Thus, North Carolina established its Strategic Highway Corridors. </a:t>
            </a:r>
          </a:p>
          <a:p>
            <a:pPr eaLnBrk="1" hangingPunct="1"/>
            <a:r>
              <a:rPr lang="en-US" b="1" smtClean="0"/>
              <a:t>Superstreets </a:t>
            </a:r>
            <a:r>
              <a:rPr lang="en-US" smtClean="0"/>
              <a:t>are one tool that the Department of Transportation can use to protect these corridors through the enhancement of safety and efficiency in an economically beneficial and environmentally responsible way. </a:t>
            </a:r>
          </a:p>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708BD146-B9E8-40ED-8BAE-24B140B61DDB}" type="slidenum">
              <a:rPr lang="en-US">
                <a:solidFill>
                  <a:schemeClr val="bg1"/>
                </a:solidFill>
              </a:rPr>
              <a:pPr eaLnBrk="1" hangingPunct="1"/>
              <a:t>36</a:t>
            </a:fld>
            <a:endParaRPr lang="en-US">
              <a:solidFill>
                <a:schemeClr val="bg1"/>
              </a:solidFill>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pPr eaLnBrk="1" hangingPunct="1"/>
            <a:r>
              <a:rPr lang="en-US" smtClean="0"/>
              <a:t>Of our States 79,000 miles of roadway system, approximately 7 percent of those miles were identified as being so critical to our State’s transportation system that protection was warranted. There are over 5,400 miles of highway along 55 corridors identified throughout the State. These corridors carry the majority of our State’s heavy truck and tourist traffic.</a:t>
            </a:r>
          </a:p>
          <a:p>
            <a:pPr eaLnBrk="1" hangingPunct="1"/>
            <a:r>
              <a:rPr lang="en-US" smtClean="0"/>
              <a:t>The </a:t>
            </a:r>
            <a:r>
              <a:rPr lang="en-US" b="1" smtClean="0"/>
              <a:t>superstreet</a:t>
            </a:r>
            <a:r>
              <a:rPr lang="en-US" smtClean="0"/>
              <a:t> is one tool at our disposal to help regain and maintain mobility along our State’s Strategic Highway Corridors. However, its application is not limited to the highway environment. It is proving just as effective along critical arterials struggling to accommodate the influx of population growth our State is currently experiencing. </a:t>
            </a:r>
          </a:p>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179EBF16-A872-4CDC-B333-0BBAA990F74E}" type="slidenum">
              <a:rPr lang="en-US">
                <a:solidFill>
                  <a:schemeClr val="bg1"/>
                </a:solidFill>
              </a:rPr>
              <a:pPr eaLnBrk="1" hangingPunct="1"/>
              <a:t>37</a:t>
            </a:fld>
            <a:endParaRPr lang="en-US">
              <a:solidFill>
                <a:schemeClr val="bg1"/>
              </a:solidFill>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r>
              <a:rPr lang="en-US" smtClean="0"/>
              <a:t>This graphic represents the major transportation routes connecting North Carolina with our neighboring states to the north, south and west. The State’s diverse natural resources, scenic interests and commercial centers are unilaterally dispersed and distributed alongside of our Strategic Corridors.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1128EAA3-6FAA-46C5-9B4F-B54D1DEF51C6}" type="slidenum">
              <a:rPr lang="en-US">
                <a:solidFill>
                  <a:schemeClr val="bg1"/>
                </a:solidFill>
              </a:rPr>
              <a:pPr eaLnBrk="1" hangingPunct="1"/>
              <a:t>38</a:t>
            </a:fld>
            <a:endParaRPr lang="en-US">
              <a:solidFill>
                <a:schemeClr val="bg1"/>
              </a:solidFill>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pPr eaLnBrk="1" hangingPunct="1"/>
            <a:r>
              <a:rPr lang="en-US" smtClean="0"/>
              <a:t>We have covered a broad spectrum of information pertaining to the new tool in the Department of Transportation’s tool box. Hopefully, we have also added some interesting facts about the State and what’s new on its transportation system. </a:t>
            </a:r>
          </a:p>
          <a:p>
            <a:pPr eaLnBrk="1" hangingPunct="1"/>
            <a:r>
              <a:rPr lang="en-US" smtClean="0"/>
              <a:t>I feel confident in closing that when you approach your next </a:t>
            </a:r>
            <a:r>
              <a:rPr lang="en-US" b="1" smtClean="0"/>
              <a:t>superstreet</a:t>
            </a:r>
            <a:r>
              <a:rPr lang="en-US" smtClean="0"/>
              <a:t>, you will maneuver its traffic pattern knowing that the Department of Transportation is striving to make the routes you drive safer and more efficient; your work cost effective and accessible; and the communities and natural resources you build for your families protected and sustainable.</a:t>
            </a:r>
          </a:p>
          <a:p>
            <a:pPr eaLnBrk="1" hangingPunct="1"/>
            <a:endParaRPr lang="en-US" smtClean="0"/>
          </a:p>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939656A7-CF55-47D1-8A3B-9F39CF2745E8}" type="slidenum">
              <a:rPr lang="en-US">
                <a:solidFill>
                  <a:schemeClr val="bg1"/>
                </a:solidFill>
              </a:rPr>
              <a:pPr eaLnBrk="1" hangingPunct="1"/>
              <a:t>39</a:t>
            </a:fld>
            <a:endParaRPr lang="en-US">
              <a:solidFill>
                <a:schemeClr val="bg1"/>
              </a:solidFill>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eaLnBrk="1" hangingPunct="1"/>
            <a:r>
              <a:rPr lang="en-US" smtClean="0"/>
              <a:t>I want to thank you today for coming and for sharing your time with the Department of Transportation. We understand how valuable your time is and appreciate the opportunity share with you our efforts to make traveling in this State a safe and timely journey. </a:t>
            </a:r>
          </a:p>
          <a:p>
            <a:pPr eaLnBrk="1" hangingPunct="1"/>
            <a:r>
              <a:rPr lang="en-US" smtClean="0"/>
              <a:t>For those of you have time following the presentation, there is an animated simulation of a </a:t>
            </a:r>
            <a:r>
              <a:rPr lang="en-US" b="1" smtClean="0"/>
              <a:t>superstreet</a:t>
            </a:r>
            <a:r>
              <a:rPr lang="en-US" smtClean="0"/>
              <a:t> operation. I invite you to stay for just a few minutes to observe how the </a:t>
            </a:r>
            <a:r>
              <a:rPr lang="en-US" b="1" smtClean="0"/>
              <a:t>superstreet</a:t>
            </a:r>
            <a:r>
              <a:rPr lang="en-US" smtClean="0"/>
              <a:t> mitigates congestion and provides a safe, efficient and environmentally friendly alternative to traffic control.  </a:t>
            </a:r>
          </a:p>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3ED6E9C3-C1F3-4558-81DB-E3D1AB098A35}" type="slidenum">
              <a:rPr lang="en-US">
                <a:solidFill>
                  <a:schemeClr val="bg1"/>
                </a:solidFill>
              </a:rPr>
              <a:pPr eaLnBrk="1" hangingPunct="1"/>
              <a:t>4</a:t>
            </a:fld>
            <a:endParaRPr lang="en-US">
              <a:solidFill>
                <a:schemeClr val="bg1"/>
              </a:solidFill>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r>
              <a:rPr lang="en-US" sz="1000" smtClean="0">
                <a:latin typeface="Arial" charset="0"/>
              </a:rPr>
              <a:t>Here, we see the basic lane configurations and intersection geometrics for both the conventional intersection and a </a:t>
            </a:r>
            <a:r>
              <a:rPr lang="en-US" sz="1000" b="1" smtClean="0">
                <a:latin typeface="Arial" charset="0"/>
              </a:rPr>
              <a:t>superstreet </a:t>
            </a:r>
            <a:r>
              <a:rPr lang="en-US" sz="1000" smtClean="0">
                <a:latin typeface="Arial" charset="0"/>
              </a:rPr>
              <a:t>intersection along a typical divided highway. There are two basic physical differences in terms of asphalt and concrete between the two types of intersections. The first, and most obvious, are the additional U-turns positioned to the left and to the right of the primary intersection. The distance between the primary intersection and the U-turn is generally specified to be within 600 to 1000 feet. The second is the addition of raised islands in the median areas. These are used to channelize traffic flow safely through the lane configurations.  </a:t>
            </a:r>
          </a:p>
          <a:p>
            <a:pPr eaLnBrk="1" hangingPunct="1"/>
            <a:r>
              <a:rPr lang="en-US" sz="1000" smtClean="0">
                <a:latin typeface="Arial" charset="0"/>
              </a:rPr>
              <a:t>The first example shown on the screen depicts a familiar left turn movement approaching the intersection from the side street in an attempt to turn left. Below, in the </a:t>
            </a:r>
            <a:r>
              <a:rPr lang="en-US" sz="1000" b="1" smtClean="0">
                <a:latin typeface="Arial" charset="0"/>
              </a:rPr>
              <a:t>Superstreet</a:t>
            </a:r>
            <a:r>
              <a:rPr lang="en-US" sz="1000" smtClean="0">
                <a:latin typeface="Arial" charset="0"/>
              </a:rPr>
              <a:t> configuration, left turning traffic is redirected to the right where motorists maneuver into the designated U-turn lane and navigate the U-turn in order to continue along the divided highway in the preferred direction.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5870D29D-9E11-4E4F-9E25-ECFF3C9916E7}" type="slidenum">
              <a:rPr lang="en-US">
                <a:solidFill>
                  <a:schemeClr val="bg1"/>
                </a:solidFill>
              </a:rPr>
              <a:pPr eaLnBrk="1" hangingPunct="1"/>
              <a:t>5</a:t>
            </a:fld>
            <a:endParaRPr lang="en-US">
              <a:solidFill>
                <a:schemeClr val="bg1"/>
              </a:solidFill>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r>
              <a:rPr lang="en-US" sz="1000" smtClean="0">
                <a:latin typeface="Arial" charset="0"/>
              </a:rPr>
              <a:t>Likewise, in the </a:t>
            </a:r>
            <a:r>
              <a:rPr lang="en-US" sz="1000" b="1" smtClean="0">
                <a:latin typeface="Arial" charset="0"/>
              </a:rPr>
              <a:t>superstreet </a:t>
            </a:r>
            <a:r>
              <a:rPr lang="en-US" sz="1000" smtClean="0">
                <a:latin typeface="Arial" charset="0"/>
              </a:rPr>
              <a:t>configuration, traffic attempting to travel through the intersection and continue along the side street is also redirected to the right where motorists then merge into the designated U-turn lane, navigate the U-turn and turn right onto the side street. Therefore, full accessibility is maintained for all traffic movements at the </a:t>
            </a:r>
            <a:r>
              <a:rPr lang="en-US" sz="1000" b="1" smtClean="0">
                <a:latin typeface="Arial" charset="0"/>
              </a:rPr>
              <a:t>superstreet</a:t>
            </a:r>
            <a:r>
              <a:rPr lang="en-US" sz="1000" smtClean="0">
                <a:latin typeface="Arial" charset="0"/>
              </a:rPr>
              <a:t> intersection.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2C49B42A-EDCF-47BC-BF61-F8C4F6875784}" type="slidenum">
              <a:rPr lang="en-US">
                <a:solidFill>
                  <a:schemeClr val="bg1"/>
                </a:solidFill>
              </a:rPr>
              <a:pPr eaLnBrk="1" hangingPunct="1"/>
              <a:t>6</a:t>
            </a:fld>
            <a:endParaRPr lang="en-US">
              <a:solidFill>
                <a:schemeClr val="bg1"/>
              </a:solidFill>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r>
              <a:rPr lang="en-US" sz="1000" smtClean="0">
                <a:latin typeface="Arial" charset="0"/>
              </a:rPr>
              <a:t>Now that we have established  a good understanding of </a:t>
            </a:r>
            <a:r>
              <a:rPr lang="en-US" sz="1000" b="1" smtClean="0">
                <a:latin typeface="Arial" charset="0"/>
              </a:rPr>
              <a:t>how</a:t>
            </a:r>
            <a:r>
              <a:rPr lang="en-US" sz="1000" smtClean="0">
                <a:latin typeface="Arial" charset="0"/>
              </a:rPr>
              <a:t> the new tool in the toolbox works, let’s explore </a:t>
            </a:r>
            <a:r>
              <a:rPr lang="en-US" sz="1000" b="1" smtClean="0">
                <a:latin typeface="Arial" charset="0"/>
              </a:rPr>
              <a:t>why</a:t>
            </a:r>
            <a:r>
              <a:rPr lang="en-US" sz="1000" smtClean="0">
                <a:latin typeface="Arial" charset="0"/>
              </a:rPr>
              <a:t> it works. The best place to begin that process is with the question:</a:t>
            </a:r>
          </a:p>
          <a:p>
            <a:pPr eaLnBrk="1" hangingPunct="1"/>
            <a:r>
              <a:rPr lang="en-US" sz="1000" b="1" smtClean="0">
                <a:latin typeface="Arial" charset="0"/>
              </a:rPr>
              <a:t>Why do we use</a:t>
            </a:r>
            <a:r>
              <a:rPr lang="en-US" sz="1000" smtClean="0">
                <a:latin typeface="Arial" charset="0"/>
              </a:rPr>
              <a:t> </a:t>
            </a:r>
            <a:r>
              <a:rPr lang="en-US" sz="1000" b="1" smtClean="0">
                <a:latin typeface="Arial" charset="0"/>
              </a:rPr>
              <a:t>superstreets</a:t>
            </a:r>
            <a:r>
              <a:rPr lang="en-US" sz="1000" smtClean="0">
                <a:latin typeface="Arial" charset="0"/>
              </a:rPr>
              <a:t>?</a:t>
            </a:r>
          </a:p>
          <a:p>
            <a:pPr eaLnBrk="1" hangingPunct="1"/>
            <a:endParaRPr lang="en-US" sz="1000"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6BEF5794-60E7-47F9-B8FD-8E02FF9917D8}" type="slidenum">
              <a:rPr lang="en-US">
                <a:solidFill>
                  <a:schemeClr val="bg1"/>
                </a:solidFill>
              </a:rPr>
              <a:pPr eaLnBrk="1" hangingPunct="1"/>
              <a:t>7</a:t>
            </a:fld>
            <a:endParaRPr lang="en-US">
              <a:solidFill>
                <a:schemeClr val="bg1"/>
              </a:solidFill>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r>
              <a:rPr lang="en-US" sz="1000" b="1" smtClean="0">
                <a:latin typeface="Arial" charset="0"/>
              </a:rPr>
              <a:t>Why do we use</a:t>
            </a:r>
            <a:r>
              <a:rPr lang="en-US" sz="1000" smtClean="0">
                <a:latin typeface="Arial" charset="0"/>
              </a:rPr>
              <a:t> </a:t>
            </a:r>
            <a:r>
              <a:rPr lang="en-US" sz="1000" b="1" smtClean="0">
                <a:latin typeface="Arial" charset="0"/>
              </a:rPr>
              <a:t>superstreets?</a:t>
            </a:r>
            <a:r>
              <a:rPr lang="en-US" sz="1000" smtClean="0">
                <a:latin typeface="Arial" charset="0"/>
              </a:rPr>
              <a:t> </a:t>
            </a:r>
          </a:p>
          <a:p>
            <a:pPr eaLnBrk="1" hangingPunct="1"/>
            <a:endParaRPr lang="en-US" sz="1000" smtClean="0">
              <a:latin typeface="Arial" charset="0"/>
            </a:endParaRPr>
          </a:p>
          <a:p>
            <a:pPr eaLnBrk="1" hangingPunct="1"/>
            <a:r>
              <a:rPr lang="en-US" sz="1000" b="1" smtClean="0">
                <a:latin typeface="Arial" charset="0"/>
              </a:rPr>
              <a:t>To:</a:t>
            </a:r>
          </a:p>
          <a:p>
            <a:pPr eaLnBrk="1" hangingPunct="1"/>
            <a:r>
              <a:rPr lang="en-US" sz="1000" b="1" smtClean="0">
                <a:latin typeface="Arial" charset="0"/>
              </a:rPr>
              <a:t>Improved Safety;</a:t>
            </a:r>
            <a:r>
              <a:rPr lang="en-US" sz="1000" smtClean="0">
                <a:latin typeface="Arial" charset="0"/>
              </a:rPr>
              <a:t> </a:t>
            </a:r>
            <a:endParaRPr lang="en-US" sz="1000" b="1" smtClean="0">
              <a:latin typeface="Arial" charset="0"/>
            </a:endParaRPr>
          </a:p>
          <a:p>
            <a:pPr eaLnBrk="1" hangingPunct="1"/>
            <a:r>
              <a:rPr lang="en-US" sz="1000" b="1" smtClean="0">
                <a:latin typeface="Arial" charset="0"/>
              </a:rPr>
              <a:t>Less Travel Time;</a:t>
            </a:r>
            <a:r>
              <a:rPr lang="en-US" sz="1000" smtClean="0">
                <a:latin typeface="Arial" charset="0"/>
              </a:rPr>
              <a:t> </a:t>
            </a:r>
            <a:endParaRPr lang="en-US" sz="1000" b="1" smtClean="0">
              <a:latin typeface="Arial" charset="0"/>
            </a:endParaRPr>
          </a:p>
          <a:p>
            <a:pPr eaLnBrk="1" hangingPunct="1"/>
            <a:r>
              <a:rPr lang="en-US" sz="1000" b="1" smtClean="0">
                <a:latin typeface="Arial" charset="0"/>
              </a:rPr>
              <a:t>Economically Beneficial</a:t>
            </a:r>
            <a:r>
              <a:rPr lang="en-US" sz="1000" smtClean="0">
                <a:latin typeface="Arial" charset="0"/>
              </a:rPr>
              <a:t>; </a:t>
            </a:r>
            <a:r>
              <a:rPr lang="en-US" sz="1000" b="1" smtClean="0">
                <a:latin typeface="Arial" charset="0"/>
              </a:rPr>
              <a:t>and </a:t>
            </a:r>
          </a:p>
          <a:p>
            <a:pPr eaLnBrk="1" hangingPunct="1"/>
            <a:r>
              <a:rPr lang="en-US" sz="1000" b="1" smtClean="0">
                <a:latin typeface="Arial" charset="0"/>
              </a:rPr>
              <a:t>Environmentally Responsible </a:t>
            </a:r>
          </a:p>
          <a:p>
            <a:pPr eaLnBrk="1" hangingPunct="1"/>
            <a:endParaRPr lang="en-US" sz="1000" b="1" smtClean="0">
              <a:latin typeface="Arial" charset="0"/>
            </a:endParaRPr>
          </a:p>
          <a:p>
            <a:pPr eaLnBrk="1" hangingPunct="1"/>
            <a:r>
              <a:rPr lang="en-US" sz="1000" smtClean="0">
                <a:latin typeface="Arial" charset="0"/>
              </a:rPr>
              <a:t>All four of these objectives project personal meanings for both the public and the Department of Transportation. For motorists, they mean arriving safely and on time to offices, schools and homes while enhancing the communities where we live. For our Department, it means effectively optimizing the capacity of our existing resources to safely and efficiently connect the traveling public with the places they need to go. It means making sure we have explored every alternative to insure financial accountability as well as environmental sensitivity.  It means keeping our promise to the public and it means delivering our core values to the street.</a:t>
            </a:r>
            <a:r>
              <a:rPr lang="en-US" smtClean="0"/>
              <a:t> </a:t>
            </a:r>
          </a:p>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5F1E3E5A-BF35-47A3-A50F-D4C6499469C4}" type="slidenum">
              <a:rPr lang="en-US">
                <a:solidFill>
                  <a:schemeClr val="bg1"/>
                </a:solidFill>
              </a:rPr>
              <a:pPr eaLnBrk="1" hangingPunct="1"/>
              <a:t>8</a:t>
            </a:fld>
            <a:endParaRPr lang="en-US">
              <a:solidFill>
                <a:schemeClr val="bg1"/>
              </a:solidFill>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r>
              <a:rPr lang="en-US" sz="1000" smtClean="0">
                <a:latin typeface="Arial" charset="0"/>
              </a:rPr>
              <a:t>At the North Carolina Department of Transportation, safety is our number one priority. The implementation of the </a:t>
            </a:r>
            <a:r>
              <a:rPr lang="en-US" sz="1000" b="1" smtClean="0">
                <a:latin typeface="Arial" charset="0"/>
              </a:rPr>
              <a:t>superstreet </a:t>
            </a:r>
            <a:r>
              <a:rPr lang="en-US" sz="1000" smtClean="0">
                <a:latin typeface="Arial" charset="0"/>
              </a:rPr>
              <a:t>concept by the Department reflects our dedication and continued efforts to protect public safety. </a:t>
            </a:r>
            <a:r>
              <a:rPr lang="en-US" sz="1000" b="1" smtClean="0">
                <a:latin typeface="Arial" charset="0"/>
              </a:rPr>
              <a:t>superstreets</a:t>
            </a:r>
            <a:r>
              <a:rPr lang="en-US" sz="1000" smtClean="0">
                <a:latin typeface="Arial" charset="0"/>
              </a:rPr>
              <a:t> reduce the risk of crashes and specifically the risk of severe crashes such as side-collisions or T-bone type accidents. Since the </a:t>
            </a:r>
            <a:r>
              <a:rPr lang="en-US" sz="1000" b="1" smtClean="0">
                <a:latin typeface="Arial" charset="0"/>
              </a:rPr>
              <a:t>superstreet</a:t>
            </a:r>
            <a:r>
              <a:rPr lang="en-US" sz="1000" smtClean="0">
                <a:latin typeface="Arial" charset="0"/>
              </a:rPr>
              <a:t> concept eliminates the two movements that are statistically considered a higher risk for serious injury – side street throughs and lefts -- the likelihood of severe and fatal incidents at the </a:t>
            </a:r>
            <a:r>
              <a:rPr lang="en-US" sz="1000" b="1" smtClean="0">
                <a:latin typeface="Arial" charset="0"/>
              </a:rPr>
              <a:t>superstreet</a:t>
            </a:r>
            <a:r>
              <a:rPr lang="en-US" sz="1000" smtClean="0">
                <a:latin typeface="Arial" charset="0"/>
              </a:rPr>
              <a:t> intersection are therefore reduced.</a:t>
            </a:r>
          </a:p>
          <a:p>
            <a:pPr eaLnBrk="1" hangingPunct="1"/>
            <a:r>
              <a:rPr lang="en-US" sz="1000" smtClean="0">
                <a:latin typeface="Arial" charset="0"/>
              </a:rPr>
              <a:t>For the same reasons, pedestrians also benefit from the safety features of </a:t>
            </a:r>
            <a:r>
              <a:rPr lang="en-US" sz="1000" b="1" smtClean="0">
                <a:latin typeface="Arial" charset="0"/>
              </a:rPr>
              <a:t>superstreets</a:t>
            </a:r>
            <a:r>
              <a:rPr lang="en-US" sz="1000" smtClean="0">
                <a:latin typeface="Arial" charset="0"/>
              </a:rPr>
              <a:t>. Due to the simplification of traffic flow and the reduction of potential conflicts with turning vehicles, pedestrian safety is considerably improved. </a:t>
            </a:r>
          </a:p>
          <a:p>
            <a:pPr eaLnBrk="1" hangingPunct="1"/>
            <a:endParaRPr lang="en-US" sz="1000"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defTabSz="960438" eaLnBrk="0" hangingPunct="0">
              <a:defRPr b="1">
                <a:solidFill>
                  <a:schemeClr val="tx1"/>
                </a:solidFill>
                <a:latin typeface="Arial" charset="0"/>
              </a:defRPr>
            </a:lvl1pPr>
            <a:lvl2pPr marL="742950" indent="-285750" defTabSz="960438" eaLnBrk="0" hangingPunct="0">
              <a:defRPr b="1">
                <a:solidFill>
                  <a:schemeClr val="tx1"/>
                </a:solidFill>
                <a:latin typeface="Arial" charset="0"/>
              </a:defRPr>
            </a:lvl2pPr>
            <a:lvl3pPr marL="1143000" indent="-228600" defTabSz="960438" eaLnBrk="0" hangingPunct="0">
              <a:defRPr b="1">
                <a:solidFill>
                  <a:schemeClr val="tx1"/>
                </a:solidFill>
                <a:latin typeface="Arial" charset="0"/>
              </a:defRPr>
            </a:lvl3pPr>
            <a:lvl4pPr marL="1600200" indent="-228600" defTabSz="960438" eaLnBrk="0" hangingPunct="0">
              <a:defRPr b="1">
                <a:solidFill>
                  <a:schemeClr val="tx1"/>
                </a:solidFill>
                <a:latin typeface="Arial" charset="0"/>
              </a:defRPr>
            </a:lvl4pPr>
            <a:lvl5pPr marL="2057400" indent="-228600" defTabSz="960438" eaLnBrk="0" hangingPunct="0">
              <a:defRPr b="1">
                <a:solidFill>
                  <a:schemeClr val="tx1"/>
                </a:solidFill>
                <a:latin typeface="Arial" charset="0"/>
              </a:defRPr>
            </a:lvl5pPr>
            <a:lvl6pPr marL="2514600" indent="-228600" defTabSz="960438" eaLnBrk="0" fontAlgn="base" hangingPunct="0">
              <a:spcBef>
                <a:spcPct val="0"/>
              </a:spcBef>
              <a:spcAft>
                <a:spcPct val="0"/>
              </a:spcAft>
              <a:defRPr b="1">
                <a:solidFill>
                  <a:schemeClr val="tx1"/>
                </a:solidFill>
                <a:latin typeface="Arial" charset="0"/>
              </a:defRPr>
            </a:lvl6pPr>
            <a:lvl7pPr marL="2971800" indent="-228600" defTabSz="960438" eaLnBrk="0" fontAlgn="base" hangingPunct="0">
              <a:spcBef>
                <a:spcPct val="0"/>
              </a:spcBef>
              <a:spcAft>
                <a:spcPct val="0"/>
              </a:spcAft>
              <a:defRPr b="1">
                <a:solidFill>
                  <a:schemeClr val="tx1"/>
                </a:solidFill>
                <a:latin typeface="Arial" charset="0"/>
              </a:defRPr>
            </a:lvl7pPr>
            <a:lvl8pPr marL="3429000" indent="-228600" defTabSz="960438" eaLnBrk="0" fontAlgn="base" hangingPunct="0">
              <a:spcBef>
                <a:spcPct val="0"/>
              </a:spcBef>
              <a:spcAft>
                <a:spcPct val="0"/>
              </a:spcAft>
              <a:defRPr b="1">
                <a:solidFill>
                  <a:schemeClr val="tx1"/>
                </a:solidFill>
                <a:latin typeface="Arial" charset="0"/>
              </a:defRPr>
            </a:lvl8pPr>
            <a:lvl9pPr marL="3886200" indent="-228600" defTabSz="960438" eaLnBrk="0" fontAlgn="base" hangingPunct="0">
              <a:spcBef>
                <a:spcPct val="0"/>
              </a:spcBef>
              <a:spcAft>
                <a:spcPct val="0"/>
              </a:spcAft>
              <a:defRPr b="1">
                <a:solidFill>
                  <a:schemeClr val="tx1"/>
                </a:solidFill>
                <a:latin typeface="Arial" charset="0"/>
              </a:defRPr>
            </a:lvl9pPr>
          </a:lstStyle>
          <a:p>
            <a:pPr eaLnBrk="1" hangingPunct="1"/>
            <a:fld id="{8FB72142-2C79-47E1-B2E0-D016E9FBFEAF}" type="slidenum">
              <a:rPr lang="en-US">
                <a:solidFill>
                  <a:schemeClr val="bg1"/>
                </a:solidFill>
              </a:rPr>
              <a:pPr eaLnBrk="1" hangingPunct="1"/>
              <a:t>9</a:t>
            </a:fld>
            <a:endParaRPr lang="en-US">
              <a:solidFill>
                <a:schemeClr val="bg1"/>
              </a:solidFill>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r>
              <a:rPr lang="en-US" sz="1000" smtClean="0">
                <a:latin typeface="Arial" charset="0"/>
              </a:rPr>
              <a:t>This illustration shows all the potential points where vehicles moving in conflicting directions may intersect, or crash. These “conflict points” are represented by the green, red and white circles that also indicate crash type. As you can see, there is a web of potential conflict points for the conventional intersection -- </a:t>
            </a:r>
            <a:r>
              <a:rPr lang="en-US" sz="1000" b="1" smtClean="0">
                <a:latin typeface="Arial" charset="0"/>
              </a:rPr>
              <a:t>32</a:t>
            </a:r>
            <a:r>
              <a:rPr lang="en-US" sz="1000" smtClean="0">
                <a:latin typeface="Arial" charset="0"/>
              </a:rPr>
              <a:t> to be exact. Collisions between vehicles traveling perpendicular to one another statistically result in the most severe injuries as drivers and/or passengers receive the brunt of impact from the side where they are the least protected. The </a:t>
            </a:r>
            <a:r>
              <a:rPr lang="en-US" sz="1000" b="1" smtClean="0">
                <a:latin typeface="Arial" charset="0"/>
              </a:rPr>
              <a:t>superstreet</a:t>
            </a:r>
            <a:r>
              <a:rPr lang="en-US" sz="1000" smtClean="0">
                <a:latin typeface="Arial" charset="0"/>
              </a:rPr>
              <a:t> effectively reduces severe crash types by eliminating left turning traffic from the side streets.  </a:t>
            </a:r>
          </a:p>
          <a:p>
            <a:pPr eaLnBrk="1" hangingPunct="1"/>
            <a:endParaRPr lang="en-US" sz="1000"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9BDD914-DA36-4349-BB63-ACB98795C5F6}" type="slidenum">
              <a:rPr lang="en-US"/>
              <a:pPr>
                <a:defRPr/>
              </a:pPr>
              <a:t>‹#›</a:t>
            </a:fld>
            <a:endParaRPr lang="en-US"/>
          </a:p>
        </p:txBody>
      </p:sp>
    </p:spTree>
    <p:extLst>
      <p:ext uri="{BB962C8B-B14F-4D97-AF65-F5344CB8AC3E}">
        <p14:creationId xmlns:p14="http://schemas.microsoft.com/office/powerpoint/2010/main" val="2655037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48AA965-5A9B-4765-AFBF-5393A24AF912}" type="slidenum">
              <a:rPr lang="en-US"/>
              <a:pPr>
                <a:defRPr/>
              </a:pPr>
              <a:t>‹#›</a:t>
            </a:fld>
            <a:endParaRPr lang="en-US"/>
          </a:p>
        </p:txBody>
      </p:sp>
    </p:spTree>
    <p:extLst>
      <p:ext uri="{BB962C8B-B14F-4D97-AF65-F5344CB8AC3E}">
        <p14:creationId xmlns:p14="http://schemas.microsoft.com/office/powerpoint/2010/main" val="4160325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94948E4-4F49-43AE-9033-4D7256597250}" type="slidenum">
              <a:rPr lang="en-US"/>
              <a:pPr>
                <a:defRPr/>
              </a:pPr>
              <a:t>‹#›</a:t>
            </a:fld>
            <a:endParaRPr lang="en-US"/>
          </a:p>
        </p:txBody>
      </p:sp>
    </p:spTree>
    <p:extLst>
      <p:ext uri="{BB962C8B-B14F-4D97-AF65-F5344CB8AC3E}">
        <p14:creationId xmlns:p14="http://schemas.microsoft.com/office/powerpoint/2010/main" val="3090965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0E0D18-8FE4-43AB-9863-545081ECFD0E}" type="slidenum">
              <a:rPr lang="en-US"/>
              <a:pPr>
                <a:defRPr/>
              </a:pPr>
              <a:t>‹#›</a:t>
            </a:fld>
            <a:endParaRPr lang="en-US"/>
          </a:p>
        </p:txBody>
      </p:sp>
    </p:spTree>
    <p:extLst>
      <p:ext uri="{BB962C8B-B14F-4D97-AF65-F5344CB8AC3E}">
        <p14:creationId xmlns:p14="http://schemas.microsoft.com/office/powerpoint/2010/main" val="37948419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4CDDD4-958D-4E9F-97F0-230A7E371BC1}" type="slidenum">
              <a:rPr lang="en-US"/>
              <a:pPr>
                <a:defRPr/>
              </a:pPr>
              <a:t>‹#›</a:t>
            </a:fld>
            <a:endParaRPr lang="en-US"/>
          </a:p>
        </p:txBody>
      </p:sp>
    </p:spTree>
    <p:extLst>
      <p:ext uri="{BB962C8B-B14F-4D97-AF65-F5344CB8AC3E}">
        <p14:creationId xmlns:p14="http://schemas.microsoft.com/office/powerpoint/2010/main" val="31690253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p:txBody>
          <a:bodyPr/>
          <a:lstStyle>
            <a:lvl1pPr fontAlgn="auto">
              <a:spcBef>
                <a:spcPts val="0"/>
              </a:spcBef>
              <a:spcAft>
                <a:spcPts val="0"/>
              </a:spcAft>
              <a:defRPr smtClean="0"/>
            </a:lvl1pPr>
          </a:lstStyle>
          <a:p>
            <a:pPr>
              <a:defRPr/>
            </a:pPr>
            <a:endParaRPr lang="en-US"/>
          </a:p>
        </p:txBody>
      </p:sp>
      <p:sp>
        <p:nvSpPr>
          <p:cNvPr id="7" name="Footer Placeholder 6"/>
          <p:cNvSpPr>
            <a:spLocks noGrp="1"/>
          </p:cNvSpPr>
          <p:nvPr>
            <p:ph type="ftr" sz="quarter" idx="11"/>
          </p:nvPr>
        </p:nvSpPr>
        <p:spPr/>
        <p:txBody>
          <a:bodyPr/>
          <a:lstStyle>
            <a:lvl1pPr algn="l" fontAlgn="auto">
              <a:spcBef>
                <a:spcPts val="0"/>
              </a:spcBef>
              <a:spcAft>
                <a:spcPts val="0"/>
              </a:spcAft>
              <a:defRPr smtClean="0"/>
            </a:lvl1pPr>
          </a:lstStyle>
          <a:p>
            <a:pPr>
              <a:defRPr/>
            </a:pPr>
            <a:endParaRPr lang="en-US"/>
          </a:p>
        </p:txBody>
      </p:sp>
      <p:sp>
        <p:nvSpPr>
          <p:cNvPr id="8" name="Slide Number Placeholder 7"/>
          <p:cNvSpPr>
            <a:spLocks noGrp="1"/>
          </p:cNvSpPr>
          <p:nvPr>
            <p:ph type="sldNum" sz="quarter" idx="12"/>
          </p:nvPr>
        </p:nvSpPr>
        <p:spPr/>
        <p:txBody>
          <a:bodyPr/>
          <a:lstStyle>
            <a:lvl1pPr fontAlgn="auto">
              <a:spcBef>
                <a:spcPts val="0"/>
              </a:spcBef>
              <a:spcAft>
                <a:spcPts val="0"/>
              </a:spcAft>
              <a:defRPr smtClean="0"/>
            </a:lvl1pPr>
          </a:lstStyle>
          <a:p>
            <a:pPr>
              <a:defRPr/>
            </a:pPr>
            <a:fld id="{3BDCFF03-C05E-409F-93BD-7507AB4A305A}" type="slidenum">
              <a:rPr lang="en-US"/>
              <a:pPr>
                <a:defRPr/>
              </a:pPr>
              <a:t>‹#›</a:t>
            </a:fld>
            <a:endParaRPr lang="en-US"/>
          </a:p>
        </p:txBody>
      </p:sp>
    </p:spTree>
    <p:extLst>
      <p:ext uri="{BB962C8B-B14F-4D97-AF65-F5344CB8AC3E}">
        <p14:creationId xmlns:p14="http://schemas.microsoft.com/office/powerpoint/2010/main" val="570338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4BA0CAF-3C2E-4879-9650-F52B202BC392}" type="slidenum">
              <a:rPr lang="en-US"/>
              <a:pPr>
                <a:defRPr/>
              </a:pPr>
              <a:t>‹#›</a:t>
            </a:fld>
            <a:endParaRPr lang="en-US"/>
          </a:p>
        </p:txBody>
      </p:sp>
    </p:spTree>
    <p:extLst>
      <p:ext uri="{BB962C8B-B14F-4D97-AF65-F5344CB8AC3E}">
        <p14:creationId xmlns:p14="http://schemas.microsoft.com/office/powerpoint/2010/main" val="135063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91264B0-CF62-4FFE-BA63-BF47C6094867}" type="slidenum">
              <a:rPr lang="en-US"/>
              <a:pPr>
                <a:defRPr/>
              </a:pPr>
              <a:t>‹#›</a:t>
            </a:fld>
            <a:endParaRPr lang="en-US"/>
          </a:p>
        </p:txBody>
      </p:sp>
    </p:spTree>
    <p:extLst>
      <p:ext uri="{BB962C8B-B14F-4D97-AF65-F5344CB8AC3E}">
        <p14:creationId xmlns:p14="http://schemas.microsoft.com/office/powerpoint/2010/main" val="1991168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98F2EBF-ABD0-463C-A1B2-317D94EFEB2B}" type="slidenum">
              <a:rPr lang="en-US"/>
              <a:pPr>
                <a:defRPr/>
              </a:pPr>
              <a:t>‹#›</a:t>
            </a:fld>
            <a:endParaRPr lang="en-US"/>
          </a:p>
        </p:txBody>
      </p:sp>
    </p:spTree>
    <p:extLst>
      <p:ext uri="{BB962C8B-B14F-4D97-AF65-F5344CB8AC3E}">
        <p14:creationId xmlns:p14="http://schemas.microsoft.com/office/powerpoint/2010/main" val="2775312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8BBBE61-9D8A-4050-BC7F-C878B939144B}" type="slidenum">
              <a:rPr lang="en-US"/>
              <a:pPr>
                <a:defRPr/>
              </a:pPr>
              <a:t>‹#›</a:t>
            </a:fld>
            <a:endParaRPr lang="en-US"/>
          </a:p>
        </p:txBody>
      </p:sp>
    </p:spTree>
    <p:extLst>
      <p:ext uri="{BB962C8B-B14F-4D97-AF65-F5344CB8AC3E}">
        <p14:creationId xmlns:p14="http://schemas.microsoft.com/office/powerpoint/2010/main" val="1419328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B5A01CF-09DA-4794-BE5E-BDB3711029E7}" type="slidenum">
              <a:rPr lang="en-US"/>
              <a:pPr>
                <a:defRPr/>
              </a:pPr>
              <a:t>‹#›</a:t>
            </a:fld>
            <a:endParaRPr lang="en-US"/>
          </a:p>
        </p:txBody>
      </p:sp>
    </p:spTree>
    <p:extLst>
      <p:ext uri="{BB962C8B-B14F-4D97-AF65-F5344CB8AC3E}">
        <p14:creationId xmlns:p14="http://schemas.microsoft.com/office/powerpoint/2010/main" val="1234073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D797E33-8EEB-4C24-84CC-F228BE26115D}" type="slidenum">
              <a:rPr lang="en-US"/>
              <a:pPr>
                <a:defRPr/>
              </a:pPr>
              <a:t>‹#›</a:t>
            </a:fld>
            <a:endParaRPr lang="en-US"/>
          </a:p>
        </p:txBody>
      </p:sp>
    </p:spTree>
    <p:extLst>
      <p:ext uri="{BB962C8B-B14F-4D97-AF65-F5344CB8AC3E}">
        <p14:creationId xmlns:p14="http://schemas.microsoft.com/office/powerpoint/2010/main" val="905005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20763C1-BBD4-49D5-BA5B-FE1425E34A34}" type="slidenum">
              <a:rPr lang="en-US"/>
              <a:pPr>
                <a:defRPr/>
              </a:pPr>
              <a:t>‹#›</a:t>
            </a:fld>
            <a:endParaRPr lang="en-US"/>
          </a:p>
        </p:txBody>
      </p:sp>
    </p:spTree>
    <p:extLst>
      <p:ext uri="{BB962C8B-B14F-4D97-AF65-F5344CB8AC3E}">
        <p14:creationId xmlns:p14="http://schemas.microsoft.com/office/powerpoint/2010/main" val="3647705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3378DB6-B7B0-4CAC-94CA-CE45763704CA}" type="slidenum">
              <a:rPr lang="en-US"/>
              <a:pPr>
                <a:defRPr/>
              </a:pPr>
              <a:t>‹#›</a:t>
            </a:fld>
            <a:endParaRPr lang="en-US"/>
          </a:p>
        </p:txBody>
      </p:sp>
    </p:spTree>
    <p:extLst>
      <p:ext uri="{BB962C8B-B14F-4D97-AF65-F5344CB8AC3E}">
        <p14:creationId xmlns:p14="http://schemas.microsoft.com/office/powerpoint/2010/main" val="3036919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24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defRPr sz="1400" b="0" smtClean="0"/>
            </a:lvl1pPr>
          </a:lstStyle>
          <a:p>
            <a:pPr>
              <a:defRPr/>
            </a:pPr>
            <a:endParaRPr lang="en-US"/>
          </a:p>
        </p:txBody>
      </p:sp>
      <p:sp>
        <p:nvSpPr>
          <p:cNvPr id="26624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ctr">
              <a:defRPr sz="1400" b="0" smtClean="0"/>
            </a:lvl1pPr>
          </a:lstStyle>
          <a:p>
            <a:pPr>
              <a:defRPr/>
            </a:pPr>
            <a:endParaRPr lang="en-US"/>
          </a:p>
        </p:txBody>
      </p:sp>
      <p:sp>
        <p:nvSpPr>
          <p:cNvPr id="26624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a:defRPr sz="1400" b="0" smtClean="0"/>
            </a:lvl1pPr>
          </a:lstStyle>
          <a:p>
            <a:pPr>
              <a:defRPr/>
            </a:pPr>
            <a:fld id="{C685D051-CA28-45B4-AA32-5686FD2D3E5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12.emf"/><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19.xml"/><Relationship Id="rId7" Type="http://schemas.openxmlformats.org/officeDocument/2006/relationships/image" Target="../media/image15.emf"/><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4.emf"/><Relationship Id="rId4" Type="http://schemas.openxmlformats.org/officeDocument/2006/relationships/oleObject" Target="../embeddings/oleObject2.bin"/><Relationship Id="rId9" Type="http://schemas.openxmlformats.org/officeDocument/2006/relationships/image" Target="../media/image16.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video" Target="file:///E:\FullLibrary\Superstreets\Presentations\General%20Superstreet\SuperstreetPresentation\uTurnOnly.wmv" TargetMode="Externa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hyperlink" Target="http://www.pape-dawson.com/index.php"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hyperlink" Target="http://www.pape-dawson.com/index.php"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3"/>
          <p:cNvSpPr>
            <a:spLocks noGrp="1" noChangeArrowheads="1"/>
          </p:cNvSpPr>
          <p:nvPr>
            <p:ph type="title" idx="4294967295"/>
          </p:nvPr>
        </p:nvSpPr>
        <p:spPr>
          <a:xfrm>
            <a:off x="12700" y="152400"/>
            <a:ext cx="9144000" cy="2438400"/>
          </a:xfrm>
        </p:spPr>
        <p:txBody>
          <a:bodyPr/>
          <a:lstStyle/>
          <a:p>
            <a:pPr eaLnBrk="1" hangingPunct="1"/>
            <a:r>
              <a:rPr lang="en-US" b="1" smtClean="0">
                <a:solidFill>
                  <a:schemeClr val="tx1"/>
                </a:solidFill>
              </a:rPr>
              <a:t>Superstreets</a:t>
            </a:r>
            <a:br>
              <a:rPr lang="en-US" b="1" smtClean="0">
                <a:solidFill>
                  <a:schemeClr val="tx1"/>
                </a:solidFill>
              </a:rPr>
            </a:br>
            <a:r>
              <a:rPr lang="en-US" sz="2400" b="1" smtClean="0">
                <a:solidFill>
                  <a:schemeClr val="accent2"/>
                </a:solidFill>
              </a:rPr>
              <a:t>“A Tool for Safely and Efficiently Managing Congestion”</a:t>
            </a:r>
            <a:r>
              <a:rPr lang="en-US" b="1" smtClean="0">
                <a:solidFill>
                  <a:schemeClr val="tx1"/>
                </a:solidFill>
              </a:rPr>
              <a:t> </a:t>
            </a:r>
          </a:p>
        </p:txBody>
      </p:sp>
      <p:pic>
        <p:nvPicPr>
          <p:cNvPr id="2051" name="Picture 6" descr="tri"/>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48050" y="2459038"/>
            <a:ext cx="2209800" cy="182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ext Box 10"/>
          <p:cNvSpPr txBox="1">
            <a:spLocks noChangeArrowheads="1"/>
          </p:cNvSpPr>
          <p:nvPr/>
        </p:nvSpPr>
        <p:spPr bwMode="auto">
          <a:xfrm>
            <a:off x="685800" y="4584700"/>
            <a:ext cx="77724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eaLnBrk="1" hangingPunct="1"/>
            <a:r>
              <a:rPr lang="en-US" dirty="0" smtClean="0">
                <a:latin typeface="Futura Md BT" pitchFamily="34" charset="0"/>
              </a:rPr>
              <a:t>Original Presentation Prepared </a:t>
            </a:r>
            <a:r>
              <a:rPr lang="en-US" dirty="0">
                <a:latin typeface="Futura Md BT" pitchFamily="34" charset="0"/>
              </a:rPr>
              <a:t>for</a:t>
            </a:r>
          </a:p>
          <a:p>
            <a:pPr algn="ctr" eaLnBrk="1" hangingPunct="1"/>
            <a:r>
              <a:rPr lang="en-US" dirty="0">
                <a:latin typeface="Futura Md BT" pitchFamily="34" charset="0"/>
              </a:rPr>
              <a:t>NORTH CAROLINA DEPARTMENT OF TRANSPORTATION</a:t>
            </a:r>
          </a:p>
          <a:p>
            <a:pPr algn="ctr" eaLnBrk="1" hangingPunct="1"/>
            <a:r>
              <a:rPr lang="en-US" dirty="0" smtClean="0">
                <a:latin typeface="Futura Md BT" pitchFamily="34" charset="0"/>
              </a:rPr>
              <a:t>TRANSPORTATION MOBILITY AND SAFETY DIVISION</a:t>
            </a:r>
            <a:endParaRPr lang="en-US" dirty="0">
              <a:latin typeface="Futura Md BT" pitchFamily="34" charset="0"/>
            </a:endParaRPr>
          </a:p>
          <a:p>
            <a:pPr algn="ctr" eaLnBrk="1" hangingPunct="1"/>
            <a:endParaRPr lang="en-US" dirty="0">
              <a:latin typeface="Futura Md BT" pitchFamily="34" charset="0"/>
            </a:endParaRPr>
          </a:p>
          <a:p>
            <a:pPr algn="ctr" eaLnBrk="1" hangingPunct="1"/>
            <a:r>
              <a:rPr lang="en-US" dirty="0">
                <a:latin typeface="Futura Md BT" pitchFamily="34" charset="0"/>
              </a:rPr>
              <a:t>By</a:t>
            </a:r>
          </a:p>
          <a:p>
            <a:pPr algn="ctr" eaLnBrk="1" hangingPunct="1"/>
            <a:r>
              <a:rPr lang="en-US" dirty="0">
                <a:latin typeface="Futura Md BT" pitchFamily="34" charset="0"/>
              </a:rPr>
              <a:t>Stantec Consulting Services Inc.</a:t>
            </a:r>
          </a:p>
        </p:txBody>
      </p:sp>
      <p:pic>
        <p:nvPicPr>
          <p:cNvPr id="2053" name="Picture 13" descr="stantec color 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8600" y="5486400"/>
            <a:ext cx="950913"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4"/>
          <p:cNvSpPr txBox="1">
            <a:spLocks noChangeArrowheads="1"/>
          </p:cNvSpPr>
          <p:nvPr/>
        </p:nvSpPr>
        <p:spPr bwMode="auto">
          <a:xfrm>
            <a:off x="455613" y="411163"/>
            <a:ext cx="81946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a:spcBef>
                <a:spcPct val="25000"/>
              </a:spcBef>
            </a:pPr>
            <a:r>
              <a:rPr lang="en-US" sz="3200"/>
              <a:t>Superstreet Conflict Points</a:t>
            </a:r>
          </a:p>
        </p:txBody>
      </p:sp>
      <p:sp>
        <p:nvSpPr>
          <p:cNvPr id="11267" name="Rectangle 6"/>
          <p:cNvSpPr>
            <a:spLocks noChangeArrowheads="1"/>
          </p:cNvSpPr>
          <p:nvPr/>
        </p:nvSpPr>
        <p:spPr bwMode="auto">
          <a:xfrm>
            <a:off x="381000" y="6019800"/>
            <a:ext cx="2819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solidFill>
                  <a:schemeClr val="accent2"/>
                </a:solidFill>
              </a:rPr>
              <a:t>Improved Safety</a:t>
            </a:r>
          </a:p>
        </p:txBody>
      </p:sp>
      <p:grpSp>
        <p:nvGrpSpPr>
          <p:cNvPr id="11268" name="Group 13"/>
          <p:cNvGrpSpPr>
            <a:grpSpLocks/>
          </p:cNvGrpSpPr>
          <p:nvPr/>
        </p:nvGrpSpPr>
        <p:grpSpPr bwMode="auto">
          <a:xfrm>
            <a:off x="152400" y="1295400"/>
            <a:ext cx="8839200" cy="3997325"/>
            <a:chOff x="96" y="816"/>
            <a:chExt cx="5568" cy="2518"/>
          </a:xfrm>
        </p:grpSpPr>
        <p:pic>
          <p:nvPicPr>
            <p:cNvPr id="11269" name="Picture 10"/>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6" y="816"/>
              <a:ext cx="5568" cy="2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70" name="Text Box 12"/>
            <p:cNvSpPr txBox="1">
              <a:spLocks noChangeArrowheads="1"/>
            </p:cNvSpPr>
            <p:nvPr/>
          </p:nvSpPr>
          <p:spPr bwMode="auto">
            <a:xfrm>
              <a:off x="3360" y="3100"/>
              <a:ext cx="2016"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pPr>
              <a:r>
                <a:rPr lang="en-US" sz="1600"/>
                <a:t>Total Conflict Points = 14</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3"/>
          <p:cNvSpPr>
            <a:spLocks noChangeArrowheads="1"/>
          </p:cNvSpPr>
          <p:nvPr/>
        </p:nvSpPr>
        <p:spPr bwMode="auto">
          <a:xfrm>
            <a:off x="381000" y="6019800"/>
            <a:ext cx="2819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solidFill>
                  <a:schemeClr val="accent2"/>
                </a:solidFill>
              </a:rPr>
              <a:t>Improved Safety</a:t>
            </a:r>
          </a:p>
        </p:txBody>
      </p:sp>
      <p:sp>
        <p:nvSpPr>
          <p:cNvPr id="12291" name="Rectangle 25"/>
          <p:cNvSpPr>
            <a:spLocks noGrp="1" noChangeArrowheads="1"/>
          </p:cNvSpPr>
          <p:nvPr>
            <p:ph type="body" idx="1"/>
          </p:nvPr>
        </p:nvSpPr>
        <p:spPr>
          <a:xfrm>
            <a:off x="457200" y="838200"/>
            <a:ext cx="8229600" cy="4525963"/>
          </a:xfrm>
          <a:noFill/>
        </p:spPr>
        <p:txBody>
          <a:bodyPr/>
          <a:lstStyle/>
          <a:p>
            <a:pPr marL="0" indent="0" algn="ctr" eaLnBrk="1" hangingPunct="1">
              <a:buFontTx/>
              <a:buNone/>
            </a:pPr>
            <a:r>
              <a:rPr lang="en-US" b="1" smtClean="0">
                <a:solidFill>
                  <a:schemeClr val="accent2"/>
                </a:solidFill>
              </a:rPr>
              <a:t>Total Intersection Conflict Points</a:t>
            </a:r>
          </a:p>
          <a:p>
            <a:pPr marL="0" indent="0" eaLnBrk="1" hangingPunct="1"/>
            <a:endParaRPr lang="en-US" smtClean="0"/>
          </a:p>
          <a:p>
            <a:pPr marL="0" indent="0" eaLnBrk="1" hangingPunct="1"/>
            <a:endParaRPr lang="en-US" smtClean="0"/>
          </a:p>
          <a:p>
            <a:pPr marL="0" indent="0" algn="ctr" eaLnBrk="1" hangingPunct="1">
              <a:buFontTx/>
              <a:buNone/>
            </a:pPr>
            <a:r>
              <a:rPr lang="en-US" smtClean="0"/>
              <a:t>Conventional Intersection – </a:t>
            </a:r>
            <a:r>
              <a:rPr lang="en-US" sz="4000" b="1" smtClean="0">
                <a:solidFill>
                  <a:srgbClr val="990000"/>
                </a:solidFill>
              </a:rPr>
              <a:t>32</a:t>
            </a:r>
            <a:br>
              <a:rPr lang="en-US" sz="4000" b="1" smtClean="0">
                <a:solidFill>
                  <a:srgbClr val="990000"/>
                </a:solidFill>
              </a:rPr>
            </a:br>
            <a:r>
              <a:rPr lang="en-US" sz="2000" b="1" smtClean="0">
                <a:solidFill>
                  <a:srgbClr val="A50021"/>
                </a:solidFill>
              </a:rPr>
              <a:t>16</a:t>
            </a:r>
            <a:r>
              <a:rPr lang="en-US" sz="2000" smtClean="0"/>
              <a:t> Crossing Conflicts</a:t>
            </a:r>
          </a:p>
          <a:p>
            <a:pPr marL="0" indent="0" algn="ctr" eaLnBrk="1" hangingPunct="1">
              <a:buFontTx/>
              <a:buNone/>
            </a:pPr>
            <a:r>
              <a:rPr lang="en-US" smtClean="0"/>
              <a:t>Superstreet Intersection – </a:t>
            </a:r>
            <a:r>
              <a:rPr lang="en-US" sz="4000" b="1" smtClean="0">
                <a:solidFill>
                  <a:srgbClr val="990000"/>
                </a:solidFill>
              </a:rPr>
              <a:t>14 </a:t>
            </a:r>
            <a:br>
              <a:rPr lang="en-US" sz="4000" b="1" smtClean="0">
                <a:solidFill>
                  <a:srgbClr val="990000"/>
                </a:solidFill>
              </a:rPr>
            </a:br>
            <a:r>
              <a:rPr lang="en-US" sz="2000" b="1" smtClean="0">
                <a:solidFill>
                  <a:srgbClr val="A50021"/>
                </a:solidFill>
              </a:rPr>
              <a:t>2</a:t>
            </a:r>
            <a:r>
              <a:rPr lang="en-US" sz="2000" smtClean="0"/>
              <a:t> Crossing Conflicts</a:t>
            </a:r>
          </a:p>
          <a:p>
            <a:pPr marL="0" indent="0" algn="ctr" eaLnBrk="1" hangingPunct="1">
              <a:spcBef>
                <a:spcPct val="0"/>
              </a:spcBef>
              <a:buFontTx/>
              <a:buNone/>
            </a:pPr>
            <a:endParaRPr lang="en-US" sz="200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0" y="228600"/>
            <a:ext cx="9144000" cy="2286000"/>
          </a:xfrm>
        </p:spPr>
        <p:txBody>
          <a:bodyPr lIns="91440" tIns="45720" rIns="91440" bIns="45720"/>
          <a:lstStyle/>
          <a:p>
            <a:pPr eaLnBrk="1" hangingPunct="1"/>
            <a:r>
              <a:rPr lang="en-US" smtClean="0"/>
              <a:t>Superstreet Benefits and Capacities</a:t>
            </a:r>
            <a:br>
              <a:rPr lang="en-US" smtClean="0"/>
            </a:br>
            <a:r>
              <a:rPr lang="en-US" sz="2800" smtClean="0"/>
              <a:t>(Research Project 2009-06)</a:t>
            </a:r>
            <a:endParaRPr lang="en-US" sz="2800" i="1" smtClean="0"/>
          </a:p>
        </p:txBody>
      </p:sp>
      <p:pic>
        <p:nvPicPr>
          <p:cNvPr id="13315"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l="3809" t="3851"/>
          <a:stretch>
            <a:fillRect/>
          </a:stretch>
        </p:blipFill>
        <p:spPr bwMode="auto">
          <a:xfrm>
            <a:off x="6477000" y="2667000"/>
            <a:ext cx="192405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38200" y="2703513"/>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838200" y="228600"/>
            <a:ext cx="7543800" cy="1143000"/>
          </a:xfrm>
        </p:spPr>
        <p:txBody>
          <a:bodyPr lIns="91440" tIns="45720" rIns="91440" bIns="45720"/>
          <a:lstStyle/>
          <a:p>
            <a:pPr eaLnBrk="1" hangingPunct="1"/>
            <a:r>
              <a:rPr lang="en-US" smtClean="0"/>
              <a:t>Reduction in Crashes</a:t>
            </a:r>
          </a:p>
        </p:txBody>
      </p:sp>
      <p:sp>
        <p:nvSpPr>
          <p:cNvPr id="9" name="Content Placeholder 2"/>
          <p:cNvSpPr txBox="1">
            <a:spLocks/>
          </p:cNvSpPr>
          <p:nvPr/>
        </p:nvSpPr>
        <p:spPr bwMode="auto">
          <a:xfrm>
            <a:off x="762000" y="1447800"/>
            <a:ext cx="7772400" cy="457200"/>
          </a:xfrm>
          <a:prstGeom prst="rect">
            <a:avLst/>
          </a:prstGeom>
          <a:noFill/>
          <a:ln w="9525">
            <a:noFill/>
            <a:miter lim="800000"/>
            <a:headEnd/>
            <a:tailEnd/>
          </a:ln>
        </p:spPr>
        <p:txBody>
          <a:bodyPr/>
          <a:lstStyle/>
          <a:p>
            <a:pPr marL="342900" indent="-342900" eaLnBrk="0" hangingPunct="0">
              <a:spcBef>
                <a:spcPct val="20000"/>
              </a:spcBef>
              <a:buFont typeface="Arial" pitchFamily="34" charset="0"/>
              <a:buChar char="•"/>
              <a:defRPr/>
            </a:pPr>
            <a:r>
              <a:rPr lang="en-US" sz="2000" b="0" kern="0" dirty="0"/>
              <a:t>Safety impact by collision type for unsignalized superstreets, %</a:t>
            </a:r>
          </a:p>
        </p:txBody>
      </p:sp>
      <p:pic>
        <p:nvPicPr>
          <p:cNvPr id="14340"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48600" y="228600"/>
            <a:ext cx="11430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73990" name="Group 230"/>
          <p:cNvGraphicFramePr>
            <a:graphicFrameLocks noGrp="1"/>
          </p:cNvGraphicFramePr>
          <p:nvPr/>
        </p:nvGraphicFramePr>
        <p:xfrm>
          <a:off x="2286000" y="1981200"/>
          <a:ext cx="5029200" cy="3962402"/>
        </p:xfrm>
        <a:graphic>
          <a:graphicData uri="http://schemas.openxmlformats.org/drawingml/2006/table">
            <a:tbl>
              <a:tblPr/>
              <a:tblGrid>
                <a:gridCol w="2620963"/>
                <a:gridCol w="2408237"/>
              </a:tblGrid>
              <a:tr h="755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Collision Type</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Crash Reduction %</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4587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Total</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-46</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r>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Fatal and injury</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-63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r>
              <a:tr h="4587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Angle and right turns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-75</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r>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Rear ends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4587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Sideswipes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-13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Left turns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-59</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r>
              <a:tr h="4587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Other</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Times New Roman" pitchFamily="18" charset="0"/>
                        </a:rPr>
                        <a:t>-15</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685800" y="228600"/>
            <a:ext cx="7772400" cy="1143000"/>
          </a:xfrm>
        </p:spPr>
        <p:txBody>
          <a:bodyPr lIns="91440" tIns="45720" rIns="91440" bIns="45720"/>
          <a:lstStyle/>
          <a:p>
            <a:pPr eaLnBrk="1" hangingPunct="1"/>
            <a:r>
              <a:rPr lang="en-US" smtClean="0"/>
              <a:t>Safety Conclusions</a:t>
            </a:r>
          </a:p>
        </p:txBody>
      </p:sp>
      <p:sp>
        <p:nvSpPr>
          <p:cNvPr id="15363" name="Content Placeholder 5"/>
          <p:cNvSpPr>
            <a:spLocks noGrp="1"/>
          </p:cNvSpPr>
          <p:nvPr>
            <p:ph idx="4294967295"/>
          </p:nvPr>
        </p:nvSpPr>
        <p:spPr>
          <a:xfrm>
            <a:off x="685800" y="1981200"/>
            <a:ext cx="8001000" cy="1981200"/>
          </a:xfrm>
        </p:spPr>
        <p:txBody>
          <a:bodyPr lIns="91440" tIns="45720" rIns="91440" bIns="45720"/>
          <a:lstStyle/>
          <a:p>
            <a:pPr eaLnBrk="1" hangingPunct="1"/>
            <a:r>
              <a:rPr lang="en-US" sz="2800" smtClean="0"/>
              <a:t>Unsignalized superstreets:</a:t>
            </a:r>
          </a:p>
          <a:p>
            <a:pPr lvl="1" eaLnBrk="1" hangingPunct="1">
              <a:buClr>
                <a:srgbClr val="C00000"/>
              </a:buClr>
              <a:buSzPct val="90000"/>
              <a:buFont typeface="Wingdings" pitchFamily="2" charset="2"/>
              <a:buChar char="§"/>
            </a:pPr>
            <a:r>
              <a:rPr lang="en-US" sz="2400" smtClean="0">
                <a:solidFill>
                  <a:schemeClr val="accent2"/>
                </a:solidFill>
              </a:rPr>
              <a:t>Reduced collisions for total, angle and right turn, left turn, and fatal and injury</a:t>
            </a:r>
          </a:p>
          <a:p>
            <a:pPr lvl="1" eaLnBrk="1" hangingPunct="1">
              <a:buClr>
                <a:srgbClr val="C00000"/>
              </a:buClr>
              <a:buSzPct val="90000"/>
              <a:buFont typeface="Wingdings" pitchFamily="2" charset="2"/>
              <a:buChar char="§"/>
            </a:pPr>
            <a:r>
              <a:rPr lang="en-US" sz="2400" smtClean="0">
                <a:solidFill>
                  <a:schemeClr val="accent2"/>
                </a:solidFill>
              </a:rPr>
              <a:t>Total collisions reduced by 46% (C-G method)</a:t>
            </a:r>
          </a:p>
        </p:txBody>
      </p:sp>
      <p:pic>
        <p:nvPicPr>
          <p:cNvPr id="15364"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48600" y="228600"/>
            <a:ext cx="11430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xfrm>
            <a:off x="609600" y="2133600"/>
            <a:ext cx="8077200" cy="2362200"/>
          </a:xfrm>
        </p:spPr>
        <p:txBody>
          <a:bodyPr/>
          <a:lstStyle/>
          <a:p>
            <a:pPr algn="ctr" eaLnBrk="1" hangingPunct="1">
              <a:buFontTx/>
              <a:buNone/>
            </a:pPr>
            <a:r>
              <a:rPr lang="en-US" sz="3600" b="1" smtClean="0"/>
              <a:t>Are U-turns safe</a:t>
            </a:r>
            <a:r>
              <a:rPr lang="en-US" sz="3600" smtClean="0"/>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2971800" y="838200"/>
            <a:ext cx="5791200"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a:t>Accidents related to U-turn and left-turn maneuvers at unsignalized median openings occur very infrequently</a:t>
            </a:r>
            <a:r>
              <a:rPr lang="en-US" sz="2400" b="0"/>
              <a:t>…</a:t>
            </a:r>
          </a:p>
          <a:p>
            <a:r>
              <a:rPr lang="en-US" sz="2400" b="0"/>
              <a:t>The 12 median openings in rural arterial corridors evaluated in detail in this research experienced an average of 0.20 accidents per median opening per year…</a:t>
            </a:r>
          </a:p>
          <a:p>
            <a:r>
              <a:rPr lang="en-US" sz="2400"/>
              <a:t>Based on these limited accident frequencies, there is no indication that U-turns at unsignalized median openings constitute a major safety concern.</a:t>
            </a:r>
          </a:p>
        </p:txBody>
      </p:sp>
      <p:graphicFrame>
        <p:nvGraphicFramePr>
          <p:cNvPr id="17411" name="Object 3"/>
          <p:cNvGraphicFramePr>
            <a:graphicFrameLocks noGrp="1" noChangeAspect="1"/>
          </p:cNvGraphicFramePr>
          <p:nvPr>
            <p:ph/>
          </p:nvPr>
        </p:nvGraphicFramePr>
        <p:xfrm>
          <a:off x="152400" y="152400"/>
          <a:ext cx="2708275" cy="3505200"/>
        </p:xfrm>
        <a:graphic>
          <a:graphicData uri="http://schemas.openxmlformats.org/presentationml/2006/ole">
            <mc:AlternateContent xmlns:mc="http://schemas.openxmlformats.org/markup-compatibility/2006">
              <mc:Choice xmlns:v="urn:schemas-microsoft-com:vml" Requires="v">
                <p:oleObj spid="_x0000_s17416" name="Acrobat Document" r:id="rId4" imgW="5829300" imgH="7543800" progId="AcroExch.Document.7">
                  <p:embed/>
                </p:oleObj>
              </mc:Choice>
              <mc:Fallback>
                <p:oleObj name="Acrobat Document" r:id="rId4" imgW="5829300" imgH="7543800" progId="AcroExch.Document.7">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152400"/>
                        <a:ext cx="2708275" cy="3505200"/>
                      </a:xfrm>
                      <a:prstGeom prst="rect">
                        <a:avLst/>
                      </a:prstGeom>
                      <a:noFill/>
                      <a:ln w="12700" cap="flat" cmpd="sng" algn="ctr">
                        <a:solidFill>
                          <a:schemeClr val="tx1"/>
                        </a:solidFill>
                        <a:prstDash val="solid"/>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304800"/>
            <a:ext cx="7772400" cy="1143000"/>
          </a:xfrm>
        </p:spPr>
        <p:txBody>
          <a:bodyPr/>
          <a:lstStyle/>
          <a:p>
            <a:pPr eaLnBrk="1" hangingPunct="1"/>
            <a:r>
              <a:rPr lang="en-US" b="1" smtClean="0"/>
              <a:t>Why Superstreets?</a:t>
            </a:r>
          </a:p>
        </p:txBody>
      </p:sp>
      <p:sp>
        <p:nvSpPr>
          <p:cNvPr id="18435" name="Rectangle 3"/>
          <p:cNvSpPr>
            <a:spLocks noGrp="1" noChangeArrowheads="1"/>
          </p:cNvSpPr>
          <p:nvPr>
            <p:ph type="body" idx="1"/>
          </p:nvPr>
        </p:nvSpPr>
        <p:spPr>
          <a:xfrm>
            <a:off x="1981200" y="3048000"/>
            <a:ext cx="5638800" cy="1676400"/>
          </a:xfrm>
        </p:spPr>
        <p:txBody>
          <a:bodyPr/>
          <a:lstStyle/>
          <a:p>
            <a:pPr algn="ctr" eaLnBrk="1" hangingPunct="1">
              <a:lnSpc>
                <a:spcPct val="80000"/>
              </a:lnSpc>
              <a:buFontTx/>
              <a:buNone/>
            </a:pPr>
            <a:endParaRPr lang="en-US" sz="2000" u="sng" smtClean="0"/>
          </a:p>
          <a:p>
            <a:pPr eaLnBrk="1" hangingPunct="1">
              <a:lnSpc>
                <a:spcPct val="80000"/>
              </a:lnSpc>
            </a:pPr>
            <a:r>
              <a:rPr lang="en-US" sz="2800" smtClean="0"/>
              <a:t>Reduced “wait time” or delay</a:t>
            </a:r>
          </a:p>
          <a:p>
            <a:pPr eaLnBrk="1" hangingPunct="1">
              <a:lnSpc>
                <a:spcPct val="80000"/>
              </a:lnSpc>
              <a:buFontTx/>
              <a:buNone/>
            </a:pPr>
            <a:endParaRPr lang="en-US" sz="2800" smtClean="0"/>
          </a:p>
          <a:p>
            <a:pPr eaLnBrk="1" hangingPunct="1">
              <a:lnSpc>
                <a:spcPct val="80000"/>
              </a:lnSpc>
            </a:pPr>
            <a:r>
              <a:rPr lang="en-US" sz="2800" smtClean="0"/>
              <a:t>Increased roadway capacity</a:t>
            </a:r>
          </a:p>
        </p:txBody>
      </p:sp>
      <p:sp>
        <p:nvSpPr>
          <p:cNvPr id="18436" name="Text Box 4"/>
          <p:cNvSpPr txBox="1">
            <a:spLocks noChangeArrowheads="1"/>
          </p:cNvSpPr>
          <p:nvPr/>
        </p:nvSpPr>
        <p:spPr bwMode="auto">
          <a:xfrm>
            <a:off x="2743200" y="1752600"/>
            <a:ext cx="35972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endParaRPr lang="en-US" b="0"/>
          </a:p>
        </p:txBody>
      </p:sp>
      <p:sp>
        <p:nvSpPr>
          <p:cNvPr id="18437" name="Text Box 5"/>
          <p:cNvSpPr txBox="1">
            <a:spLocks noChangeArrowheads="1"/>
          </p:cNvSpPr>
          <p:nvPr/>
        </p:nvSpPr>
        <p:spPr bwMode="auto">
          <a:xfrm>
            <a:off x="2286000" y="1752600"/>
            <a:ext cx="4495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pPr>
            <a:endParaRPr lang="en-US" b="0"/>
          </a:p>
        </p:txBody>
      </p:sp>
      <p:sp>
        <p:nvSpPr>
          <p:cNvPr id="18438" name="Rectangle 6"/>
          <p:cNvSpPr>
            <a:spLocks noChangeArrowheads="1"/>
          </p:cNvSpPr>
          <p:nvPr/>
        </p:nvSpPr>
        <p:spPr bwMode="auto">
          <a:xfrm>
            <a:off x="2667000" y="1676400"/>
            <a:ext cx="3505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3200" u="sng">
                <a:solidFill>
                  <a:schemeClr val="accent2"/>
                </a:solidFill>
              </a:rPr>
              <a:t>Less Travel Time</a:t>
            </a:r>
          </a:p>
        </p:txBody>
      </p:sp>
      <p:sp>
        <p:nvSpPr>
          <p:cNvPr id="18439" name="Rectangle 7"/>
          <p:cNvSpPr>
            <a:spLocks noChangeArrowheads="1"/>
          </p:cNvSpPr>
          <p:nvPr/>
        </p:nvSpPr>
        <p:spPr bwMode="auto">
          <a:xfrm>
            <a:off x="381000" y="6019800"/>
            <a:ext cx="2819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solidFill>
                  <a:schemeClr val="accent2"/>
                </a:solidFill>
              </a:rPr>
              <a:t>Less Travel Time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ChangeArrowheads="1"/>
          </p:cNvSpPr>
          <p:nvPr/>
        </p:nvSpPr>
        <p:spPr bwMode="auto">
          <a:xfrm>
            <a:off x="304800" y="6019800"/>
            <a:ext cx="2038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solidFill>
                  <a:schemeClr val="accent2"/>
                </a:solidFill>
              </a:rPr>
              <a:t>Less Travel Time</a:t>
            </a:r>
          </a:p>
        </p:txBody>
      </p:sp>
      <p:pic>
        <p:nvPicPr>
          <p:cNvPr id="19459" name="Picture 5"/>
          <p:cNvPicPr>
            <a:picLocks noGrp="1" noChangeAspect="1" noChangeArrowheads="1"/>
          </p:cNvPicPr>
          <p:nvPr>
            <p:ph/>
          </p:nvPr>
        </p:nvPicPr>
        <p:blipFill>
          <a:blip r:embed="rId3" cstate="email">
            <a:extLst>
              <a:ext uri="{28A0092B-C50C-407E-A947-70E740481C1C}">
                <a14:useLocalDpi xmlns:a14="http://schemas.microsoft.com/office/drawing/2010/main"/>
              </a:ext>
            </a:extLst>
          </a:blip>
          <a:srcRect/>
          <a:stretch>
            <a:fillRect/>
          </a:stretch>
        </p:blipFill>
        <p:spPr>
          <a:xfrm>
            <a:off x="609600" y="533400"/>
            <a:ext cx="7924800" cy="5141913"/>
          </a:xfrm>
          <a:noFill/>
          <a:extLst>
            <a:ext uri="{91240B29-F687-4F45-9708-019B960494DF}">
              <a14:hiddenLine xmlns:a14="http://schemas.microsoft.com/office/drawing/2010/main" w="12700" cap="flat" cmpd="sng" algn="ctr">
                <a:solidFill>
                  <a:schemeClr val="tx1"/>
                </a:solidFill>
                <a:prstDash val="solid"/>
                <a:miter lim="800000"/>
                <a:headEnd type="none" w="sm" len="sm"/>
                <a:tailEnd type="none" w="sm" len="sm"/>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0"/>
          <p:cNvSpPr>
            <a:spLocks noGrp="1" noChangeArrowheads="1"/>
          </p:cNvSpPr>
          <p:nvPr>
            <p:ph type="title"/>
          </p:nvPr>
        </p:nvSpPr>
        <p:spPr>
          <a:xfrm>
            <a:off x="609600" y="2057400"/>
            <a:ext cx="8229600" cy="1143000"/>
          </a:xfrm>
        </p:spPr>
        <p:txBody>
          <a:bodyPr/>
          <a:lstStyle/>
          <a:p>
            <a:pPr eaLnBrk="1" hangingPunct="1"/>
            <a:r>
              <a:rPr lang="en-US" sz="4000" smtClean="0"/>
              <a:t/>
            </a:r>
            <a:br>
              <a:rPr lang="en-US" sz="4000" smtClean="0"/>
            </a:br>
            <a:endParaRPr lang="en-US" sz="4000" smtClean="0"/>
          </a:p>
        </p:txBody>
      </p:sp>
      <p:graphicFrame>
        <p:nvGraphicFramePr>
          <p:cNvPr id="24579" name="Object 4"/>
          <p:cNvGraphicFramePr>
            <a:graphicFrameLocks noGrp="1" noChangeAspect="1"/>
          </p:cNvGraphicFramePr>
          <p:nvPr>
            <p:ph sz="half" idx="1"/>
          </p:nvPr>
        </p:nvGraphicFramePr>
        <p:xfrm>
          <a:off x="5029200" y="1827213"/>
          <a:ext cx="4570413" cy="3508375"/>
        </p:xfrm>
        <a:graphic>
          <a:graphicData uri="http://schemas.openxmlformats.org/presentationml/2006/ole">
            <mc:AlternateContent xmlns:mc="http://schemas.openxmlformats.org/markup-compatibility/2006">
              <mc:Choice xmlns:v="urn:schemas-microsoft-com:vml" Requires="v">
                <p:oleObj spid="_x0000_s21509" name="Chart" r:id="rId4" imgW="4752975" imgH="3648075" progId="Excel.Chart.8">
                  <p:embed/>
                </p:oleObj>
              </mc:Choice>
              <mc:Fallback>
                <p:oleObj name="Chart" r:id="rId4" imgW="4752975" imgH="3648075"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1827213"/>
                        <a:ext cx="4570413" cy="350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80" name="Object 6"/>
          <p:cNvGraphicFramePr>
            <a:graphicFrameLocks noGrp="1" noChangeAspect="1"/>
          </p:cNvGraphicFramePr>
          <p:nvPr>
            <p:ph sz="quarter" idx="2"/>
          </p:nvPr>
        </p:nvGraphicFramePr>
        <p:xfrm>
          <a:off x="2057400" y="1827213"/>
          <a:ext cx="4570413" cy="3508375"/>
        </p:xfrm>
        <a:graphic>
          <a:graphicData uri="http://schemas.openxmlformats.org/presentationml/2006/ole">
            <mc:AlternateContent xmlns:mc="http://schemas.openxmlformats.org/markup-compatibility/2006">
              <mc:Choice xmlns:v="urn:schemas-microsoft-com:vml" Requires="v">
                <p:oleObj spid="_x0000_s21510" name="Chart" r:id="rId6" imgW="4752975" imgH="3648075" progId="Excel.Chart.8">
                  <p:embed/>
                </p:oleObj>
              </mc:Choice>
              <mc:Fallback>
                <p:oleObj name="Chart" r:id="rId6" imgW="4752975" imgH="3648075" progId="Excel.Char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7400" y="1827213"/>
                        <a:ext cx="4570413" cy="350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81" name="Object 9"/>
          <p:cNvGraphicFramePr>
            <a:graphicFrameLocks noGrp="1" noChangeAspect="1"/>
          </p:cNvGraphicFramePr>
          <p:nvPr>
            <p:ph sz="quarter" idx="3"/>
          </p:nvPr>
        </p:nvGraphicFramePr>
        <p:xfrm>
          <a:off x="-762000" y="1827213"/>
          <a:ext cx="4570413" cy="3508375"/>
        </p:xfrm>
        <a:graphic>
          <a:graphicData uri="http://schemas.openxmlformats.org/presentationml/2006/ole">
            <mc:AlternateContent xmlns:mc="http://schemas.openxmlformats.org/markup-compatibility/2006">
              <mc:Choice xmlns:v="urn:schemas-microsoft-com:vml" Requires="v">
                <p:oleObj spid="_x0000_s21511" name="Chart" r:id="rId8" imgW="4752975" imgH="3648075" progId="Excel.Chart.8">
                  <p:embed/>
                </p:oleObj>
              </mc:Choice>
              <mc:Fallback>
                <p:oleObj name="Chart" r:id="rId8" imgW="4752975" imgH="3648075" progId="Excel.Chart.8">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2000" y="1827213"/>
                        <a:ext cx="4570413" cy="350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4582" name="Group 53"/>
          <p:cNvGrpSpPr>
            <a:grpSpLocks/>
          </p:cNvGrpSpPr>
          <p:nvPr/>
        </p:nvGrpSpPr>
        <p:grpSpPr bwMode="auto">
          <a:xfrm rot="5400000">
            <a:off x="800100" y="3390900"/>
            <a:ext cx="152400" cy="381000"/>
            <a:chOff x="1680" y="3408"/>
            <a:chExt cx="96" cy="240"/>
          </a:xfrm>
        </p:grpSpPr>
        <p:sp>
          <p:nvSpPr>
            <p:cNvPr id="24607" name="Line 20"/>
            <p:cNvSpPr>
              <a:spLocks noChangeShapeType="1"/>
            </p:cNvSpPr>
            <p:nvPr/>
          </p:nvSpPr>
          <p:spPr bwMode="auto">
            <a:xfrm flipV="1">
              <a:off x="1776" y="3408"/>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608" name="Line 21"/>
            <p:cNvSpPr>
              <a:spLocks noChangeShapeType="1"/>
            </p:cNvSpPr>
            <p:nvPr/>
          </p:nvSpPr>
          <p:spPr bwMode="auto">
            <a:xfrm rot="10800000" flipV="1">
              <a:off x="1680" y="3408"/>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4583" name="Rectangle 39"/>
          <p:cNvSpPr>
            <a:spLocks noChangeArrowheads="1"/>
          </p:cNvSpPr>
          <p:nvPr/>
        </p:nvSpPr>
        <p:spPr bwMode="auto">
          <a:xfrm>
            <a:off x="685800" y="3048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pPr algn="ctr"/>
            <a:r>
              <a:rPr lang="en-US" sz="4400" b="1">
                <a:solidFill>
                  <a:srgbClr val="000000"/>
                </a:solidFill>
                <a:latin typeface="Arial" charset="0"/>
              </a:rPr>
              <a:t>Main Street Green Time</a:t>
            </a:r>
          </a:p>
        </p:txBody>
      </p:sp>
      <p:grpSp>
        <p:nvGrpSpPr>
          <p:cNvPr id="24584" name="Group 54"/>
          <p:cNvGrpSpPr>
            <a:grpSpLocks/>
          </p:cNvGrpSpPr>
          <p:nvPr/>
        </p:nvGrpSpPr>
        <p:grpSpPr bwMode="auto">
          <a:xfrm>
            <a:off x="4876800" y="3505200"/>
            <a:ext cx="152400" cy="381000"/>
            <a:chOff x="1680" y="3408"/>
            <a:chExt cx="96" cy="240"/>
          </a:xfrm>
        </p:grpSpPr>
        <p:sp>
          <p:nvSpPr>
            <p:cNvPr id="24605" name="Line 55"/>
            <p:cNvSpPr>
              <a:spLocks noChangeShapeType="1"/>
            </p:cNvSpPr>
            <p:nvPr/>
          </p:nvSpPr>
          <p:spPr bwMode="auto">
            <a:xfrm flipV="1">
              <a:off x="1776" y="3408"/>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606" name="Line 56"/>
            <p:cNvSpPr>
              <a:spLocks noChangeShapeType="1"/>
            </p:cNvSpPr>
            <p:nvPr/>
          </p:nvSpPr>
          <p:spPr bwMode="auto">
            <a:xfrm rot="10800000" flipV="1">
              <a:off x="1680" y="3408"/>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4585" name="Group 57"/>
          <p:cNvGrpSpPr>
            <a:grpSpLocks/>
          </p:cNvGrpSpPr>
          <p:nvPr/>
        </p:nvGrpSpPr>
        <p:grpSpPr bwMode="auto">
          <a:xfrm>
            <a:off x="7772400" y="3276600"/>
            <a:ext cx="152400" cy="381000"/>
            <a:chOff x="1680" y="3408"/>
            <a:chExt cx="96" cy="240"/>
          </a:xfrm>
        </p:grpSpPr>
        <p:sp>
          <p:nvSpPr>
            <p:cNvPr id="24603" name="Line 58"/>
            <p:cNvSpPr>
              <a:spLocks noChangeShapeType="1"/>
            </p:cNvSpPr>
            <p:nvPr/>
          </p:nvSpPr>
          <p:spPr bwMode="auto">
            <a:xfrm flipV="1">
              <a:off x="1776" y="3408"/>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604" name="Line 59"/>
            <p:cNvSpPr>
              <a:spLocks noChangeShapeType="1"/>
            </p:cNvSpPr>
            <p:nvPr/>
          </p:nvSpPr>
          <p:spPr bwMode="auto">
            <a:xfrm rot="10800000" flipV="1">
              <a:off x="1680" y="3408"/>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4586" name="Group 60"/>
          <p:cNvGrpSpPr>
            <a:grpSpLocks/>
          </p:cNvGrpSpPr>
          <p:nvPr/>
        </p:nvGrpSpPr>
        <p:grpSpPr bwMode="auto">
          <a:xfrm>
            <a:off x="1981200" y="3581400"/>
            <a:ext cx="152400" cy="381000"/>
            <a:chOff x="1680" y="3408"/>
            <a:chExt cx="96" cy="240"/>
          </a:xfrm>
        </p:grpSpPr>
        <p:sp>
          <p:nvSpPr>
            <p:cNvPr id="24601" name="Line 61"/>
            <p:cNvSpPr>
              <a:spLocks noChangeShapeType="1"/>
            </p:cNvSpPr>
            <p:nvPr/>
          </p:nvSpPr>
          <p:spPr bwMode="auto">
            <a:xfrm flipV="1">
              <a:off x="1776" y="3408"/>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602" name="Line 62"/>
            <p:cNvSpPr>
              <a:spLocks noChangeShapeType="1"/>
            </p:cNvSpPr>
            <p:nvPr/>
          </p:nvSpPr>
          <p:spPr bwMode="auto">
            <a:xfrm rot="10800000" flipV="1">
              <a:off x="1680" y="3408"/>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4587" name="Group 63"/>
          <p:cNvGrpSpPr>
            <a:grpSpLocks/>
          </p:cNvGrpSpPr>
          <p:nvPr/>
        </p:nvGrpSpPr>
        <p:grpSpPr bwMode="auto">
          <a:xfrm rot="5400000">
            <a:off x="3771900" y="4229100"/>
            <a:ext cx="152400" cy="381000"/>
            <a:chOff x="1680" y="3408"/>
            <a:chExt cx="96" cy="240"/>
          </a:xfrm>
        </p:grpSpPr>
        <p:sp>
          <p:nvSpPr>
            <p:cNvPr id="24599" name="Line 64"/>
            <p:cNvSpPr>
              <a:spLocks noChangeShapeType="1"/>
            </p:cNvSpPr>
            <p:nvPr/>
          </p:nvSpPr>
          <p:spPr bwMode="auto">
            <a:xfrm flipV="1">
              <a:off x="1776" y="3408"/>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600" name="Line 65"/>
            <p:cNvSpPr>
              <a:spLocks noChangeShapeType="1"/>
            </p:cNvSpPr>
            <p:nvPr/>
          </p:nvSpPr>
          <p:spPr bwMode="auto">
            <a:xfrm rot="10800000" flipV="1">
              <a:off x="1680" y="3408"/>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4588" name="Group 66"/>
          <p:cNvGrpSpPr>
            <a:grpSpLocks/>
          </p:cNvGrpSpPr>
          <p:nvPr/>
        </p:nvGrpSpPr>
        <p:grpSpPr bwMode="auto">
          <a:xfrm rot="5400000">
            <a:off x="6515100" y="3924300"/>
            <a:ext cx="152400" cy="381000"/>
            <a:chOff x="1680" y="3408"/>
            <a:chExt cx="96" cy="240"/>
          </a:xfrm>
        </p:grpSpPr>
        <p:sp>
          <p:nvSpPr>
            <p:cNvPr id="24597" name="Line 67"/>
            <p:cNvSpPr>
              <a:spLocks noChangeShapeType="1"/>
            </p:cNvSpPr>
            <p:nvPr/>
          </p:nvSpPr>
          <p:spPr bwMode="auto">
            <a:xfrm flipV="1">
              <a:off x="1776" y="3408"/>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598" name="Line 68"/>
            <p:cNvSpPr>
              <a:spLocks noChangeShapeType="1"/>
            </p:cNvSpPr>
            <p:nvPr/>
          </p:nvSpPr>
          <p:spPr bwMode="auto">
            <a:xfrm rot="10800000" flipV="1">
              <a:off x="1680" y="3408"/>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4589" name="AutoShape 70"/>
          <p:cNvSpPr>
            <a:spLocks noChangeArrowheads="1"/>
          </p:cNvSpPr>
          <p:nvPr/>
        </p:nvSpPr>
        <p:spPr bwMode="auto">
          <a:xfrm rot="-5400000">
            <a:off x="3467100" y="3314700"/>
            <a:ext cx="304800" cy="228600"/>
          </a:xfrm>
          <a:custGeom>
            <a:avLst/>
            <a:gdLst>
              <a:gd name="T0" fmla="*/ 217720 w 21600"/>
              <a:gd name="T1" fmla="*/ 0 h 21600"/>
              <a:gd name="T2" fmla="*/ 130627 w 21600"/>
              <a:gd name="T3" fmla="*/ 76200 h 21600"/>
              <a:gd name="T4" fmla="*/ 0 w 21600"/>
              <a:gd name="T5" fmla="*/ 190511 h 21600"/>
              <a:gd name="T6" fmla="*/ 130627 w 21600"/>
              <a:gd name="T7" fmla="*/ 228600 h 21600"/>
              <a:gd name="T8" fmla="*/ 261253 w 21600"/>
              <a:gd name="T9" fmla="*/ 158750 h 21600"/>
              <a:gd name="T10" fmla="*/ 304800 w 21600"/>
              <a:gd name="T11" fmla="*/ 76200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tx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4590" name="Group 73"/>
          <p:cNvGrpSpPr>
            <a:grpSpLocks/>
          </p:cNvGrpSpPr>
          <p:nvPr/>
        </p:nvGrpSpPr>
        <p:grpSpPr bwMode="auto">
          <a:xfrm rot="5400000">
            <a:off x="6477000" y="3124200"/>
            <a:ext cx="609600" cy="304800"/>
            <a:chOff x="1296" y="3648"/>
            <a:chExt cx="384" cy="192"/>
          </a:xfrm>
        </p:grpSpPr>
        <p:sp>
          <p:nvSpPr>
            <p:cNvPr id="24595" name="AutoShape 71"/>
            <p:cNvSpPr>
              <a:spLocks noChangeArrowheads="1"/>
            </p:cNvSpPr>
            <p:nvPr/>
          </p:nvSpPr>
          <p:spPr bwMode="auto">
            <a:xfrm>
              <a:off x="1296" y="3696"/>
              <a:ext cx="192" cy="144"/>
            </a:xfrm>
            <a:custGeom>
              <a:avLst/>
              <a:gdLst>
                <a:gd name="T0" fmla="*/ 137 w 21600"/>
                <a:gd name="T1" fmla="*/ 0 h 21600"/>
                <a:gd name="T2" fmla="*/ 82 w 21600"/>
                <a:gd name="T3" fmla="*/ 48 h 21600"/>
                <a:gd name="T4" fmla="*/ 0 w 21600"/>
                <a:gd name="T5" fmla="*/ 120 h 21600"/>
                <a:gd name="T6" fmla="*/ 82 w 21600"/>
                <a:gd name="T7" fmla="*/ 144 h 21600"/>
                <a:gd name="T8" fmla="*/ 165 w 21600"/>
                <a:gd name="T9" fmla="*/ 100 h 21600"/>
                <a:gd name="T10" fmla="*/ 192 w 21600"/>
                <a:gd name="T11" fmla="*/ 48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63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tx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96" name="AutoShape 72"/>
            <p:cNvSpPr>
              <a:spLocks noChangeArrowheads="1"/>
            </p:cNvSpPr>
            <p:nvPr/>
          </p:nvSpPr>
          <p:spPr bwMode="auto">
            <a:xfrm rot="10800000">
              <a:off x="1488" y="3648"/>
              <a:ext cx="192" cy="144"/>
            </a:xfrm>
            <a:custGeom>
              <a:avLst/>
              <a:gdLst>
                <a:gd name="T0" fmla="*/ 137 w 21600"/>
                <a:gd name="T1" fmla="*/ 0 h 21600"/>
                <a:gd name="T2" fmla="*/ 82 w 21600"/>
                <a:gd name="T3" fmla="*/ 48 h 21600"/>
                <a:gd name="T4" fmla="*/ 0 w 21600"/>
                <a:gd name="T5" fmla="*/ 120 h 21600"/>
                <a:gd name="T6" fmla="*/ 82 w 21600"/>
                <a:gd name="T7" fmla="*/ 144 h 21600"/>
                <a:gd name="T8" fmla="*/ 165 w 21600"/>
                <a:gd name="T9" fmla="*/ 100 h 21600"/>
                <a:gd name="T10" fmla="*/ 192 w 21600"/>
                <a:gd name="T11" fmla="*/ 48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63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tx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4591" name="Group 74"/>
          <p:cNvGrpSpPr>
            <a:grpSpLocks/>
          </p:cNvGrpSpPr>
          <p:nvPr/>
        </p:nvGrpSpPr>
        <p:grpSpPr bwMode="auto">
          <a:xfrm>
            <a:off x="7086600" y="4495800"/>
            <a:ext cx="609600" cy="304800"/>
            <a:chOff x="1296" y="3648"/>
            <a:chExt cx="384" cy="192"/>
          </a:xfrm>
        </p:grpSpPr>
        <p:sp>
          <p:nvSpPr>
            <p:cNvPr id="24593" name="AutoShape 75"/>
            <p:cNvSpPr>
              <a:spLocks noChangeArrowheads="1"/>
            </p:cNvSpPr>
            <p:nvPr/>
          </p:nvSpPr>
          <p:spPr bwMode="auto">
            <a:xfrm>
              <a:off x="1296" y="3696"/>
              <a:ext cx="192" cy="144"/>
            </a:xfrm>
            <a:custGeom>
              <a:avLst/>
              <a:gdLst>
                <a:gd name="T0" fmla="*/ 137 w 21600"/>
                <a:gd name="T1" fmla="*/ 0 h 21600"/>
                <a:gd name="T2" fmla="*/ 82 w 21600"/>
                <a:gd name="T3" fmla="*/ 48 h 21600"/>
                <a:gd name="T4" fmla="*/ 0 w 21600"/>
                <a:gd name="T5" fmla="*/ 120 h 21600"/>
                <a:gd name="T6" fmla="*/ 82 w 21600"/>
                <a:gd name="T7" fmla="*/ 144 h 21600"/>
                <a:gd name="T8" fmla="*/ 165 w 21600"/>
                <a:gd name="T9" fmla="*/ 100 h 21600"/>
                <a:gd name="T10" fmla="*/ 192 w 21600"/>
                <a:gd name="T11" fmla="*/ 48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63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tx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94" name="AutoShape 76"/>
            <p:cNvSpPr>
              <a:spLocks noChangeArrowheads="1"/>
            </p:cNvSpPr>
            <p:nvPr/>
          </p:nvSpPr>
          <p:spPr bwMode="auto">
            <a:xfrm rot="10800000">
              <a:off x="1488" y="3648"/>
              <a:ext cx="192" cy="144"/>
            </a:xfrm>
            <a:custGeom>
              <a:avLst/>
              <a:gdLst>
                <a:gd name="T0" fmla="*/ 137 w 21600"/>
                <a:gd name="T1" fmla="*/ 0 h 21600"/>
                <a:gd name="T2" fmla="*/ 82 w 21600"/>
                <a:gd name="T3" fmla="*/ 48 h 21600"/>
                <a:gd name="T4" fmla="*/ 0 w 21600"/>
                <a:gd name="T5" fmla="*/ 120 h 21600"/>
                <a:gd name="T6" fmla="*/ 82 w 21600"/>
                <a:gd name="T7" fmla="*/ 144 h 21600"/>
                <a:gd name="T8" fmla="*/ 165 w 21600"/>
                <a:gd name="T9" fmla="*/ 100 h 21600"/>
                <a:gd name="T10" fmla="*/ 192 w 21600"/>
                <a:gd name="T11" fmla="*/ 48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63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tx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4592" name="Rectangle 77"/>
          <p:cNvSpPr>
            <a:spLocks noChangeArrowheads="1"/>
          </p:cNvSpPr>
          <p:nvPr/>
        </p:nvSpPr>
        <p:spPr bwMode="auto">
          <a:xfrm>
            <a:off x="304800" y="6019800"/>
            <a:ext cx="2038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b="1">
                <a:solidFill>
                  <a:srgbClr val="333399"/>
                </a:solidFill>
                <a:latin typeface="Arial" charset="0"/>
              </a:rPr>
              <a:t>Less Travel Time</a:t>
            </a:r>
          </a:p>
        </p:txBody>
      </p:sp>
    </p:spTree>
    <p:extLst>
      <p:ext uri="{BB962C8B-B14F-4D97-AF65-F5344CB8AC3E}">
        <p14:creationId xmlns:p14="http://schemas.microsoft.com/office/powerpoint/2010/main" val="10104481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z="4000" b="1" smtClean="0"/>
              <a:t>NC Department of Transportation</a:t>
            </a:r>
          </a:p>
        </p:txBody>
      </p:sp>
      <p:sp>
        <p:nvSpPr>
          <p:cNvPr id="3075" name="Rectangle 3"/>
          <p:cNvSpPr>
            <a:spLocks noGrp="1" noChangeArrowheads="1"/>
          </p:cNvSpPr>
          <p:nvPr>
            <p:ph type="body" idx="1"/>
          </p:nvPr>
        </p:nvSpPr>
        <p:spPr/>
        <p:txBody>
          <a:bodyPr/>
          <a:lstStyle/>
          <a:p>
            <a:pPr algn="ctr" eaLnBrk="1" hangingPunct="1">
              <a:buFontTx/>
              <a:buNone/>
            </a:pPr>
            <a:r>
              <a:rPr lang="en-US" b="1" smtClean="0">
                <a:solidFill>
                  <a:schemeClr val="accent2"/>
                </a:solidFill>
              </a:rPr>
              <a:t>Mission Statement</a:t>
            </a:r>
          </a:p>
          <a:p>
            <a:pPr algn="ctr" eaLnBrk="1" hangingPunct="1">
              <a:buFontTx/>
              <a:buNone/>
            </a:pPr>
            <a:endParaRPr lang="en-US" smtClean="0">
              <a:solidFill>
                <a:schemeClr val="accent2"/>
              </a:solidFill>
            </a:endParaRPr>
          </a:p>
          <a:p>
            <a:pPr algn="ctr" eaLnBrk="1" hangingPunct="1">
              <a:buFontTx/>
              <a:buNone/>
            </a:pPr>
            <a:r>
              <a:rPr lang="en-US" sz="2800" i="1" smtClean="0"/>
              <a:t>“Connecting people and places in North Carolina  - safely and efficiently with accountability and environmental sensitivity.”</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455613" y="411163"/>
            <a:ext cx="81946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a:spcBef>
                <a:spcPct val="25000"/>
              </a:spcBef>
            </a:pPr>
            <a:r>
              <a:rPr lang="en-US" sz="4400"/>
              <a:t>Superstreet Phasing</a:t>
            </a:r>
          </a:p>
        </p:txBody>
      </p:sp>
      <p:pic>
        <p:nvPicPr>
          <p:cNvPr id="21507" name="Picture 3" descr="Superstreet Phasing copy"/>
          <p:cNvPicPr>
            <a:picLocks noGrp="1" noChangeAspect="1" noChangeArrowheads="1"/>
          </p:cNvPicPr>
          <p:nvPr>
            <p:ph/>
          </p:nvPr>
        </p:nvPicPr>
        <p:blipFill>
          <a:blip r:embed="rId3" cstate="email">
            <a:extLst>
              <a:ext uri="{28A0092B-C50C-407E-A947-70E740481C1C}">
                <a14:useLocalDpi xmlns:a14="http://schemas.microsoft.com/office/drawing/2010/main"/>
              </a:ext>
            </a:extLst>
          </a:blip>
          <a:srcRect/>
          <a:stretch>
            <a:fillRect/>
          </a:stretch>
        </p:blipFill>
        <p:spPr>
          <a:xfrm>
            <a:off x="152400" y="1562100"/>
            <a:ext cx="8902700" cy="35448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508" name="Rectangle 4"/>
          <p:cNvSpPr>
            <a:spLocks noChangeArrowheads="1"/>
          </p:cNvSpPr>
          <p:nvPr/>
        </p:nvSpPr>
        <p:spPr bwMode="auto">
          <a:xfrm>
            <a:off x="381000" y="5867400"/>
            <a:ext cx="2038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solidFill>
                  <a:schemeClr val="accent2"/>
                </a:solidFill>
              </a:rPr>
              <a:t>Less Travel Time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b="1" smtClean="0"/>
              <a:t>Why Superstreets?</a:t>
            </a:r>
          </a:p>
        </p:txBody>
      </p:sp>
      <p:sp>
        <p:nvSpPr>
          <p:cNvPr id="22531" name="Rectangle 3"/>
          <p:cNvSpPr>
            <a:spLocks noGrp="1" noChangeArrowheads="1"/>
          </p:cNvSpPr>
          <p:nvPr>
            <p:ph type="body" idx="1"/>
          </p:nvPr>
        </p:nvSpPr>
        <p:spPr/>
        <p:txBody>
          <a:bodyPr/>
          <a:lstStyle/>
          <a:p>
            <a:pPr algn="ctr" eaLnBrk="1" hangingPunct="1">
              <a:buFontTx/>
              <a:buNone/>
            </a:pPr>
            <a:r>
              <a:rPr lang="en-US" b="1" u="sng" smtClean="0">
                <a:solidFill>
                  <a:schemeClr val="accent2"/>
                </a:solidFill>
              </a:rPr>
              <a:t>Economically Beneficial</a:t>
            </a:r>
          </a:p>
          <a:p>
            <a:pPr algn="ctr" eaLnBrk="1" hangingPunct="1">
              <a:buFontTx/>
              <a:buNone/>
            </a:pPr>
            <a:endParaRPr lang="en-US" b="1" u="sng" smtClean="0">
              <a:solidFill>
                <a:schemeClr val="accent2"/>
              </a:solidFill>
            </a:endParaRPr>
          </a:p>
          <a:p>
            <a:pPr eaLnBrk="1" hangingPunct="1"/>
            <a:r>
              <a:rPr lang="en-US" smtClean="0"/>
              <a:t>Preserves the existing facility</a:t>
            </a:r>
          </a:p>
          <a:p>
            <a:pPr eaLnBrk="1" hangingPunct="1"/>
            <a:r>
              <a:rPr lang="en-US" smtClean="0"/>
              <a:t>Less expensive than an interchange</a:t>
            </a:r>
          </a:p>
          <a:p>
            <a:pPr eaLnBrk="1" hangingPunct="1"/>
            <a:r>
              <a:rPr lang="en-US" smtClean="0"/>
              <a:t>Provides good access to both sides of the main road for development</a:t>
            </a:r>
          </a:p>
          <a:p>
            <a:pPr eaLnBrk="1" hangingPunct="1"/>
            <a:endParaRPr lang="en-US"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457200"/>
            <a:ext cx="8229600" cy="1143000"/>
          </a:xfrm>
        </p:spPr>
        <p:txBody>
          <a:bodyPr/>
          <a:lstStyle/>
          <a:p>
            <a:pPr eaLnBrk="1" hangingPunct="1"/>
            <a:r>
              <a:rPr lang="en-US" sz="2400" b="1" smtClean="0"/>
              <a:t>UPS Expects To Save $600 Million </a:t>
            </a:r>
            <a:br>
              <a:rPr lang="en-US" sz="2400" b="1" smtClean="0"/>
            </a:br>
            <a:r>
              <a:rPr lang="en-US" sz="2400" b="1" smtClean="0"/>
              <a:t>by Favoring Right Hand Turns</a:t>
            </a:r>
            <a:r>
              <a:rPr lang="en-US" sz="2400" smtClean="0"/>
              <a:t/>
            </a:r>
            <a:br>
              <a:rPr lang="en-US" sz="2400" smtClean="0"/>
            </a:br>
            <a:endParaRPr lang="en-US" sz="2400" smtClean="0"/>
          </a:p>
        </p:txBody>
      </p:sp>
      <p:pic>
        <p:nvPicPr>
          <p:cNvPr id="23555"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28800" y="1581150"/>
            <a:ext cx="5562600" cy="390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Grp="1" noChangeAspect="1" noChangeArrowheads="1"/>
          </p:cNvPicPr>
          <p:nvPr>
            <p:ph/>
          </p:nvPr>
        </p:nvPicPr>
        <p:blipFill>
          <a:blip r:embed="rId3" cstate="email">
            <a:extLst>
              <a:ext uri="{28A0092B-C50C-407E-A947-70E740481C1C}">
                <a14:useLocalDpi xmlns:a14="http://schemas.microsoft.com/office/drawing/2010/main"/>
              </a:ext>
            </a:extLst>
          </a:blip>
          <a:srcRect/>
          <a:stretch>
            <a:fillRect/>
          </a:stretch>
        </p:blipFill>
        <p:spPr>
          <a:xfrm>
            <a:off x="457200" y="1066800"/>
            <a:ext cx="7805738" cy="5041900"/>
          </a:xfrm>
          <a:noFill/>
        </p:spPr>
      </p:pic>
      <p:sp>
        <p:nvSpPr>
          <p:cNvPr id="24579" name="Rectangle 3"/>
          <p:cNvSpPr>
            <a:spLocks noChangeArrowheads="1"/>
          </p:cNvSpPr>
          <p:nvPr/>
        </p:nvSpPr>
        <p:spPr bwMode="auto">
          <a:xfrm>
            <a:off x="381000" y="319088"/>
            <a:ext cx="3200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solidFill>
                  <a:schemeClr val="accent2"/>
                </a:solidFill>
              </a:rPr>
              <a:t>Economically Beneficial</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 y="914400"/>
            <a:ext cx="7805738" cy="507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3" name="Rectangle 3"/>
          <p:cNvSpPr>
            <a:spLocks noChangeArrowheads="1"/>
          </p:cNvSpPr>
          <p:nvPr/>
        </p:nvSpPr>
        <p:spPr bwMode="auto">
          <a:xfrm>
            <a:off x="381000" y="319088"/>
            <a:ext cx="3200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solidFill>
                  <a:schemeClr val="accent2"/>
                </a:solidFill>
              </a:rPr>
              <a:t>Economically Beneficial</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81000" y="1143000"/>
            <a:ext cx="8229600" cy="1143000"/>
          </a:xfrm>
        </p:spPr>
        <p:txBody>
          <a:bodyPr/>
          <a:lstStyle/>
          <a:p>
            <a:pPr eaLnBrk="1" hangingPunct="1"/>
            <a:r>
              <a:rPr lang="en-US" sz="3200" b="1" u="sng" smtClean="0">
                <a:solidFill>
                  <a:schemeClr val="accent2"/>
                </a:solidFill>
              </a:rPr>
              <a:t>Environmentally Responsible</a:t>
            </a:r>
          </a:p>
        </p:txBody>
      </p:sp>
      <p:sp>
        <p:nvSpPr>
          <p:cNvPr id="26627" name="Rectangle 3"/>
          <p:cNvSpPr>
            <a:spLocks noGrp="1" noChangeArrowheads="1"/>
          </p:cNvSpPr>
          <p:nvPr>
            <p:ph type="body" idx="1"/>
          </p:nvPr>
        </p:nvSpPr>
        <p:spPr/>
        <p:txBody>
          <a:bodyPr/>
          <a:lstStyle/>
          <a:p>
            <a:pPr eaLnBrk="1" hangingPunct="1">
              <a:buFontTx/>
              <a:buNone/>
            </a:pPr>
            <a:r>
              <a:rPr lang="en-US" smtClean="0"/>
              <a:t>	</a:t>
            </a:r>
          </a:p>
        </p:txBody>
      </p:sp>
      <p:sp>
        <p:nvSpPr>
          <p:cNvPr id="26628" name="Rectangle 5"/>
          <p:cNvSpPr>
            <a:spLocks noChangeArrowheads="1"/>
          </p:cNvSpPr>
          <p:nvPr/>
        </p:nvSpPr>
        <p:spPr bwMode="auto">
          <a:xfrm>
            <a:off x="1066800" y="2667000"/>
            <a:ext cx="6573838" cy="1163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buFontTx/>
              <a:buChar char="•"/>
            </a:pPr>
            <a:r>
              <a:rPr lang="en-US" sz="3200" b="0"/>
              <a:t>Less time spent idling at a red light</a:t>
            </a:r>
          </a:p>
          <a:p>
            <a:pPr>
              <a:spcBef>
                <a:spcPct val="20000"/>
              </a:spcBef>
            </a:pPr>
            <a:endParaRPr lang="en-US" sz="3200" b="0"/>
          </a:p>
        </p:txBody>
      </p:sp>
      <p:sp>
        <p:nvSpPr>
          <p:cNvPr id="26629" name="Rectangle 6"/>
          <p:cNvSpPr>
            <a:spLocks noChangeArrowheads="1"/>
          </p:cNvSpPr>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pPr algn="ctr"/>
            <a:r>
              <a:rPr lang="en-US" sz="4400">
                <a:solidFill>
                  <a:schemeClr val="tx2"/>
                </a:solidFill>
              </a:rPr>
              <a:t>Why Superstreets?</a:t>
            </a:r>
          </a:p>
        </p:txBody>
      </p:sp>
      <p:sp>
        <p:nvSpPr>
          <p:cNvPr id="26630" name="Rectangle 7"/>
          <p:cNvSpPr>
            <a:spLocks noChangeArrowheads="1"/>
          </p:cNvSpPr>
          <p:nvPr/>
        </p:nvSpPr>
        <p:spPr bwMode="auto">
          <a:xfrm>
            <a:off x="1066800" y="3429000"/>
            <a:ext cx="7362825"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FontTx/>
              <a:buChar char="•"/>
            </a:pPr>
            <a:r>
              <a:rPr lang="en-US" sz="3200" b="0"/>
              <a:t>Reduction in environmental pollutants</a:t>
            </a:r>
          </a:p>
          <a:p>
            <a:r>
              <a:rPr lang="en-US" sz="3200"/>
              <a:t> </a:t>
            </a:r>
            <a:r>
              <a:rPr lang="en-US" sz="2000" b="0"/>
              <a:t>(exhaust fumes / fuel usage)</a:t>
            </a:r>
          </a:p>
          <a:p>
            <a:pPr>
              <a:spcBef>
                <a:spcPct val="20000"/>
              </a:spcBef>
              <a:buFontTx/>
              <a:buChar char="•"/>
            </a:pPr>
            <a:r>
              <a:rPr lang="en-US" sz="3200" b="0"/>
              <a:t>Less acreage impacted by construction</a:t>
            </a:r>
          </a:p>
          <a:p>
            <a:pPr>
              <a:spcBef>
                <a:spcPct val="20000"/>
              </a:spcBef>
            </a:pPr>
            <a:r>
              <a:rPr lang="en-US" sz="3200" b="0"/>
              <a:t>  and permanent facility</a:t>
            </a:r>
          </a:p>
          <a:p>
            <a:pPr>
              <a:spcBef>
                <a:spcPct val="20000"/>
              </a:spcBef>
              <a:buFontTx/>
              <a:buChar char="•"/>
            </a:pPr>
            <a:endParaRPr lang="en-US" sz="3200" b="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idx="1"/>
          </p:nvPr>
        </p:nvSpPr>
        <p:spPr>
          <a:xfrm>
            <a:off x="609600" y="2133600"/>
            <a:ext cx="8077200" cy="2362200"/>
          </a:xfrm>
        </p:spPr>
        <p:txBody>
          <a:bodyPr/>
          <a:lstStyle/>
          <a:p>
            <a:pPr algn="ctr" eaLnBrk="1" hangingPunct="1">
              <a:buFontTx/>
              <a:buNone/>
            </a:pPr>
            <a:r>
              <a:rPr lang="en-US" sz="3600" b="1" smtClean="0"/>
              <a:t>Can Superstreets Accommodate </a:t>
            </a:r>
          </a:p>
          <a:p>
            <a:pPr algn="ctr" eaLnBrk="1" hangingPunct="1">
              <a:buFontTx/>
              <a:buNone/>
            </a:pPr>
            <a:r>
              <a:rPr lang="en-US" sz="3600" b="1" smtClean="0"/>
              <a:t>Semi-Trailer Combinations</a:t>
            </a:r>
            <a:r>
              <a:rPr lang="en-US" sz="3600" smtClean="0"/>
              <a: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381000" y="1536700"/>
            <a:ext cx="7773988" cy="532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35000"/>
              </a:spcBef>
              <a:buFontTx/>
              <a:buChar char="•"/>
            </a:pPr>
            <a:endParaRPr lang="en-US" sz="2800" b="0">
              <a:solidFill>
                <a:srgbClr val="000000"/>
              </a:solidFill>
              <a:cs typeface="Arial" charset="0"/>
            </a:endParaRPr>
          </a:p>
          <a:p>
            <a:pPr marL="342900" indent="-342900">
              <a:spcBef>
                <a:spcPct val="35000"/>
              </a:spcBef>
              <a:buFontTx/>
              <a:buChar char="•"/>
            </a:pPr>
            <a:endParaRPr lang="en-US" sz="2800" b="0"/>
          </a:p>
        </p:txBody>
      </p:sp>
      <p:pic>
        <p:nvPicPr>
          <p:cNvPr id="28675" name="Picture 4" descr="05_US 17_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9788" y="304800"/>
            <a:ext cx="7313612" cy="548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CC6600"/>
                </a:solidFill>
                <a:miter lim="800000"/>
                <a:headEnd/>
                <a:tailEnd/>
              </a14:hiddenLine>
            </a:ext>
          </a:extLst>
        </p:spPr>
      </p:pic>
      <p:sp>
        <p:nvSpPr>
          <p:cNvPr id="28676" name="Text Box 10"/>
          <p:cNvSpPr txBox="1">
            <a:spLocks noChangeArrowheads="1"/>
          </p:cNvSpPr>
          <p:nvPr/>
        </p:nvSpPr>
        <p:spPr bwMode="auto">
          <a:xfrm>
            <a:off x="3657600" y="6019800"/>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eaLnBrk="1" hangingPunct="1">
              <a:spcBef>
                <a:spcPct val="50000"/>
              </a:spcBef>
            </a:pPr>
            <a:r>
              <a:rPr lang="en-US">
                <a:solidFill>
                  <a:schemeClr val="accent2"/>
                </a:solidFill>
              </a:rPr>
              <a:t>ABSOLUTELY!</a:t>
            </a:r>
          </a:p>
        </p:txBody>
      </p:sp>
      <p:sp>
        <p:nvSpPr>
          <p:cNvPr id="28677" name="Text Box 15"/>
          <p:cNvSpPr txBox="1">
            <a:spLocks noChangeArrowheads="1"/>
          </p:cNvSpPr>
          <p:nvPr/>
        </p:nvSpPr>
        <p:spPr bwMode="auto">
          <a:xfrm>
            <a:off x="3657600" y="59436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pPr>
            <a:endParaRPr lang="en-US" b="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381000" y="1536700"/>
            <a:ext cx="7773988" cy="532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35000"/>
              </a:spcBef>
              <a:buFontTx/>
              <a:buChar char="•"/>
            </a:pPr>
            <a:endParaRPr lang="en-US" sz="2800" b="0">
              <a:solidFill>
                <a:srgbClr val="000000"/>
              </a:solidFill>
              <a:cs typeface="Arial" charset="0"/>
            </a:endParaRPr>
          </a:p>
          <a:p>
            <a:pPr marL="342900" indent="-342900">
              <a:spcBef>
                <a:spcPct val="35000"/>
              </a:spcBef>
              <a:buFontTx/>
              <a:buChar char="•"/>
            </a:pPr>
            <a:endParaRPr lang="en-US" sz="2800" b="0"/>
          </a:p>
        </p:txBody>
      </p:sp>
      <p:pic>
        <p:nvPicPr>
          <p:cNvPr id="2" name="uTurnOnly.wmv">
            <a:hlinkClick r:id="" action="ppaction://media"/>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812800" y="609600"/>
            <a:ext cx="74168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381000" y="1536700"/>
            <a:ext cx="7773988" cy="532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35000"/>
              </a:spcBef>
              <a:buFontTx/>
              <a:buChar char="•"/>
            </a:pPr>
            <a:endParaRPr lang="en-US" sz="2800" b="0">
              <a:solidFill>
                <a:srgbClr val="000000"/>
              </a:solidFill>
              <a:cs typeface="Arial" charset="0"/>
            </a:endParaRPr>
          </a:p>
          <a:p>
            <a:pPr marL="342900" indent="-342900">
              <a:spcBef>
                <a:spcPct val="35000"/>
              </a:spcBef>
              <a:buFontTx/>
              <a:buChar char="•"/>
            </a:pPr>
            <a:endParaRPr lang="en-US" sz="2800" b="0"/>
          </a:p>
        </p:txBody>
      </p:sp>
      <p:pic>
        <p:nvPicPr>
          <p:cNvPr id="30723" name="Picture 4" descr="P101002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66800" y="457200"/>
            <a:ext cx="7065963" cy="530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Text Box 5"/>
          <p:cNvSpPr txBox="1">
            <a:spLocks noChangeArrowheads="1"/>
          </p:cNvSpPr>
          <p:nvPr/>
        </p:nvSpPr>
        <p:spPr bwMode="auto">
          <a:xfrm>
            <a:off x="3352800" y="5029200"/>
            <a:ext cx="2819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eaLnBrk="1" hangingPunct="1">
              <a:spcBef>
                <a:spcPct val="50000"/>
              </a:spcBef>
            </a:pPr>
            <a:r>
              <a:rPr lang="en-US" sz="3200">
                <a:solidFill>
                  <a:schemeClr val="bg1"/>
                </a:solidFill>
              </a:rPr>
              <a:t>Unsignalized</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b="1" smtClean="0">
                <a:solidFill>
                  <a:schemeClr val="tx1"/>
                </a:solidFill>
              </a:rPr>
              <a:t>The Superstreet</a:t>
            </a:r>
          </a:p>
        </p:txBody>
      </p:sp>
      <p:grpSp>
        <p:nvGrpSpPr>
          <p:cNvPr id="4099" name="Group 11"/>
          <p:cNvGrpSpPr>
            <a:grpSpLocks/>
          </p:cNvGrpSpPr>
          <p:nvPr/>
        </p:nvGrpSpPr>
        <p:grpSpPr bwMode="auto">
          <a:xfrm>
            <a:off x="609600" y="3370263"/>
            <a:ext cx="7924800" cy="2116137"/>
            <a:chOff x="384" y="1959"/>
            <a:chExt cx="4992" cy="1333"/>
          </a:xfrm>
        </p:grpSpPr>
        <p:sp>
          <p:nvSpPr>
            <p:cNvPr id="4102" name="Text Box 12"/>
            <p:cNvSpPr txBox="1">
              <a:spLocks noChangeArrowheads="1"/>
            </p:cNvSpPr>
            <p:nvPr/>
          </p:nvSpPr>
          <p:spPr bwMode="auto">
            <a:xfrm>
              <a:off x="384" y="1968"/>
              <a:ext cx="2544" cy="1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buFontTx/>
                <a:buChar char="•"/>
              </a:pPr>
              <a:r>
                <a:rPr lang="en-US" sz="2200"/>
                <a:t>  A type of intersection in which minor cross-street traffic is prohibited from going straight through or left at a divided highway intersection.</a:t>
              </a:r>
            </a:p>
          </p:txBody>
        </p:sp>
        <p:sp>
          <p:nvSpPr>
            <p:cNvPr id="4103" name="Text Box 13"/>
            <p:cNvSpPr txBox="1">
              <a:spLocks noChangeArrowheads="1"/>
            </p:cNvSpPr>
            <p:nvPr/>
          </p:nvSpPr>
          <p:spPr bwMode="auto">
            <a:xfrm>
              <a:off x="3216" y="1959"/>
              <a:ext cx="2160" cy="1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buFontTx/>
                <a:buChar char="•"/>
              </a:pPr>
              <a:r>
                <a:rPr lang="en-US" sz="2200"/>
                <a:t>  Minor cross street traffic must turn right, but can then access a U-turn to proceed in the desired direction.</a:t>
              </a:r>
            </a:p>
          </p:txBody>
        </p:sp>
      </p:grpSp>
      <p:pic>
        <p:nvPicPr>
          <p:cNvPr id="4100" name="Picture 15" descr="Superstreet_dark1"/>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a:xfrm>
            <a:off x="0" y="1671638"/>
            <a:ext cx="9091613" cy="1376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01" name="Text Box 16"/>
          <p:cNvSpPr txBox="1">
            <a:spLocks noChangeArrowheads="1"/>
          </p:cNvSpPr>
          <p:nvPr/>
        </p:nvSpPr>
        <p:spPr bwMode="auto">
          <a:xfrm>
            <a:off x="685800" y="5943600"/>
            <a:ext cx="6858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pPr>
            <a:r>
              <a:rPr lang="en-US" b="0"/>
              <a:t>*Other configurations possible based on site specific conditions.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381000" y="1536700"/>
            <a:ext cx="7773988" cy="532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35000"/>
              </a:spcBef>
              <a:buFontTx/>
              <a:buChar char="•"/>
            </a:pPr>
            <a:endParaRPr lang="en-US" sz="2800" b="0">
              <a:solidFill>
                <a:srgbClr val="000000"/>
              </a:solidFill>
              <a:cs typeface="Arial" charset="0"/>
            </a:endParaRPr>
          </a:p>
          <a:p>
            <a:pPr marL="342900" indent="-342900">
              <a:spcBef>
                <a:spcPct val="35000"/>
              </a:spcBef>
              <a:buFontTx/>
              <a:buChar char="•"/>
            </a:pPr>
            <a:endParaRPr lang="en-US" sz="2800" b="0"/>
          </a:p>
        </p:txBody>
      </p:sp>
      <p:pic>
        <p:nvPicPr>
          <p:cNvPr id="31747" name="Picture 3" descr="P111033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19200" y="838200"/>
            <a:ext cx="69342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 Box 4"/>
          <p:cNvSpPr txBox="1">
            <a:spLocks noChangeArrowheads="1"/>
          </p:cNvSpPr>
          <p:nvPr/>
        </p:nvSpPr>
        <p:spPr bwMode="auto">
          <a:xfrm>
            <a:off x="1371600" y="5257800"/>
            <a:ext cx="2819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eaLnBrk="1" hangingPunct="1">
              <a:spcBef>
                <a:spcPct val="50000"/>
              </a:spcBef>
            </a:pPr>
            <a:r>
              <a:rPr lang="en-US" sz="3200">
                <a:solidFill>
                  <a:schemeClr val="bg1"/>
                </a:solidFill>
              </a:rPr>
              <a:t>Signalized</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228600" y="228600"/>
            <a:ext cx="86502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a:spcBef>
                <a:spcPct val="50000"/>
              </a:spcBef>
            </a:pPr>
            <a:r>
              <a:rPr lang="en-US" sz="3600">
                <a:solidFill>
                  <a:schemeClr val="accent2"/>
                </a:solidFill>
              </a:rPr>
              <a:t>Superstreets in North Carolina</a:t>
            </a:r>
          </a:p>
        </p:txBody>
      </p:sp>
      <p:sp>
        <p:nvSpPr>
          <p:cNvPr id="32771" name="Rectangle 3"/>
          <p:cNvSpPr>
            <a:spLocks noChangeArrowheads="1"/>
          </p:cNvSpPr>
          <p:nvPr/>
        </p:nvSpPr>
        <p:spPr bwMode="auto">
          <a:xfrm>
            <a:off x="204019" y="909278"/>
            <a:ext cx="8153400" cy="5567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35000"/>
              </a:spcBef>
              <a:buFontTx/>
              <a:buChar char="•"/>
            </a:pPr>
            <a:r>
              <a:rPr lang="en-US" sz="2400" b="0" dirty="0">
                <a:latin typeface="Futura Std Book" pitchFamily="34" charset="0"/>
              </a:rPr>
              <a:t>Selected Existing Locations</a:t>
            </a:r>
          </a:p>
          <a:p>
            <a:pPr marL="742950" lvl="1" indent="-285750">
              <a:spcBef>
                <a:spcPct val="35000"/>
              </a:spcBef>
              <a:buFontTx/>
              <a:buChar char="–"/>
            </a:pPr>
            <a:r>
              <a:rPr lang="en-US" b="0" dirty="0">
                <a:latin typeface="Futura Std Book" pitchFamily="34" charset="0"/>
              </a:rPr>
              <a:t>US 15/501 in Chapel Hill, Orange County (Signalized)</a:t>
            </a:r>
          </a:p>
          <a:p>
            <a:pPr marL="742950" lvl="1" indent="-285750">
              <a:spcBef>
                <a:spcPct val="35000"/>
              </a:spcBef>
              <a:buFontTx/>
              <a:buChar char="–"/>
            </a:pPr>
            <a:r>
              <a:rPr lang="en-US" b="0" dirty="0">
                <a:latin typeface="Futura Std Book" pitchFamily="34" charset="0"/>
              </a:rPr>
              <a:t>US 17 in Pender &amp; New Hanover Counties (Signalized)</a:t>
            </a:r>
          </a:p>
          <a:p>
            <a:pPr marL="742950" lvl="1" indent="-285750">
              <a:spcBef>
                <a:spcPct val="35000"/>
              </a:spcBef>
              <a:buFontTx/>
              <a:buChar char="–"/>
            </a:pPr>
            <a:r>
              <a:rPr lang="en-US" b="0" dirty="0">
                <a:latin typeface="Futura Std Book" pitchFamily="34" charset="0"/>
              </a:rPr>
              <a:t>US 17 in Leland, Brunswick County (Signalized)</a:t>
            </a:r>
          </a:p>
          <a:p>
            <a:pPr marL="742950" lvl="1" indent="-285750">
              <a:spcBef>
                <a:spcPct val="35000"/>
              </a:spcBef>
              <a:buFontTx/>
              <a:buChar char="–"/>
            </a:pPr>
            <a:r>
              <a:rPr lang="en-US" b="0" dirty="0">
                <a:latin typeface="Futura Std Book" pitchFamily="34" charset="0"/>
              </a:rPr>
              <a:t>US 23-74 in Haywood County</a:t>
            </a:r>
          </a:p>
          <a:p>
            <a:pPr marL="742950" lvl="1" indent="-285750">
              <a:spcBef>
                <a:spcPct val="35000"/>
              </a:spcBef>
              <a:buFontTx/>
              <a:buChar char="–"/>
            </a:pPr>
            <a:r>
              <a:rPr lang="en-US" b="0" dirty="0">
                <a:latin typeface="Futura Std Book" pitchFamily="34" charset="0"/>
              </a:rPr>
              <a:t>US 1 in Moore County, Vass Bypass</a:t>
            </a:r>
          </a:p>
          <a:p>
            <a:pPr marL="742950" lvl="1" indent="-285750">
              <a:spcBef>
                <a:spcPct val="35000"/>
              </a:spcBef>
              <a:buFontTx/>
              <a:buChar char="–"/>
            </a:pPr>
            <a:r>
              <a:rPr lang="en-US" b="0" dirty="0">
                <a:latin typeface="Futura Std Book" pitchFamily="34" charset="0"/>
              </a:rPr>
              <a:t>NC 87 in Elizabethtown, Bladen County</a:t>
            </a:r>
          </a:p>
          <a:p>
            <a:pPr marL="742950" lvl="1" indent="-285750">
              <a:spcBef>
                <a:spcPct val="35000"/>
              </a:spcBef>
              <a:buFontTx/>
              <a:buChar char="–"/>
            </a:pPr>
            <a:r>
              <a:rPr lang="en-US" b="0" dirty="0">
                <a:latin typeface="Futura Std Book" pitchFamily="34" charset="0"/>
              </a:rPr>
              <a:t>US 601 in Union County</a:t>
            </a:r>
          </a:p>
          <a:p>
            <a:pPr marL="742950" lvl="1" indent="-285750">
              <a:spcBef>
                <a:spcPct val="35000"/>
              </a:spcBef>
              <a:buFontTx/>
              <a:buChar char="–"/>
            </a:pPr>
            <a:r>
              <a:rPr lang="en-US" b="0" dirty="0">
                <a:latin typeface="Futura Std Book" pitchFamily="34" charset="0"/>
              </a:rPr>
              <a:t>US 17 By-Pass in Martin and Beaufort Counties</a:t>
            </a:r>
          </a:p>
          <a:p>
            <a:pPr marL="342900" indent="-342900">
              <a:spcBef>
                <a:spcPct val="35000"/>
              </a:spcBef>
              <a:buFontTx/>
              <a:buChar char="•"/>
            </a:pPr>
            <a:r>
              <a:rPr lang="en-US" sz="2400" b="0" dirty="0">
                <a:latin typeface="Futura Std Book" pitchFamily="34" charset="0"/>
              </a:rPr>
              <a:t>Proposed Locations</a:t>
            </a:r>
          </a:p>
          <a:p>
            <a:pPr marL="742950" lvl="1" indent="-285750">
              <a:spcBef>
                <a:spcPct val="35000"/>
              </a:spcBef>
              <a:buFontTx/>
              <a:buChar char="–"/>
            </a:pPr>
            <a:r>
              <a:rPr lang="en-US" b="0" dirty="0" smtClean="0">
                <a:latin typeface="Futura Std Book" pitchFamily="34" charset="0"/>
              </a:rPr>
              <a:t>NC 87 in Harnett County</a:t>
            </a:r>
            <a:endParaRPr lang="en-US" b="0" dirty="0">
              <a:latin typeface="Futura Std Book" pitchFamily="34" charset="0"/>
            </a:endParaRPr>
          </a:p>
          <a:p>
            <a:pPr marL="742950" lvl="1" indent="-285750">
              <a:spcBef>
                <a:spcPct val="35000"/>
              </a:spcBef>
              <a:buFontTx/>
              <a:buChar char="–"/>
            </a:pPr>
            <a:r>
              <a:rPr lang="en-US" b="0" dirty="0" smtClean="0">
                <a:latin typeface="Futura Std Book" pitchFamily="34" charset="0"/>
              </a:rPr>
              <a:t>Poplar </a:t>
            </a:r>
            <a:r>
              <a:rPr lang="en-US" b="0" dirty="0">
                <a:latin typeface="Futura Std Book" pitchFamily="34" charset="0"/>
              </a:rPr>
              <a:t>Tent Road, Concord (Cabarrus County)</a:t>
            </a:r>
          </a:p>
          <a:p>
            <a:pPr marL="742950" lvl="1" indent="-285750">
              <a:spcBef>
                <a:spcPct val="35000"/>
              </a:spcBef>
              <a:buFontTx/>
              <a:buChar char="–"/>
            </a:pPr>
            <a:r>
              <a:rPr lang="en-US" b="0" dirty="0">
                <a:latin typeface="Futura Std Book" pitchFamily="34" charset="0"/>
              </a:rPr>
              <a:t>NC 24-27 in Mecklenburg County </a:t>
            </a:r>
          </a:p>
          <a:p>
            <a:pPr marL="742950" lvl="1" indent="-285750">
              <a:spcBef>
                <a:spcPct val="35000"/>
              </a:spcBef>
              <a:buFontTx/>
              <a:buChar char="–"/>
            </a:pPr>
            <a:r>
              <a:rPr lang="en-US" b="0" dirty="0" smtClean="0">
                <a:latin typeface="Futura Std Book" pitchFamily="34" charset="0"/>
              </a:rPr>
              <a:t>Over 60 </a:t>
            </a:r>
            <a:r>
              <a:rPr lang="en-US" b="0" dirty="0">
                <a:latin typeface="Futura Std Book" pitchFamily="34" charset="0"/>
              </a:rPr>
              <a:t>TIP Projects throughout the state</a:t>
            </a:r>
            <a:endParaRPr lang="en-US" sz="2800" b="0"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762000"/>
            <a:ext cx="7653338" cy="5119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3" name="Rectangle 7"/>
          <p:cNvSpPr>
            <a:spLocks noChangeArrowheads="1"/>
          </p:cNvSpPr>
          <p:nvPr/>
        </p:nvSpPr>
        <p:spPr bwMode="auto">
          <a:xfrm>
            <a:off x="0" y="60198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400">
                <a:solidFill>
                  <a:srgbClr val="000000"/>
                </a:solidFill>
                <a:latin typeface="Futura Std Book" pitchFamily="34" charset="0"/>
              </a:rPr>
              <a:t>2009 – Looking south above Evans Road, PM peak</a:t>
            </a:r>
          </a:p>
        </p:txBody>
      </p:sp>
      <p:sp>
        <p:nvSpPr>
          <p:cNvPr id="25604" name="Rectangle 8"/>
          <p:cNvSpPr>
            <a:spLocks noChangeArrowheads="1"/>
          </p:cNvSpPr>
          <p:nvPr/>
        </p:nvSpPr>
        <p:spPr bwMode="auto">
          <a:xfrm>
            <a:off x="0" y="0"/>
            <a:ext cx="9144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en-US" sz="4400">
                <a:solidFill>
                  <a:srgbClr val="000000"/>
                </a:solidFill>
                <a:latin typeface="Arial" charset="0"/>
              </a:rPr>
              <a:t>US 281 (San Antonio TX) </a:t>
            </a:r>
          </a:p>
        </p:txBody>
      </p:sp>
      <p:pic>
        <p:nvPicPr>
          <p:cNvPr id="25605" name="Picture 10" descr="pic_header">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838200"/>
            <a:ext cx="1628775"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93156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28600"/>
            <a:ext cx="7391400" cy="564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7" descr="pic_header">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9400" y="304800"/>
            <a:ext cx="1628775"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75093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idx="1"/>
          </p:nvPr>
        </p:nvSpPr>
        <p:spPr>
          <a:xfrm>
            <a:off x="304800" y="990600"/>
            <a:ext cx="8229600" cy="4525963"/>
          </a:xfrm>
        </p:spPr>
        <p:txBody>
          <a:bodyPr/>
          <a:lstStyle/>
          <a:p>
            <a:pPr marL="0" indent="0" algn="just" eaLnBrk="1" hangingPunct="1">
              <a:lnSpc>
                <a:spcPct val="90000"/>
              </a:lnSpc>
              <a:buFontTx/>
              <a:buNone/>
            </a:pPr>
            <a:r>
              <a:rPr lang="en-US" sz="2800" smtClean="0"/>
              <a:t>As traffic congestion on U.S. Highway 281 eases due to the completion of the superstreet project, construction of new commercial and retail developments along the far North Central San Antonio corridor is ramping up.</a:t>
            </a:r>
          </a:p>
          <a:p>
            <a:pPr marL="0" indent="0" algn="just" eaLnBrk="1" hangingPunct="1">
              <a:lnSpc>
                <a:spcPct val="90000"/>
              </a:lnSpc>
              <a:buFontTx/>
              <a:buNone/>
            </a:pPr>
            <a:r>
              <a:rPr lang="en-US" sz="2800" smtClean="0"/>
              <a:t>“We are close to 90 percent leased with no pad sites left,” Elliott remarked. “We've had quite a bit of interest because of the market, which is in a high growth area. And a lot of our tenants say they feel like business has increased since the superstreet was finished.”</a:t>
            </a:r>
          </a:p>
          <a:p>
            <a:pPr marL="0" indent="0" eaLnBrk="1" hangingPunct="1">
              <a:lnSpc>
                <a:spcPct val="90000"/>
              </a:lnSpc>
            </a:pPr>
            <a:endParaRPr lang="en-US" sz="2800" smtClean="0"/>
          </a:p>
        </p:txBody>
      </p:sp>
      <p:sp>
        <p:nvSpPr>
          <p:cNvPr id="2765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endParaRPr lang="en-US" b="1">
              <a:solidFill>
                <a:srgbClr val="000000"/>
              </a:solidFill>
              <a:latin typeface="Arial Narrow" pitchFamily="34" charset="0"/>
            </a:endParaRPr>
          </a:p>
        </p:txBody>
      </p:sp>
      <p:sp>
        <p:nvSpPr>
          <p:cNvPr id="27652" name="Rectangle 5"/>
          <p:cNvSpPr>
            <a:spLocks noChangeArrowheads="1"/>
          </p:cNvSpPr>
          <p:nvPr/>
        </p:nvSpPr>
        <p:spPr bwMode="auto">
          <a:xfrm>
            <a:off x="0" y="0"/>
            <a:ext cx="9144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en-US" sz="4400">
                <a:solidFill>
                  <a:srgbClr val="000000"/>
                </a:solidFill>
                <a:latin typeface="Arial" charset="0"/>
              </a:rPr>
              <a:t>US 281 Superstreet Comments </a:t>
            </a:r>
          </a:p>
        </p:txBody>
      </p:sp>
      <p:sp>
        <p:nvSpPr>
          <p:cNvPr id="27653" name="Rectangle 7"/>
          <p:cNvSpPr>
            <a:spLocks noChangeArrowheads="1"/>
          </p:cNvSpPr>
          <p:nvPr/>
        </p:nvSpPr>
        <p:spPr bwMode="auto">
          <a:xfrm>
            <a:off x="5715000" y="5867400"/>
            <a:ext cx="2667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US" sz="1200">
                <a:solidFill>
                  <a:srgbClr val="000000"/>
                </a:solidFill>
                <a:latin typeface="Arial Narrow" pitchFamily="34" charset="0"/>
              </a:rPr>
              <a:t>San Antonio Express-News March 17, 2011</a:t>
            </a:r>
            <a:r>
              <a:rPr lang="en-US" b="1">
                <a:solidFill>
                  <a:srgbClr val="000000"/>
                </a:solidFill>
                <a:latin typeface="Arial Narrow" pitchFamily="34" charset="0"/>
              </a:rPr>
              <a:t> </a:t>
            </a:r>
          </a:p>
        </p:txBody>
      </p:sp>
    </p:spTree>
    <p:extLst>
      <p:ext uri="{BB962C8B-B14F-4D97-AF65-F5344CB8AC3E}">
        <p14:creationId xmlns:p14="http://schemas.microsoft.com/office/powerpoint/2010/main" val="1456827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body" idx="1"/>
          </p:nvPr>
        </p:nvSpPr>
        <p:spPr>
          <a:noFill/>
        </p:spPr>
        <p:txBody>
          <a:bodyPr/>
          <a:lstStyle/>
          <a:p>
            <a:pPr algn="ctr" eaLnBrk="1" hangingPunct="1">
              <a:buFontTx/>
              <a:buNone/>
            </a:pPr>
            <a:r>
              <a:rPr lang="en-US" sz="3800" b="1" smtClean="0"/>
              <a:t>Superstreets</a:t>
            </a:r>
          </a:p>
          <a:p>
            <a:pPr algn="ctr" eaLnBrk="1" hangingPunct="1"/>
            <a:endParaRPr lang="en-US" sz="3800" smtClean="0"/>
          </a:p>
          <a:p>
            <a:pPr algn="ctr" eaLnBrk="1" hangingPunct="1">
              <a:buFontTx/>
              <a:buNone/>
            </a:pPr>
            <a:r>
              <a:rPr lang="en-US" smtClean="0"/>
              <a:t> </a:t>
            </a:r>
            <a:r>
              <a:rPr lang="en-US" b="1" smtClean="0">
                <a:solidFill>
                  <a:schemeClr val="accent2"/>
                </a:solidFill>
              </a:rPr>
              <a:t>A tool for protecting North Carolina’s Strategic Highway Corridors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body" idx="1"/>
          </p:nvPr>
        </p:nvSpPr>
        <p:spPr>
          <a:xfrm>
            <a:off x="304800" y="1828800"/>
            <a:ext cx="8534400" cy="5029200"/>
          </a:xfrm>
        </p:spPr>
        <p:txBody>
          <a:bodyPr/>
          <a:lstStyle/>
          <a:p>
            <a:pPr eaLnBrk="1" hangingPunct="1">
              <a:spcBef>
                <a:spcPct val="35000"/>
              </a:spcBef>
              <a:buFont typeface="Wingdings" pitchFamily="2" charset="2"/>
              <a:buChar char="§"/>
            </a:pPr>
            <a:r>
              <a:rPr lang="en-US" smtClean="0">
                <a:cs typeface="Times New Roman" pitchFamily="18" charset="0"/>
              </a:rPr>
              <a:t>Establishes a “vision” for 5,400 miles of highway along 55 corridors throughout the state.</a:t>
            </a:r>
          </a:p>
          <a:p>
            <a:pPr eaLnBrk="1" hangingPunct="1">
              <a:spcBef>
                <a:spcPct val="35000"/>
              </a:spcBef>
              <a:buFont typeface="Wingdings" pitchFamily="2" charset="2"/>
              <a:buChar char="§"/>
            </a:pPr>
            <a:r>
              <a:rPr lang="en-US" smtClean="0">
                <a:cs typeface="Times New Roman" pitchFamily="18" charset="0"/>
              </a:rPr>
              <a:t>Primary purpose:  “to provide a network of high-speed, safe, reliable highways throughout North Carolina.”</a:t>
            </a:r>
          </a:p>
          <a:p>
            <a:pPr eaLnBrk="1" hangingPunct="1">
              <a:lnSpc>
                <a:spcPct val="110000"/>
              </a:lnSpc>
              <a:buFont typeface="Wingdings" pitchFamily="2" charset="2"/>
              <a:buNone/>
            </a:pPr>
            <a:endParaRPr lang="en-US" smtClean="0"/>
          </a:p>
        </p:txBody>
      </p:sp>
      <p:sp>
        <p:nvSpPr>
          <p:cNvPr id="34819" name="Rectangle 3"/>
          <p:cNvSpPr>
            <a:spLocks noGrp="1" noChangeArrowheads="1"/>
          </p:cNvSpPr>
          <p:nvPr>
            <p:ph type="title"/>
          </p:nvPr>
        </p:nvSpPr>
        <p:spPr>
          <a:xfrm>
            <a:off x="457200" y="533400"/>
            <a:ext cx="8229600" cy="457200"/>
          </a:xfrm>
          <a:noFill/>
        </p:spPr>
        <p:txBody>
          <a:bodyPr/>
          <a:lstStyle/>
          <a:p>
            <a:pPr eaLnBrk="1" hangingPunct="1"/>
            <a:r>
              <a:rPr lang="en-US" sz="3600" b="1" smtClean="0">
                <a:solidFill>
                  <a:schemeClr val="tx1"/>
                </a:solidFill>
              </a:rPr>
              <a:t>Strategic Highway Corridors</a:t>
            </a:r>
          </a:p>
        </p:txBody>
      </p:sp>
      <p:sp>
        <p:nvSpPr>
          <p:cNvPr id="34820" name="Text Box 4"/>
          <p:cNvSpPr txBox="1">
            <a:spLocks noChangeArrowheads="1"/>
          </p:cNvSpPr>
          <p:nvPr/>
        </p:nvSpPr>
        <p:spPr bwMode="auto">
          <a:xfrm>
            <a:off x="990600" y="5791200"/>
            <a:ext cx="5410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pPr>
            <a:r>
              <a:rPr lang="en-US" b="0"/>
              <a:t>For more information visit </a:t>
            </a:r>
            <a:r>
              <a:rPr lang="en-US"/>
              <a:t>www.ncdot.org/~shc</a:t>
            </a:r>
            <a:endParaRPr lang="en-US" b="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8"/>
          <p:cNvSpPr>
            <a:spLocks noGrp="1" noChangeArrowheads="1"/>
          </p:cNvSpPr>
          <p:nvPr>
            <p:ph type="title"/>
          </p:nvPr>
        </p:nvSpPr>
        <p:spPr>
          <a:xfrm>
            <a:off x="685800" y="457200"/>
            <a:ext cx="7772400" cy="457200"/>
          </a:xfrm>
          <a:noFill/>
        </p:spPr>
        <p:txBody>
          <a:bodyPr/>
          <a:lstStyle/>
          <a:p>
            <a:pPr eaLnBrk="1" hangingPunct="1"/>
            <a:r>
              <a:rPr lang="en-US" sz="3600" b="1" smtClean="0">
                <a:solidFill>
                  <a:schemeClr val="tx1"/>
                </a:solidFill>
              </a:rPr>
              <a:t>Strategic Highway Corridors</a:t>
            </a:r>
          </a:p>
        </p:txBody>
      </p:sp>
      <p:pic>
        <p:nvPicPr>
          <p:cNvPr id="35843" name="Picture 11"/>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a:fillRect/>
          </a:stretch>
        </p:blipFill>
        <p:spPr>
          <a:xfrm>
            <a:off x="609600" y="1189038"/>
            <a:ext cx="7732713" cy="4708525"/>
          </a:xfrm>
          <a:noFill/>
          <a:extLst>
            <a:ext uri="{91240B29-F687-4F45-9708-019B960494DF}">
              <a14:hiddenLine xmlns:a14="http://schemas.microsoft.com/office/drawing/2010/main" w="12700" cap="flat" cmpd="sng" algn="ctr">
                <a:solidFill>
                  <a:schemeClr val="tx1"/>
                </a:solidFill>
                <a:prstDash val="solid"/>
                <a:miter lim="800000"/>
                <a:headEnd type="none" w="sm" len="sm"/>
                <a:tailEnd type="none" w="sm" len="sm"/>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85800" y="304800"/>
            <a:ext cx="7772400" cy="762000"/>
          </a:xfrm>
        </p:spPr>
        <p:txBody>
          <a:bodyPr/>
          <a:lstStyle/>
          <a:p>
            <a:pPr eaLnBrk="1" hangingPunct="1"/>
            <a:r>
              <a:rPr lang="en-US" sz="3600" b="1" smtClean="0">
                <a:solidFill>
                  <a:schemeClr val="tx1"/>
                </a:solidFill>
              </a:rPr>
              <a:t>Summary of Superstreet Benefits</a:t>
            </a:r>
          </a:p>
        </p:txBody>
      </p:sp>
      <p:sp>
        <p:nvSpPr>
          <p:cNvPr id="36867" name="Rectangle 3"/>
          <p:cNvSpPr>
            <a:spLocks noGrp="1" noChangeArrowheads="1"/>
          </p:cNvSpPr>
          <p:nvPr>
            <p:ph type="body" idx="1"/>
          </p:nvPr>
        </p:nvSpPr>
        <p:spPr>
          <a:xfrm>
            <a:off x="685800" y="1219200"/>
            <a:ext cx="7772400" cy="4876800"/>
          </a:xfrm>
        </p:spPr>
        <p:txBody>
          <a:bodyPr/>
          <a:lstStyle/>
          <a:p>
            <a:pPr eaLnBrk="1" hangingPunct="1"/>
            <a:r>
              <a:rPr lang="en-US" smtClean="0"/>
              <a:t>Safety</a:t>
            </a:r>
          </a:p>
          <a:p>
            <a:pPr eaLnBrk="1" hangingPunct="1"/>
            <a:r>
              <a:rPr lang="en-US" smtClean="0"/>
              <a:t>Time savings</a:t>
            </a:r>
          </a:p>
          <a:p>
            <a:pPr eaLnBrk="1" hangingPunct="1"/>
            <a:r>
              <a:rPr lang="en-US" smtClean="0"/>
              <a:t>Increased capacity</a:t>
            </a:r>
          </a:p>
          <a:p>
            <a:pPr eaLnBrk="1" hangingPunct="1"/>
            <a:r>
              <a:rPr lang="en-US" smtClean="0"/>
              <a:t>Improved traffic flow</a:t>
            </a:r>
          </a:p>
          <a:p>
            <a:pPr eaLnBrk="1" hangingPunct="1"/>
            <a:r>
              <a:rPr lang="en-US" smtClean="0"/>
              <a:t>Access management</a:t>
            </a:r>
          </a:p>
          <a:p>
            <a:pPr eaLnBrk="1" hangingPunct="1"/>
            <a:r>
              <a:rPr lang="en-US" smtClean="0"/>
              <a:t>Land use and corridor protection</a:t>
            </a:r>
          </a:p>
          <a:p>
            <a:pPr eaLnBrk="1" hangingPunct="1"/>
            <a:r>
              <a:rPr lang="en-US" smtClean="0"/>
              <a:t>Alternative to interchange (Less $$$)</a:t>
            </a:r>
          </a:p>
          <a:p>
            <a:pPr eaLnBrk="1" hangingPunct="1"/>
            <a:r>
              <a:rPr lang="en-US" smtClean="0"/>
              <a:t>Smaller “footprint” than an interchange</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a:xfrm>
            <a:off x="685800" y="838200"/>
            <a:ext cx="7848600" cy="4419600"/>
          </a:xfrm>
        </p:spPr>
        <p:txBody>
          <a:bodyPr/>
          <a:lstStyle/>
          <a:p>
            <a:pPr eaLnBrk="1" hangingPunct="1"/>
            <a:r>
              <a:rPr lang="en-US" sz="3600" b="1" smtClean="0">
                <a:solidFill>
                  <a:schemeClr val="tx1"/>
                </a:solidFill>
              </a:rPr>
              <a:t> </a:t>
            </a:r>
            <a:br>
              <a:rPr lang="en-US" sz="3600" b="1" smtClean="0">
                <a:solidFill>
                  <a:schemeClr val="tx1"/>
                </a:solidFill>
              </a:rPr>
            </a:br>
            <a:r>
              <a:rPr lang="en-US" sz="3600" b="1" smtClean="0">
                <a:solidFill>
                  <a:schemeClr val="tx1"/>
                </a:solidFill>
              </a:rPr>
              <a:t/>
            </a:r>
            <a:br>
              <a:rPr lang="en-US" sz="3600" b="1" smtClean="0">
                <a:solidFill>
                  <a:schemeClr val="tx1"/>
                </a:solidFill>
              </a:rPr>
            </a:br>
            <a:r>
              <a:rPr lang="en-US" sz="3600" b="1" smtClean="0">
                <a:solidFill>
                  <a:schemeClr val="tx1"/>
                </a:solidFill>
              </a:rPr>
              <a:t/>
            </a:r>
            <a:br>
              <a:rPr lang="en-US" sz="3600" b="1" smtClean="0">
                <a:solidFill>
                  <a:schemeClr val="tx1"/>
                </a:solidFill>
              </a:rPr>
            </a:br>
            <a:r>
              <a:rPr lang="en-US" sz="3600" b="1" smtClean="0">
                <a:solidFill>
                  <a:schemeClr val="tx1"/>
                </a:solidFill>
              </a:rPr>
              <a:t/>
            </a:r>
            <a:br>
              <a:rPr lang="en-US" sz="3600" b="1" smtClean="0">
                <a:solidFill>
                  <a:schemeClr val="tx1"/>
                </a:solidFill>
              </a:rPr>
            </a:br>
            <a:r>
              <a:rPr lang="en-US" sz="3600" b="1" smtClean="0">
                <a:solidFill>
                  <a:schemeClr val="tx1"/>
                </a:solidFill>
              </a:rPr>
              <a:t/>
            </a:r>
            <a:br>
              <a:rPr lang="en-US" sz="3600" b="1" smtClean="0">
                <a:solidFill>
                  <a:schemeClr val="tx1"/>
                </a:solidFill>
              </a:rPr>
            </a:br>
            <a:r>
              <a:rPr lang="en-US" sz="3600" b="1" smtClean="0">
                <a:solidFill>
                  <a:schemeClr val="tx1"/>
                </a:solidFill>
              </a:rPr>
              <a:t/>
            </a:r>
            <a:br>
              <a:rPr lang="en-US" sz="3600" b="1" smtClean="0">
                <a:solidFill>
                  <a:schemeClr val="tx1"/>
                </a:solidFill>
              </a:rPr>
            </a:br>
            <a:r>
              <a:rPr lang="en-US" sz="3600" b="1" smtClean="0">
                <a:solidFill>
                  <a:schemeClr val="tx1"/>
                </a:solidFill>
              </a:rPr>
              <a:t>Thank You!</a:t>
            </a:r>
          </a:p>
        </p:txBody>
      </p:sp>
      <p:pic>
        <p:nvPicPr>
          <p:cNvPr id="37891" name="Picture 3" descr="tri"/>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0000" y="2286000"/>
            <a:ext cx="1471613"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2" descr="SS Figure_Left turn"/>
          <p:cNvPicPr>
            <a:picLocks noGrp="1" noChangeAspect="1" noChangeArrowheads="1"/>
          </p:cNvPicPr>
          <p:nvPr>
            <p:ph/>
          </p:nvPr>
        </p:nvPicPr>
        <p:blipFill>
          <a:blip r:embed="rId3" cstate="email">
            <a:extLst>
              <a:ext uri="{28A0092B-C50C-407E-A947-70E740481C1C}">
                <a14:useLocalDpi xmlns:a14="http://schemas.microsoft.com/office/drawing/2010/main"/>
              </a:ext>
            </a:extLst>
          </a:blip>
          <a:srcRect/>
          <a:stretch>
            <a:fillRect/>
          </a:stretch>
        </p:blipFill>
        <p:spPr>
          <a:xfrm>
            <a:off x="88900" y="838200"/>
            <a:ext cx="8902700" cy="4883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SS Figure_thru movement"/>
          <p:cNvPicPr>
            <a:picLocks noGrp="1" noChangeAspect="1" noChangeArrowheads="1"/>
          </p:cNvPicPr>
          <p:nvPr>
            <p:ph/>
          </p:nvPr>
        </p:nvPicPr>
        <p:blipFill>
          <a:blip r:embed="rId3" cstate="email">
            <a:extLst>
              <a:ext uri="{28A0092B-C50C-407E-A947-70E740481C1C}">
                <a14:useLocalDpi xmlns:a14="http://schemas.microsoft.com/office/drawing/2010/main"/>
              </a:ext>
            </a:extLst>
          </a:blip>
          <a:srcRect/>
          <a:stretch>
            <a:fillRect/>
          </a:stretch>
        </p:blipFill>
        <p:spPr>
          <a:xfrm>
            <a:off x="152400" y="762000"/>
            <a:ext cx="8875713" cy="4983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idx="1"/>
          </p:nvPr>
        </p:nvSpPr>
        <p:spPr>
          <a:xfrm>
            <a:off x="457200" y="2522538"/>
            <a:ext cx="8229600" cy="1257300"/>
          </a:xfrm>
        </p:spPr>
        <p:txBody>
          <a:bodyPr/>
          <a:lstStyle/>
          <a:p>
            <a:pPr algn="ctr" eaLnBrk="1" hangingPunct="1">
              <a:buFontTx/>
              <a:buNone/>
            </a:pPr>
            <a:r>
              <a:rPr lang="en-US" sz="4400" b="1" smtClean="0"/>
              <a:t>Why Superstreets?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body" idx="1"/>
          </p:nvPr>
        </p:nvSpPr>
        <p:spPr>
          <a:xfrm>
            <a:off x="762000" y="1524000"/>
            <a:ext cx="7772400" cy="3048000"/>
          </a:xfrm>
        </p:spPr>
        <p:txBody>
          <a:bodyPr/>
          <a:lstStyle/>
          <a:p>
            <a:pPr algn="ctr" eaLnBrk="1" hangingPunct="1">
              <a:lnSpc>
                <a:spcPct val="80000"/>
              </a:lnSpc>
              <a:spcAft>
                <a:spcPct val="40000"/>
              </a:spcAft>
              <a:buFontTx/>
              <a:buNone/>
            </a:pPr>
            <a:r>
              <a:rPr lang="en-US" sz="4400" b="1" smtClean="0"/>
              <a:t>Answer:</a:t>
            </a:r>
          </a:p>
          <a:p>
            <a:pPr algn="ctr" eaLnBrk="1" hangingPunct="1">
              <a:lnSpc>
                <a:spcPct val="80000"/>
              </a:lnSpc>
              <a:spcBef>
                <a:spcPct val="25000"/>
              </a:spcBef>
              <a:buFont typeface="Wingdings" pitchFamily="2" charset="2"/>
              <a:buNone/>
            </a:pPr>
            <a:r>
              <a:rPr lang="en-US" smtClean="0"/>
              <a:t> </a:t>
            </a:r>
            <a:r>
              <a:rPr lang="en-US" sz="2800" b="1" smtClean="0">
                <a:solidFill>
                  <a:schemeClr val="accent2"/>
                </a:solidFill>
              </a:rPr>
              <a:t>Improved Safety</a:t>
            </a:r>
          </a:p>
          <a:p>
            <a:pPr algn="ctr" eaLnBrk="1" hangingPunct="1">
              <a:lnSpc>
                <a:spcPct val="80000"/>
              </a:lnSpc>
              <a:spcBef>
                <a:spcPct val="25000"/>
              </a:spcBef>
              <a:buFont typeface="Wingdings" pitchFamily="2" charset="2"/>
              <a:buNone/>
            </a:pPr>
            <a:r>
              <a:rPr lang="en-US" smtClean="0"/>
              <a:t> </a:t>
            </a:r>
            <a:r>
              <a:rPr lang="en-US" sz="2800" b="1" smtClean="0">
                <a:solidFill>
                  <a:schemeClr val="accent2"/>
                </a:solidFill>
              </a:rPr>
              <a:t>Less Travel Time </a:t>
            </a:r>
          </a:p>
          <a:p>
            <a:pPr algn="ctr" eaLnBrk="1" hangingPunct="1">
              <a:lnSpc>
                <a:spcPct val="80000"/>
              </a:lnSpc>
              <a:spcBef>
                <a:spcPct val="25000"/>
              </a:spcBef>
              <a:buFont typeface="Wingdings" pitchFamily="2" charset="2"/>
              <a:buNone/>
            </a:pPr>
            <a:r>
              <a:rPr lang="en-US" sz="2800" b="1" smtClean="0">
                <a:solidFill>
                  <a:schemeClr val="accent2"/>
                </a:solidFill>
              </a:rPr>
              <a:t>Economically Beneficial</a:t>
            </a:r>
          </a:p>
          <a:p>
            <a:pPr algn="ctr" eaLnBrk="1" hangingPunct="1">
              <a:lnSpc>
                <a:spcPct val="80000"/>
              </a:lnSpc>
              <a:spcBef>
                <a:spcPct val="25000"/>
              </a:spcBef>
              <a:buFont typeface="Wingdings" pitchFamily="2" charset="2"/>
              <a:buNone/>
            </a:pPr>
            <a:r>
              <a:rPr lang="en-US" sz="2800" b="1" smtClean="0">
                <a:solidFill>
                  <a:schemeClr val="accent2"/>
                </a:solidFill>
              </a:rPr>
              <a:t>Environmentally Responsible</a:t>
            </a:r>
          </a:p>
          <a:p>
            <a:pPr algn="ctr" eaLnBrk="1" hangingPunct="1">
              <a:lnSpc>
                <a:spcPct val="80000"/>
              </a:lnSpc>
              <a:buFont typeface="Wingdings" pitchFamily="2" charset="2"/>
              <a:buNone/>
            </a:pPr>
            <a:endParaRPr lang="en-US" sz="2800" b="1" smtClean="0">
              <a:solidFill>
                <a:schemeClr val="accent2"/>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86"/>
          <p:cNvSpPr>
            <a:spLocks noGrp="1" noChangeArrowheads="1"/>
          </p:cNvSpPr>
          <p:nvPr>
            <p:ph type="body" idx="1"/>
          </p:nvPr>
        </p:nvSpPr>
        <p:spPr>
          <a:xfrm>
            <a:off x="762000" y="1219200"/>
            <a:ext cx="7772400" cy="5181600"/>
          </a:xfrm>
        </p:spPr>
        <p:txBody>
          <a:bodyPr/>
          <a:lstStyle/>
          <a:p>
            <a:pPr algn="ctr" eaLnBrk="1" hangingPunct="1">
              <a:buFontTx/>
              <a:buNone/>
            </a:pPr>
            <a:endParaRPr lang="en-US" u="sng" smtClean="0"/>
          </a:p>
          <a:p>
            <a:pPr algn="ctr" eaLnBrk="1" hangingPunct="1">
              <a:buFontTx/>
              <a:buNone/>
            </a:pPr>
            <a:r>
              <a:rPr lang="en-US" b="1" u="sng" smtClean="0">
                <a:solidFill>
                  <a:schemeClr val="accent2"/>
                </a:solidFill>
              </a:rPr>
              <a:t>Improved Safety</a:t>
            </a:r>
          </a:p>
          <a:p>
            <a:pPr algn="ctr" eaLnBrk="1" hangingPunct="1">
              <a:buFontTx/>
              <a:buNone/>
            </a:pPr>
            <a:endParaRPr lang="en-US" u="sng" smtClean="0"/>
          </a:p>
          <a:p>
            <a:pPr eaLnBrk="1" hangingPunct="1"/>
            <a:r>
              <a:rPr lang="en-US" smtClean="0"/>
              <a:t>Reduced likelihood of crashes, especially severe crashes such as side-collisions</a:t>
            </a:r>
          </a:p>
          <a:p>
            <a:pPr eaLnBrk="1" hangingPunct="1"/>
            <a:r>
              <a:rPr lang="en-US" smtClean="0"/>
              <a:t>Fewer threats to crossing pedestrians</a:t>
            </a:r>
          </a:p>
          <a:p>
            <a:pPr eaLnBrk="1" hangingPunct="1"/>
            <a:endParaRPr lang="en-US" smtClean="0"/>
          </a:p>
        </p:txBody>
      </p:sp>
      <p:sp>
        <p:nvSpPr>
          <p:cNvPr id="9219" name="Rectangle 88"/>
          <p:cNvSpPr>
            <a:spLocks noGrp="1" noChangeArrowheads="1"/>
          </p:cNvSpPr>
          <p:nvPr>
            <p:ph type="title"/>
          </p:nvPr>
        </p:nvSpPr>
        <p:spPr>
          <a:xfrm>
            <a:off x="685800" y="304800"/>
            <a:ext cx="7772400" cy="1143000"/>
          </a:xfrm>
        </p:spPr>
        <p:txBody>
          <a:bodyPr/>
          <a:lstStyle/>
          <a:p>
            <a:pPr eaLnBrk="1" hangingPunct="1"/>
            <a:r>
              <a:rPr lang="en-US" b="1" smtClean="0"/>
              <a:t>Why Superstreets?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6"/>
          <p:cNvSpPr txBox="1">
            <a:spLocks noChangeArrowheads="1"/>
          </p:cNvSpPr>
          <p:nvPr/>
        </p:nvSpPr>
        <p:spPr bwMode="auto">
          <a:xfrm>
            <a:off x="455613" y="365125"/>
            <a:ext cx="81946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a:spcBef>
                <a:spcPct val="50000"/>
              </a:spcBef>
            </a:pPr>
            <a:r>
              <a:rPr lang="en-US" sz="3200"/>
              <a:t>Conventional Intersection Conflict Points</a:t>
            </a:r>
          </a:p>
        </p:txBody>
      </p:sp>
      <p:sp>
        <p:nvSpPr>
          <p:cNvPr id="10243" name="Rectangle 9"/>
          <p:cNvSpPr>
            <a:spLocks noChangeArrowheads="1"/>
          </p:cNvSpPr>
          <p:nvPr/>
        </p:nvSpPr>
        <p:spPr bwMode="auto">
          <a:xfrm>
            <a:off x="381000" y="6019800"/>
            <a:ext cx="2819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solidFill>
                  <a:schemeClr val="accent2"/>
                </a:solidFill>
              </a:rPr>
              <a:t>Improved Safety</a:t>
            </a:r>
          </a:p>
        </p:txBody>
      </p:sp>
      <p:pic>
        <p:nvPicPr>
          <p:cNvPr id="10244" name="Picture 10" descr="conventional_conflict_chart"/>
          <p:cNvPicPr>
            <a:picLocks noGrp="1" noChangeAspect="1" noChangeArrowheads="1"/>
          </p:cNvPicPr>
          <p:nvPr>
            <p:ph/>
          </p:nvPr>
        </p:nvPicPr>
        <p:blipFill>
          <a:blip r:embed="rId3" cstate="email">
            <a:extLst>
              <a:ext uri="{28A0092B-C50C-407E-A947-70E740481C1C}">
                <a14:useLocalDpi xmlns:a14="http://schemas.microsoft.com/office/drawing/2010/main"/>
              </a:ext>
            </a:extLst>
          </a:blip>
          <a:srcRect/>
          <a:stretch>
            <a:fillRect/>
          </a:stretch>
        </p:blipFill>
        <p:spPr>
          <a:xfrm>
            <a:off x="1081088" y="903288"/>
            <a:ext cx="6343650" cy="5116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NCDOT_Presentation_95">
  <a:themeElements>
    <a:clrScheme name="NCDOT_Presentation_9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CDOT_Presentation_9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NCDOT_Presentation_9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CDOT_Presentation_95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CDOT_Presentation_95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CDOT_Presentation_95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CDOT_Presentation_95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CDOT_Presentation_95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CDOT_Presentation_95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CDOT_Presentation_95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CDOT_Presentation_95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CDOT_Presentation_95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CDOT_Presentation_95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CDOT_Presentation_95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NCDOT_Presentation_95</Template>
  <TotalTime>11662</TotalTime>
  <Words>6040</Words>
  <Application>Microsoft Office PowerPoint</Application>
  <PresentationFormat>On-screen Show (4:3)</PresentationFormat>
  <Paragraphs>280</Paragraphs>
  <Slides>39</Slides>
  <Notes>39</Notes>
  <HiddenSlides>0</HiddenSlides>
  <MMClips>1</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39</vt:i4>
      </vt:variant>
    </vt:vector>
  </HeadingPairs>
  <TitlesOfParts>
    <vt:vector size="42" baseType="lpstr">
      <vt:lpstr>NCDOT_Presentation_95</vt:lpstr>
      <vt:lpstr>Acrobat Document</vt:lpstr>
      <vt:lpstr>Chart</vt:lpstr>
      <vt:lpstr>Superstreets “A Tool for Safely and Efficiently Managing Congestion” </vt:lpstr>
      <vt:lpstr>NC Department of Transportation</vt:lpstr>
      <vt:lpstr>The Superstreet</vt:lpstr>
      <vt:lpstr>PowerPoint Presentation</vt:lpstr>
      <vt:lpstr>PowerPoint Presentation</vt:lpstr>
      <vt:lpstr>PowerPoint Presentation</vt:lpstr>
      <vt:lpstr>PowerPoint Presentation</vt:lpstr>
      <vt:lpstr>Why Superstreets?</vt:lpstr>
      <vt:lpstr>PowerPoint Presentation</vt:lpstr>
      <vt:lpstr>PowerPoint Presentation</vt:lpstr>
      <vt:lpstr>PowerPoint Presentation</vt:lpstr>
      <vt:lpstr>Superstreet Benefits and Capacities (Research Project 2009-06)</vt:lpstr>
      <vt:lpstr>Reduction in Crashes</vt:lpstr>
      <vt:lpstr>Safety Conclusions</vt:lpstr>
      <vt:lpstr>PowerPoint Presentation</vt:lpstr>
      <vt:lpstr>PowerPoint Presentation</vt:lpstr>
      <vt:lpstr>Why Superstreets?</vt:lpstr>
      <vt:lpstr>PowerPoint Presentation</vt:lpstr>
      <vt:lpstr> </vt:lpstr>
      <vt:lpstr>PowerPoint Presentation</vt:lpstr>
      <vt:lpstr>Why Superstreets?</vt:lpstr>
      <vt:lpstr>UPS Expects To Save $600 Million  by Favoring Right Hand Turns </vt:lpstr>
      <vt:lpstr>PowerPoint Presentation</vt:lpstr>
      <vt:lpstr>PowerPoint Presentation</vt:lpstr>
      <vt:lpstr>Environmentally Responsible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Strategic Highway Corridors</vt:lpstr>
      <vt:lpstr>Strategic Highway Corridors</vt:lpstr>
      <vt:lpstr>Summary of Superstreet Benefits</vt:lpstr>
      <vt:lpstr>       Thank You!</vt:lpstr>
    </vt:vector>
  </TitlesOfParts>
  <Company>Stantec Consulting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C. Sackaroff</dc:creator>
  <cp:lastModifiedBy>Dunlop, James H</cp:lastModifiedBy>
  <cp:revision>441</cp:revision>
  <cp:lastPrinted>2012-02-06T16:07:44Z</cp:lastPrinted>
  <dcterms:created xsi:type="dcterms:W3CDTF">2003-01-30T20:20:18Z</dcterms:created>
  <dcterms:modified xsi:type="dcterms:W3CDTF">2012-02-15T14:55:52Z</dcterms:modified>
</cp:coreProperties>
</file>