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1.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51" r:id="rId2"/>
  </p:sldMasterIdLst>
  <p:notesMasterIdLst>
    <p:notesMasterId r:id="rId39"/>
  </p:notesMasterIdLst>
  <p:handoutMasterIdLst>
    <p:handoutMasterId r:id="rId40"/>
  </p:handoutMasterIdLst>
  <p:sldIdLst>
    <p:sldId id="623" r:id="rId3"/>
    <p:sldId id="662" r:id="rId4"/>
    <p:sldId id="624" r:id="rId5"/>
    <p:sldId id="640" r:id="rId6"/>
    <p:sldId id="585" r:id="rId7"/>
    <p:sldId id="642" r:id="rId8"/>
    <p:sldId id="643" r:id="rId9"/>
    <p:sldId id="618" r:id="rId10"/>
    <p:sldId id="644" r:id="rId11"/>
    <p:sldId id="621" r:id="rId12"/>
    <p:sldId id="647" r:id="rId13"/>
    <p:sldId id="648" r:id="rId14"/>
    <p:sldId id="663" r:id="rId15"/>
    <p:sldId id="651" r:id="rId16"/>
    <p:sldId id="652" r:id="rId17"/>
    <p:sldId id="630" r:id="rId18"/>
    <p:sldId id="655" r:id="rId19"/>
    <p:sldId id="649" r:id="rId20"/>
    <p:sldId id="633" r:id="rId21"/>
    <p:sldId id="650" r:id="rId22"/>
    <p:sldId id="634" r:id="rId23"/>
    <p:sldId id="654" r:id="rId24"/>
    <p:sldId id="635" r:id="rId25"/>
    <p:sldId id="636" r:id="rId26"/>
    <p:sldId id="658" r:id="rId27"/>
    <p:sldId id="631" r:id="rId28"/>
    <p:sldId id="659" r:id="rId29"/>
    <p:sldId id="626" r:id="rId30"/>
    <p:sldId id="632" r:id="rId31"/>
    <p:sldId id="627" r:id="rId32"/>
    <p:sldId id="664" r:id="rId33"/>
    <p:sldId id="653" r:id="rId34"/>
    <p:sldId id="628" r:id="rId35"/>
    <p:sldId id="656" r:id="rId36"/>
    <p:sldId id="660" r:id="rId37"/>
    <p:sldId id="639" r:id="rId38"/>
  </p:sldIdLst>
  <p:sldSz cx="9144000" cy="6858000" type="screen4x3"/>
  <p:notesSz cx="6858000" cy="9199563"/>
  <p:defaultTextStyle>
    <a:defPPr>
      <a:defRPr lang="en-U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7A"/>
    <a:srgbClr val="B2B2B2"/>
    <a:srgbClr val="800000"/>
    <a:srgbClr val="CC0000"/>
    <a:srgbClr val="3333CC"/>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250" autoAdjust="0"/>
  </p:normalViewPr>
  <p:slideViewPr>
    <p:cSldViewPr>
      <p:cViewPr varScale="1">
        <p:scale>
          <a:sx n="89" d="100"/>
          <a:sy n="89" d="100"/>
        </p:scale>
        <p:origin x="-384" y="-90"/>
      </p:cViewPr>
      <p:guideLst>
        <p:guide orient="horz" pos="2160"/>
        <p:guide pos="2880"/>
      </p:guideLst>
    </p:cSldViewPr>
  </p:slideViewPr>
  <p:notesTextViewPr>
    <p:cViewPr>
      <p:scale>
        <a:sx n="100" d="100"/>
        <a:sy n="100" d="100"/>
      </p:scale>
      <p:origin x="0" y="0"/>
    </p:cViewPr>
  </p:notesTextViewPr>
  <p:sorterViewPr>
    <p:cViewPr>
      <p:scale>
        <a:sx n="75" d="100"/>
        <a:sy n="75" d="100"/>
      </p:scale>
      <p:origin x="0" y="2316"/>
    </p:cViewPr>
  </p:sorterViewPr>
  <p:notesViewPr>
    <p:cSldViewPr>
      <p:cViewPr varScale="1">
        <p:scale>
          <a:sx n="81" d="100"/>
          <a:sy n="81" d="100"/>
        </p:scale>
        <p:origin x="-1956" y="-78"/>
      </p:cViewPr>
      <p:guideLst>
        <p:guide orient="horz" pos="2897"/>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3287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defRPr sz="1000" i="1">
                <a:latin typeface="Times New Roman" pitchFamily="18" charset="0"/>
              </a:defRPr>
            </a:lvl1pPr>
          </a:lstStyle>
          <a:p>
            <a:endParaRPr lang="en-US"/>
          </a:p>
        </p:txBody>
      </p:sp>
      <p:sp>
        <p:nvSpPr>
          <p:cNvPr id="2051" name="Rectangle 3"/>
          <p:cNvSpPr>
            <a:spLocks noGrp="1" noChangeArrowheads="1"/>
          </p:cNvSpPr>
          <p:nvPr>
            <p:ph type="dt" idx="1"/>
          </p:nvPr>
        </p:nvSpPr>
        <p:spPr bwMode="auto">
          <a:xfrm>
            <a:off x="3886200" y="-1588"/>
            <a:ext cx="297180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r">
              <a:defRPr sz="1000" i="1">
                <a:latin typeface="Times New Roman" pitchFamily="18" charset="0"/>
              </a:defRPr>
            </a:lvl1pPr>
          </a:lstStyle>
          <a:p>
            <a:endParaRPr lang="en-US"/>
          </a:p>
        </p:txBody>
      </p:sp>
      <p:sp>
        <p:nvSpPr>
          <p:cNvPr id="2052" name="Rectangle 4"/>
          <p:cNvSpPr>
            <a:spLocks noGrp="1" noRot="1" noChangeAspect="1" noChangeArrowheads="1" noTextEdit="1"/>
          </p:cNvSpPr>
          <p:nvPr>
            <p:ph type="sldImg" idx="2"/>
          </p:nvPr>
        </p:nvSpPr>
        <p:spPr bwMode="auto">
          <a:xfrm>
            <a:off x="1136650" y="695325"/>
            <a:ext cx="4584700" cy="3438525"/>
          </a:xfrm>
          <a:prstGeom prst="rect">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3" name="Rectangle 5"/>
          <p:cNvSpPr>
            <a:spLocks noGrp="1" noChangeArrowheads="1"/>
          </p:cNvSpPr>
          <p:nvPr>
            <p:ph type="body" sz="quarter" idx="3"/>
          </p:nvPr>
        </p:nvSpPr>
        <p:spPr bwMode="auto">
          <a:xfrm>
            <a:off x="914400" y="4368800"/>
            <a:ext cx="5029200" cy="414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4" name="Rectangle 6"/>
          <p:cNvSpPr>
            <a:spLocks noGrp="1" noChangeArrowheads="1"/>
          </p:cNvSpPr>
          <p:nvPr>
            <p:ph type="ftr" sz="quarter" idx="4"/>
          </p:nvPr>
        </p:nvSpPr>
        <p:spPr bwMode="auto">
          <a:xfrm>
            <a:off x="0" y="8739188"/>
            <a:ext cx="29718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defRPr sz="1000" i="1">
                <a:latin typeface="Times New Roman" pitchFamily="18" charset="0"/>
              </a:defRPr>
            </a:lvl1pPr>
          </a:lstStyle>
          <a:p>
            <a:endParaRPr lang="en-US"/>
          </a:p>
        </p:txBody>
      </p:sp>
      <p:sp>
        <p:nvSpPr>
          <p:cNvPr id="2055" name="Rectangle 7"/>
          <p:cNvSpPr>
            <a:spLocks noGrp="1" noChangeArrowheads="1"/>
          </p:cNvSpPr>
          <p:nvPr>
            <p:ph type="sldNum" sz="quarter" idx="5"/>
          </p:nvPr>
        </p:nvSpPr>
        <p:spPr bwMode="auto">
          <a:xfrm>
            <a:off x="3886200" y="8739188"/>
            <a:ext cx="29718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r">
              <a:defRPr sz="1000" i="1">
                <a:latin typeface="Times New Roman" pitchFamily="18" charset="0"/>
              </a:defRPr>
            </a:lvl1pPr>
          </a:lstStyle>
          <a:p>
            <a:fld id="{B325C13E-81CA-4C96-8B9C-4B7206CC1F04}" type="slidenum">
              <a:rPr lang="en-US"/>
              <a:pPr/>
              <a:t>‹#›</a:t>
            </a:fld>
            <a:endParaRPr lang="en-US"/>
          </a:p>
        </p:txBody>
      </p:sp>
    </p:spTree>
    <p:extLst>
      <p:ext uri="{BB962C8B-B14F-4D97-AF65-F5344CB8AC3E}">
        <p14:creationId xmlns:p14="http://schemas.microsoft.com/office/powerpoint/2010/main" val="6301461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4CA6F783-8350-41CD-8E66-352F2DD2B44C}" type="slidenum">
              <a:rPr lang="en-US"/>
              <a:pPr/>
              <a:t>1</a:t>
            </a:fld>
            <a:endParaRPr lang="en-US"/>
          </a:p>
        </p:txBody>
      </p:sp>
      <p:sp>
        <p:nvSpPr>
          <p:cNvPr id="167938" name="Rectangle 2"/>
          <p:cNvSpPr>
            <a:spLocks noGrp="1" noRot="1" noChangeAspect="1" noChangeArrowheads="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5789D3-CE60-4FFB-BF0A-003B3946A52C}" type="slidenum">
              <a:rPr lang="en-US"/>
              <a:pPr/>
              <a:t>10</a:t>
            </a:fld>
            <a:endParaRPr lang="en-US"/>
          </a:p>
        </p:txBody>
      </p:sp>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p:txBody>
          <a:bodyPr/>
          <a:lstStyle/>
          <a:p>
            <a:r>
              <a:rPr lang="en-US"/>
              <a:t>Roundabouts can help lower intersection crash rates.  As this data shows, roundabouts significantly reduce crashes compared to stop-controlled and signalized intersections.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D24F46-B749-4160-8979-E6AB4B7035BE}" type="slidenum">
              <a:rPr lang="en-US"/>
              <a:pPr/>
              <a:t>11</a:t>
            </a:fld>
            <a:endParaRPr lang="en-US"/>
          </a:p>
        </p:txBody>
      </p:sp>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p:txBody>
          <a:bodyPr lIns="86822" tIns="43411" rIns="86822" bIns="43411"/>
          <a:lstStyle/>
          <a:p>
            <a:pPr>
              <a:buFont typeface="Monotype Sorts" pitchFamily="2" charset="2"/>
              <a:buNone/>
            </a:pPr>
            <a:r>
              <a:rPr lang="en-US"/>
              <a:t>For many locations, a roundabout will handle peak hour traffic as efficient, or more efficient than a traffic signal, and much more efficient than an all-way stop.</a:t>
            </a:r>
          </a:p>
          <a:p>
            <a:pPr>
              <a:buFont typeface="Monotype Sorts" pitchFamily="2" charset="2"/>
              <a:buNone/>
            </a:pPr>
            <a:r>
              <a:rPr lang="en-US"/>
              <a:t>In off-peak periods with low traffic volumes on a main road, a roundabout will be more efficient, since if there’s no other traffic present, a driver entering from the side street can proceed without delay.  At a signal, that driver would need to wait about ten seconds for the signal to clear (yellow and red) from the main street and then give the green signal to the side street.</a:t>
            </a:r>
            <a:br>
              <a:rPr lang="en-US"/>
            </a:br>
            <a:r>
              <a:rPr lang="en-US"/>
              <a:t/>
            </a:r>
            <a:br>
              <a:rPr lang="en-US"/>
            </a:br>
            <a:r>
              <a:rPr lang="en-US"/>
              <a:t>Roundabouts are not just for intersections with relatively low traffic.  A single lane roundabout can process over 20,000 vehicles per day, while a multi-lane roundabout can handle over 40,000.</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B0A4FF-8E77-44AE-B9C7-BD4F01ECBECF}" type="slidenum">
              <a:rPr lang="en-US"/>
              <a:pPr/>
              <a:t>12</a:t>
            </a:fld>
            <a:endParaRPr lang="en-US"/>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lIns="86822" tIns="43411" rIns="86822" bIns="43411"/>
          <a:lstStyle/>
          <a:p>
            <a:r>
              <a:rPr lang="en-US" dirty="0">
                <a:effectLst>
                  <a:outerShdw blurRad="38100" dist="38100" dir="2700000" algn="tl">
                    <a:srgbClr val="C0C0C0"/>
                  </a:outerShdw>
                </a:effectLst>
              </a:rPr>
              <a:t>Roundabouts also provide safer and quicker crossings for pedestrians. Although in theory traffic never stops at a roundabout, the reality is that yielding by vehicles is much more frequent, making a roundabout safer than even a traffic signal with a pedestrian walk/don’t walk indication.  </a:t>
            </a:r>
          </a:p>
          <a:p>
            <a:r>
              <a:rPr lang="en-US" dirty="0">
                <a:effectLst>
                  <a:outerShdw blurRad="38100" dist="38100" dir="2700000" algn="tl">
                    <a:srgbClr val="C0C0C0"/>
                  </a:outerShdw>
                </a:effectLst>
              </a:rPr>
              <a:t>At a roundabout, a pedestrian travels on the outside of the circulating roadway, and crosses each leg about a car length away from the circulating roadway.  This allows for a safe location where vehicles are traveling slowly, either slowing down to enter the roundabout, or still traveling slow while exiting.  By not allowing pedestrians to cross to the center island, we maintain the free flow movement of vehicles in the roundabout.</a:t>
            </a:r>
          </a:p>
          <a:p>
            <a:r>
              <a:rPr lang="en-US" dirty="0">
                <a:effectLst>
                  <a:outerShdw blurRad="38100" dist="38100" dir="2700000" algn="tl">
                    <a:srgbClr val="C0C0C0"/>
                  </a:outerShdw>
                </a:effectLst>
              </a:rPr>
              <a:t> If there is a crash between a motor vehicle and a pedestrian, the severity of the collision is much less, due to the slower speed of the vehicle.</a:t>
            </a:r>
          </a:p>
          <a:p>
            <a:r>
              <a:rPr lang="en-US" dirty="0">
                <a:effectLst>
                  <a:outerShdw blurRad="38100" dist="38100" dir="2700000" algn="tl">
                    <a:srgbClr val="C0C0C0"/>
                  </a:outerShdw>
                </a:effectLst>
              </a:rPr>
              <a:t>At this roundabout in Montpelier, VT, which is about 3</a:t>
            </a:r>
            <a:r>
              <a:rPr lang="en-US" dirty="0"/>
              <a:t>00’ from a school, there are about 600 children, 800 pedestrians, and 13,000 vehicles per day.  There were only 4 reportable crashes in 10 years, and injury accidents down 69% from before the roundabout was installed.  North Carolina has over a dozen roundabouts next to or near schools, with no problems.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A1D30165-D1E1-4F54-AED0-07B69E5BDD63}" type="slidenum">
              <a:rPr lang="en-US"/>
              <a:pPr/>
              <a:t>13</a:t>
            </a:fld>
            <a:endParaRPr lang="en-US"/>
          </a:p>
        </p:txBody>
      </p:sp>
      <p:sp>
        <p:nvSpPr>
          <p:cNvPr id="266242" name="Rectangle 7"/>
          <p:cNvSpPr txBox="1">
            <a:spLocks noGrp="1" noChangeArrowheads="1"/>
          </p:cNvSpPr>
          <p:nvPr/>
        </p:nvSpPr>
        <p:spPr bwMode="auto">
          <a:xfrm>
            <a:off x="3886200" y="8739188"/>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050" tIns="0" rIns="19050" bIns="0" anchor="b"/>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fld id="{0C444EE2-6BA3-4646-BB2C-97F6B9B9E8CC}" type="slidenum">
              <a:rPr lang="en-US" sz="1000" i="1"/>
              <a:pPr algn="r"/>
              <a:t>13</a:t>
            </a:fld>
            <a:endParaRPr lang="en-US" sz="1000" i="1"/>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p:txBody>
          <a:bodyPr/>
          <a:lstStyle/>
          <a:p>
            <a:r>
              <a:rPr lang="en-US"/>
              <a:t>Cyclists have two options for negotiating through roundabouts. One option is to use the crosswalk, following the course of pedestrians.  A second option is to ride through the roundabout along the same alignment as motor vehicles.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78A088-6534-43EA-9E4F-CAB75CE0D35C}" type="slidenum">
              <a:rPr lang="en-US"/>
              <a:pPr/>
              <a:t>14</a:t>
            </a:fld>
            <a:endParaRPr lang="en-US"/>
          </a:p>
        </p:txBody>
      </p:sp>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p:txBody>
          <a:bodyPr lIns="86822" tIns="43411" rIns="86822" bIns="43411"/>
          <a:lstStyle/>
          <a:p>
            <a:pPr>
              <a:buFont typeface="Monotype Sorts" pitchFamily="2" charset="2"/>
              <a:buNone/>
            </a:pPr>
            <a:r>
              <a:rPr lang="en-US" dirty="0"/>
              <a:t>For corridors with bike lanes, roundabouts can be designed to accommodate both types of bicycle riders.  For experienced cyclists, when a bike lane ends, they can “claim the road” and use the general roadway.  The speeds of both cyclists and motor vehicles are about the same, the cyclist continues through the roundabout as a vehicle, and then after exiting the roundabout, can re-enter the bike lane.  Bike lanes should not be continued through a roundabout, since that would indicate that bikes should keep to the right, and motor vehicles would “cut them off” at exits.  No passing of bikes (or motor vehicles) should occur in single lane roundabouts.</a:t>
            </a:r>
          </a:p>
          <a:p>
            <a:pPr>
              <a:buFont typeface="Monotype Sorts" pitchFamily="2" charset="2"/>
              <a:buNone/>
            </a:pPr>
            <a:endParaRPr lang="en-US" dirty="0"/>
          </a:p>
          <a:p>
            <a:pPr>
              <a:buFont typeface="Monotype Sorts" pitchFamily="2" charset="2"/>
              <a:buNone/>
            </a:pPr>
            <a:r>
              <a:rPr lang="en-US" dirty="0"/>
              <a:t>For less experienced bikers, this design provides an “exit ramp” as the bike lane ends, to allow a smooth transition from the bike lane to the pedestrian walkways.  Bikers who take this approach should dismount and walk their bikes through the roundabout.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25C0B5-7186-4A18-B484-16B40DC3A874}" type="slidenum">
              <a:rPr lang="en-US"/>
              <a:pPr/>
              <a:t>15</a:t>
            </a:fld>
            <a:endParaRPr lang="en-US"/>
          </a:p>
        </p:txBody>
      </p:sp>
      <p:sp>
        <p:nvSpPr>
          <p:cNvPr id="232450" name="Rectangle 2"/>
          <p:cNvSpPr>
            <a:spLocks noGrp="1" noRot="1" noChangeAspect="1" noChangeArrowheads="1" noTextEdit="1"/>
          </p:cNvSpPr>
          <p:nvPr>
            <p:ph type="sldImg"/>
          </p:nvPr>
        </p:nvSpPr>
        <p:spPr>
          <a:ln/>
        </p:spPr>
      </p:sp>
      <p:sp>
        <p:nvSpPr>
          <p:cNvPr id="232451" name="Rectangle 3"/>
          <p:cNvSpPr>
            <a:spLocks noGrp="1" noChangeArrowheads="1"/>
          </p:cNvSpPr>
          <p:nvPr>
            <p:ph type="body" idx="1"/>
          </p:nvPr>
        </p:nvSpPr>
        <p:spPr/>
        <p:txBody>
          <a:bodyPr lIns="86822" tIns="43411" rIns="86822" bIns="43411"/>
          <a:lstStyle/>
          <a:p>
            <a:pPr>
              <a:buFont typeface="Monotype Sorts" pitchFamily="2" charset="2"/>
              <a:buNone/>
            </a:pPr>
            <a:r>
              <a:rPr lang="en-US"/>
              <a:t>Roundabouts are designed with all vehicles in mind, and buses have no problems in negotiating a roundabout, as you can see from this roundabout on the NC State campus.  If space is available for a bus pullout, a location past the roundabout is preferred.  If there’s no room for a pullout, a bus stop just before entering the circulating roadway is better, so that traffic in the roundabout doesn’t get blocked by the bus.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875258-6933-402A-8967-91DED951FC2D}" type="slidenum">
              <a:rPr lang="en-US"/>
              <a:pPr/>
              <a:t>16</a:t>
            </a:fld>
            <a:endParaRPr lang="en-US"/>
          </a:p>
        </p:txBody>
      </p:sp>
      <p:sp>
        <p:nvSpPr>
          <p:cNvPr id="235522" name="Rectangle 2"/>
          <p:cNvSpPr>
            <a:spLocks noGrp="1" noRot="1" noChangeAspect="1" noChangeArrowheads="1" noTextEdit="1"/>
          </p:cNvSpPr>
          <p:nvPr>
            <p:ph type="sldImg"/>
          </p:nvPr>
        </p:nvSpPr>
        <p:spPr>
          <a:ln/>
        </p:spPr>
      </p:sp>
      <p:sp>
        <p:nvSpPr>
          <p:cNvPr id="235523" name="Rectangle 3"/>
          <p:cNvSpPr>
            <a:spLocks noGrp="1" noChangeArrowheads="1"/>
          </p:cNvSpPr>
          <p:nvPr>
            <p:ph type="body" idx="1"/>
          </p:nvPr>
        </p:nvSpPr>
        <p:spPr/>
        <p:txBody>
          <a:bodyPr/>
          <a:lstStyle/>
          <a:p>
            <a:r>
              <a:rPr lang="en-US"/>
              <a:t>Roundabouts provide safe, efficient operation without needing to replace or widen bridges to add turn lanes.  In many locations, two-lane bridges were built at interchanges, since there was little traffic in the area at the time.  Over the years, traffic volumes have grown to the point where there is significant congestion due to left-turning vehicles blocking through vehicles from moving, however there is no room to build turn lanes without replacing the bridge structure.  Since roundabouts treat left-turners and through vehicles the same, roundabouts provide a much better solution at these “retrofit” locations than signals.  North Carolina has three roundabout interchanges, with more being planned.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164A7F-200B-45F7-A0C9-C9C9EEF263E7}" type="slidenum">
              <a:rPr lang="en-US"/>
              <a:pPr/>
              <a:t>17</a:t>
            </a:fld>
            <a:endParaRPr lang="en-US"/>
          </a:p>
        </p:txBody>
      </p:sp>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p:txBody>
          <a:bodyPr/>
          <a:lstStyle/>
          <a:p>
            <a:r>
              <a:rPr lang="en-US"/>
              <a:t>Roundabouts don’t actually have to be round to function well.  In some areas, oval or oblong shaped roundabouts can provide more efficient and safer operation than signals or stop signs.  In this example from Florida, two closely spaced intersections are combined into one roundabout, without needing to realign one of the side roads to intersect across from the other side street, preserving buildings and homes.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64EA7C-97B3-4F63-95C9-11CAADDED4DE}" type="slidenum">
              <a:rPr lang="en-US"/>
              <a:pPr/>
              <a:t>18</a:t>
            </a:fld>
            <a:endParaRPr lang="en-US"/>
          </a:p>
        </p:txBody>
      </p:sp>
      <p:sp>
        <p:nvSpPr>
          <p:cNvPr id="236546" name="Rectangle 2"/>
          <p:cNvSpPr>
            <a:spLocks noGrp="1" noRot="1" noChangeAspect="1" noChangeArrowheads="1" noTextEdit="1"/>
          </p:cNvSpPr>
          <p:nvPr>
            <p:ph type="sldImg"/>
          </p:nvPr>
        </p:nvSpPr>
        <p:spPr>
          <a:ln/>
        </p:spPr>
      </p:sp>
      <p:sp>
        <p:nvSpPr>
          <p:cNvPr id="236547" name="Rectangle 3"/>
          <p:cNvSpPr>
            <a:spLocks noGrp="1" noChangeArrowheads="1"/>
          </p:cNvSpPr>
          <p:nvPr>
            <p:ph type="body" idx="1"/>
          </p:nvPr>
        </p:nvSpPr>
        <p:spPr/>
        <p:txBody>
          <a:bodyPr/>
          <a:lstStyle/>
          <a:p>
            <a:r>
              <a:rPr lang="en-US"/>
              <a:t>In this example, an oblong shaped roundabout serves six roads.  Roundabouts are ideal solutions to intersections with more than four entering legs, or other unusual geometric conditions.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8CE850-2E2D-41C2-9822-2CAFA0E0EDEC}" type="slidenum">
              <a:rPr lang="en-US"/>
              <a:pPr/>
              <a:t>19</a:t>
            </a:fld>
            <a:endParaRPr lang="en-US"/>
          </a:p>
        </p:txBody>
      </p:sp>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p:txBody>
          <a:bodyPr/>
          <a:lstStyle/>
          <a:p>
            <a:r>
              <a:rPr lang="en-US"/>
              <a:t>Roundabouts provide opportunities for extensive landscaping.  Because of the lower speeds, the “clear zone”, which provides drivers with space to recover from mistakes, can be reduced, allowing for structures such as this low wall at this roundabout in Durham.  In fact, a vertical element such as this landscaping, or other simple structures, helps motorists see that there’s something up ahead.  However, nothing should be constructed in the center island that would attract pedestrian activity, as pedestrians should keep to the outside pedestrian walkways.  Any landscaping or structures should be designed to be “seen from afar.”</a:t>
            </a:r>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2AA2DCC3-5778-4140-9ED1-43CB8443B21A}" type="slidenum">
              <a:rPr lang="en-US"/>
              <a:pPr/>
              <a:t>2</a:t>
            </a:fld>
            <a:endParaRPr lang="en-US"/>
          </a:p>
        </p:txBody>
      </p:sp>
      <p:sp>
        <p:nvSpPr>
          <p:cNvPr id="264194" name="Rectangle 7"/>
          <p:cNvSpPr txBox="1">
            <a:spLocks noGrp="1" noChangeArrowheads="1"/>
          </p:cNvSpPr>
          <p:nvPr/>
        </p:nvSpPr>
        <p:spPr bwMode="auto">
          <a:xfrm>
            <a:off x="3886200" y="8739188"/>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050" tIns="0" rIns="19050" bIns="0" anchor="b"/>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fld id="{089603FB-94AB-4A76-B67B-637A40E5E17B}" type="slidenum">
              <a:rPr lang="en-US" sz="1000" i="1"/>
              <a:pPr algn="r"/>
              <a:t>2</a:t>
            </a:fld>
            <a:endParaRPr lang="en-US" sz="1000" i="1"/>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xfrm>
            <a:off x="381000" y="4368800"/>
            <a:ext cx="5943600" cy="4140200"/>
          </a:xfrm>
        </p:spPr>
        <p:txBody>
          <a:bodyPr lIns="86822" tIns="43411" rIns="86822" bIns="43411"/>
          <a:lstStyle/>
          <a:p>
            <a:r>
              <a:rPr lang="en-US"/>
              <a:t>There are three general types of circular intersections.</a:t>
            </a:r>
          </a:p>
          <a:p>
            <a:r>
              <a:rPr lang="en-US"/>
              <a:t>Traffic circles were first introduced in 1905 at Columbus Circle in New York City.  They became popular and many were built in the first half of the 20th century, especially in the New England and Middle Atlantic states.  By the 1950s and ‘60s, they fell out of favor due to poor operational characteristics.  The size of the circles allowed for high speeds, and inconsistent traffic controls, especially traffic in the circle often yielded to entry vehicles, often resulted in the traffic circle “locking up” with traffic. Other geometric design issues affect safety and capacity. Many states have removed older traffic circles and replaced them with traffic signals and additional laneage for turning vehicles.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92EFB0-AE01-45C0-A799-4870B7B8FF8D}" type="slidenum">
              <a:rPr lang="en-US"/>
              <a:pPr/>
              <a:t>20</a:t>
            </a:fld>
            <a:endParaRPr lang="en-US"/>
          </a:p>
        </p:txBody>
      </p:sp>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p:txBody>
          <a:bodyPr/>
          <a:lstStyle/>
          <a:p>
            <a:r>
              <a:rPr lang="en-US"/>
              <a:t>Landscaping can feature local plants and provide a local identity (Ocean Isle)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76993E-0501-440F-AF5C-1520264B3B13}" type="slidenum">
              <a:rPr lang="en-US"/>
              <a:pPr/>
              <a:t>21</a:t>
            </a:fld>
            <a:endParaRPr lang="en-US"/>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p:txBody>
          <a:bodyPr/>
          <a:lstStyle/>
          <a:p>
            <a:r>
              <a:rPr lang="en-US"/>
              <a:t>Whimsical landscaping such as this one in Bloomington, IN or…</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DD8388-D857-4619-AE9D-187D72E575D9}" type="slidenum">
              <a:rPr lang="en-US"/>
              <a:pPr/>
              <a:t>22</a:t>
            </a:fld>
            <a:endParaRPr lang="en-US"/>
          </a:p>
        </p:txBody>
      </p:sp>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p:txBody>
          <a:bodyPr/>
          <a:lstStyle/>
          <a:p>
            <a:r>
              <a:rPr lang="en-US"/>
              <a:t>…this “UFO landing strip” hardscape in Houten, the Netherlands can bring attention to an area, and provide relief from the normal travel visions of asphalt, concrete and traffic signals.</a:t>
            </a:r>
          </a:p>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909672-1BDC-492D-9E3F-3EF56D082B93}" type="slidenum">
              <a:rPr lang="en-US"/>
              <a:pPr/>
              <a:t>23</a:t>
            </a:fld>
            <a:endParaRPr lang="en-US"/>
          </a:p>
        </p:txBody>
      </p:sp>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p:txBody>
          <a:bodyPr lIns="86822" tIns="43411" rIns="86822" bIns="43411"/>
          <a:lstStyle/>
          <a:p>
            <a:r>
              <a:rPr lang="en-US"/>
              <a:t>In the ten-plus years of installing roundabouts in North Carolina, we have heard many concerns and worries about roundabouts, most of which are misinformation.  Which is why, of course, we developed this presentation to provide accurate information about roundabouts.  These items are probably the most frequently heard from the public.</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00413C-C316-4D41-B4DE-637EB4AEC914}" type="slidenum">
              <a:rPr lang="en-US"/>
              <a:pPr/>
              <a:t>24</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lIns="86822" tIns="43411" rIns="86822" bIns="43411"/>
          <a:lstStyle/>
          <a:p>
            <a:r>
              <a:rPr lang="en-US"/>
              <a:t>With older traffic circles, the rules of the road were not always consistent, sometimes allowing the circulating traffic the right-of-way, and sometimes the entering traffic.  With roundabouts, the rules are consistent, with entering traffic always yielding to traffic already in the roundabout.  </a:t>
            </a:r>
          </a:p>
          <a:p>
            <a:r>
              <a:rPr lang="en-US"/>
              <a:t>An additional complaint is that motorists “don’t know how to drive at a roundabout” and are confused.  A roundabout is much simpler to drive through than any other intersection, since a driver in essence only needs to look to their left when entering to select a gap in traffic to enter the roundabout, and then have a clear, uninterrupted path to their exit.  Although, of course, drivers should always look out for other motorists and pedestrians.</a:t>
            </a:r>
          </a:p>
          <a:p>
            <a:r>
              <a:rPr lang="en-US"/>
              <a:t>Even if a driver does something unnecessary, such as stopping before entering (when there are no cars in the roundabout), the traffic flow recovers quickly.</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973386-2F92-4FAD-84BD-BE84419F0893}" type="slidenum">
              <a:rPr lang="en-US"/>
              <a:pPr/>
              <a:t>25</a:t>
            </a:fld>
            <a:endParaRPr lang="en-US"/>
          </a:p>
        </p:txBody>
      </p:sp>
      <p:sp>
        <p:nvSpPr>
          <p:cNvPr id="254978" name="Rectangle 2"/>
          <p:cNvSpPr>
            <a:spLocks noGrp="1" noRot="1" noChangeAspect="1" noChangeArrowheads="1" noTextEdit="1"/>
          </p:cNvSpPr>
          <p:nvPr>
            <p:ph type="sldImg"/>
          </p:nvPr>
        </p:nvSpPr>
        <p:spPr>
          <a:xfrm>
            <a:off x="1130300" y="690563"/>
            <a:ext cx="4598988" cy="3449637"/>
          </a:xfrm>
          <a:ln/>
        </p:spPr>
      </p:sp>
      <p:sp>
        <p:nvSpPr>
          <p:cNvPr id="254979" name="Rectangle 3"/>
          <p:cNvSpPr>
            <a:spLocks noGrp="1" noChangeArrowheads="1"/>
          </p:cNvSpPr>
          <p:nvPr>
            <p:ph type="body" idx="1"/>
          </p:nvPr>
        </p:nvSpPr>
        <p:spPr/>
        <p:txBody>
          <a:bodyPr/>
          <a:lstStyle/>
          <a:p>
            <a:r>
              <a:rPr lang="en-US"/>
              <a:t>A roundabout is designed to accommodate large vehicles that require greater turning radii as they travel through the circular portion of the roundabout. A portion of the center island, appropriately called a truck apron, is usually paved to accommodate the rear wheels of the vehicle.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8FB2DE-1D99-4CED-896D-2A69AE1AC262}" type="slidenum">
              <a:rPr lang="en-US"/>
              <a:pPr/>
              <a:t>26</a:t>
            </a:fld>
            <a:endParaRPr lang="en-US"/>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p:txBody>
          <a:bodyPr lIns="86822" tIns="43411" rIns="86822" bIns="43411"/>
          <a:lstStyle/>
          <a:p>
            <a:r>
              <a:rPr lang="en-US"/>
              <a:t>The cost of construction for a roundabout is about $400,000, not including any additional right-of-way.  While this is more than a typical signal installation, which is about $100,000, maintenance costs are much lower, with no significant costs beyond typical pavement maintenance and mowing.  In the long term, roundabouts are often less expensive than signals. And if turn lane construction is necessary, a roundabout often will be cheaper to build than a traditional intersection, both in retrofits or in new construction.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81C6AC-E51A-4050-BB9B-9D5EF900A185}" type="slidenum">
              <a:rPr lang="en-US"/>
              <a:pPr/>
              <a:t>27</a:t>
            </a:fld>
            <a:endParaRPr lang="en-US"/>
          </a:p>
        </p:txBody>
      </p:sp>
      <p:sp>
        <p:nvSpPr>
          <p:cNvPr id="257026" name="Rectangle 2"/>
          <p:cNvSpPr>
            <a:spLocks noGrp="1" noRot="1" noChangeAspect="1" noChangeArrowheads="1" noTextEdit="1"/>
          </p:cNvSpPr>
          <p:nvPr>
            <p:ph type="sldImg"/>
          </p:nvPr>
        </p:nvSpPr>
        <p:spPr>
          <a:xfrm>
            <a:off x="1130300" y="690563"/>
            <a:ext cx="4598988" cy="3449637"/>
          </a:xfrm>
          <a:ln/>
        </p:spPr>
      </p:sp>
      <p:sp>
        <p:nvSpPr>
          <p:cNvPr id="257027" name="Rectangle 3"/>
          <p:cNvSpPr>
            <a:spLocks noGrp="1" noChangeArrowheads="1"/>
          </p:cNvSpPr>
          <p:nvPr>
            <p:ph type="body" idx="1"/>
          </p:nvPr>
        </p:nvSpPr>
        <p:spPr/>
        <p:txBody>
          <a:bodyPr/>
          <a:lstStyle/>
          <a:p>
            <a:r>
              <a:rPr lang="en-US"/>
              <a:t>Roundabouts also accommodate emergency vehicles.  Motorists at roundabouts are expected to observe the same laws and courtesies as the do on other roadway facilities.  When an emergency vehicle approaches the roundabout, drivers are expected to pull over to provide sufficient room for the emergency vehicle to pass.  If there is not enough room for this to occur, the driver is expected to take the steps necessary to clear the way for the emergency vehicle. This may involve proceeding through the roundabout and then pulling over to the side, or yielding priority to the entering emergency vehicle.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484A93-DCB3-4F35-82BC-6D94B46D6093}" type="slidenum">
              <a:rPr lang="en-US"/>
              <a:pPr/>
              <a:t>28</a:t>
            </a:fld>
            <a:endParaRPr lang="en-US"/>
          </a:p>
        </p:txBody>
      </p:sp>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p:txBody>
          <a:bodyPr lIns="86822" tIns="43411" rIns="86822" bIns="43411"/>
          <a:lstStyle/>
          <a:p>
            <a:r>
              <a:rPr lang="en-US" dirty="0"/>
              <a:t>Here’s a few trends that we see in North Carolina with roundabouts.</a:t>
            </a:r>
          </a:p>
          <a:p>
            <a:r>
              <a:rPr lang="en-US" dirty="0"/>
              <a:t>While most of our roundabouts are still single-lane, more multi-lane roundabouts are being proposed and designed.</a:t>
            </a:r>
          </a:p>
          <a:p>
            <a:r>
              <a:rPr lang="en-US" dirty="0"/>
              <a:t>Many municipalities are considering roundabouts to control traffic in their downtowns, and to enhance the area.</a:t>
            </a:r>
          </a:p>
          <a:p>
            <a:r>
              <a:rPr lang="en-US" dirty="0"/>
              <a:t>Roundabouts provide excellent safety and operational benefits at interchanges, and help reduce construction costs.</a:t>
            </a:r>
          </a:p>
          <a:p>
            <a:r>
              <a:rPr lang="en-US" dirty="0"/>
              <a:t>Roundabouts are being installed across the state</a:t>
            </a:r>
            <a:r>
              <a:rPr lang="en-US" dirty="0" smtClean="0"/>
              <a:t>.</a:t>
            </a:r>
          </a:p>
          <a:p>
            <a:r>
              <a:rPr lang="en-US" dirty="0" smtClean="0"/>
              <a:t>North Carolina</a:t>
            </a:r>
            <a:r>
              <a:rPr lang="en-US" baseline="0" dirty="0" smtClean="0"/>
              <a:t> is among the top states in the USA for roundabouts.  Others include Washington, Colorado, Wisconsin, New York, Maryland </a:t>
            </a:r>
            <a:r>
              <a:rPr lang="en-US" baseline="0" smtClean="0"/>
              <a:t>and California.</a:t>
            </a:r>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213665-68E4-4969-B23E-04A1251DC4B4}" type="slidenum">
              <a:rPr lang="en-US"/>
              <a:pPr/>
              <a:t>29</a:t>
            </a:fld>
            <a:endParaRPr lang="en-US"/>
          </a:p>
        </p:txBody>
      </p:sp>
      <p:sp>
        <p:nvSpPr>
          <p:cNvPr id="283650" name="Rectangle 2"/>
          <p:cNvSpPr>
            <a:spLocks noGrp="1" noRot="1" noChangeAspect="1" noChangeArrowheads="1" noTextEdit="1"/>
          </p:cNvSpPr>
          <p:nvPr>
            <p:ph type="sldImg"/>
          </p:nvPr>
        </p:nvSpPr>
        <p:spPr>
          <a:ln/>
        </p:spPr>
      </p:sp>
      <p:sp>
        <p:nvSpPr>
          <p:cNvPr id="283651" name="Rectangle 3"/>
          <p:cNvSpPr>
            <a:spLocks noGrp="1" noChangeArrowheads="1"/>
          </p:cNvSpPr>
          <p:nvPr>
            <p:ph type="body" idx="1"/>
          </p:nvPr>
        </p:nvSpPr>
        <p:spPr/>
        <p:txBody>
          <a:bodyPr/>
          <a:lstStyle/>
          <a:p>
            <a:r>
              <a:rPr lang="en-US"/>
              <a:t>Here’s a map of those roundabouts.  It doesn’t quite stretch yet from “Murphy to Manteo”, however it does go from Franklin to Kitty Hawk.  (And we are looking at a couple of roundabouts in the Murphy area.)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FF57A2-1873-407D-96CD-C81F9EEBB48A}" type="slidenum">
              <a:rPr lang="en-US"/>
              <a:pPr/>
              <a:t>3</a:t>
            </a:fld>
            <a:endParaRPr lang="en-US"/>
          </a:p>
        </p:txBody>
      </p:sp>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a:xfrm>
            <a:off x="381000" y="4368800"/>
            <a:ext cx="5943600" cy="4140200"/>
          </a:xfrm>
        </p:spPr>
        <p:txBody>
          <a:bodyPr lIns="86822" tIns="43411" rIns="86822" bIns="43411"/>
          <a:lstStyle/>
          <a:p>
            <a:r>
              <a:rPr lang="en-US"/>
              <a:t>The second are traffic calming circles, like this one, and ones popping up in neighborhoods across the state and nation.  (Durham, for instance, has a dozen or so, Raleigh even more.)  The small size, and absence of splitter islands, characterize this group.  Since their main purpose is traffic calming, there's a question as to whether or not they are allowed on NC State roads.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1567C5-F6B0-45D5-85C0-C84FC6A02165}" type="slidenum">
              <a:rPr lang="en-US"/>
              <a:pPr/>
              <a:t>30</a:t>
            </a:fld>
            <a:endParaRPr lang="en-US"/>
          </a:p>
        </p:txBody>
      </p:sp>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a:noFill/>
          <a:ln/>
        </p:spPr>
        <p:txBody>
          <a:bodyPr lIns="92059" tIns="46030" rIns="92059" bIns="46030"/>
          <a:lstStyle/>
          <a:p>
            <a:r>
              <a:rPr lang="en-US" dirty="0"/>
              <a:t>This is a picture of NCDOT’s first </a:t>
            </a:r>
            <a:r>
              <a:rPr lang="en-US" dirty="0" smtClean="0"/>
              <a:t>modern roundabout</a:t>
            </a:r>
            <a:r>
              <a:rPr lang="en-US" dirty="0"/>
              <a:t>.  The roundabout is located in Clemmons, on Fraternity Church Road, off of US 158, in front of Clemmons Middle School.  It was installed by Division 9 in 1999, and paid for by the school.</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2EA571-09B0-4E81-BA3F-762281AE7949}" type="slidenum">
              <a:rPr lang="en-US"/>
              <a:pPr/>
              <a:t>31</a:t>
            </a:fld>
            <a:endParaRPr lang="en-US"/>
          </a:p>
        </p:txBody>
      </p:sp>
      <p:sp>
        <p:nvSpPr>
          <p:cNvPr id="280578" name="Rectangle 2"/>
          <p:cNvSpPr>
            <a:spLocks noGrp="1" noRot="1" noChangeAspect="1" noChangeArrowheads="1" noTextEdit="1"/>
          </p:cNvSpPr>
          <p:nvPr>
            <p:ph type="sldImg"/>
          </p:nvPr>
        </p:nvSpPr>
        <p:spPr>
          <a:ln/>
        </p:spPr>
      </p:sp>
      <p:sp>
        <p:nvSpPr>
          <p:cNvPr id="280579" name="Rectangle 3"/>
          <p:cNvSpPr>
            <a:spLocks noGrp="1" noChangeArrowheads="1"/>
          </p:cNvSpPr>
          <p:nvPr>
            <p:ph type="body" idx="1"/>
          </p:nvPr>
        </p:nvSpPr>
        <p:spPr>
          <a:noFill/>
          <a:ln/>
        </p:spPr>
        <p:txBody>
          <a:bodyPr lIns="92059" tIns="46030" rIns="92059" bIns="46030"/>
          <a:lstStyle/>
          <a:p>
            <a:r>
              <a:rPr lang="en-US"/>
              <a:t>Here’s a roundabout on the North Carolina State campus in Raleigh.  Constructed in 2003, in addition to motor vehicles, it is used by a large number of pedestrians.  Because of its location at a major research university, it is one of the most studied roundabouts in the country.</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29AC12-D2A6-4C46-8ED6-D4E5CA40F825}" type="slidenum">
              <a:rPr lang="en-US"/>
              <a:pPr/>
              <a:t>32</a:t>
            </a:fld>
            <a:endParaRPr lang="en-US"/>
          </a:p>
        </p:txBody>
      </p:sp>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a:noFill/>
          <a:ln/>
        </p:spPr>
        <p:txBody>
          <a:bodyPr lIns="92059" tIns="46030" rIns="92059" bIns="46030"/>
          <a:lstStyle/>
          <a:p>
            <a:r>
              <a:rPr lang="en-US"/>
              <a:t>This roundabout at the Moore County Airport near Southern Pines replaced a traffic signal that had to be modified because the signal poles were located in the airport’s glide path.  The lane in the lower right of the picture is a bypass lane.  Traffic turning right towards the community college does not enter the roundabout and merges safely downstream.  The installation of a bypass lane greatly increases capacity while not reducing the safety benefits gained from a roundabout installation.</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9CF8C0-CB32-4A92-A333-C35B775803A4}" type="slidenum">
              <a:rPr lang="en-US"/>
              <a:pPr/>
              <a:t>33</a:t>
            </a:fld>
            <a:endParaRPr lang="en-US"/>
          </a:p>
        </p:txBody>
      </p:sp>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p:txBody>
          <a:bodyPr lIns="86822" tIns="43411" rIns="86822" bIns="43411"/>
          <a:lstStyle/>
          <a:p>
            <a:r>
              <a:rPr lang="en-US"/>
              <a:t>This roundabout in the Old Salem area of Winston-Salem was the first multi-lane roundabout built in North Carolina.</a:t>
            </a:r>
          </a:p>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B0F2DA-947D-4DA9-88DC-4A3970F8951E}" type="slidenum">
              <a:rPr lang="en-US"/>
              <a:pPr/>
              <a:t>34</a:t>
            </a:fld>
            <a:endParaRPr lang="en-US"/>
          </a:p>
        </p:txBody>
      </p:sp>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a:noFill/>
          <a:ln/>
        </p:spPr>
        <p:txBody>
          <a:bodyPr lIns="92059" tIns="46030" rIns="92059" bIns="46030"/>
          <a:lstStyle/>
          <a:p>
            <a:r>
              <a:rPr lang="en-US"/>
              <a:t>Multiple roundabouts can be built on a corridor, providing safe, efficient traffic operation.  These two multi-lane roundabouts in Davidson are an example of that.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20954F-2163-4944-ADF0-B542A13D650F}" type="slidenum">
              <a:rPr lang="en-US"/>
              <a:pPr/>
              <a:t>35</a:t>
            </a:fld>
            <a:endParaRPr lang="en-US"/>
          </a:p>
        </p:txBody>
      </p:sp>
      <p:sp>
        <p:nvSpPr>
          <p:cNvPr id="259074" name="Rectangle 2"/>
          <p:cNvSpPr>
            <a:spLocks noGrp="1" noRot="1" noChangeAspect="1" noChangeArrowheads="1" noTextEdit="1"/>
          </p:cNvSpPr>
          <p:nvPr>
            <p:ph type="sldImg"/>
          </p:nvPr>
        </p:nvSpPr>
        <p:spPr>
          <a:xfrm>
            <a:off x="1130300" y="690563"/>
            <a:ext cx="4598988" cy="3449637"/>
          </a:xfrm>
          <a:ln/>
        </p:spPr>
      </p:sp>
      <p:sp>
        <p:nvSpPr>
          <p:cNvPr id="259075" name="Rectangle 3"/>
          <p:cNvSpPr>
            <a:spLocks noGrp="1" noChangeArrowheads="1"/>
          </p:cNvSpPr>
          <p:nvPr>
            <p:ph type="body" idx="1"/>
          </p:nvPr>
        </p:nvSpPr>
        <p:spPr/>
        <p:txBody>
          <a:bodyPr/>
          <a:lstStyle/>
          <a:p>
            <a:r>
              <a:rPr lang="en-US"/>
              <a:t>On any roundabout with two or more lanes in the circular portion of the roadway, a motorist next to the central island will eventually need to exit.  A properly designed roundabout designates appropriate lane use on the approach and is designed to allow vehicles to make each turning movement through the roundabout without needing to change lanes.  This graphic shows one possible pavement marking arrangement that accomplishes this.  Note that once each vehicle enters the roundabout, they never have to change lanes to exit.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51586C-4189-4F5E-AC34-259F3C108E6F}" type="slidenum">
              <a:rPr lang="en-US"/>
              <a:pPr/>
              <a:t>36</a:t>
            </a:fld>
            <a:endParaRPr lang="en-US"/>
          </a:p>
        </p:txBody>
      </p:sp>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p:txBody>
          <a:bodyPr lIns="86822" tIns="43411" rIns="86822" bIns="43411"/>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022F46-EB46-445E-9EC3-668E5FED1190}" type="slidenum">
              <a:rPr lang="en-US"/>
              <a:pPr/>
              <a:t>4</a:t>
            </a:fld>
            <a:endParaRPr lang="en-US"/>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a:xfrm>
            <a:off x="381000" y="4368800"/>
            <a:ext cx="5943600" cy="4140200"/>
          </a:xfrm>
        </p:spPr>
        <p:txBody>
          <a:bodyPr lIns="86822" tIns="43411" rIns="86822" bIns="43411"/>
          <a:lstStyle/>
          <a:p>
            <a:pPr>
              <a:buFont typeface="Symbol" pitchFamily="18" charset="2"/>
              <a:buNone/>
            </a:pPr>
            <a:r>
              <a:rPr lang="en-US"/>
              <a:t>Roundabouts are newer versions of the old traffic circles.  They have certain geometric and operations characteristics that increase safety and capacity, such as:</a:t>
            </a:r>
          </a:p>
          <a:p>
            <a:pPr>
              <a:buFont typeface="Symbol" pitchFamily="18" charset="2"/>
              <a:buChar char="·"/>
            </a:pPr>
            <a:r>
              <a:rPr lang="en-US"/>
              <a:t>The size is much smaller (you can usually see the entire intersection.)</a:t>
            </a:r>
          </a:p>
          <a:p>
            <a:pPr>
              <a:buFont typeface="Symbol" pitchFamily="18" charset="2"/>
              <a:buChar char="·"/>
            </a:pPr>
            <a:r>
              <a:rPr lang="en-US"/>
              <a:t>Entering traffic ALWAYS yields to the circulating roadway.</a:t>
            </a:r>
          </a:p>
          <a:p>
            <a:pPr>
              <a:buFont typeface="Symbol" pitchFamily="18" charset="2"/>
              <a:buChar char="·"/>
            </a:pPr>
            <a:r>
              <a:rPr lang="en-US"/>
              <a:t>Speeds are kept low (15-25MPH), both by signing and by physical (geometric) design features.</a:t>
            </a:r>
          </a:p>
          <a:p>
            <a:pPr>
              <a:buFont typeface="Symbol" pitchFamily="18" charset="2"/>
              <a:buChar char="·"/>
            </a:pPr>
            <a:r>
              <a:rPr lang="en-US"/>
              <a:t>With lower speeds, traffic needs smaller gaps to enter the circle</a:t>
            </a:r>
          </a:p>
          <a:p>
            <a:pPr>
              <a:buFont typeface="Symbol" pitchFamily="18" charset="2"/>
              <a:buChar char="·"/>
            </a:pPr>
            <a:r>
              <a:rPr lang="en-US"/>
              <a:t>Smoother entering (not merging) increases capacity, reduces stops, which reduces air emissions.</a:t>
            </a:r>
          </a:p>
          <a:p>
            <a:pPr>
              <a:buFont typeface="Symbol" pitchFamily="18" charset="2"/>
              <a:buChar char="·"/>
            </a:pPr>
            <a:r>
              <a:rPr lang="en-US"/>
              <a:t>Roundabouts always have a physical splitter island to direct traffic around the center island.</a:t>
            </a:r>
          </a:p>
          <a:p>
            <a:pPr>
              <a:buFont typeface="Symbol" pitchFamily="18" charset="2"/>
              <a:buChar char="·"/>
            </a:pPr>
            <a:r>
              <a:rPr lang="en-US"/>
              <a:t>Once in the circulating roadway (center) you have no interruptions.  You do not have to yield to entering traffic, and there’s no conflict with pedestrians, bus stops, or parking maneuvers.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DAA472-A025-488F-8FC0-3CC952B2466F}" type="slidenum">
              <a:rPr lang="en-US"/>
              <a:pPr/>
              <a:t>5</a:t>
            </a:fld>
            <a:endParaRPr lang="en-US"/>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r>
              <a:rPr lang="en-US"/>
              <a:t>Here you can see a comparison of size for a traffic circle in Kingston NY being converted to a multi-lane roundabout.  This roundabout is about 180’ across, while the circle is close to 800’.  For single lane roundabouts, a typical diameter is about 120’.  The larger size of the traffic circle results in a higher travel speed within the circle.  This higher speed means that entering vehicles need more time or in other words, a bigger gap, to proceed.  This makes the larger traffic circle less efficient, and the smaller roundabout, even at a lower speed, can handle more traffic.</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775269-6BB5-4F32-AE22-3C562DDCBEA5}" type="slidenum">
              <a:rPr lang="en-US"/>
              <a:pPr/>
              <a:t>6</a:t>
            </a:fld>
            <a:endParaRPr lang="en-US"/>
          </a:p>
        </p:txBody>
      </p:sp>
      <p:sp>
        <p:nvSpPr>
          <p:cNvPr id="203778" name="Rectangle 2"/>
          <p:cNvSpPr>
            <a:spLocks noGrp="1" noRot="1" noChangeAspect="1" noChangeArrowheads="1" noTextEdit="1"/>
          </p:cNvSpPr>
          <p:nvPr>
            <p:ph type="sldImg"/>
          </p:nvPr>
        </p:nvSpPr>
        <p:spPr>
          <a:ln/>
        </p:spPr>
      </p:sp>
      <p:sp>
        <p:nvSpPr>
          <p:cNvPr id="203779" name="Rectangle 3"/>
          <p:cNvSpPr>
            <a:spLocks noGrp="1" noChangeArrowheads="1"/>
          </p:cNvSpPr>
          <p:nvPr>
            <p:ph type="body" idx="1"/>
          </p:nvPr>
        </p:nvSpPr>
        <p:spPr/>
        <p:txBody>
          <a:bodyPr/>
          <a:lstStyle/>
          <a:p>
            <a:r>
              <a:rPr lang="en-US"/>
              <a:t>With many older traffic circles, traffic enters the roundabout “straight-on”, and must do a 90 degree turn in order to continue. Vehicles making this move must do so very slowly because of the sharp angle.  With modern roundabouts, vehicles are “deflected” by splitter islands in the median, and enter the roundabout at a less severe angle, around 45-60 degrees.  While the deflection before the roundabout slows vehicles to around 15-20 MPH, the angled entry allows vehicles to maintain that speed, making roundabouts more efficient than the old traffic circles.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1906C2-11D6-47AD-937E-D8583D4C974C}" type="slidenum">
              <a:rPr lang="en-US"/>
              <a:pPr/>
              <a:t>7</a:t>
            </a:fld>
            <a:endParaRPr lang="en-US"/>
          </a:p>
        </p:txBody>
      </p:sp>
      <p:sp>
        <p:nvSpPr>
          <p:cNvPr id="205826" name="Rectangle 2"/>
          <p:cNvSpPr>
            <a:spLocks noGrp="1" noRot="1" noChangeAspect="1" noChangeArrowheads="1" noTextEdit="1"/>
          </p:cNvSpPr>
          <p:nvPr>
            <p:ph type="sldImg"/>
          </p:nvPr>
        </p:nvSpPr>
        <p:spPr>
          <a:ln/>
        </p:spPr>
      </p:sp>
      <p:sp>
        <p:nvSpPr>
          <p:cNvPr id="205827" name="Rectangle 3"/>
          <p:cNvSpPr>
            <a:spLocks noGrp="1" noChangeArrowheads="1"/>
          </p:cNvSpPr>
          <p:nvPr>
            <p:ph type="body" idx="1"/>
          </p:nvPr>
        </p:nvSpPr>
        <p:spPr/>
        <p:txBody>
          <a:bodyPr/>
          <a:lstStyle/>
          <a:p>
            <a:r>
              <a:rPr lang="en-US"/>
              <a:t>With traffic circles, because of the design, many require vehicles to stop before entry.  This slows down entering vehicles even more, making the circles that more inefficient.  By using Yield signs, roundabouts allow drivers to keep moving if the roundabout is clear, and they can better judge gaps, and adjust speed to enter without needing to stop.</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FF3AA6-4563-44BD-9EA4-9D68D4DBC39F}" type="slidenum">
              <a:rPr lang="en-US"/>
              <a:pPr/>
              <a:t>8</a:t>
            </a:fld>
            <a:endParaRPr lang="en-US"/>
          </a:p>
        </p:txBody>
      </p:sp>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p:txBody>
          <a:bodyPr/>
          <a:lstStyle/>
          <a:p>
            <a:r>
              <a:rPr lang="en-US"/>
              <a:t>So, why install roundabouts.</a:t>
            </a:r>
          </a:p>
          <a:p>
            <a:endParaRPr lang="en-US"/>
          </a:p>
          <a:p>
            <a:r>
              <a:rPr lang="en-US"/>
              <a:t>Here are five top reasons that we’ll discuss shortly.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B387BB-378A-4F52-AE31-C17AD29D9E80}" type="slidenum">
              <a:rPr lang="en-US"/>
              <a:pPr/>
              <a:t>9</a:t>
            </a:fld>
            <a:endParaRPr lang="en-US"/>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p:txBody>
          <a:bodyPr/>
          <a:lstStyle/>
          <a:p>
            <a:r>
              <a:rPr lang="en-US"/>
              <a:t>How do roundabouts reduce crashes?  Mainly by reducing conflict points.  A conflict point is where two different vehicular paths either merge or split, or cross.  There are 32 non-pedestrian conflict points at conventional intersection and only 8 at a roundabout.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1382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25220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800429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a:prstGeom prst="rect">
            <a:avLst/>
          </a:prstGeom>
        </p:spPr>
        <p:txBody>
          <a:bodyPr/>
          <a:lstStyle/>
          <a:p>
            <a:endParaRPr lang="en-US"/>
          </a:p>
        </p:txBody>
      </p:sp>
      <p:sp>
        <p:nvSpPr>
          <p:cNvPr id="4" name="Text Placeholder 3"/>
          <p:cNvSpPr>
            <a:spLocks noGrp="1"/>
          </p:cNvSpPr>
          <p:nvPr>
            <p:ph type="body"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92233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457200" y="1600200"/>
            <a:ext cx="4038600" cy="4525963"/>
          </a:xfrm>
          <a:prstGeom prst="rect">
            <a:avLst/>
          </a:prstGeom>
        </p:spPr>
        <p:txBody>
          <a:bodyPr/>
          <a:lstStyle/>
          <a:p>
            <a:endParaRPr lang="en-US"/>
          </a:p>
        </p:txBody>
      </p:sp>
      <p:sp>
        <p:nvSpPr>
          <p:cNvPr id="4" name="Text Placeholder 3"/>
          <p:cNvSpPr>
            <a:spLocks noGrp="1"/>
          </p:cNvSpPr>
          <p:nvPr>
            <p:ph type="body"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68030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850568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921644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589173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98453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34327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69099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1481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83937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234537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5471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857438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8247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659032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12027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7623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71886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957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13098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07903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22224" name="Picture 16" descr="Roundabout template with tri"/>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dk2" tx1="lt1" bg2="dk1"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74" r:id="rId12"/>
    <p:sldLayoutId id="2147483675" r:id="rId13"/>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007A"/>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www.highwaysafety.org/"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hyperlink" Target="http://www.ncdot.org/doh/preconstruct/traffic/safety/Reports/completed.html" TargetMode="External"/><Relationship Id="rId4" Type="http://schemas.openxmlformats.org/officeDocument/2006/relationships/hyperlink" Target="http://onlinepubs.trb.org/onlinepubs/nchrp/nchrp_rpt_572.pdf"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43.jpeg"/></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45.gi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subTitle" idx="1"/>
          </p:nvPr>
        </p:nvSpPr>
        <p:spPr bwMode="auto">
          <a:xfrm>
            <a:off x="152400" y="5410200"/>
            <a:ext cx="3048000" cy="1219200"/>
          </a:xfrm>
          <a:noFill/>
          <a:ln/>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t" anchorCtr="0" compatLnSpc="1">
            <a:prstTxWarp prst="textNoShape">
              <a:avLst/>
            </a:prstTxWarp>
          </a:bodyPr>
          <a:lstStyle/>
          <a:p>
            <a:r>
              <a:rPr lang="en-US" sz="1600">
                <a:latin typeface="Arial (W1)" pitchFamily="34" charset="0"/>
              </a:rPr>
              <a:t>North Carolina Department of Transportation</a:t>
            </a:r>
          </a:p>
        </p:txBody>
      </p:sp>
      <p:sp>
        <p:nvSpPr>
          <p:cNvPr id="166915" name="Rectangle 3"/>
          <p:cNvSpPr>
            <a:spLocks noGrp="1" noChangeArrowheads="1"/>
          </p:cNvSpPr>
          <p:nvPr>
            <p:ph type="ctrTitle"/>
          </p:nvPr>
        </p:nvSpPr>
        <p:spPr bwMode="auto">
          <a:xfrm>
            <a:off x="609600" y="533400"/>
            <a:ext cx="3886200" cy="1524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p>
            <a:r>
              <a:rPr lang="en-US" sz="3600" b="0">
                <a:solidFill>
                  <a:srgbClr val="FFAD35"/>
                </a:solidFill>
                <a:latin typeface="Arial (W1)" pitchFamily="34" charset="0"/>
              </a:rPr>
              <a:t>Roundabouts</a:t>
            </a:r>
            <a:br>
              <a:rPr lang="en-US" sz="3600" b="0">
                <a:solidFill>
                  <a:srgbClr val="FFAD35"/>
                </a:solidFill>
                <a:latin typeface="Arial (W1)" pitchFamily="34" charset="0"/>
              </a:rPr>
            </a:br>
            <a:r>
              <a:rPr lang="en-US" sz="3600" b="0">
                <a:solidFill>
                  <a:srgbClr val="FFAD35"/>
                </a:solidFill>
                <a:latin typeface="Arial (W1)" pitchFamily="34" charset="0"/>
              </a:rPr>
              <a:t>in </a:t>
            </a:r>
            <a:br>
              <a:rPr lang="en-US" sz="3600" b="0">
                <a:solidFill>
                  <a:srgbClr val="FFAD35"/>
                </a:solidFill>
                <a:latin typeface="Arial (W1)" pitchFamily="34" charset="0"/>
              </a:rPr>
            </a:br>
            <a:r>
              <a:rPr lang="en-US" sz="3600" b="0">
                <a:solidFill>
                  <a:srgbClr val="FFAD35"/>
                </a:solidFill>
                <a:latin typeface="Arial (W1)" pitchFamily="34" charset="0"/>
              </a:rPr>
              <a:t>North Carolina</a:t>
            </a:r>
            <a:endParaRPr lang="en-US" sz="3600" b="0">
              <a:solidFill>
                <a:srgbClr val="FF9900"/>
              </a:solidFill>
              <a:latin typeface="Arial (W1)" pitchFamily="34" charset="0"/>
            </a:endParaRPr>
          </a:p>
        </p:txBody>
      </p:sp>
      <p:grpSp>
        <p:nvGrpSpPr>
          <p:cNvPr id="166919" name="Group 7"/>
          <p:cNvGrpSpPr>
            <a:grpSpLocks/>
          </p:cNvGrpSpPr>
          <p:nvPr/>
        </p:nvGrpSpPr>
        <p:grpSpPr bwMode="auto">
          <a:xfrm>
            <a:off x="609600" y="2209800"/>
            <a:ext cx="4038600" cy="2971800"/>
            <a:chOff x="384" y="720"/>
            <a:chExt cx="2448" cy="1824"/>
          </a:xfrm>
        </p:grpSpPr>
        <p:sp>
          <p:nvSpPr>
            <p:cNvPr id="166920" name="Rectangle 8"/>
            <p:cNvSpPr>
              <a:spLocks noChangeArrowheads="1"/>
            </p:cNvSpPr>
            <p:nvPr/>
          </p:nvSpPr>
          <p:spPr bwMode="auto">
            <a:xfrm>
              <a:off x="384" y="720"/>
              <a:ext cx="2448" cy="1824"/>
            </a:xfrm>
            <a:prstGeom prst="rect">
              <a:avLst/>
            </a:prstGeom>
            <a:solidFill>
              <a:schemeClr val="tx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66921" name="Picture 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2" y="768"/>
              <a:ext cx="2352" cy="1711"/>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12700">
                  <a:solidFill>
                    <a:srgbClr val="FFFFFF"/>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166922" name="Group 10"/>
          <p:cNvGrpSpPr>
            <a:grpSpLocks/>
          </p:cNvGrpSpPr>
          <p:nvPr/>
        </p:nvGrpSpPr>
        <p:grpSpPr bwMode="auto">
          <a:xfrm>
            <a:off x="3200400" y="4114800"/>
            <a:ext cx="3581400" cy="2286000"/>
            <a:chOff x="1920" y="2448"/>
            <a:chExt cx="2256" cy="1728"/>
          </a:xfrm>
        </p:grpSpPr>
        <p:sp>
          <p:nvSpPr>
            <p:cNvPr id="166923" name="Rectangle 11"/>
            <p:cNvSpPr>
              <a:spLocks noChangeArrowheads="1"/>
            </p:cNvSpPr>
            <p:nvPr/>
          </p:nvSpPr>
          <p:spPr bwMode="auto">
            <a:xfrm>
              <a:off x="1920" y="2448"/>
              <a:ext cx="2256" cy="1728"/>
            </a:xfrm>
            <a:prstGeom prst="rect">
              <a:avLst/>
            </a:prstGeom>
            <a:solidFill>
              <a:schemeClr val="tx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66924" name="Picture 1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68" y="2496"/>
              <a:ext cx="2145" cy="1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66925" name="Group 13"/>
          <p:cNvGrpSpPr>
            <a:grpSpLocks/>
          </p:cNvGrpSpPr>
          <p:nvPr/>
        </p:nvGrpSpPr>
        <p:grpSpPr bwMode="auto">
          <a:xfrm>
            <a:off x="5486400" y="2743200"/>
            <a:ext cx="3429000" cy="2438400"/>
            <a:chOff x="3456" y="1728"/>
            <a:chExt cx="2064" cy="1536"/>
          </a:xfrm>
        </p:grpSpPr>
        <p:sp>
          <p:nvSpPr>
            <p:cNvPr id="166926" name="Rectangle 14"/>
            <p:cNvSpPr>
              <a:spLocks noChangeArrowheads="1"/>
            </p:cNvSpPr>
            <p:nvPr/>
          </p:nvSpPr>
          <p:spPr bwMode="auto">
            <a:xfrm>
              <a:off x="3456" y="1728"/>
              <a:ext cx="2064" cy="1536"/>
            </a:xfrm>
            <a:prstGeom prst="rect">
              <a:avLst/>
            </a:prstGeom>
            <a:solidFill>
              <a:schemeClr val="tx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66927" name="Picture 15" descr="clemmons-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04" y="1776"/>
              <a:ext cx="1953" cy="1431"/>
            </a:xfrm>
            <a:prstGeom prst="rect">
              <a:avLst/>
            </a:prstGeom>
            <a:noFill/>
            <a:extLst>
              <a:ext uri="{909E8E84-426E-40DD-AFC4-6F175D3DCCD1}">
                <a14:hiddenFill xmlns:a14="http://schemas.microsoft.com/office/drawing/2010/main">
                  <a:solidFill>
                    <a:srgbClr val="FFFFFF"/>
                  </a:solidFill>
                </a14:hiddenFill>
              </a:ext>
            </a:extLst>
          </p:spPr>
        </p:pic>
      </p:grpSp>
      <p:pic>
        <p:nvPicPr>
          <p:cNvPr id="166928" name="Picture 1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48200" y="3276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6930" name="Picture 18" descr="OIB Round About01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648200" y="609600"/>
            <a:ext cx="3429000" cy="2581275"/>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8" name="Text Box 4"/>
          <p:cNvSpPr txBox="1">
            <a:spLocks noChangeArrowheads="1"/>
          </p:cNvSpPr>
          <p:nvPr/>
        </p:nvSpPr>
        <p:spPr bwMode="auto">
          <a:xfrm>
            <a:off x="609600" y="1676400"/>
            <a:ext cx="8534400" cy="329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15888" indent="-115888">
              <a:tabLst>
                <a:tab pos="6516688" algn="l"/>
              </a:tabLst>
              <a:defRPr sz="2400">
                <a:solidFill>
                  <a:schemeClr val="tx1"/>
                </a:solidFill>
                <a:latin typeface="Times New Roman" pitchFamily="18" charset="0"/>
              </a:defRPr>
            </a:lvl1pPr>
            <a:lvl2pPr marL="568325" indent="-111125">
              <a:tabLst>
                <a:tab pos="6516688" algn="l"/>
              </a:tabLst>
              <a:defRPr sz="2400">
                <a:solidFill>
                  <a:schemeClr val="tx1"/>
                </a:solidFill>
                <a:latin typeface="Times New Roman" pitchFamily="18" charset="0"/>
              </a:defRPr>
            </a:lvl2pPr>
            <a:lvl3pPr marL="1203325" indent="-288925">
              <a:tabLst>
                <a:tab pos="6516688" algn="l"/>
              </a:tabLst>
              <a:defRPr sz="2400">
                <a:solidFill>
                  <a:schemeClr val="tx1"/>
                </a:solidFill>
                <a:latin typeface="Times New Roman" pitchFamily="18" charset="0"/>
              </a:defRPr>
            </a:lvl3pPr>
            <a:lvl4pPr marL="1717675" indent="-342900">
              <a:tabLst>
                <a:tab pos="6516688" algn="l"/>
              </a:tabLst>
              <a:defRPr sz="2400">
                <a:solidFill>
                  <a:schemeClr val="tx1"/>
                </a:solidFill>
                <a:latin typeface="Times New Roman" pitchFamily="18" charset="0"/>
              </a:defRPr>
            </a:lvl4pPr>
            <a:lvl5pPr marL="2174875" indent="-342900">
              <a:tabLst>
                <a:tab pos="6516688" algn="l"/>
              </a:tabLst>
              <a:defRPr sz="2400">
                <a:solidFill>
                  <a:schemeClr val="tx1"/>
                </a:solidFill>
                <a:latin typeface="Times New Roman" pitchFamily="18" charset="0"/>
              </a:defRPr>
            </a:lvl5pPr>
            <a:lvl6pPr marL="2632075" indent="-342900" eaLnBrk="0" fontAlgn="base" hangingPunct="0">
              <a:spcBef>
                <a:spcPct val="0"/>
              </a:spcBef>
              <a:spcAft>
                <a:spcPct val="0"/>
              </a:spcAft>
              <a:tabLst>
                <a:tab pos="6516688" algn="l"/>
              </a:tabLst>
              <a:defRPr sz="2400">
                <a:solidFill>
                  <a:schemeClr val="tx1"/>
                </a:solidFill>
                <a:latin typeface="Times New Roman" pitchFamily="18" charset="0"/>
              </a:defRPr>
            </a:lvl6pPr>
            <a:lvl7pPr marL="3089275" indent="-342900" eaLnBrk="0" fontAlgn="base" hangingPunct="0">
              <a:spcBef>
                <a:spcPct val="0"/>
              </a:spcBef>
              <a:spcAft>
                <a:spcPct val="0"/>
              </a:spcAft>
              <a:tabLst>
                <a:tab pos="6516688" algn="l"/>
              </a:tabLst>
              <a:defRPr sz="2400">
                <a:solidFill>
                  <a:schemeClr val="tx1"/>
                </a:solidFill>
                <a:latin typeface="Times New Roman" pitchFamily="18" charset="0"/>
              </a:defRPr>
            </a:lvl7pPr>
            <a:lvl8pPr marL="3546475" indent="-342900" eaLnBrk="0" fontAlgn="base" hangingPunct="0">
              <a:spcBef>
                <a:spcPct val="0"/>
              </a:spcBef>
              <a:spcAft>
                <a:spcPct val="0"/>
              </a:spcAft>
              <a:tabLst>
                <a:tab pos="6516688" algn="l"/>
              </a:tabLst>
              <a:defRPr sz="2400">
                <a:solidFill>
                  <a:schemeClr val="tx1"/>
                </a:solidFill>
                <a:latin typeface="Times New Roman" pitchFamily="18" charset="0"/>
              </a:defRPr>
            </a:lvl8pPr>
            <a:lvl9pPr marL="4003675" indent="-342900" eaLnBrk="0" fontAlgn="base" hangingPunct="0">
              <a:spcBef>
                <a:spcPct val="0"/>
              </a:spcBef>
              <a:spcAft>
                <a:spcPct val="0"/>
              </a:spcAft>
              <a:tabLst>
                <a:tab pos="6516688" algn="l"/>
              </a:tabLst>
              <a:defRPr sz="2400">
                <a:solidFill>
                  <a:schemeClr val="tx1"/>
                </a:solidFill>
                <a:latin typeface="Times New Roman" pitchFamily="18" charset="0"/>
              </a:defRPr>
            </a:lvl9pPr>
          </a:lstStyle>
          <a:p>
            <a:pPr algn="ctr">
              <a:spcAft>
                <a:spcPct val="100000"/>
              </a:spcAft>
            </a:pPr>
            <a:r>
              <a:rPr lang="en-US" sz="1800" b="1">
                <a:latin typeface="Arial" pitchFamily="34" charset="0"/>
              </a:rPr>
              <a:t>In the United States – 2007</a:t>
            </a:r>
            <a:endParaRPr lang="en-US" sz="1800">
              <a:latin typeface="Arial" pitchFamily="34" charset="0"/>
            </a:endParaRPr>
          </a:p>
          <a:p>
            <a:pPr lvl="2">
              <a:buClr>
                <a:schemeClr val="hlink"/>
              </a:buClr>
              <a:buSzPct val="70000"/>
              <a:buFont typeface="Wingdings" pitchFamily="2" charset="2"/>
              <a:buChar char="l"/>
            </a:pPr>
            <a:r>
              <a:rPr lang="en-US">
                <a:latin typeface="Arial" pitchFamily="34" charset="0"/>
              </a:rPr>
              <a:t>Total Crashes	48%</a:t>
            </a:r>
          </a:p>
          <a:p>
            <a:pPr lvl="2">
              <a:buClr>
                <a:schemeClr val="hlink"/>
              </a:buClr>
              <a:buSzPct val="70000"/>
              <a:buFont typeface="Wingdings" pitchFamily="2" charset="2"/>
              <a:buChar char="l"/>
            </a:pPr>
            <a:r>
              <a:rPr lang="en-US">
                <a:latin typeface="Arial" pitchFamily="34" charset="0"/>
              </a:rPr>
              <a:t>Fatal/Injury Crashes in Rural Areas	78%</a:t>
            </a:r>
          </a:p>
          <a:p>
            <a:pPr lvl="2">
              <a:buClr>
                <a:schemeClr val="hlink"/>
              </a:buClr>
              <a:buSzPct val="70000"/>
              <a:buFont typeface="Wingdings" pitchFamily="2" charset="2"/>
              <a:buChar char="l"/>
            </a:pPr>
            <a:r>
              <a:rPr lang="en-US">
                <a:latin typeface="Arial" pitchFamily="34" charset="0"/>
              </a:rPr>
              <a:t>Fatal/Injury Crashes in Urban Areas</a:t>
            </a:r>
            <a:r>
              <a:rPr lang="en-US" sz="1800">
                <a:latin typeface="Garamond" pitchFamily="18" charset="0"/>
              </a:rPr>
              <a:t>	</a:t>
            </a:r>
            <a:r>
              <a:rPr lang="en-US">
                <a:latin typeface="Arial" pitchFamily="34" charset="0"/>
              </a:rPr>
              <a:t>60%</a:t>
            </a:r>
          </a:p>
          <a:p>
            <a:pPr algn="ctr">
              <a:spcBef>
                <a:spcPct val="100000"/>
              </a:spcBef>
              <a:spcAft>
                <a:spcPct val="100000"/>
              </a:spcAft>
              <a:buClr>
                <a:schemeClr val="hlink"/>
              </a:buClr>
              <a:buSzPct val="70000"/>
              <a:buFont typeface="Wingdings" pitchFamily="2" charset="2"/>
              <a:buNone/>
            </a:pPr>
            <a:r>
              <a:rPr lang="en-US" sz="1800" b="1">
                <a:latin typeface="Arial" pitchFamily="34" charset="0"/>
              </a:rPr>
              <a:t>In North Carolina from 1999-2006</a:t>
            </a:r>
            <a:endParaRPr lang="en-US">
              <a:latin typeface="Arial" pitchFamily="34" charset="0"/>
            </a:endParaRPr>
          </a:p>
          <a:p>
            <a:pPr lvl="2">
              <a:buClr>
                <a:schemeClr val="hlink"/>
              </a:buClr>
              <a:buSzPct val="70000"/>
              <a:buFont typeface="Wingdings" pitchFamily="2" charset="2"/>
              <a:buChar char="l"/>
            </a:pPr>
            <a:r>
              <a:rPr lang="en-US">
                <a:latin typeface="Arial" pitchFamily="34" charset="0"/>
              </a:rPr>
              <a:t>Conversion From Stop Sign Control 	41%</a:t>
            </a:r>
          </a:p>
          <a:p>
            <a:pPr lvl="2">
              <a:buClr>
                <a:schemeClr val="hlink"/>
              </a:buClr>
              <a:buSzPct val="70000"/>
              <a:buFont typeface="Wingdings" pitchFamily="2" charset="2"/>
              <a:buChar char="l"/>
            </a:pPr>
            <a:r>
              <a:rPr lang="en-US">
                <a:latin typeface="Arial" pitchFamily="34" charset="0"/>
              </a:rPr>
              <a:t>Conversion From Signal Control 	74%</a:t>
            </a:r>
          </a:p>
        </p:txBody>
      </p:sp>
      <p:sp>
        <p:nvSpPr>
          <p:cNvPr id="164870" name="Text Box 6"/>
          <p:cNvSpPr txBox="1">
            <a:spLocks noChangeArrowheads="1"/>
          </p:cNvSpPr>
          <p:nvPr/>
        </p:nvSpPr>
        <p:spPr bwMode="auto">
          <a:xfrm>
            <a:off x="609600" y="5410200"/>
            <a:ext cx="85344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400">
                <a:latin typeface="Arial Narrow" pitchFamily="34" charset="0"/>
              </a:rPr>
              <a:t>Sources:</a:t>
            </a:r>
          </a:p>
          <a:p>
            <a:r>
              <a:rPr lang="en-US" sz="1400">
                <a:effectLst>
                  <a:outerShdw blurRad="38100" dist="38100" dir="2700000" algn="tl">
                    <a:srgbClr val="000000"/>
                  </a:outerShdw>
                </a:effectLst>
                <a:latin typeface="Arial Narrow" pitchFamily="34" charset="0"/>
              </a:rPr>
              <a:t>Insurance Institute For Highway Safety	</a:t>
            </a:r>
            <a:r>
              <a:rPr lang="en-US" sz="1400">
                <a:latin typeface="Arial Narrow" pitchFamily="34" charset="0"/>
                <a:hlinkClick r:id="rId3"/>
              </a:rPr>
              <a:t>www.highwaysafety.org</a:t>
            </a:r>
            <a:endParaRPr lang="en-US" sz="1400">
              <a:latin typeface="Arial Narrow" pitchFamily="34" charset="0"/>
            </a:endParaRPr>
          </a:p>
          <a:p>
            <a:r>
              <a:rPr lang="en-US" sz="1400">
                <a:latin typeface="Arial Narrow" pitchFamily="34" charset="0"/>
              </a:rPr>
              <a:t>NCHRP Report 572		</a:t>
            </a:r>
            <a:r>
              <a:rPr lang="en-US" sz="1400">
                <a:latin typeface="Arial Narrow" pitchFamily="34" charset="0"/>
                <a:hlinkClick r:id="rId4"/>
              </a:rPr>
              <a:t>onlinepubs.trb.org/onlinepubs/nchrp/nchrp_rpt_572.pdf</a:t>
            </a:r>
            <a:endParaRPr lang="en-US" sz="1400">
              <a:latin typeface="Arial Narrow" pitchFamily="34" charset="0"/>
            </a:endParaRPr>
          </a:p>
          <a:p>
            <a:r>
              <a:rPr lang="en-US" sz="1400">
                <a:latin typeface="Arial Narrow" pitchFamily="34" charset="0"/>
              </a:rPr>
              <a:t>NCDOT Safety Evaluation Group	</a:t>
            </a:r>
            <a:r>
              <a:rPr lang="en-US" sz="1400">
                <a:latin typeface="Arial Narrow" pitchFamily="34" charset="0"/>
                <a:hlinkClick r:id="rId5"/>
              </a:rPr>
              <a:t>www.ncdot.org/doh/preconstruct/traffic/safety/Reports/completed.html</a:t>
            </a:r>
            <a:endParaRPr lang="en-US" sz="1400">
              <a:latin typeface="Arial Narrow" pitchFamily="34" charset="0"/>
            </a:endParaRPr>
          </a:p>
        </p:txBody>
      </p:sp>
      <p:sp>
        <p:nvSpPr>
          <p:cNvPr id="164877" name="Text Box 13"/>
          <p:cNvSpPr txBox="1">
            <a:spLocks noChangeArrowheads="1"/>
          </p:cNvSpPr>
          <p:nvPr/>
        </p:nvSpPr>
        <p:spPr bwMode="auto">
          <a:xfrm>
            <a:off x="609600" y="0"/>
            <a:ext cx="853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Roundabouts - Safety</a:t>
            </a:r>
          </a:p>
        </p:txBody>
      </p:sp>
      <p:sp>
        <p:nvSpPr>
          <p:cNvPr id="164878" name="Text Box 14"/>
          <p:cNvSpPr txBox="1">
            <a:spLocks noChangeArrowheads="1"/>
          </p:cNvSpPr>
          <p:nvPr/>
        </p:nvSpPr>
        <p:spPr bwMode="auto">
          <a:xfrm>
            <a:off x="2209800" y="609600"/>
            <a:ext cx="52578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800" b="1">
                <a:solidFill>
                  <a:srgbClr val="FFAD35"/>
                </a:solidFill>
                <a:effectLst>
                  <a:outerShdw blurRad="38100" dist="38100" dir="2700000" algn="tl">
                    <a:srgbClr val="000000"/>
                  </a:outerShdw>
                </a:effectLst>
                <a:latin typeface="Arial" pitchFamily="34" charset="0"/>
              </a:rPr>
              <a:t>Crash Reductions Following Installation of Roundabouts</a:t>
            </a:r>
            <a:endParaRPr lang="en-US" sz="2800" b="1">
              <a:latin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ChangeArrowheads="1"/>
          </p:cNvSpPr>
          <p:nvPr/>
        </p:nvSpPr>
        <p:spPr bwMode="auto">
          <a:xfrm>
            <a:off x="609600" y="1828800"/>
            <a:ext cx="85344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eaLnBrk="1" hangingPunct="1">
              <a:spcBef>
                <a:spcPct val="20000"/>
              </a:spcBef>
              <a:buClr>
                <a:schemeClr val="hlink"/>
              </a:buClr>
              <a:buSzPct val="70000"/>
              <a:buFont typeface="Wingdings" pitchFamily="2" charset="2"/>
              <a:buChar char="l"/>
            </a:pPr>
            <a:r>
              <a:rPr lang="en-US" sz="2800">
                <a:effectLst>
                  <a:outerShdw blurRad="38100" dist="38100" dir="2700000" algn="tl">
                    <a:srgbClr val="000000"/>
                  </a:outerShdw>
                </a:effectLst>
                <a:latin typeface="Arial (W1)" pitchFamily="34" charset="0"/>
              </a:rPr>
              <a:t>Peak Hour Traffic – Usually at least as efficient (same overall delay to drivers) as traffic signals or all-way stops</a:t>
            </a:r>
          </a:p>
          <a:p>
            <a:pPr marL="342900" indent="-342900" eaLnBrk="1" hangingPunct="1">
              <a:spcBef>
                <a:spcPct val="20000"/>
              </a:spcBef>
              <a:buClr>
                <a:schemeClr val="hlink"/>
              </a:buClr>
              <a:buSzPct val="70000"/>
              <a:buFont typeface="Wingdings" pitchFamily="2" charset="2"/>
              <a:buChar char="l"/>
            </a:pPr>
            <a:r>
              <a:rPr lang="en-US" sz="2800">
                <a:effectLst>
                  <a:outerShdw blurRad="38100" dist="38100" dir="2700000" algn="tl">
                    <a:srgbClr val="000000"/>
                  </a:outerShdw>
                </a:effectLst>
                <a:latin typeface="Arial (W1)" pitchFamily="34" charset="0"/>
              </a:rPr>
              <a:t>Off Peak Traffic – Usually much more efficient than traffic signals.</a:t>
            </a:r>
          </a:p>
          <a:p>
            <a:pPr marL="342900" indent="-342900" eaLnBrk="1" hangingPunct="1">
              <a:spcBef>
                <a:spcPct val="20000"/>
              </a:spcBef>
              <a:buClr>
                <a:schemeClr val="hlink"/>
              </a:buClr>
              <a:buSzPct val="70000"/>
              <a:buFont typeface="Wingdings" pitchFamily="2" charset="2"/>
              <a:buChar char="l"/>
            </a:pPr>
            <a:r>
              <a:rPr lang="en-US" sz="2800">
                <a:effectLst>
                  <a:outerShdw blurRad="38100" dist="38100" dir="2700000" algn="tl">
                    <a:srgbClr val="000000"/>
                  </a:outerShdw>
                </a:effectLst>
                <a:latin typeface="Arial (W1)" pitchFamily="34" charset="0"/>
              </a:rPr>
              <a:t>Multi-lane roundabouts can handle as much traffic as a busy signalized intersection</a:t>
            </a:r>
          </a:p>
        </p:txBody>
      </p:sp>
      <p:sp>
        <p:nvSpPr>
          <p:cNvPr id="219143" name="Text Box 7"/>
          <p:cNvSpPr txBox="1">
            <a:spLocks noChangeArrowheads="1"/>
          </p:cNvSpPr>
          <p:nvPr/>
        </p:nvSpPr>
        <p:spPr bwMode="auto">
          <a:xfrm>
            <a:off x="0" y="0"/>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Roundabouts </a:t>
            </a:r>
            <a:r>
              <a:rPr lang="en-US" sz="3600" b="1">
                <a:solidFill>
                  <a:srgbClr val="FFAD35"/>
                </a:solidFill>
                <a:effectLst>
                  <a:outerShdw blurRad="38100" dist="38100" dir="2700000" algn="tl">
                    <a:srgbClr val="000000"/>
                  </a:outerShdw>
                </a:effectLst>
              </a:rPr>
              <a:t>-</a:t>
            </a:r>
            <a:r>
              <a:rPr lang="en-US" b="1"/>
              <a:t> </a:t>
            </a:r>
            <a:r>
              <a:rPr lang="en-US" sz="3600" b="1">
                <a:solidFill>
                  <a:srgbClr val="FFAD35"/>
                </a:solidFill>
                <a:effectLst>
                  <a:outerShdw blurRad="38100" dist="38100" dir="2700000" algn="tl">
                    <a:srgbClr val="000000"/>
                  </a:outerShdw>
                </a:effectLst>
                <a:latin typeface="Arial (W1)" pitchFamily="34" charset="0"/>
              </a:rPr>
              <a:t/>
            </a:r>
            <a:br>
              <a:rPr lang="en-US" sz="3600" b="1">
                <a:solidFill>
                  <a:srgbClr val="FFAD35"/>
                </a:solidFill>
                <a:effectLst>
                  <a:outerShdw blurRad="38100" dist="38100" dir="2700000" algn="tl">
                    <a:srgbClr val="000000"/>
                  </a:outerShdw>
                </a:effectLst>
                <a:latin typeface="Arial (W1)" pitchFamily="34" charset="0"/>
              </a:rPr>
            </a:br>
            <a:r>
              <a:rPr lang="en-US" sz="3600" b="1">
                <a:solidFill>
                  <a:srgbClr val="FFAD35"/>
                </a:solidFill>
                <a:effectLst>
                  <a:outerShdw blurRad="38100" dist="38100" dir="2700000" algn="tl">
                    <a:srgbClr val="000000"/>
                  </a:outerShdw>
                </a:effectLst>
                <a:latin typeface="Arial (W1)" pitchFamily="34" charset="0"/>
              </a:rPr>
              <a:t>Capacity and Operation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ChangeArrowheads="1"/>
          </p:cNvSpPr>
          <p:nvPr/>
        </p:nvSpPr>
        <p:spPr bwMode="auto">
          <a:xfrm>
            <a:off x="609600" y="838200"/>
            <a:ext cx="8534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eaLnBrk="1" hangingPunct="1">
              <a:spcBef>
                <a:spcPct val="20000"/>
              </a:spcBef>
              <a:buClr>
                <a:schemeClr val="hlink"/>
              </a:buClr>
              <a:buSzPct val="70000"/>
              <a:buFont typeface="Wingdings" pitchFamily="2" charset="2"/>
              <a:buChar char="l"/>
            </a:pPr>
            <a:r>
              <a:rPr lang="en-US" sz="2800">
                <a:effectLst>
                  <a:outerShdw blurRad="38100" dist="38100" dir="2700000" algn="tl">
                    <a:srgbClr val="000000"/>
                  </a:outerShdw>
                </a:effectLst>
                <a:latin typeface="Arial (W1)" pitchFamily="34" charset="0"/>
              </a:rPr>
              <a:t>Roundabouts provide a safer crossing for pedestrians</a:t>
            </a:r>
          </a:p>
        </p:txBody>
      </p:sp>
      <p:sp>
        <p:nvSpPr>
          <p:cNvPr id="225286" name="Text Box 6"/>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Roundabouts – Multi-Modal</a:t>
            </a:r>
          </a:p>
        </p:txBody>
      </p:sp>
      <p:pic>
        <p:nvPicPr>
          <p:cNvPr id="225289" name="Picture 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52600" y="1905000"/>
            <a:ext cx="6324600" cy="417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Montpelier, VT</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4" name="Picture 4" descr="2004-09-000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1600200"/>
            <a:ext cx="487680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220" name="Picture 3" descr="2003-15-002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95800" y="3397250"/>
            <a:ext cx="46482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21"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a:solidFill>
                  <a:schemeClr val="folHlink"/>
                </a:solidFill>
                <a:latin typeface="Tahoma" pitchFamily="34" charset="0"/>
                <a:cs typeface="Times New Roman" pitchFamily="18" charset="0"/>
              </a:rPr>
              <a:t>PHOTOGRAPHY SOURCE: Lee </a:t>
            </a:r>
            <a:r>
              <a:rPr lang="en-US" sz="900" b="1" dirty="0" err="1">
                <a:solidFill>
                  <a:schemeClr val="folHlink"/>
                </a:solidFill>
                <a:latin typeface="Tahoma" pitchFamily="34" charset="0"/>
                <a:cs typeface="Times New Roman" pitchFamily="18" charset="0"/>
              </a:rPr>
              <a:t>Rodegerdts</a:t>
            </a:r>
            <a:endParaRPr lang="en-US" sz="900" b="1" dirty="0">
              <a:solidFill>
                <a:schemeClr val="folHlink"/>
              </a:solidFill>
              <a:latin typeface="Tahoma" pitchFamily="34" charset="0"/>
              <a:cs typeface="Times New Roman" pitchFamily="18" charset="0"/>
            </a:endParaRPr>
          </a:p>
        </p:txBody>
      </p:sp>
      <p:sp>
        <p:nvSpPr>
          <p:cNvPr id="9" name="Text Box 6"/>
          <p:cNvSpPr txBox="1">
            <a:spLocks noChangeArrowheads="1"/>
          </p:cNvSpPr>
          <p:nvPr/>
        </p:nvSpPr>
        <p:spPr bwMode="auto">
          <a:xfrm>
            <a:off x="0" y="0"/>
            <a:ext cx="9144000" cy="641350"/>
          </a:xfrm>
          <a:prstGeom prst="rect">
            <a:avLst/>
          </a:prstGeom>
          <a:noFill/>
          <a:ln w="9525">
            <a:noFill/>
            <a:miter lim="800000"/>
            <a:headEnd/>
            <a:tailEnd/>
          </a:ln>
          <a:effectLst/>
        </p:spPr>
        <p:txBody>
          <a:bodyPr>
            <a:spAutoFit/>
          </a:bodyPr>
          <a:lstStyle/>
          <a:p>
            <a:pPr algn="ctr">
              <a:spcBef>
                <a:spcPct val="50000"/>
              </a:spcBef>
              <a:defRPr/>
            </a:pPr>
            <a:r>
              <a:rPr lang="en-US" sz="3600" b="1" dirty="0">
                <a:solidFill>
                  <a:srgbClr val="FFAD35"/>
                </a:solidFill>
                <a:effectLst>
                  <a:outerShdw blurRad="38100" dist="38100" dir="2700000" algn="tl">
                    <a:srgbClr val="000000"/>
                  </a:outerShdw>
                </a:effectLst>
                <a:latin typeface="Arial (W1)" pitchFamily="34" charset="0"/>
              </a:rPr>
              <a:t>Roundabouts – Multi-Modal</a:t>
            </a:r>
          </a:p>
        </p:txBody>
      </p:sp>
      <p:sp>
        <p:nvSpPr>
          <p:cNvPr id="265227" name="Rectangle 11"/>
          <p:cNvSpPr>
            <a:spLocks noChangeArrowheads="1"/>
          </p:cNvSpPr>
          <p:nvPr/>
        </p:nvSpPr>
        <p:spPr bwMode="auto">
          <a:xfrm>
            <a:off x="609600" y="914400"/>
            <a:ext cx="8534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eaLnBrk="1" hangingPunct="1">
              <a:spcBef>
                <a:spcPct val="20000"/>
              </a:spcBef>
              <a:buClr>
                <a:schemeClr val="hlink"/>
              </a:buClr>
              <a:buSzPct val="70000"/>
              <a:buFont typeface="Wingdings" pitchFamily="2" charset="2"/>
              <a:buChar char="l"/>
            </a:pPr>
            <a:r>
              <a:rPr lang="en-US" sz="2800">
                <a:effectLst>
                  <a:outerShdw blurRad="38100" dist="38100" dir="2700000" algn="tl">
                    <a:srgbClr val="000000"/>
                  </a:outerShdw>
                </a:effectLst>
                <a:latin typeface="Arial (W1)" pitchFamily="34" charset="0"/>
              </a:rPr>
              <a:t>Roundabouts provide safer travel for cyclists</a:t>
            </a:r>
          </a:p>
        </p:txBody>
      </p:sp>
    </p:spTree>
  </p:cSld>
  <p:clrMapOvr>
    <a:masterClrMapping/>
  </p:clrMapOvr>
  <p:transition advTm="17594"/>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82" name="Text Box 6"/>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Roundabouts – Multi-Modal</a:t>
            </a:r>
          </a:p>
        </p:txBody>
      </p:sp>
      <p:pic>
        <p:nvPicPr>
          <p:cNvPr id="229383" name="Picture 7" descr="1grandjunction"/>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33600" y="1676400"/>
            <a:ext cx="5937250" cy="458946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Grand Junction, CO</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ChangeArrowheads="1"/>
          </p:cNvSpPr>
          <p:nvPr/>
        </p:nvSpPr>
        <p:spPr bwMode="auto">
          <a:xfrm>
            <a:off x="609600" y="838200"/>
            <a:ext cx="85344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eaLnBrk="1" hangingPunct="1">
              <a:spcBef>
                <a:spcPct val="20000"/>
              </a:spcBef>
              <a:buClr>
                <a:schemeClr val="hlink"/>
              </a:buClr>
              <a:buSzPct val="70000"/>
              <a:buFont typeface="Wingdings" pitchFamily="2" charset="2"/>
              <a:buChar char="l"/>
            </a:pPr>
            <a:r>
              <a:rPr lang="en-US" sz="2800">
                <a:effectLst>
                  <a:outerShdw blurRad="38100" dist="38100" dir="2700000" algn="tl">
                    <a:srgbClr val="000000"/>
                  </a:outerShdw>
                </a:effectLst>
                <a:latin typeface="Arial (W1)" pitchFamily="34" charset="0"/>
              </a:rPr>
              <a:t>Buses do not have trouble negotiating the roundabout, and provide a good location for bus stops</a:t>
            </a:r>
          </a:p>
        </p:txBody>
      </p:sp>
      <p:sp>
        <p:nvSpPr>
          <p:cNvPr id="231430" name="Text Box 6"/>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Roundabouts – Multi-Modal</a:t>
            </a:r>
          </a:p>
        </p:txBody>
      </p:sp>
      <p:pic>
        <p:nvPicPr>
          <p:cNvPr id="231432" name="Picture 8" descr="Bus Loading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14800" y="2819400"/>
            <a:ext cx="5029200" cy="3368675"/>
          </a:xfrm>
          <a:prstGeom prst="rect">
            <a:avLst/>
          </a:prstGeom>
          <a:noFill/>
          <a:extLst>
            <a:ext uri="{909E8E84-426E-40DD-AFC4-6F175D3DCCD1}">
              <a14:hiddenFill xmlns:a14="http://schemas.microsoft.com/office/drawing/2010/main">
                <a:solidFill>
                  <a:srgbClr val="FFFFFF"/>
                </a:solidFill>
              </a14:hiddenFill>
            </a:ext>
          </a:extLst>
        </p:spPr>
      </p:pic>
      <p:pic>
        <p:nvPicPr>
          <p:cNvPr id="231434" name="Picture 10" descr="Raleigh NCSU Pullen-Stinson Roundabout Bus 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2286000"/>
            <a:ext cx="4495800" cy="3371850"/>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North Carolina State University</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60" name="Text Box 1036"/>
          <p:cNvSpPr txBox="1">
            <a:spLocks noChangeArrowheads="1"/>
          </p:cNvSpPr>
          <p:nvPr/>
        </p:nvSpPr>
        <p:spPr bwMode="auto">
          <a:xfrm>
            <a:off x="0" y="0"/>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Roundabouts – </a:t>
            </a:r>
            <a:br>
              <a:rPr lang="en-US" sz="3600" b="1">
                <a:solidFill>
                  <a:srgbClr val="FFAD35"/>
                </a:solidFill>
                <a:effectLst>
                  <a:outerShdw blurRad="38100" dist="38100" dir="2700000" algn="tl">
                    <a:srgbClr val="000000"/>
                  </a:outerShdw>
                </a:effectLst>
                <a:latin typeface="Arial (W1)" pitchFamily="34" charset="0"/>
              </a:rPr>
            </a:br>
            <a:r>
              <a:rPr lang="en-US" sz="3600" b="1">
                <a:solidFill>
                  <a:srgbClr val="FFAD35"/>
                </a:solidFill>
                <a:effectLst>
                  <a:outerShdw blurRad="38100" dist="38100" dir="2700000" algn="tl">
                    <a:srgbClr val="000000"/>
                  </a:outerShdw>
                </a:effectLst>
                <a:latin typeface="Arial (W1)" pitchFamily="34" charset="0"/>
              </a:rPr>
              <a:t>Geometric Flexibility</a:t>
            </a:r>
          </a:p>
        </p:txBody>
      </p:sp>
      <p:pic>
        <p:nvPicPr>
          <p:cNvPr id="181261" name="Picture 1037" descr="US421-Williams Aerial Both birdseye-EB"/>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6800" y="1371600"/>
            <a:ext cx="7543800" cy="49403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Lewisville, NC</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descr="br05-03rdmgr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62000" y="1524000"/>
            <a:ext cx="3309938" cy="4419600"/>
          </a:xfrm>
          <a:prstGeom prst="rect">
            <a:avLst/>
          </a:prstGeom>
          <a:noFill/>
          <a:extLst>
            <a:ext uri="{909E8E84-426E-40DD-AFC4-6F175D3DCCD1}">
              <a14:hiddenFill xmlns:a14="http://schemas.microsoft.com/office/drawing/2010/main">
                <a:solidFill>
                  <a:srgbClr val="FFFFFF"/>
                </a:solidFill>
              </a14:hiddenFill>
            </a:ext>
          </a:extLst>
        </p:spPr>
      </p:pic>
      <p:sp>
        <p:nvSpPr>
          <p:cNvPr id="245763" name="Rectangle 3"/>
          <p:cNvSpPr>
            <a:spLocks noChangeArrowheads="1"/>
          </p:cNvSpPr>
          <p:nvPr/>
        </p:nvSpPr>
        <p:spPr bwMode="auto">
          <a:xfrm>
            <a:off x="4191000" y="1371600"/>
            <a:ext cx="49530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eaLnBrk="1" hangingPunct="1">
              <a:spcBef>
                <a:spcPct val="20000"/>
              </a:spcBef>
              <a:buClr>
                <a:schemeClr val="hlink"/>
              </a:buClr>
              <a:buSzPct val="70000"/>
              <a:buFont typeface="Monotype Sorts" pitchFamily="2" charset="2"/>
              <a:buChar char="l"/>
            </a:pPr>
            <a:r>
              <a:rPr lang="en-US" sz="2400">
                <a:effectLst>
                  <a:outerShdw blurRad="38100" dist="38100" dir="2700000" algn="tl">
                    <a:srgbClr val="000000"/>
                  </a:outerShdw>
                </a:effectLst>
                <a:latin typeface="Arial (W1)" pitchFamily="34" charset="0"/>
              </a:rPr>
              <a:t>Roundabouts can be designed as ovals and oblong shapes in order to achieve better movement separation and accommodate unique intersection geometry </a:t>
            </a:r>
          </a:p>
          <a:p>
            <a:pPr marL="342900" indent="-342900" eaLnBrk="1" hangingPunct="1">
              <a:spcBef>
                <a:spcPct val="20000"/>
              </a:spcBef>
              <a:buClr>
                <a:schemeClr val="hlink"/>
              </a:buClr>
              <a:buSzPct val="70000"/>
              <a:buFont typeface="Monotype Sorts" pitchFamily="2" charset="2"/>
              <a:buChar char="l"/>
            </a:pPr>
            <a:endParaRPr lang="en-US" sz="1200">
              <a:effectLst>
                <a:outerShdw blurRad="38100" dist="38100" dir="2700000" algn="tl">
                  <a:srgbClr val="000000"/>
                </a:outerShdw>
              </a:effectLst>
              <a:latin typeface="Arial (W1)" pitchFamily="34" charset="0"/>
            </a:endParaRPr>
          </a:p>
          <a:p>
            <a:pPr marL="342900" indent="-342900" eaLnBrk="1" hangingPunct="1">
              <a:spcBef>
                <a:spcPct val="20000"/>
              </a:spcBef>
              <a:buClr>
                <a:schemeClr val="hlink"/>
              </a:buClr>
              <a:buSzPct val="70000"/>
              <a:buFont typeface="Monotype Sorts" pitchFamily="2" charset="2"/>
              <a:buChar char="l"/>
            </a:pPr>
            <a:r>
              <a:rPr lang="en-US" sz="2400">
                <a:effectLst>
                  <a:outerShdw blurRad="38100" dist="38100" dir="2700000" algn="tl">
                    <a:srgbClr val="000000"/>
                  </a:outerShdw>
                </a:effectLst>
                <a:latin typeface="Arial (W1)" pitchFamily="34" charset="0"/>
              </a:rPr>
              <a:t>Works well for offset T-type and multiple legged intersections </a:t>
            </a:r>
          </a:p>
          <a:p>
            <a:pPr marL="342900" indent="-342900" eaLnBrk="1" hangingPunct="1">
              <a:spcBef>
                <a:spcPct val="20000"/>
              </a:spcBef>
              <a:buClr>
                <a:schemeClr val="hlink"/>
              </a:buClr>
              <a:buSzPct val="70000"/>
              <a:buFont typeface="Monotype Sorts" pitchFamily="2" charset="2"/>
              <a:buChar char="l"/>
            </a:pPr>
            <a:endParaRPr lang="en-US" sz="1200">
              <a:effectLst>
                <a:outerShdw blurRad="38100" dist="38100" dir="2700000" algn="tl">
                  <a:srgbClr val="000000"/>
                </a:outerShdw>
              </a:effectLst>
              <a:latin typeface="Arial (W1)" pitchFamily="34" charset="0"/>
            </a:endParaRPr>
          </a:p>
          <a:p>
            <a:pPr marL="342900" indent="-342900" eaLnBrk="1" hangingPunct="1">
              <a:spcBef>
                <a:spcPct val="20000"/>
              </a:spcBef>
              <a:buClr>
                <a:schemeClr val="hlink"/>
              </a:buClr>
              <a:buSzPct val="70000"/>
              <a:buFont typeface="Monotype Sorts" pitchFamily="2" charset="2"/>
              <a:buChar char="l"/>
            </a:pPr>
            <a:r>
              <a:rPr lang="en-US" sz="2400">
                <a:effectLst>
                  <a:outerShdw blurRad="38100" dist="38100" dir="2700000" algn="tl">
                    <a:srgbClr val="000000"/>
                  </a:outerShdw>
                </a:effectLst>
                <a:latin typeface="Arial (W1)" pitchFamily="34" charset="0"/>
              </a:rPr>
              <a:t>Could be an option for median divided facilities where controlling access is an issue</a:t>
            </a:r>
          </a:p>
        </p:txBody>
      </p:sp>
      <p:sp>
        <p:nvSpPr>
          <p:cNvPr id="245768" name="Text Box 8"/>
          <p:cNvSpPr txBox="1">
            <a:spLocks noChangeArrowheads="1"/>
          </p:cNvSpPr>
          <p:nvPr/>
        </p:nvSpPr>
        <p:spPr bwMode="auto">
          <a:xfrm>
            <a:off x="0" y="0"/>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Roundabouts – </a:t>
            </a:r>
            <a:br>
              <a:rPr lang="en-US" sz="3600" b="1">
                <a:solidFill>
                  <a:srgbClr val="FFAD35"/>
                </a:solidFill>
                <a:effectLst>
                  <a:outerShdw blurRad="38100" dist="38100" dir="2700000" algn="tl">
                    <a:srgbClr val="000000"/>
                  </a:outerShdw>
                </a:effectLst>
                <a:latin typeface="Arial (W1)" pitchFamily="34" charset="0"/>
              </a:rPr>
            </a:br>
            <a:r>
              <a:rPr lang="en-US" sz="3600" b="1">
                <a:solidFill>
                  <a:srgbClr val="FFAD35"/>
                </a:solidFill>
                <a:effectLst>
                  <a:outerShdw blurRad="38100" dist="38100" dir="2700000" algn="tl">
                    <a:srgbClr val="000000"/>
                  </a:outerShdw>
                </a:effectLst>
                <a:latin typeface="Arial (W1)" pitchFamily="34" charset="0"/>
              </a:rPr>
              <a:t>Geometric Flexibility</a:t>
            </a:r>
          </a:p>
        </p:txBody>
      </p:sp>
      <p:sp>
        <p:nvSpPr>
          <p:cNvPr id="6"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Cape Coral, FL</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3" name="Text Box 5"/>
          <p:cNvSpPr txBox="1">
            <a:spLocks noChangeArrowheads="1"/>
          </p:cNvSpPr>
          <p:nvPr/>
        </p:nvSpPr>
        <p:spPr bwMode="auto">
          <a:xfrm>
            <a:off x="0" y="0"/>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Roundabouts – </a:t>
            </a:r>
            <a:br>
              <a:rPr lang="en-US" sz="3600" b="1">
                <a:solidFill>
                  <a:srgbClr val="FFAD35"/>
                </a:solidFill>
                <a:effectLst>
                  <a:outerShdw blurRad="38100" dist="38100" dir="2700000" algn="tl">
                    <a:srgbClr val="000000"/>
                  </a:outerShdw>
                </a:effectLst>
                <a:latin typeface="Arial (W1)" pitchFamily="34" charset="0"/>
              </a:rPr>
            </a:br>
            <a:r>
              <a:rPr lang="en-US" sz="3600" b="1">
                <a:solidFill>
                  <a:srgbClr val="FFAD35"/>
                </a:solidFill>
                <a:effectLst>
                  <a:outerShdw blurRad="38100" dist="38100" dir="2700000" algn="tl">
                    <a:srgbClr val="000000"/>
                  </a:outerShdw>
                </a:effectLst>
                <a:latin typeface="Arial (W1)" pitchFamily="34" charset="0"/>
              </a:rPr>
              <a:t>Geometric Flexibility</a:t>
            </a:r>
          </a:p>
        </p:txBody>
      </p:sp>
      <p:pic>
        <p:nvPicPr>
          <p:cNvPr id="227335" name="Picture 7" descr="Brunswick Oval - Birdsey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5800" y="1295400"/>
            <a:ext cx="5584825" cy="3657600"/>
          </a:xfrm>
          <a:prstGeom prst="rect">
            <a:avLst/>
          </a:prstGeom>
          <a:noFill/>
          <a:extLst>
            <a:ext uri="{909E8E84-426E-40DD-AFC4-6F175D3DCCD1}">
              <a14:hiddenFill xmlns:a14="http://schemas.microsoft.com/office/drawing/2010/main">
                <a:solidFill>
                  <a:srgbClr val="FFFFFF"/>
                </a:solidFill>
              </a14:hiddenFill>
            </a:ext>
          </a:extLst>
        </p:spPr>
      </p:pic>
      <p:pic>
        <p:nvPicPr>
          <p:cNvPr id="227336" name="Picture 8" descr="Brunswick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76800" y="3525838"/>
            <a:ext cx="4148138" cy="2743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Brunswick, MD</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body" sz="half" idx="2"/>
          </p:nvPr>
        </p:nvSpPr>
        <p:spPr bwMode="auto">
          <a:xfrm>
            <a:off x="0" y="0"/>
            <a:ext cx="91440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Landscaping</a:t>
            </a:r>
          </a:p>
        </p:txBody>
      </p:sp>
      <p:pic>
        <p:nvPicPr>
          <p:cNvPr id="186374" name="Picture 6" descr="Duke Research-Circuit Roundabout 0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76400" y="1066800"/>
            <a:ext cx="6934200" cy="5200650"/>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Duke University</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17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0600" y="2970213"/>
            <a:ext cx="4343400" cy="3421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0706" name="Rectangle 2"/>
          <p:cNvSpPr>
            <a:spLocks noChangeArrowheads="1"/>
          </p:cNvSpPr>
          <p:nvPr/>
        </p:nvSpPr>
        <p:spPr bwMode="auto">
          <a:xfrm>
            <a:off x="609600" y="685800"/>
            <a:ext cx="8534400" cy="533400"/>
          </a:xfrm>
          <a:prstGeom prst="rect">
            <a:avLst/>
          </a:prstGeom>
          <a:noFill/>
          <a:ln w="9525">
            <a:noFill/>
            <a:miter lim="800000"/>
            <a:headEnd/>
            <a:tailEnd/>
          </a:ln>
          <a:effectLst/>
        </p:spPr>
        <p:txBody>
          <a:bodyPr lIns="92075" tIns="46038" rIns="92075" bIns="46038"/>
          <a:lstStyle/>
          <a:p>
            <a:pPr marL="342900" indent="-342900" eaLnBrk="1" hangingPunct="1">
              <a:spcBef>
                <a:spcPct val="20000"/>
              </a:spcBef>
              <a:buClr>
                <a:schemeClr val="hlink"/>
              </a:buClr>
              <a:buSzPct val="70000"/>
              <a:buFont typeface="Wingdings" pitchFamily="2" charset="2"/>
              <a:buNone/>
            </a:pPr>
            <a:r>
              <a:rPr lang="en-US" sz="2800">
                <a:solidFill>
                  <a:schemeClr val="tx2"/>
                </a:solidFill>
                <a:effectLst>
                  <a:outerShdw blurRad="38100" dist="38100" dir="2700000" algn="tl">
                    <a:srgbClr val="000000"/>
                  </a:outerShdw>
                </a:effectLst>
                <a:latin typeface="Arial (W1)" pitchFamily="34" charset="0"/>
              </a:rPr>
              <a:t>3 Types of Circular Intersections</a:t>
            </a:r>
          </a:p>
        </p:txBody>
      </p:sp>
      <p:sp>
        <p:nvSpPr>
          <p:cNvPr id="200707" name="Rectangle 3"/>
          <p:cNvSpPr>
            <a:spLocks noChangeArrowheads="1"/>
          </p:cNvSpPr>
          <p:nvPr/>
        </p:nvSpPr>
        <p:spPr bwMode="auto">
          <a:xfrm>
            <a:off x="0" y="1295400"/>
            <a:ext cx="9144000" cy="533400"/>
          </a:xfrm>
          <a:prstGeom prst="rect">
            <a:avLst/>
          </a:prstGeom>
          <a:noFill/>
          <a:ln w="9525">
            <a:noFill/>
            <a:miter lim="800000"/>
            <a:headEnd/>
            <a:tailEnd/>
          </a:ln>
          <a:effectLst/>
        </p:spPr>
        <p:txBody>
          <a:bodyPr lIns="92075" tIns="46038" rIns="92075" bIns="46038"/>
          <a:lstStyle/>
          <a:p>
            <a:pPr marL="1092200" lvl="1" indent="-285750" eaLnBrk="1" hangingPunct="1">
              <a:spcBef>
                <a:spcPct val="20000"/>
              </a:spcBef>
              <a:buClr>
                <a:schemeClr val="hlink"/>
              </a:buClr>
              <a:buSzPct val="70000"/>
              <a:buFont typeface="Monotype Sorts" pitchFamily="2" charset="2"/>
              <a:buChar char="l"/>
            </a:pPr>
            <a:r>
              <a:rPr lang="en-US" sz="2800" b="1">
                <a:effectLst>
                  <a:outerShdw blurRad="38100" dist="38100" dir="2700000" algn="tl">
                    <a:srgbClr val="000000"/>
                  </a:outerShdw>
                </a:effectLst>
                <a:latin typeface="Arial (W1)" pitchFamily="34" charset="0"/>
              </a:rPr>
              <a:t>Traffic Circle</a:t>
            </a:r>
          </a:p>
        </p:txBody>
      </p:sp>
      <p:sp>
        <p:nvSpPr>
          <p:cNvPr id="200717" name="Rectangle 13"/>
          <p:cNvSpPr>
            <a:spLocks noGrp="1" noChangeArrowheads="1"/>
          </p:cNvSpPr>
          <p:nvPr>
            <p:ph type="body" sz="half" idx="4294967295"/>
          </p:nvPr>
        </p:nvSpPr>
        <p:spPr bwMode="auto">
          <a:xfrm>
            <a:off x="609600" y="0"/>
            <a:ext cx="7239000" cy="609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marL="0" indent="0" algn="ctr">
              <a:buFont typeface="Wingdings" pitchFamily="2" charset="2"/>
              <a:buNone/>
            </a:pPr>
            <a:r>
              <a:rPr lang="en-US" sz="3600" b="1">
                <a:solidFill>
                  <a:srgbClr val="FFAD35"/>
                </a:solidFill>
                <a:latin typeface="Arial (W1)" pitchFamily="34" charset="0"/>
              </a:rPr>
              <a:t>Circular Intersections</a:t>
            </a:r>
          </a:p>
        </p:txBody>
      </p:sp>
      <p:pic>
        <p:nvPicPr>
          <p:cNvPr id="263177" name="Picture 25" descr="Columbus Circle"/>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2971800"/>
            <a:ext cx="4800600" cy="320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8" name="Rectangle 26"/>
          <p:cNvSpPr>
            <a:spLocks noChangeArrowheads="1"/>
          </p:cNvSpPr>
          <p:nvPr/>
        </p:nvSpPr>
        <p:spPr bwMode="auto">
          <a:xfrm>
            <a:off x="304800" y="3090863"/>
            <a:ext cx="4267200" cy="427037"/>
          </a:xfrm>
          <a:prstGeom prst="rect">
            <a:avLst/>
          </a:prstGeom>
          <a:solidFill>
            <a:schemeClr val="tx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algn="ctr"/>
            <a:r>
              <a:rPr lang="en-US" sz="2000">
                <a:solidFill>
                  <a:schemeClr val="bg1"/>
                </a:solidFill>
                <a:latin typeface="Arial (W1)" pitchFamily="34" charset="0"/>
              </a:rPr>
              <a:t>Columbus Circle – New York City</a:t>
            </a:r>
          </a:p>
        </p:txBody>
      </p:sp>
      <p:sp>
        <p:nvSpPr>
          <p:cNvPr id="200731" name="Rectangle 27"/>
          <p:cNvSpPr>
            <a:spLocks noChangeArrowheads="1"/>
          </p:cNvSpPr>
          <p:nvPr/>
        </p:nvSpPr>
        <p:spPr bwMode="auto">
          <a:xfrm>
            <a:off x="5029200" y="5791200"/>
            <a:ext cx="3962400" cy="427038"/>
          </a:xfrm>
          <a:prstGeom prst="rect">
            <a:avLst/>
          </a:prstGeom>
          <a:solidFill>
            <a:schemeClr val="tx1">
              <a:alpha val="50000"/>
            </a:schemeClr>
          </a:solidFill>
          <a:ln w="9525">
            <a:noFill/>
            <a:miter lim="800000"/>
            <a:headEnd/>
            <a:tailEnd/>
          </a:ln>
          <a:effectLst/>
        </p:spPr>
        <p:txBody>
          <a:bodyPr lIns="92075" tIns="46038" rIns="92075" bIns="46038"/>
          <a:lstStyle/>
          <a:p>
            <a:pPr algn="ctr"/>
            <a:r>
              <a:rPr lang="en-US" sz="2000">
                <a:solidFill>
                  <a:schemeClr val="bg1"/>
                </a:solidFill>
                <a:effectLst>
                  <a:outerShdw blurRad="38100" dist="38100" dir="2700000" algn="tl">
                    <a:srgbClr val="C0C0C0"/>
                  </a:outerShdw>
                </a:effectLst>
                <a:latin typeface="Arial (W1)" pitchFamily="34" charset="0"/>
              </a:rPr>
              <a:t>Market Square - Fayetteville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body" sz="half" idx="2"/>
          </p:nvPr>
        </p:nvSpPr>
        <p:spPr bwMode="auto">
          <a:xfrm>
            <a:off x="0" y="0"/>
            <a:ext cx="91440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Landscaping</a:t>
            </a:r>
          </a:p>
        </p:txBody>
      </p:sp>
      <p:pic>
        <p:nvPicPr>
          <p:cNvPr id="228360" name="Picture 8" descr="OIB Round About01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0" y="1143000"/>
            <a:ext cx="6705600" cy="5048250"/>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Ocean Isle, NC</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body" sz="half" idx="2"/>
          </p:nvPr>
        </p:nvSpPr>
        <p:spPr bwMode="auto">
          <a:xfrm>
            <a:off x="0" y="0"/>
            <a:ext cx="91440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Landscaping</a:t>
            </a:r>
          </a:p>
        </p:txBody>
      </p:sp>
      <p:pic>
        <p:nvPicPr>
          <p:cNvPr id="187398" name="Picture 6" descr="bloomington indiana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71600" y="1219200"/>
            <a:ext cx="7162800" cy="4619625"/>
          </a:xfrm>
          <a:prstGeom prst="rect">
            <a:avLst/>
          </a:prstGeom>
          <a:noFill/>
          <a:extLst>
            <a:ext uri="{909E8E84-426E-40DD-AFC4-6F175D3DCCD1}">
              <a14:hiddenFill xmlns:a14="http://schemas.microsoft.com/office/drawing/2010/main">
                <a:solidFill>
                  <a:srgbClr val="FFFFFF"/>
                </a:solidFill>
              </a14:hiddenFill>
            </a:ext>
          </a:extLst>
        </p:spPr>
      </p:pic>
      <p:sp>
        <p:nvSpPr>
          <p:cNvPr id="187399" name="Text Box 7"/>
          <p:cNvSpPr txBox="1">
            <a:spLocks noChangeArrowheads="1"/>
          </p:cNvSpPr>
          <p:nvPr/>
        </p:nvSpPr>
        <p:spPr bwMode="auto">
          <a:xfrm>
            <a:off x="7848600" y="6583363"/>
            <a:ext cx="12954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900" b="1">
                <a:solidFill>
                  <a:schemeClr val="folHlink"/>
                </a:solidFill>
                <a:latin typeface="Tahoma" pitchFamily="34" charset="0"/>
                <a:cs typeface="Times New Roman" pitchFamily="18" charset="0"/>
              </a:rPr>
              <a:t>Bloomington, IN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body" sz="half" idx="2"/>
          </p:nvPr>
        </p:nvSpPr>
        <p:spPr bwMode="auto">
          <a:xfrm>
            <a:off x="0" y="0"/>
            <a:ext cx="91440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Landscaping</a:t>
            </a:r>
          </a:p>
        </p:txBody>
      </p:sp>
      <p:pic>
        <p:nvPicPr>
          <p:cNvPr id="240648" name="Picture 8" descr="UFO Roundabout"/>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95400" y="1295400"/>
            <a:ext cx="7239000" cy="4876800"/>
          </a:xfrm>
          <a:prstGeom prst="rect">
            <a:avLst/>
          </a:prstGeom>
          <a:noFill/>
          <a:extLst>
            <a:ext uri="{909E8E84-426E-40DD-AFC4-6F175D3DCCD1}">
              <a14:hiddenFill xmlns:a14="http://schemas.microsoft.com/office/drawing/2010/main">
                <a:solidFill>
                  <a:srgbClr val="FFFFFF"/>
                </a:solidFill>
              </a14:hiddenFill>
            </a:ext>
          </a:extLst>
        </p:spPr>
      </p:pic>
      <p:sp>
        <p:nvSpPr>
          <p:cNvPr id="240649" name="Rectangle 9"/>
          <p:cNvSpPr>
            <a:spLocks noChangeArrowheads="1"/>
          </p:cNvSpPr>
          <p:nvPr/>
        </p:nvSpPr>
        <p:spPr bwMode="auto">
          <a:xfrm>
            <a:off x="7467600" y="6583363"/>
            <a:ext cx="16764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sz="900" b="1">
                <a:solidFill>
                  <a:schemeClr val="folHlink"/>
                </a:solidFill>
                <a:latin typeface="Tahoma" pitchFamily="34" charset="0"/>
                <a:cs typeface="Times New Roman" pitchFamily="18" charset="0"/>
              </a:rPr>
              <a:t>Houten, the Netherlands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1" name="Rectangle 1029"/>
          <p:cNvSpPr>
            <a:spLocks noChangeArrowheads="1"/>
          </p:cNvSpPr>
          <p:nvPr/>
        </p:nvSpPr>
        <p:spPr bwMode="auto">
          <a:xfrm>
            <a:off x="990600" y="3276600"/>
            <a:ext cx="74676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eaLnBrk="1" hangingPunct="1">
              <a:spcBef>
                <a:spcPct val="20000"/>
              </a:spcBef>
              <a:buClr>
                <a:schemeClr val="hlink"/>
              </a:buClr>
              <a:buSzPct val="70000"/>
              <a:buFont typeface="Monotype Sorts" pitchFamily="2" charset="2"/>
              <a:buChar char="l"/>
            </a:pPr>
            <a:r>
              <a:rPr lang="en-US" sz="2800">
                <a:effectLst>
                  <a:outerShdw blurRad="38100" dist="38100" dir="2700000" algn="tl">
                    <a:srgbClr val="000000"/>
                  </a:outerShdw>
                </a:effectLst>
                <a:latin typeface="Arial (W1)" pitchFamily="34" charset="0"/>
              </a:rPr>
              <a:t>Driver Expectation</a:t>
            </a:r>
          </a:p>
          <a:p>
            <a:pPr marL="342900" indent="-342900" eaLnBrk="1" hangingPunct="1">
              <a:spcBef>
                <a:spcPct val="20000"/>
              </a:spcBef>
              <a:buClr>
                <a:schemeClr val="hlink"/>
              </a:buClr>
              <a:buSzPct val="70000"/>
              <a:buFont typeface="Monotype Sorts" pitchFamily="2" charset="2"/>
              <a:buChar char="l"/>
            </a:pPr>
            <a:r>
              <a:rPr lang="en-US" sz="2800">
                <a:effectLst>
                  <a:outerShdw blurRad="38100" dist="38100" dir="2700000" algn="tl">
                    <a:srgbClr val="000000"/>
                  </a:outerShdw>
                </a:effectLst>
                <a:latin typeface="Arial (W1)" pitchFamily="34" charset="0"/>
              </a:rPr>
              <a:t>Large Trucks</a:t>
            </a:r>
          </a:p>
          <a:p>
            <a:pPr marL="342900" indent="-342900" eaLnBrk="1" hangingPunct="1">
              <a:spcBef>
                <a:spcPct val="20000"/>
              </a:spcBef>
              <a:buClr>
                <a:schemeClr val="hlink"/>
              </a:buClr>
              <a:buSzPct val="70000"/>
              <a:buFont typeface="Monotype Sorts" pitchFamily="2" charset="2"/>
              <a:buChar char="l"/>
            </a:pPr>
            <a:r>
              <a:rPr lang="en-US" sz="2800">
                <a:effectLst>
                  <a:outerShdw blurRad="38100" dist="38100" dir="2700000" algn="tl">
                    <a:srgbClr val="000000"/>
                  </a:outerShdw>
                </a:effectLst>
                <a:latin typeface="Arial (W1)" pitchFamily="34" charset="0"/>
              </a:rPr>
              <a:t>Cost and Maintenance</a:t>
            </a:r>
          </a:p>
          <a:p>
            <a:pPr marL="342900" indent="-342900" eaLnBrk="1" hangingPunct="1">
              <a:spcBef>
                <a:spcPct val="20000"/>
              </a:spcBef>
              <a:buClr>
                <a:schemeClr val="hlink"/>
              </a:buClr>
              <a:buSzPct val="70000"/>
              <a:buFont typeface="Monotype Sorts" pitchFamily="2" charset="2"/>
              <a:buChar char="l"/>
            </a:pPr>
            <a:r>
              <a:rPr lang="en-US" sz="2800">
                <a:effectLst>
                  <a:outerShdw blurRad="38100" dist="38100" dir="2700000" algn="tl">
                    <a:srgbClr val="000000"/>
                  </a:outerShdw>
                </a:effectLst>
                <a:latin typeface="Arial (W1)" pitchFamily="34" charset="0"/>
              </a:rPr>
              <a:t>Emergency Vehicle Access</a:t>
            </a:r>
          </a:p>
        </p:txBody>
      </p:sp>
      <p:sp>
        <p:nvSpPr>
          <p:cNvPr id="188423" name="Text Box 1031"/>
          <p:cNvSpPr txBox="1">
            <a:spLocks noChangeArrowheads="1"/>
          </p:cNvSpPr>
          <p:nvPr/>
        </p:nvSpPr>
        <p:spPr bwMode="auto">
          <a:xfrm>
            <a:off x="609600" y="1143000"/>
            <a:ext cx="8382000" cy="1800225"/>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a:latin typeface="Arial" pitchFamily="34" charset="0"/>
              </a:rPr>
              <a:t>When a roundabout is recommended for an intersection there typically is some public resistance. Some of the complaints and questions we frequently hear/deal with: </a:t>
            </a:r>
            <a:endParaRPr lang="en-US" sz="2800" b="1">
              <a:effectLst>
                <a:outerShdw blurRad="38100" dist="38100" dir="2700000" algn="tl">
                  <a:srgbClr val="000000"/>
                </a:outerShdw>
              </a:effectLst>
              <a:latin typeface="Arial" pitchFamily="34" charset="0"/>
            </a:endParaRPr>
          </a:p>
        </p:txBody>
      </p:sp>
      <p:sp>
        <p:nvSpPr>
          <p:cNvPr id="188424" name="Text Box 1032"/>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Common Concerns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1026"/>
          <p:cNvSpPr>
            <a:spLocks noGrp="1" noChangeArrowheads="1"/>
          </p:cNvSpPr>
          <p:nvPr>
            <p:ph type="body" sz="half" idx="2"/>
          </p:nvPr>
        </p:nvSpPr>
        <p:spPr bwMode="auto">
          <a:xfrm>
            <a:off x="0" y="0"/>
            <a:ext cx="91440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Driver Expectations</a:t>
            </a:r>
          </a:p>
        </p:txBody>
      </p:sp>
      <p:pic>
        <p:nvPicPr>
          <p:cNvPr id="190470" name="Picture 1030" descr="closehom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371600"/>
            <a:ext cx="9144000" cy="42814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6" name="Picture 4" descr="98-2-11-l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0600" y="1219200"/>
            <a:ext cx="7696200" cy="5129213"/>
          </a:xfrm>
          <a:prstGeom prst="rect">
            <a:avLst/>
          </a:prstGeom>
          <a:noFill/>
          <a:extLst>
            <a:ext uri="{909E8E84-426E-40DD-AFC4-6F175D3DCCD1}">
              <a14:hiddenFill xmlns:a14="http://schemas.microsoft.com/office/drawing/2010/main">
                <a:solidFill>
                  <a:srgbClr val="FFFFFF"/>
                </a:solidFill>
              </a14:hiddenFill>
            </a:ext>
          </a:extLst>
        </p:spPr>
      </p:pic>
      <p:sp>
        <p:nvSpPr>
          <p:cNvPr id="253957" name="Text Box 5"/>
          <p:cNvSpPr txBox="1">
            <a:spLocks noChangeArrowheads="1"/>
          </p:cNvSpPr>
          <p:nvPr/>
        </p:nvSpPr>
        <p:spPr bwMode="auto">
          <a:xfrm>
            <a:off x="6096000" y="6629400"/>
            <a:ext cx="3048000" cy="2286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1" hangingPunct="1">
              <a:spcBef>
                <a:spcPct val="50000"/>
              </a:spcBef>
            </a:pPr>
            <a:r>
              <a:rPr lang="en-US" sz="900" b="1">
                <a:solidFill>
                  <a:schemeClr val="folHlink"/>
                </a:solidFill>
                <a:latin typeface="Tahoma" pitchFamily="34" charset="0"/>
                <a:cs typeface="Times New Roman" pitchFamily="18" charset="0"/>
              </a:rPr>
              <a:t>PHOTOGRAPHY SOURCE: Lee Rodegerdts</a:t>
            </a:r>
          </a:p>
        </p:txBody>
      </p:sp>
      <p:sp>
        <p:nvSpPr>
          <p:cNvPr id="253959" name="Text Box 7"/>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Large Trucks</a:t>
            </a:r>
          </a:p>
        </p:txBody>
      </p:sp>
    </p:spTree>
  </p:cSld>
  <p:clrMapOvr>
    <a:masterClrMapping/>
  </p:clrMapOvr>
  <p:transition advTm="17797"/>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ChangeArrowheads="1"/>
          </p:cNvSpPr>
          <p:nvPr/>
        </p:nvSpPr>
        <p:spPr bwMode="auto">
          <a:xfrm>
            <a:off x="1066800" y="990600"/>
            <a:ext cx="73914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eaLnBrk="1" hangingPunct="1">
              <a:spcBef>
                <a:spcPct val="20000"/>
              </a:spcBef>
              <a:buClr>
                <a:schemeClr val="hlink"/>
              </a:buClr>
              <a:buSzPct val="70000"/>
              <a:buFont typeface="Monotype Sorts" pitchFamily="2" charset="2"/>
              <a:buChar char="l"/>
            </a:pPr>
            <a:r>
              <a:rPr lang="en-US" sz="2800">
                <a:effectLst>
                  <a:outerShdw blurRad="38100" dist="38100" dir="2700000" algn="tl">
                    <a:srgbClr val="000000"/>
                  </a:outerShdw>
                </a:effectLst>
                <a:latin typeface="Arial (W1)" pitchFamily="34" charset="0"/>
              </a:rPr>
              <a:t>Average Roundabout construction costs about $400,000</a:t>
            </a:r>
          </a:p>
          <a:p>
            <a:pPr marL="342900" indent="-342900" eaLnBrk="1" hangingPunct="1">
              <a:spcBef>
                <a:spcPct val="20000"/>
              </a:spcBef>
              <a:buClr>
                <a:schemeClr val="hlink"/>
              </a:buClr>
              <a:buSzPct val="70000"/>
              <a:buFont typeface="Monotype Sorts" pitchFamily="2" charset="2"/>
              <a:buChar char="l"/>
            </a:pPr>
            <a:r>
              <a:rPr lang="en-US" sz="2800">
                <a:effectLst>
                  <a:outerShdw blurRad="38100" dist="38100" dir="2700000" algn="tl">
                    <a:srgbClr val="000000"/>
                  </a:outerShdw>
                </a:effectLst>
                <a:latin typeface="Arial (W1)" pitchFamily="34" charset="0"/>
              </a:rPr>
              <a:t>Maintenance is minimal (mostly mowing any additional landscaping is done by others)</a:t>
            </a:r>
          </a:p>
          <a:p>
            <a:pPr marL="342900" indent="-342900" eaLnBrk="1" hangingPunct="1">
              <a:spcBef>
                <a:spcPct val="20000"/>
              </a:spcBef>
              <a:buClr>
                <a:schemeClr val="hlink"/>
              </a:buClr>
              <a:buSzPct val="70000"/>
              <a:buFont typeface="Monotype Sorts" pitchFamily="2" charset="2"/>
              <a:buChar char="l"/>
            </a:pPr>
            <a:r>
              <a:rPr lang="en-US" sz="2800">
                <a:effectLst>
                  <a:outerShdw blurRad="38100" dist="38100" dir="2700000" algn="tl">
                    <a:srgbClr val="000000"/>
                  </a:outerShdw>
                </a:effectLst>
                <a:latin typeface="Arial (W1)" pitchFamily="34" charset="0"/>
              </a:rPr>
              <a:t>Signalized intersection costs are about $100,000</a:t>
            </a:r>
          </a:p>
          <a:p>
            <a:pPr marL="342900" indent="-342900" eaLnBrk="1" hangingPunct="1">
              <a:spcBef>
                <a:spcPct val="20000"/>
              </a:spcBef>
              <a:buClr>
                <a:schemeClr val="hlink"/>
              </a:buClr>
              <a:buSzPct val="70000"/>
              <a:buFont typeface="Monotype Sorts" pitchFamily="2" charset="2"/>
              <a:buChar char="l"/>
            </a:pPr>
            <a:r>
              <a:rPr lang="en-US" sz="2800">
                <a:effectLst>
                  <a:outerShdw blurRad="38100" dist="38100" dir="2700000" algn="tl">
                    <a:srgbClr val="000000"/>
                  </a:outerShdw>
                </a:effectLst>
                <a:latin typeface="Arial (W1)" pitchFamily="34" charset="0"/>
              </a:rPr>
              <a:t>Signal maintenance costs are about </a:t>
            </a:r>
            <a:br>
              <a:rPr lang="en-US" sz="2800">
                <a:effectLst>
                  <a:outerShdw blurRad="38100" dist="38100" dir="2700000" algn="tl">
                    <a:srgbClr val="000000"/>
                  </a:outerShdw>
                </a:effectLst>
                <a:latin typeface="Arial (W1)" pitchFamily="34" charset="0"/>
              </a:rPr>
            </a:br>
            <a:r>
              <a:rPr lang="en-US" sz="2800">
                <a:effectLst>
                  <a:outerShdw blurRad="38100" dist="38100" dir="2700000" algn="tl">
                    <a:srgbClr val="000000"/>
                  </a:outerShdw>
                </a:effectLst>
                <a:latin typeface="Arial (W1)" pitchFamily="34" charset="0"/>
              </a:rPr>
              <a:t>$3,000-5,000 annually</a:t>
            </a:r>
          </a:p>
          <a:p>
            <a:pPr marL="342900" indent="-342900" eaLnBrk="1" hangingPunct="1">
              <a:spcBef>
                <a:spcPct val="20000"/>
              </a:spcBef>
              <a:buClr>
                <a:schemeClr val="hlink"/>
              </a:buClr>
              <a:buSzPct val="70000"/>
              <a:buFont typeface="Monotype Sorts" pitchFamily="2" charset="2"/>
              <a:buChar char="l"/>
            </a:pPr>
            <a:r>
              <a:rPr lang="en-US" sz="2800">
                <a:effectLst>
                  <a:outerShdw blurRad="38100" dist="38100" dir="2700000" algn="tl">
                    <a:srgbClr val="000000"/>
                  </a:outerShdw>
                </a:effectLst>
                <a:latin typeface="Arial (W1)" pitchFamily="34" charset="0"/>
              </a:rPr>
              <a:t>Construction of turn lanes is about $75,000-$150,000</a:t>
            </a:r>
          </a:p>
        </p:txBody>
      </p:sp>
      <p:sp>
        <p:nvSpPr>
          <p:cNvPr id="182278" name="Rectangle 6"/>
          <p:cNvSpPr>
            <a:spLocks noChangeArrowheads="1"/>
          </p:cNvSpPr>
          <p:nvPr/>
        </p:nvSpPr>
        <p:spPr bwMode="auto">
          <a:xfrm>
            <a:off x="0" y="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AD35"/>
                </a:solidFill>
                <a:effectLst>
                  <a:outerShdw blurRad="38100" dist="38100" dir="2700000" algn="tl">
                    <a:srgbClr val="000000"/>
                  </a:outerShdw>
                </a:effectLst>
                <a:latin typeface="Arial (W1)" pitchFamily="34" charset="0"/>
              </a:rPr>
              <a:t>Intersection Costs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4" name="Text Box 4"/>
          <p:cNvSpPr txBox="1">
            <a:spLocks noChangeArrowheads="1"/>
          </p:cNvSpPr>
          <p:nvPr/>
        </p:nvSpPr>
        <p:spPr bwMode="auto">
          <a:xfrm>
            <a:off x="6705600" y="6629400"/>
            <a:ext cx="2438400" cy="2286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1" hangingPunct="1">
              <a:spcBef>
                <a:spcPct val="50000"/>
              </a:spcBef>
            </a:pPr>
            <a:r>
              <a:rPr lang="en-US" sz="900" b="1">
                <a:solidFill>
                  <a:schemeClr val="folHlink"/>
                </a:solidFill>
                <a:latin typeface="Tahoma" pitchFamily="34" charset="0"/>
                <a:cs typeface="Times New Roman" pitchFamily="18" charset="0"/>
              </a:rPr>
              <a:t>PHOTOGRAPHY SOURCE: Brian Walsh</a:t>
            </a:r>
          </a:p>
        </p:txBody>
      </p:sp>
      <p:pic>
        <p:nvPicPr>
          <p:cNvPr id="256005" name="Picture 5" descr="FireTruck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19200" y="1143000"/>
            <a:ext cx="7315200" cy="5021263"/>
          </a:xfrm>
          <a:prstGeom prst="rect">
            <a:avLst/>
          </a:prstGeom>
          <a:noFill/>
          <a:extLst>
            <a:ext uri="{909E8E84-426E-40DD-AFC4-6F175D3DCCD1}">
              <a14:hiddenFill xmlns:a14="http://schemas.microsoft.com/office/drawing/2010/main">
                <a:solidFill>
                  <a:srgbClr val="FFFFFF"/>
                </a:solidFill>
              </a14:hiddenFill>
            </a:ext>
          </a:extLst>
        </p:spPr>
      </p:pic>
      <p:sp>
        <p:nvSpPr>
          <p:cNvPr id="256007" name="Text Box 7"/>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Emergency Vehicles</a:t>
            </a:r>
          </a:p>
        </p:txBody>
      </p:sp>
    </p:spTree>
  </p:cSld>
  <p:clrMapOvr>
    <a:masterClrMapping/>
  </p:clrMapOvr>
  <p:transition advTm="39531"/>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ChangeArrowheads="1"/>
          </p:cNvSpPr>
          <p:nvPr/>
        </p:nvSpPr>
        <p:spPr bwMode="auto">
          <a:xfrm>
            <a:off x="762000" y="1600200"/>
            <a:ext cx="80772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eaLnBrk="1" hangingPunct="1">
              <a:lnSpc>
                <a:spcPct val="80000"/>
              </a:lnSpc>
              <a:spcBef>
                <a:spcPct val="20000"/>
              </a:spcBef>
              <a:spcAft>
                <a:spcPct val="30000"/>
              </a:spcAft>
              <a:buClr>
                <a:schemeClr val="hlink"/>
              </a:buClr>
              <a:buSzPct val="70000"/>
              <a:buFont typeface="Monotype Sorts" pitchFamily="2" charset="2"/>
              <a:buChar char="l"/>
            </a:pPr>
            <a:r>
              <a:rPr lang="en-US" sz="2800" dirty="0" smtClean="0">
                <a:effectLst>
                  <a:outerShdw blurRad="38100" dist="38100" dir="2700000" algn="tl">
                    <a:srgbClr val="000000"/>
                  </a:outerShdw>
                </a:effectLst>
                <a:latin typeface="Arial (W1)" pitchFamily="34" charset="0"/>
              </a:rPr>
              <a:t>There are over 200 roundabouts in the State, about half on the State road system</a:t>
            </a:r>
          </a:p>
          <a:p>
            <a:pPr marL="342900" indent="-342900" eaLnBrk="1" hangingPunct="1">
              <a:lnSpc>
                <a:spcPct val="80000"/>
              </a:lnSpc>
              <a:spcBef>
                <a:spcPct val="20000"/>
              </a:spcBef>
              <a:spcAft>
                <a:spcPct val="30000"/>
              </a:spcAft>
              <a:buClr>
                <a:schemeClr val="hlink"/>
              </a:buClr>
              <a:buSzPct val="70000"/>
              <a:buFont typeface="Monotype Sorts" pitchFamily="2" charset="2"/>
              <a:buChar char="l"/>
            </a:pPr>
            <a:r>
              <a:rPr lang="en-US" sz="2800" dirty="0" smtClean="0">
                <a:effectLst>
                  <a:outerShdw blurRad="38100" dist="38100" dir="2700000" algn="tl">
                    <a:srgbClr val="000000"/>
                  </a:outerShdw>
                </a:effectLst>
                <a:latin typeface="Arial (W1)" pitchFamily="34" charset="0"/>
              </a:rPr>
              <a:t>The </a:t>
            </a:r>
            <a:r>
              <a:rPr lang="en-US" sz="2800" dirty="0">
                <a:effectLst>
                  <a:outerShdw blurRad="38100" dist="38100" dir="2700000" algn="tl">
                    <a:srgbClr val="000000"/>
                  </a:outerShdw>
                </a:effectLst>
                <a:latin typeface="Arial (W1)" pitchFamily="34" charset="0"/>
              </a:rPr>
              <a:t>majority of the roundabouts in the State are single lane with four approaches</a:t>
            </a:r>
          </a:p>
          <a:p>
            <a:pPr marL="342900" indent="-342900" eaLnBrk="1" hangingPunct="1">
              <a:lnSpc>
                <a:spcPct val="80000"/>
              </a:lnSpc>
              <a:spcBef>
                <a:spcPct val="20000"/>
              </a:spcBef>
              <a:spcAft>
                <a:spcPct val="30000"/>
              </a:spcAft>
              <a:buClr>
                <a:schemeClr val="hlink"/>
              </a:buClr>
              <a:buSzPct val="70000"/>
              <a:buFont typeface="Monotype Sorts" pitchFamily="2" charset="2"/>
              <a:buChar char="l"/>
            </a:pPr>
            <a:r>
              <a:rPr lang="en-US" sz="2800" dirty="0">
                <a:effectLst>
                  <a:outerShdw blurRad="38100" dist="38100" dir="2700000" algn="tl">
                    <a:srgbClr val="000000"/>
                  </a:outerShdw>
                </a:effectLst>
                <a:latin typeface="Arial (W1)" pitchFamily="34" charset="0"/>
              </a:rPr>
              <a:t>Multilane roundabouts are becoming more acceptable </a:t>
            </a:r>
          </a:p>
          <a:p>
            <a:pPr marL="342900" indent="-342900" eaLnBrk="1" hangingPunct="1">
              <a:lnSpc>
                <a:spcPct val="80000"/>
              </a:lnSpc>
              <a:spcBef>
                <a:spcPct val="20000"/>
              </a:spcBef>
              <a:spcAft>
                <a:spcPct val="30000"/>
              </a:spcAft>
              <a:buClr>
                <a:schemeClr val="hlink"/>
              </a:buClr>
              <a:buSzPct val="70000"/>
              <a:buFont typeface="Monotype Sorts" pitchFamily="2" charset="2"/>
              <a:buChar char="l"/>
            </a:pPr>
            <a:r>
              <a:rPr lang="en-US" sz="2800" dirty="0">
                <a:effectLst>
                  <a:outerShdw blurRad="38100" dist="38100" dir="2700000" algn="tl">
                    <a:srgbClr val="000000"/>
                  </a:outerShdw>
                </a:effectLst>
                <a:latin typeface="Arial (W1)" pitchFamily="34" charset="0"/>
              </a:rPr>
              <a:t>Downtown areas</a:t>
            </a:r>
          </a:p>
          <a:p>
            <a:pPr marL="342900" indent="-342900" eaLnBrk="1" hangingPunct="1">
              <a:lnSpc>
                <a:spcPct val="80000"/>
              </a:lnSpc>
              <a:spcBef>
                <a:spcPct val="20000"/>
              </a:spcBef>
              <a:spcAft>
                <a:spcPct val="30000"/>
              </a:spcAft>
              <a:buClr>
                <a:schemeClr val="hlink"/>
              </a:buClr>
              <a:buSzPct val="70000"/>
              <a:buFont typeface="Monotype Sorts" pitchFamily="2" charset="2"/>
              <a:buChar char="l"/>
            </a:pPr>
            <a:r>
              <a:rPr lang="en-US" sz="2800" dirty="0">
                <a:effectLst>
                  <a:outerShdw blurRad="38100" dist="38100" dir="2700000" algn="tl">
                    <a:srgbClr val="000000"/>
                  </a:outerShdw>
                </a:effectLst>
                <a:latin typeface="Arial (W1)" pitchFamily="34" charset="0"/>
              </a:rPr>
              <a:t>Interchange ramps</a:t>
            </a:r>
          </a:p>
          <a:p>
            <a:pPr marL="342900" indent="-342900" eaLnBrk="1" hangingPunct="1">
              <a:lnSpc>
                <a:spcPct val="80000"/>
              </a:lnSpc>
              <a:spcBef>
                <a:spcPct val="20000"/>
              </a:spcBef>
              <a:spcAft>
                <a:spcPct val="30000"/>
              </a:spcAft>
              <a:buClr>
                <a:schemeClr val="hlink"/>
              </a:buClr>
              <a:buSzPct val="70000"/>
              <a:buFont typeface="Monotype Sorts" pitchFamily="2" charset="2"/>
              <a:buChar char="l"/>
            </a:pPr>
            <a:r>
              <a:rPr lang="en-US" sz="2800" dirty="0">
                <a:effectLst>
                  <a:outerShdw blurRad="38100" dist="38100" dir="2700000" algn="tl">
                    <a:srgbClr val="000000"/>
                  </a:outerShdw>
                </a:effectLst>
                <a:latin typeface="Arial (W1)" pitchFamily="34" charset="0"/>
              </a:rPr>
              <a:t>Each of the State’s 14 Transportation Divisions has at least one roundabout in operation or under construction</a:t>
            </a:r>
          </a:p>
        </p:txBody>
      </p:sp>
      <p:sp>
        <p:nvSpPr>
          <p:cNvPr id="173062" name="Rectangle 6"/>
          <p:cNvSpPr>
            <a:spLocks noGrp="1" noChangeArrowheads="1"/>
          </p:cNvSpPr>
          <p:nvPr>
            <p:ph type="body" sz="half" idx="2"/>
          </p:nvPr>
        </p:nvSpPr>
        <p:spPr bwMode="auto">
          <a:xfrm>
            <a:off x="0" y="0"/>
            <a:ext cx="91440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North Carolina </a:t>
            </a:r>
            <a:br>
              <a:rPr lang="en-US" sz="3600" b="1">
                <a:solidFill>
                  <a:srgbClr val="FFAD35"/>
                </a:solidFill>
                <a:latin typeface="Arial (W1)" pitchFamily="34" charset="0"/>
              </a:rPr>
            </a:br>
            <a:r>
              <a:rPr lang="en-US" sz="3600" b="1">
                <a:solidFill>
                  <a:srgbClr val="FFAD35"/>
                </a:solidFill>
                <a:latin typeface="Arial (W1)" pitchFamily="34" charset="0"/>
              </a:rPr>
              <a:t>Roundabout Trends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0" name="Picture 10" descr="image_map"/>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8200" y="990600"/>
            <a:ext cx="8153400" cy="5413375"/>
          </a:xfrm>
          <a:prstGeom prst="rect">
            <a:avLst/>
          </a:prstGeom>
          <a:noFill/>
          <a:extLst>
            <a:ext uri="{909E8E84-426E-40DD-AFC4-6F175D3DCCD1}">
              <a14:hiddenFill xmlns:a14="http://schemas.microsoft.com/office/drawing/2010/main">
                <a:solidFill>
                  <a:srgbClr val="FFFFFF"/>
                </a:solidFill>
              </a14:hiddenFill>
            </a:ext>
          </a:extLst>
        </p:spPr>
      </p:pic>
      <p:sp>
        <p:nvSpPr>
          <p:cNvPr id="184323" name="Text Box 3"/>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North Carolina Roundabouts</a:t>
            </a:r>
          </a:p>
        </p:txBody>
      </p:sp>
      <p:sp>
        <p:nvSpPr>
          <p:cNvPr id="184331" name="Text Box 11"/>
          <p:cNvSpPr txBox="1">
            <a:spLocks noChangeArrowheads="1"/>
          </p:cNvSpPr>
          <p:nvPr/>
        </p:nvSpPr>
        <p:spPr bwMode="auto">
          <a:xfrm>
            <a:off x="3886200" y="6629400"/>
            <a:ext cx="5257800" cy="2286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1" hangingPunct="1">
              <a:spcBef>
                <a:spcPct val="50000"/>
              </a:spcBef>
            </a:pPr>
            <a:r>
              <a:rPr lang="en-US" sz="900" b="1">
                <a:solidFill>
                  <a:schemeClr val="folHlink"/>
                </a:solidFill>
                <a:latin typeface="Tahoma" pitchFamily="34" charset="0"/>
                <a:cs typeface="Times New Roman" pitchFamily="18" charset="0"/>
              </a:rPr>
              <a:t>Inventory as of August 2010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5" name="Rectangle 5"/>
          <p:cNvSpPr>
            <a:spLocks noChangeArrowheads="1"/>
          </p:cNvSpPr>
          <p:nvPr/>
        </p:nvSpPr>
        <p:spPr bwMode="auto">
          <a:xfrm>
            <a:off x="609600" y="685800"/>
            <a:ext cx="8534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eaLnBrk="1" hangingPunct="1">
              <a:spcBef>
                <a:spcPct val="20000"/>
              </a:spcBef>
              <a:buClr>
                <a:schemeClr val="hlink"/>
              </a:buClr>
              <a:buSzPct val="70000"/>
              <a:buFont typeface="Wingdings" pitchFamily="2" charset="2"/>
              <a:buNone/>
            </a:pPr>
            <a:r>
              <a:rPr lang="en-US" sz="2800">
                <a:solidFill>
                  <a:schemeClr val="tx2"/>
                </a:solidFill>
                <a:effectLst>
                  <a:outerShdw blurRad="38100" dist="38100" dir="2700000" algn="tl">
                    <a:srgbClr val="000000"/>
                  </a:outerShdw>
                </a:effectLst>
                <a:latin typeface="Arial (W1)" pitchFamily="34" charset="0"/>
              </a:rPr>
              <a:t>3 Types of Circular Intersections</a:t>
            </a:r>
          </a:p>
        </p:txBody>
      </p:sp>
      <p:sp>
        <p:nvSpPr>
          <p:cNvPr id="168966" name="Rectangle 6"/>
          <p:cNvSpPr>
            <a:spLocks noChangeArrowheads="1"/>
          </p:cNvSpPr>
          <p:nvPr/>
        </p:nvSpPr>
        <p:spPr bwMode="auto">
          <a:xfrm>
            <a:off x="0" y="1295400"/>
            <a:ext cx="9144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eaLnBrk="1" hangingPunct="1">
              <a:spcBef>
                <a:spcPct val="20000"/>
              </a:spcBef>
              <a:buClr>
                <a:schemeClr val="tx2"/>
              </a:buClr>
              <a:buSzPct val="70000"/>
              <a:buFont typeface="Monotype Sorts" pitchFamily="2" charset="2"/>
              <a:buChar char="l"/>
            </a:pPr>
            <a:r>
              <a:rPr lang="en-US" sz="2800">
                <a:solidFill>
                  <a:srgbClr val="B2B2B2"/>
                </a:solidFill>
                <a:latin typeface="Arial (W1)" pitchFamily="34" charset="0"/>
              </a:rPr>
              <a:t>Traffic Circle</a:t>
            </a:r>
          </a:p>
        </p:txBody>
      </p:sp>
      <p:sp>
        <p:nvSpPr>
          <p:cNvPr id="168967" name="Rectangle 7"/>
          <p:cNvSpPr>
            <a:spLocks noChangeArrowheads="1"/>
          </p:cNvSpPr>
          <p:nvPr/>
        </p:nvSpPr>
        <p:spPr bwMode="auto">
          <a:xfrm>
            <a:off x="0" y="1905000"/>
            <a:ext cx="9144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eaLnBrk="1" hangingPunct="1">
              <a:spcBef>
                <a:spcPct val="20000"/>
              </a:spcBef>
              <a:buClr>
                <a:schemeClr val="hlink"/>
              </a:buClr>
              <a:buSzPct val="70000"/>
              <a:buFont typeface="Monotype Sorts" pitchFamily="2" charset="2"/>
              <a:buChar char="l"/>
            </a:pPr>
            <a:r>
              <a:rPr lang="en-US" sz="2800" b="1">
                <a:effectLst>
                  <a:outerShdw blurRad="38100" dist="38100" dir="2700000" algn="tl">
                    <a:srgbClr val="000000"/>
                  </a:outerShdw>
                </a:effectLst>
                <a:latin typeface="Arial (W1)" pitchFamily="34" charset="0"/>
              </a:rPr>
              <a:t>Traffic Calming Intersection</a:t>
            </a:r>
          </a:p>
        </p:txBody>
      </p:sp>
      <p:sp>
        <p:nvSpPr>
          <p:cNvPr id="168976" name="Rectangle 16"/>
          <p:cNvSpPr>
            <a:spLocks noGrp="1" noChangeArrowheads="1"/>
          </p:cNvSpPr>
          <p:nvPr>
            <p:ph type="body" sz="half" idx="2"/>
          </p:nvPr>
        </p:nvSpPr>
        <p:spPr bwMode="auto">
          <a:xfrm>
            <a:off x="609600" y="0"/>
            <a:ext cx="7239000" cy="609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Circular Intersections</a:t>
            </a:r>
          </a:p>
        </p:txBody>
      </p:sp>
      <p:pic>
        <p:nvPicPr>
          <p:cNvPr id="168985" name="Picture 25" descr="Durham-TCCircle-radioactiv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2971800"/>
            <a:ext cx="4800600" cy="3198813"/>
          </a:xfrm>
          <a:prstGeom prst="rect">
            <a:avLst/>
          </a:prstGeom>
          <a:noFill/>
          <a:extLst>
            <a:ext uri="{909E8E84-426E-40DD-AFC4-6F175D3DCCD1}">
              <a14:hiddenFill xmlns:a14="http://schemas.microsoft.com/office/drawing/2010/main">
                <a:solidFill>
                  <a:srgbClr val="FFFFFF"/>
                </a:solidFill>
              </a14:hiddenFill>
            </a:ext>
          </a:extLst>
        </p:spPr>
      </p:pic>
      <p:pic>
        <p:nvPicPr>
          <p:cNvPr id="168986" name="Picture 26" descr="Durham-TCCircle-Laundry"/>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00600" y="2959100"/>
            <a:ext cx="4343400" cy="3254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5107" name="Group 3"/>
          <p:cNvGrpSpPr>
            <a:grpSpLocks/>
          </p:cNvGrpSpPr>
          <p:nvPr/>
        </p:nvGrpSpPr>
        <p:grpSpPr bwMode="auto">
          <a:xfrm>
            <a:off x="1600200" y="1295400"/>
            <a:ext cx="6653213" cy="4876800"/>
            <a:chOff x="960" y="768"/>
            <a:chExt cx="4191" cy="3060"/>
          </a:xfrm>
        </p:grpSpPr>
        <p:pic>
          <p:nvPicPr>
            <p:cNvPr id="175108" name="Picture 4" descr="clemmons-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60" y="768"/>
              <a:ext cx="4176" cy="3060"/>
            </a:xfrm>
            <a:prstGeom prst="rect">
              <a:avLst/>
            </a:prstGeom>
            <a:noFill/>
            <a:extLst>
              <a:ext uri="{909E8E84-426E-40DD-AFC4-6F175D3DCCD1}">
                <a14:hiddenFill xmlns:a14="http://schemas.microsoft.com/office/drawing/2010/main">
                  <a:solidFill>
                    <a:srgbClr val="FFFFFF"/>
                  </a:solidFill>
                </a14:hiddenFill>
              </a:ext>
            </a:extLst>
          </p:spPr>
        </p:pic>
        <p:sp>
          <p:nvSpPr>
            <p:cNvPr id="175109" name="Rectangle 5"/>
            <p:cNvSpPr>
              <a:spLocks noChangeArrowheads="1"/>
            </p:cNvSpPr>
            <p:nvPr/>
          </p:nvSpPr>
          <p:spPr bwMode="auto">
            <a:xfrm>
              <a:off x="2640" y="960"/>
              <a:ext cx="2511" cy="269"/>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2075" tIns="46038" rIns="92075" bIns="46038"/>
            <a:lstStyle/>
            <a:p>
              <a:pPr algn="r"/>
              <a:r>
                <a:rPr lang="en-US" sz="2000" dirty="0">
                  <a:solidFill>
                    <a:srgbClr val="FFFFFF"/>
                  </a:solidFill>
                  <a:effectLst>
                    <a:outerShdw blurRad="38100" dist="38100" dir="2700000" algn="tl">
                      <a:srgbClr val="000000"/>
                    </a:outerShdw>
                  </a:effectLst>
                  <a:latin typeface="Arial (W1)" pitchFamily="34" charset="0"/>
                </a:rPr>
                <a:t>Clemmons, Forsyth Co.</a:t>
              </a:r>
            </a:p>
          </p:txBody>
        </p:sp>
      </p:grpSp>
      <p:sp>
        <p:nvSpPr>
          <p:cNvPr id="175117" name="Rectangle 13"/>
          <p:cNvSpPr>
            <a:spLocks noGrp="1" noChangeArrowheads="1"/>
          </p:cNvSpPr>
          <p:nvPr>
            <p:ph type="body" sz="half" idx="2"/>
          </p:nvPr>
        </p:nvSpPr>
        <p:spPr bwMode="auto">
          <a:xfrm>
            <a:off x="0" y="0"/>
            <a:ext cx="91440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Single Lane Roundabouts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9558" name="Group 6"/>
          <p:cNvGrpSpPr>
            <a:grpSpLocks/>
          </p:cNvGrpSpPr>
          <p:nvPr/>
        </p:nvGrpSpPr>
        <p:grpSpPr bwMode="auto">
          <a:xfrm>
            <a:off x="1219200" y="1295400"/>
            <a:ext cx="7543800" cy="5105400"/>
            <a:chOff x="816" y="768"/>
            <a:chExt cx="4392" cy="3072"/>
          </a:xfrm>
        </p:grpSpPr>
        <p:pic>
          <p:nvPicPr>
            <p:cNvPr id="279559"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b="6720"/>
            <a:stretch>
              <a:fillRect/>
            </a:stretch>
          </p:blipFill>
          <p:spPr bwMode="auto">
            <a:xfrm>
              <a:off x="816" y="768"/>
              <a:ext cx="4392" cy="3072"/>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12700">
                  <a:solidFill>
                    <a:srgbClr val="FFFFFF"/>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79560" name="Rectangle 8"/>
            <p:cNvSpPr>
              <a:spLocks noChangeArrowheads="1"/>
            </p:cNvSpPr>
            <p:nvPr/>
          </p:nvSpPr>
          <p:spPr bwMode="auto">
            <a:xfrm>
              <a:off x="816" y="3408"/>
              <a:ext cx="1536" cy="269"/>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2075" tIns="46038" rIns="92075" bIns="46038"/>
            <a:lstStyle/>
            <a:p>
              <a:pPr algn="r"/>
              <a:r>
                <a:rPr lang="en-US" sz="2000">
                  <a:solidFill>
                    <a:srgbClr val="FFFFFF"/>
                  </a:solidFill>
                  <a:effectLst>
                    <a:outerShdw blurRad="38100" dist="38100" dir="2700000" algn="tl">
                      <a:srgbClr val="000000"/>
                    </a:outerShdw>
                  </a:effectLst>
                  <a:latin typeface="Arial (W1)" pitchFamily="34" charset="0"/>
                </a:rPr>
                <a:t>NC State, Raleigh</a:t>
              </a:r>
              <a:endParaRPr lang="en-US" sz="2000">
                <a:solidFill>
                  <a:srgbClr val="FFFFFF"/>
                </a:solidFill>
                <a:effectLst>
                  <a:outerShdw blurRad="38100" dist="38100" dir="2700000" algn="tl">
                    <a:srgbClr val="000000"/>
                  </a:outerShdw>
                </a:effectLst>
                <a:latin typeface="Times New Roman" pitchFamily="18" charset="0"/>
              </a:endParaRPr>
            </a:p>
          </p:txBody>
        </p:sp>
      </p:grpSp>
      <p:sp>
        <p:nvSpPr>
          <p:cNvPr id="279561" name="Rectangle 9"/>
          <p:cNvSpPr>
            <a:spLocks noGrp="1" noChangeArrowheads="1"/>
          </p:cNvSpPr>
          <p:nvPr>
            <p:ph type="body" sz="half" idx="2"/>
          </p:nvPr>
        </p:nvSpPr>
        <p:spPr bwMode="auto">
          <a:xfrm>
            <a:off x="0" y="0"/>
            <a:ext cx="91440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Single Lane Roundabouts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body" sz="half" idx="2"/>
          </p:nvPr>
        </p:nvSpPr>
        <p:spPr bwMode="auto">
          <a:xfrm>
            <a:off x="0" y="0"/>
            <a:ext cx="91440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Single Lane Roundabouts</a:t>
            </a:r>
          </a:p>
        </p:txBody>
      </p:sp>
      <p:sp>
        <p:nvSpPr>
          <p:cNvPr id="233475" name="Text Box 3"/>
          <p:cNvSpPr txBox="1">
            <a:spLocks noChangeArrowheads="1"/>
          </p:cNvSpPr>
          <p:nvPr/>
        </p:nvSpPr>
        <p:spPr bwMode="auto">
          <a:xfrm>
            <a:off x="1752600" y="1371600"/>
            <a:ext cx="563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endParaRPr lang="en-US">
              <a:latin typeface="Arial" pitchFamily="34" charset="0"/>
            </a:endParaRPr>
          </a:p>
        </p:txBody>
      </p:sp>
      <p:pic>
        <p:nvPicPr>
          <p:cNvPr id="233476" name="Picture 4" descr="P904000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95400" y="1066800"/>
            <a:ext cx="7162800" cy="5372100"/>
          </a:xfrm>
          <a:prstGeom prst="rect">
            <a:avLst/>
          </a:prstGeom>
          <a:noFill/>
          <a:extLst>
            <a:ext uri="{909E8E84-426E-40DD-AFC4-6F175D3DCCD1}">
              <a14:hiddenFill xmlns:a14="http://schemas.microsoft.com/office/drawing/2010/main">
                <a:solidFill>
                  <a:srgbClr val="FFFFFF"/>
                </a:solidFill>
              </a14:hiddenFill>
            </a:ext>
          </a:extLst>
        </p:spPr>
      </p:pic>
      <p:sp>
        <p:nvSpPr>
          <p:cNvPr id="233477" name="Text Box 5"/>
          <p:cNvSpPr txBox="1">
            <a:spLocks noChangeArrowheads="1"/>
          </p:cNvSpPr>
          <p:nvPr/>
        </p:nvSpPr>
        <p:spPr bwMode="auto">
          <a:xfrm>
            <a:off x="4495800" y="5791200"/>
            <a:ext cx="3886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spcBef>
                <a:spcPct val="50000"/>
              </a:spcBef>
            </a:pPr>
            <a:r>
              <a:rPr lang="en-US" sz="2000">
                <a:latin typeface="Arial" pitchFamily="34" charset="0"/>
              </a:rPr>
              <a:t>Moore County Airport - NC 22</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162" name="Picture 10" descr="old salem pre-RAB"/>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685800"/>
            <a:ext cx="5715000" cy="4651375"/>
          </a:xfrm>
          <a:prstGeom prst="rect">
            <a:avLst/>
          </a:prstGeom>
          <a:noFill/>
          <a:extLst>
            <a:ext uri="{909E8E84-426E-40DD-AFC4-6F175D3DCCD1}">
              <a14:hiddenFill xmlns:a14="http://schemas.microsoft.com/office/drawing/2010/main">
                <a:solidFill>
                  <a:srgbClr val="FFFFFF"/>
                </a:solidFill>
              </a14:hiddenFill>
            </a:ext>
          </a:extLst>
        </p:spPr>
      </p:pic>
      <p:sp>
        <p:nvSpPr>
          <p:cNvPr id="177164" name="Oval 12"/>
          <p:cNvSpPr>
            <a:spLocks noChangeArrowheads="1"/>
          </p:cNvSpPr>
          <p:nvPr/>
        </p:nvSpPr>
        <p:spPr bwMode="auto">
          <a:xfrm>
            <a:off x="1371600" y="1905000"/>
            <a:ext cx="1371600" cy="1371600"/>
          </a:xfrm>
          <a:prstGeom prst="ellipse">
            <a:avLst/>
          </a:prstGeom>
          <a:noFill/>
          <a:ln w="47625">
            <a:solidFill>
              <a:srgbClr val="FF0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7169" name="Text Box 17"/>
          <p:cNvSpPr txBox="1">
            <a:spLocks noChangeArrowheads="1"/>
          </p:cNvSpPr>
          <p:nvPr/>
        </p:nvSpPr>
        <p:spPr bwMode="auto">
          <a:xfrm>
            <a:off x="4724400" y="5943600"/>
            <a:ext cx="4191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spcBef>
                <a:spcPct val="50000"/>
              </a:spcBef>
            </a:pPr>
            <a:r>
              <a:rPr lang="en-US" sz="2000">
                <a:latin typeface="Arial" pitchFamily="34" charset="0"/>
              </a:rPr>
              <a:t>Old Salem – Main St. at Salem St.</a:t>
            </a:r>
          </a:p>
        </p:txBody>
      </p:sp>
      <p:sp>
        <p:nvSpPr>
          <p:cNvPr id="177173" name="Rectangle 21"/>
          <p:cNvSpPr>
            <a:spLocks noChangeArrowheads="1"/>
          </p:cNvSpPr>
          <p:nvPr/>
        </p:nvSpPr>
        <p:spPr bwMode="auto">
          <a:xfrm>
            <a:off x="0" y="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AD35"/>
                </a:solidFill>
                <a:effectLst>
                  <a:outerShdw blurRad="38100" dist="38100" dir="2700000" algn="tl">
                    <a:srgbClr val="000000"/>
                  </a:outerShdw>
                </a:effectLst>
                <a:latin typeface="Arial (W1)" pitchFamily="34" charset="0"/>
              </a:rPr>
              <a:t>Multi-Lane Roundabouts</a:t>
            </a:r>
          </a:p>
        </p:txBody>
      </p:sp>
      <p:pic>
        <p:nvPicPr>
          <p:cNvPr id="177174" name="Picture 22" descr="Old Salem Roundabout 200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62400" y="2076450"/>
            <a:ext cx="4953000" cy="3714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0" name="Picture 2" descr="200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19200" y="1143000"/>
            <a:ext cx="7086600" cy="5314950"/>
          </a:xfrm>
          <a:prstGeom prst="rect">
            <a:avLst/>
          </a:prstGeom>
          <a:noFill/>
          <a:extLst>
            <a:ext uri="{909E8E84-426E-40DD-AFC4-6F175D3DCCD1}">
              <a14:hiddenFill xmlns:a14="http://schemas.microsoft.com/office/drawing/2010/main">
                <a:solidFill>
                  <a:srgbClr val="FFFFFF"/>
                </a:solidFill>
              </a14:hiddenFill>
            </a:ext>
          </a:extLst>
        </p:spPr>
      </p:pic>
      <p:sp>
        <p:nvSpPr>
          <p:cNvPr id="247811" name="Rectangle 3"/>
          <p:cNvSpPr>
            <a:spLocks noGrp="1" noChangeArrowheads="1"/>
          </p:cNvSpPr>
          <p:nvPr>
            <p:ph type="body" sz="half" idx="2"/>
          </p:nvPr>
        </p:nvSpPr>
        <p:spPr bwMode="auto">
          <a:xfrm>
            <a:off x="0" y="0"/>
            <a:ext cx="91440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Multi Lane Roundabouts</a:t>
            </a:r>
          </a:p>
        </p:txBody>
      </p:sp>
      <p:sp>
        <p:nvSpPr>
          <p:cNvPr id="247812" name="Text Box 4"/>
          <p:cNvSpPr txBox="1">
            <a:spLocks noChangeArrowheads="1"/>
          </p:cNvSpPr>
          <p:nvPr/>
        </p:nvSpPr>
        <p:spPr bwMode="auto">
          <a:xfrm>
            <a:off x="2286000" y="1431925"/>
            <a:ext cx="51419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endParaRPr lang="en-US">
              <a:latin typeface="Arial" pitchFamily="34" charset="0"/>
            </a:endParaRPr>
          </a:p>
        </p:txBody>
      </p:sp>
      <p:grpSp>
        <p:nvGrpSpPr>
          <p:cNvPr id="247816" name="Group 8"/>
          <p:cNvGrpSpPr>
            <a:grpSpLocks/>
          </p:cNvGrpSpPr>
          <p:nvPr/>
        </p:nvGrpSpPr>
        <p:grpSpPr bwMode="auto">
          <a:xfrm>
            <a:off x="4343400" y="1143000"/>
            <a:ext cx="3886200" cy="1828800"/>
            <a:chOff x="2592" y="432"/>
            <a:chExt cx="2890" cy="1248"/>
          </a:xfrm>
        </p:grpSpPr>
        <p:sp>
          <p:nvSpPr>
            <p:cNvPr id="247817" name="Line 9"/>
            <p:cNvSpPr>
              <a:spLocks noChangeShapeType="1"/>
            </p:cNvSpPr>
            <p:nvPr/>
          </p:nvSpPr>
          <p:spPr bwMode="auto">
            <a:xfrm flipV="1">
              <a:off x="2592" y="864"/>
              <a:ext cx="1344" cy="816"/>
            </a:xfrm>
            <a:prstGeom prst="line">
              <a:avLst/>
            </a:prstGeom>
            <a:noFill/>
            <a:ln w="38100">
              <a:solidFill>
                <a:schemeClr val="tx1"/>
              </a:solidFill>
              <a:round/>
              <a:headEnd type="triangl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endParaRPr lang="en-US"/>
            </a:p>
          </p:txBody>
        </p:sp>
        <p:sp>
          <p:nvSpPr>
            <p:cNvPr id="247818" name="Text Box 10"/>
            <p:cNvSpPr txBox="1">
              <a:spLocks noChangeArrowheads="1"/>
            </p:cNvSpPr>
            <p:nvPr/>
          </p:nvSpPr>
          <p:spPr bwMode="auto">
            <a:xfrm>
              <a:off x="3265" y="432"/>
              <a:ext cx="2217" cy="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r>
                <a:rPr lang="en-US" sz="2000">
                  <a:latin typeface="Arial" pitchFamily="34" charset="0"/>
                </a:rPr>
                <a:t>Griffith Street and </a:t>
              </a:r>
            </a:p>
            <a:p>
              <a:r>
                <a:rPr lang="en-US" sz="2000">
                  <a:latin typeface="Arial" pitchFamily="34" charset="0"/>
                </a:rPr>
                <a:t>Davidson Gateway Drive</a:t>
              </a:r>
            </a:p>
          </p:txBody>
        </p:sp>
      </p:grpSp>
      <p:grpSp>
        <p:nvGrpSpPr>
          <p:cNvPr id="247819" name="Group 11"/>
          <p:cNvGrpSpPr>
            <a:grpSpLocks/>
          </p:cNvGrpSpPr>
          <p:nvPr/>
        </p:nvGrpSpPr>
        <p:grpSpPr bwMode="auto">
          <a:xfrm>
            <a:off x="3124200" y="3959225"/>
            <a:ext cx="3890963" cy="2190750"/>
            <a:chOff x="1632" y="2304"/>
            <a:chExt cx="2688" cy="1554"/>
          </a:xfrm>
        </p:grpSpPr>
        <p:sp>
          <p:nvSpPr>
            <p:cNvPr id="247820" name="Text Box 12"/>
            <p:cNvSpPr txBox="1">
              <a:spLocks noChangeArrowheads="1"/>
            </p:cNvSpPr>
            <p:nvPr/>
          </p:nvSpPr>
          <p:spPr bwMode="auto">
            <a:xfrm>
              <a:off x="1632" y="3360"/>
              <a:ext cx="2160" cy="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spcBef>
                  <a:spcPct val="50000"/>
                </a:spcBef>
              </a:pPr>
              <a:r>
                <a:rPr lang="en-US" sz="2000">
                  <a:latin typeface="Arial" pitchFamily="34" charset="0"/>
                </a:rPr>
                <a:t>Griffith Street and</a:t>
              </a:r>
              <a:br>
                <a:rPr lang="en-US" sz="2000">
                  <a:latin typeface="Arial" pitchFamily="34" charset="0"/>
                </a:rPr>
              </a:br>
              <a:r>
                <a:rPr lang="en-US" sz="2000">
                  <a:latin typeface="Arial" pitchFamily="34" charset="0"/>
                </a:rPr>
                <a:t>Jetton Street</a:t>
              </a:r>
            </a:p>
          </p:txBody>
        </p:sp>
        <p:sp>
          <p:nvSpPr>
            <p:cNvPr id="247821" name="Line 13"/>
            <p:cNvSpPr>
              <a:spLocks noChangeShapeType="1"/>
            </p:cNvSpPr>
            <p:nvPr/>
          </p:nvSpPr>
          <p:spPr bwMode="auto">
            <a:xfrm flipV="1">
              <a:off x="2736" y="2304"/>
              <a:ext cx="1584" cy="110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endParaRPr lang="en-US"/>
            </a:p>
          </p:txBody>
        </p:sp>
      </p:grpSp>
      <p:sp>
        <p:nvSpPr>
          <p:cNvPr id="247822" name="Text Box 14"/>
          <p:cNvSpPr txBox="1">
            <a:spLocks noChangeArrowheads="1"/>
          </p:cNvSpPr>
          <p:nvPr/>
        </p:nvSpPr>
        <p:spPr bwMode="auto">
          <a:xfrm>
            <a:off x="1219200" y="673100"/>
            <a:ext cx="32099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r>
              <a:rPr lang="en-US" sz="2000">
                <a:latin typeface="Arial" pitchFamily="34" charset="0"/>
              </a:rPr>
              <a:t>Davidson, NC</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052" name="Picture 4" descr="mulit_lane"/>
          <p:cNvPicPr>
            <a:picLocks noChangeAspect="1" noChangeArrowheads="1" noCrop="1"/>
          </p:cNvPicPr>
          <p:nvPr/>
        </p:nvPicPr>
        <p:blipFill>
          <a:blip r:embed="rId4">
            <a:extLst>
              <a:ext uri="{28A0092B-C50C-407E-A947-70E740481C1C}">
                <a14:useLocalDpi xmlns:a14="http://schemas.microsoft.com/office/drawing/2010/main"/>
              </a:ext>
            </a:extLst>
          </a:blip>
          <a:srcRect/>
          <a:stretch>
            <a:fillRect/>
          </a:stretch>
        </p:blipFill>
        <p:spPr bwMode="auto">
          <a:xfrm>
            <a:off x="1143000" y="1066800"/>
            <a:ext cx="7467600" cy="5264150"/>
          </a:xfrm>
          <a:prstGeom prst="rect">
            <a:avLst/>
          </a:prstGeom>
          <a:noFill/>
          <a:extLst>
            <a:ext uri="{909E8E84-426E-40DD-AFC4-6F175D3DCCD1}">
              <a14:hiddenFill xmlns:a14="http://schemas.microsoft.com/office/drawing/2010/main">
                <a:solidFill>
                  <a:srgbClr val="FFFFFF"/>
                </a:solidFill>
              </a14:hiddenFill>
            </a:ext>
          </a:extLst>
        </p:spPr>
      </p:pic>
      <p:sp>
        <p:nvSpPr>
          <p:cNvPr id="258053" name="Rectangle 5"/>
          <p:cNvSpPr>
            <a:spLocks noChangeArrowheads="1"/>
          </p:cNvSpPr>
          <p:nvPr/>
        </p:nvSpPr>
        <p:spPr bwMode="auto">
          <a:xfrm>
            <a:off x="0" y="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AD35"/>
                </a:solidFill>
                <a:effectLst>
                  <a:outerShdw blurRad="38100" dist="38100" dir="2700000" algn="tl">
                    <a:srgbClr val="000000"/>
                  </a:outerShdw>
                </a:effectLst>
                <a:latin typeface="Arial (W1)" pitchFamily="34" charset="0"/>
              </a:rPr>
              <a:t>Multi Lane Roundabouts</a:t>
            </a:r>
          </a:p>
        </p:txBody>
      </p:sp>
    </p:spTree>
    <p:custDataLst>
      <p:tags r:id="rId1"/>
    </p:custDataLst>
  </p:cSld>
  <p:clrMapOvr>
    <a:masterClrMapping/>
  </p:clrMapOvr>
  <p:transition advTm="39906"/>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4" name="Rectangle 6"/>
          <p:cNvSpPr>
            <a:spLocks noChangeArrowheads="1"/>
          </p:cNvSpPr>
          <p:nvPr/>
        </p:nvSpPr>
        <p:spPr bwMode="auto">
          <a:xfrm>
            <a:off x="455613" y="457200"/>
            <a:ext cx="86868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pPr algn="ctr" eaLnBrk="1" hangingPunct="1"/>
            <a:r>
              <a:rPr lang="en-US" sz="8000">
                <a:effectLst>
                  <a:outerShdw blurRad="38100" dist="38100" dir="2700000" algn="tl">
                    <a:srgbClr val="000000"/>
                  </a:outerShdw>
                </a:effectLst>
                <a:latin typeface="Arial (W1)" pitchFamily="34" charset="0"/>
              </a:rPr>
              <a:t>Questions?</a:t>
            </a:r>
            <a:br>
              <a:rPr lang="en-US" sz="8000">
                <a:effectLst>
                  <a:outerShdw blurRad="38100" dist="38100" dir="2700000" algn="tl">
                    <a:srgbClr val="000000"/>
                  </a:outerShdw>
                </a:effectLst>
                <a:latin typeface="Arial (W1)" pitchFamily="34" charset="0"/>
              </a:rPr>
            </a:br>
            <a:endParaRPr lang="en-US" sz="4000" b="1">
              <a:solidFill>
                <a:schemeClr val="tx2"/>
              </a:solidFill>
              <a:effectLst>
                <a:outerShdw blurRad="38100" dist="38100" dir="2700000" algn="tl">
                  <a:srgbClr val="000000"/>
                </a:outerShdw>
              </a:effectLst>
              <a:latin typeface="Arial (W1)"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ChangeArrowheads="1"/>
          </p:cNvSpPr>
          <p:nvPr/>
        </p:nvSpPr>
        <p:spPr bwMode="auto">
          <a:xfrm>
            <a:off x="609600" y="685800"/>
            <a:ext cx="8534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eaLnBrk="1" hangingPunct="1">
              <a:spcBef>
                <a:spcPct val="20000"/>
              </a:spcBef>
              <a:buClr>
                <a:schemeClr val="hlink"/>
              </a:buClr>
              <a:buSzPct val="70000"/>
              <a:buFont typeface="Wingdings" pitchFamily="2" charset="2"/>
              <a:buNone/>
            </a:pPr>
            <a:r>
              <a:rPr lang="en-US" sz="2800">
                <a:solidFill>
                  <a:schemeClr val="tx2"/>
                </a:solidFill>
                <a:effectLst>
                  <a:outerShdw blurRad="38100" dist="38100" dir="2700000" algn="tl">
                    <a:srgbClr val="000000"/>
                  </a:outerShdw>
                </a:effectLst>
                <a:latin typeface="Arial (W1)" pitchFamily="34" charset="0"/>
              </a:rPr>
              <a:t>3 Types of Circular Intersections</a:t>
            </a:r>
          </a:p>
        </p:txBody>
      </p:sp>
      <p:sp>
        <p:nvSpPr>
          <p:cNvPr id="198659" name="Rectangle 3"/>
          <p:cNvSpPr>
            <a:spLocks noChangeArrowheads="1"/>
          </p:cNvSpPr>
          <p:nvPr/>
        </p:nvSpPr>
        <p:spPr bwMode="auto">
          <a:xfrm>
            <a:off x="0" y="1295400"/>
            <a:ext cx="9144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eaLnBrk="1" hangingPunct="1">
              <a:spcBef>
                <a:spcPct val="20000"/>
              </a:spcBef>
              <a:buClr>
                <a:schemeClr val="tx2"/>
              </a:buClr>
              <a:buSzPct val="70000"/>
              <a:buFont typeface="Monotype Sorts" pitchFamily="2" charset="2"/>
              <a:buChar char="l"/>
            </a:pPr>
            <a:r>
              <a:rPr lang="en-US" sz="2800">
                <a:solidFill>
                  <a:srgbClr val="B2B2B2"/>
                </a:solidFill>
                <a:latin typeface="Arial (W1)" pitchFamily="34" charset="0"/>
              </a:rPr>
              <a:t>Traffic Circle</a:t>
            </a:r>
          </a:p>
        </p:txBody>
      </p:sp>
      <p:sp>
        <p:nvSpPr>
          <p:cNvPr id="198660" name="Rectangle 4"/>
          <p:cNvSpPr>
            <a:spLocks noChangeArrowheads="1"/>
          </p:cNvSpPr>
          <p:nvPr/>
        </p:nvSpPr>
        <p:spPr bwMode="auto">
          <a:xfrm>
            <a:off x="0" y="1905000"/>
            <a:ext cx="9144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eaLnBrk="1" hangingPunct="1">
              <a:spcBef>
                <a:spcPct val="20000"/>
              </a:spcBef>
              <a:buClr>
                <a:schemeClr val="tx2"/>
              </a:buClr>
              <a:buSzPct val="70000"/>
              <a:buFont typeface="Monotype Sorts" pitchFamily="2" charset="2"/>
              <a:buChar char="l"/>
            </a:pPr>
            <a:r>
              <a:rPr lang="en-US" sz="2800">
                <a:solidFill>
                  <a:srgbClr val="B2B2B2"/>
                </a:solidFill>
                <a:latin typeface="Arial (W1)" pitchFamily="34" charset="0"/>
              </a:rPr>
              <a:t>Traffic Calming Intersection</a:t>
            </a:r>
          </a:p>
        </p:txBody>
      </p:sp>
      <p:sp>
        <p:nvSpPr>
          <p:cNvPr id="198661" name="Rectangle 5"/>
          <p:cNvSpPr>
            <a:spLocks noChangeArrowheads="1"/>
          </p:cNvSpPr>
          <p:nvPr/>
        </p:nvSpPr>
        <p:spPr bwMode="auto">
          <a:xfrm>
            <a:off x="0" y="2438400"/>
            <a:ext cx="9144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eaLnBrk="1" hangingPunct="1">
              <a:spcBef>
                <a:spcPct val="20000"/>
              </a:spcBef>
              <a:buClr>
                <a:schemeClr val="hlink"/>
              </a:buClr>
              <a:buSzPct val="70000"/>
              <a:buFont typeface="Monotype Sorts" pitchFamily="2" charset="2"/>
              <a:buChar char="l"/>
            </a:pPr>
            <a:r>
              <a:rPr lang="en-US" sz="2800" b="1">
                <a:effectLst>
                  <a:outerShdw blurRad="38100" dist="38100" dir="2700000" algn="tl">
                    <a:srgbClr val="000000"/>
                  </a:outerShdw>
                </a:effectLst>
                <a:latin typeface="Arial (W1)" pitchFamily="34" charset="0"/>
              </a:rPr>
              <a:t>Modern Roundabout</a:t>
            </a:r>
          </a:p>
        </p:txBody>
      </p:sp>
      <p:pic>
        <p:nvPicPr>
          <p:cNvPr id="198665" name="Picture 9" descr="clemmons-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2971800"/>
            <a:ext cx="4471988" cy="3276600"/>
          </a:xfrm>
          <a:prstGeom prst="rect">
            <a:avLst/>
          </a:prstGeom>
          <a:noFill/>
          <a:extLst>
            <a:ext uri="{909E8E84-426E-40DD-AFC4-6F175D3DCCD1}">
              <a14:hiddenFill xmlns:a14="http://schemas.microsoft.com/office/drawing/2010/main">
                <a:solidFill>
                  <a:srgbClr val="FFFFFF"/>
                </a:solidFill>
              </a14:hiddenFill>
            </a:ext>
          </a:extLst>
        </p:spPr>
      </p:pic>
      <p:pic>
        <p:nvPicPr>
          <p:cNvPr id="198666" name="Picture 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57700" y="2971800"/>
            <a:ext cx="4686300" cy="3276600"/>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12700">
                <a:solidFill>
                  <a:srgbClr val="FFFFFF"/>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98667" name="Rectangle 11"/>
          <p:cNvSpPr>
            <a:spLocks noChangeArrowheads="1"/>
          </p:cNvSpPr>
          <p:nvPr/>
        </p:nvSpPr>
        <p:spPr bwMode="auto">
          <a:xfrm>
            <a:off x="152400" y="5715000"/>
            <a:ext cx="4114800" cy="427038"/>
          </a:xfrm>
          <a:prstGeom prst="rect">
            <a:avLst/>
          </a:prstGeom>
          <a:solidFill>
            <a:schemeClr val="tx1">
              <a:alpha val="50000"/>
            </a:scheme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2075" tIns="46038" rIns="92075" bIns="46038"/>
          <a:lstStyle/>
          <a:p>
            <a:pPr algn="ctr"/>
            <a:r>
              <a:rPr lang="en-US" sz="2000">
                <a:solidFill>
                  <a:schemeClr val="bg1"/>
                </a:solidFill>
                <a:effectLst>
                  <a:outerShdw blurRad="38100" dist="38100" dir="2700000" algn="tl">
                    <a:srgbClr val="C0C0C0"/>
                  </a:outerShdw>
                </a:effectLst>
                <a:latin typeface="Arial (W1)" pitchFamily="34" charset="0"/>
              </a:rPr>
              <a:t>Clemmons, Forsyth Co.</a:t>
            </a:r>
          </a:p>
        </p:txBody>
      </p:sp>
      <p:sp>
        <p:nvSpPr>
          <p:cNvPr id="198668" name="Rectangle 12"/>
          <p:cNvSpPr>
            <a:spLocks noChangeArrowheads="1"/>
          </p:cNvSpPr>
          <p:nvPr/>
        </p:nvSpPr>
        <p:spPr bwMode="auto">
          <a:xfrm>
            <a:off x="4648200" y="5715000"/>
            <a:ext cx="4343400" cy="427038"/>
          </a:xfrm>
          <a:prstGeom prst="rect">
            <a:avLst/>
          </a:prstGeom>
          <a:solidFill>
            <a:schemeClr val="tx1">
              <a:alpha val="50000"/>
            </a:schemeClr>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2075" tIns="46038" rIns="92075" bIns="46038"/>
          <a:lstStyle/>
          <a:p>
            <a:pPr algn="ctr"/>
            <a:r>
              <a:rPr lang="en-US" sz="2000">
                <a:solidFill>
                  <a:schemeClr val="bg1"/>
                </a:solidFill>
                <a:effectLst>
                  <a:outerShdw blurRad="38100" dist="38100" dir="2700000" algn="tl">
                    <a:srgbClr val="C0C0C0"/>
                  </a:outerShdw>
                </a:effectLst>
                <a:latin typeface="Arial (W1)" pitchFamily="34" charset="0"/>
              </a:rPr>
              <a:t>NC State, Raleigh</a:t>
            </a:r>
          </a:p>
        </p:txBody>
      </p:sp>
      <p:sp>
        <p:nvSpPr>
          <p:cNvPr id="198669" name="Rectangle 13"/>
          <p:cNvSpPr>
            <a:spLocks noGrp="1" noChangeArrowheads="1"/>
          </p:cNvSpPr>
          <p:nvPr>
            <p:ph type="body" sz="half" idx="2"/>
          </p:nvPr>
        </p:nvSpPr>
        <p:spPr bwMode="auto">
          <a:xfrm>
            <a:off x="609600" y="0"/>
            <a:ext cx="7239000" cy="609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Circular Intersections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type="body" sz="half" idx="2"/>
          </p:nvPr>
        </p:nvSpPr>
        <p:spPr bwMode="auto">
          <a:xfrm>
            <a:off x="609600" y="0"/>
            <a:ext cx="7239000" cy="1143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Roundabout vs. Traffic Circle</a:t>
            </a:r>
            <a:br>
              <a:rPr lang="en-US" sz="3600" b="1">
                <a:solidFill>
                  <a:srgbClr val="FFAD35"/>
                </a:solidFill>
                <a:latin typeface="Arial (W1)" pitchFamily="34" charset="0"/>
              </a:rPr>
            </a:br>
            <a:r>
              <a:rPr lang="en-US" sz="3600" b="1">
                <a:solidFill>
                  <a:srgbClr val="FFAD35"/>
                </a:solidFill>
                <a:latin typeface="Arial (W1)" pitchFamily="34" charset="0"/>
              </a:rPr>
              <a:t>Size</a:t>
            </a:r>
          </a:p>
        </p:txBody>
      </p:sp>
      <p:sp>
        <p:nvSpPr>
          <p:cNvPr id="52230" name="Rectangle 6"/>
          <p:cNvSpPr>
            <a:spLocks noChangeArrowheads="1"/>
          </p:cNvSpPr>
          <p:nvPr/>
        </p:nvSpPr>
        <p:spPr bwMode="auto">
          <a:xfrm>
            <a:off x="609600" y="2209800"/>
            <a:ext cx="26670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2400">
                <a:effectLst>
                  <a:outerShdw blurRad="38100" dist="38100" dir="2700000" algn="tl">
                    <a:srgbClr val="000000"/>
                  </a:outerShdw>
                </a:effectLst>
                <a:latin typeface="Arial" pitchFamily="34" charset="0"/>
              </a:rPr>
              <a:t>Traffic Circle -  </a:t>
            </a:r>
            <a:br>
              <a:rPr lang="en-US" sz="2400">
                <a:effectLst>
                  <a:outerShdw blurRad="38100" dist="38100" dir="2700000" algn="tl">
                    <a:srgbClr val="000000"/>
                  </a:outerShdw>
                </a:effectLst>
                <a:latin typeface="Arial" pitchFamily="34" charset="0"/>
              </a:rPr>
            </a:br>
            <a:r>
              <a:rPr lang="en-US" sz="2400">
                <a:effectLst>
                  <a:outerShdw blurRad="38100" dist="38100" dir="2700000" algn="tl">
                    <a:srgbClr val="000000"/>
                  </a:outerShdw>
                </a:effectLst>
                <a:latin typeface="Arial" pitchFamily="34" charset="0"/>
              </a:rPr>
              <a:t>~ 800’ Diameter</a:t>
            </a:r>
          </a:p>
          <a:p>
            <a:pPr algn="ctr" eaLnBrk="1" hangingPunct="1">
              <a:spcBef>
                <a:spcPct val="20000"/>
              </a:spcBef>
              <a:buClr>
                <a:schemeClr val="hlink"/>
              </a:buClr>
              <a:buSzPct val="70000"/>
              <a:buFont typeface="Wingdings" pitchFamily="2" charset="2"/>
              <a:buNone/>
            </a:pPr>
            <a:r>
              <a:rPr lang="en-US" sz="2400">
                <a:effectLst>
                  <a:outerShdw blurRad="38100" dist="38100" dir="2700000" algn="tl">
                    <a:srgbClr val="000000"/>
                  </a:outerShdw>
                </a:effectLst>
                <a:latin typeface="Arial" pitchFamily="34" charset="0"/>
              </a:rPr>
              <a:t>Roundabout – </a:t>
            </a:r>
            <a:br>
              <a:rPr lang="en-US" sz="2400">
                <a:effectLst>
                  <a:outerShdw blurRad="38100" dist="38100" dir="2700000" algn="tl">
                    <a:srgbClr val="000000"/>
                  </a:outerShdw>
                </a:effectLst>
                <a:latin typeface="Arial" pitchFamily="34" charset="0"/>
              </a:rPr>
            </a:br>
            <a:r>
              <a:rPr lang="en-US" sz="2400">
                <a:effectLst>
                  <a:outerShdw blurRad="38100" dist="38100" dir="2700000" algn="tl">
                    <a:srgbClr val="000000"/>
                  </a:outerShdw>
                </a:effectLst>
                <a:latin typeface="Arial" pitchFamily="34" charset="0"/>
              </a:rPr>
              <a:t>~ 180’ Diameter</a:t>
            </a:r>
            <a:endParaRPr lang="en-US" sz="2800">
              <a:effectLst>
                <a:outerShdw blurRad="38100" dist="38100" dir="2700000" algn="tl">
                  <a:srgbClr val="000000"/>
                </a:outerShdw>
              </a:effectLst>
              <a:latin typeface="Arial" pitchFamily="34" charset="0"/>
            </a:endParaRPr>
          </a:p>
        </p:txBody>
      </p:sp>
      <p:pic>
        <p:nvPicPr>
          <p:cNvPr id="52237" name="Picture 13" descr="KingstonConstructRND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76600" y="1905000"/>
            <a:ext cx="5715000" cy="3398838"/>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Kingston, NY</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body" sz="half" idx="2"/>
          </p:nvPr>
        </p:nvSpPr>
        <p:spPr bwMode="auto">
          <a:xfrm>
            <a:off x="609600" y="0"/>
            <a:ext cx="7239000" cy="1143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t" anchorCtr="0" compatLnSpc="1">
            <a:prstTxWarp prst="textNoShape">
              <a:avLst/>
            </a:prstTxWarp>
          </a:bodyPr>
          <a:lstStyle/>
          <a:p>
            <a:pPr marL="0" indent="0" algn="ctr">
              <a:buFont typeface="Wingdings" pitchFamily="2" charset="2"/>
              <a:buNone/>
            </a:pPr>
            <a:r>
              <a:rPr lang="en-US" sz="3600" b="1">
                <a:solidFill>
                  <a:srgbClr val="FFAD35"/>
                </a:solidFill>
                <a:latin typeface="Arial (W1)" pitchFamily="34" charset="0"/>
              </a:rPr>
              <a:t>Roundabout vs. Traffic Circle</a:t>
            </a:r>
            <a:br>
              <a:rPr lang="en-US" sz="3600" b="1">
                <a:solidFill>
                  <a:srgbClr val="FFAD35"/>
                </a:solidFill>
                <a:latin typeface="Arial (W1)" pitchFamily="34" charset="0"/>
              </a:rPr>
            </a:br>
            <a:r>
              <a:rPr lang="en-US" sz="3600" b="1">
                <a:solidFill>
                  <a:srgbClr val="FFAD35"/>
                </a:solidFill>
                <a:latin typeface="Arial (W1)" pitchFamily="34" charset="0"/>
              </a:rPr>
              <a:t>Deflection</a:t>
            </a:r>
          </a:p>
        </p:txBody>
      </p:sp>
      <p:pic>
        <p:nvPicPr>
          <p:cNvPr id="202761" name="Picture 9" descr="Duke - Circuit Dr 1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57600" y="2514600"/>
            <a:ext cx="5486400" cy="3673475"/>
          </a:xfrm>
          <a:prstGeom prst="rect">
            <a:avLst/>
          </a:prstGeom>
          <a:noFill/>
          <a:extLst>
            <a:ext uri="{909E8E84-426E-40DD-AFC4-6F175D3DCCD1}">
              <a14:hiddenFill xmlns:a14="http://schemas.microsoft.com/office/drawing/2010/main">
                <a:solidFill>
                  <a:srgbClr val="FFFFFF"/>
                </a:solidFill>
              </a14:hiddenFill>
            </a:ext>
          </a:extLst>
        </p:spPr>
      </p:pic>
      <p:sp>
        <p:nvSpPr>
          <p:cNvPr id="202772" name="Rectangle 20"/>
          <p:cNvSpPr>
            <a:spLocks noChangeArrowheads="1"/>
          </p:cNvSpPr>
          <p:nvPr/>
        </p:nvSpPr>
        <p:spPr bwMode="auto">
          <a:xfrm>
            <a:off x="4343400" y="5486400"/>
            <a:ext cx="4038600" cy="427038"/>
          </a:xfrm>
          <a:prstGeom prst="rect">
            <a:avLst/>
          </a:prstGeom>
          <a:solidFill>
            <a:schemeClr val="tx1">
              <a:alpha val="50000"/>
            </a:scheme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2075" tIns="46038" rIns="92075" bIns="46038"/>
          <a:lstStyle/>
          <a:p>
            <a:pPr algn="ctr"/>
            <a:r>
              <a:rPr lang="en-US" sz="2000">
                <a:solidFill>
                  <a:schemeClr val="bg1"/>
                </a:solidFill>
                <a:latin typeface="Arial (W1)" pitchFamily="34" charset="0"/>
              </a:rPr>
              <a:t>Roundabout – 45-60 degree entry</a:t>
            </a:r>
          </a:p>
        </p:txBody>
      </p:sp>
      <p:pic>
        <p:nvPicPr>
          <p:cNvPr id="202760" name="Picture 8" descr="DUKE Chapel Driv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1295400"/>
            <a:ext cx="4800600" cy="3600450"/>
          </a:xfrm>
          <a:prstGeom prst="rect">
            <a:avLst/>
          </a:prstGeom>
          <a:noFill/>
          <a:extLst>
            <a:ext uri="{909E8E84-426E-40DD-AFC4-6F175D3DCCD1}">
              <a14:hiddenFill xmlns:a14="http://schemas.microsoft.com/office/drawing/2010/main">
                <a:solidFill>
                  <a:srgbClr val="FFFFFF"/>
                </a:solidFill>
              </a14:hiddenFill>
            </a:ext>
          </a:extLst>
        </p:spPr>
      </p:pic>
      <p:sp>
        <p:nvSpPr>
          <p:cNvPr id="202771" name="Rectangle 19"/>
          <p:cNvSpPr>
            <a:spLocks noChangeArrowheads="1"/>
          </p:cNvSpPr>
          <p:nvPr/>
        </p:nvSpPr>
        <p:spPr bwMode="auto">
          <a:xfrm>
            <a:off x="381000" y="4267200"/>
            <a:ext cx="4038600" cy="427038"/>
          </a:xfrm>
          <a:prstGeom prst="rect">
            <a:avLst/>
          </a:prstGeom>
          <a:solidFill>
            <a:schemeClr val="tx1">
              <a:alpha val="50000"/>
            </a:scheme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2075" tIns="46038" rIns="92075" bIns="46038"/>
          <a:lstStyle/>
          <a:p>
            <a:pPr algn="ctr"/>
            <a:r>
              <a:rPr lang="en-US" sz="2000">
                <a:solidFill>
                  <a:schemeClr val="bg1"/>
                </a:solidFill>
                <a:latin typeface="Arial (W1)" pitchFamily="34" charset="0"/>
              </a:rPr>
              <a:t>Traffic Circle – 90 degree entry</a:t>
            </a:r>
          </a:p>
        </p:txBody>
      </p:sp>
      <p:sp>
        <p:nvSpPr>
          <p:cNvPr id="7"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Duke University</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0" name="Picture 10" descr="Duke - Circuit Dr 0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57600" y="2587625"/>
            <a:ext cx="5486400" cy="3673475"/>
          </a:xfrm>
          <a:prstGeom prst="rect">
            <a:avLst/>
          </a:prstGeom>
          <a:noFill/>
          <a:extLst>
            <a:ext uri="{909E8E84-426E-40DD-AFC4-6F175D3DCCD1}">
              <a14:hiddenFill xmlns:a14="http://schemas.microsoft.com/office/drawing/2010/main">
                <a:solidFill>
                  <a:srgbClr val="FFFFFF"/>
                </a:solidFill>
              </a14:hiddenFill>
            </a:ext>
          </a:extLst>
        </p:spPr>
      </p:pic>
      <p:pic>
        <p:nvPicPr>
          <p:cNvPr id="204811" name="Picture 11" descr="DUKE Chapel Driv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1600200"/>
            <a:ext cx="4343400" cy="3257550"/>
          </a:xfrm>
          <a:prstGeom prst="rect">
            <a:avLst/>
          </a:prstGeom>
          <a:noFill/>
          <a:extLst>
            <a:ext uri="{909E8E84-426E-40DD-AFC4-6F175D3DCCD1}">
              <a14:hiddenFill xmlns:a14="http://schemas.microsoft.com/office/drawing/2010/main">
                <a:solidFill>
                  <a:srgbClr val="FFFFFF"/>
                </a:solidFill>
              </a14:hiddenFill>
            </a:ext>
          </a:extLst>
        </p:spPr>
      </p:pic>
      <p:sp>
        <p:nvSpPr>
          <p:cNvPr id="204812" name="Rectangle 12"/>
          <p:cNvSpPr>
            <a:spLocks noChangeArrowheads="1"/>
          </p:cNvSpPr>
          <p:nvPr/>
        </p:nvSpPr>
        <p:spPr bwMode="auto">
          <a:xfrm>
            <a:off x="304800" y="4343400"/>
            <a:ext cx="4038600" cy="427038"/>
          </a:xfrm>
          <a:prstGeom prst="rect">
            <a:avLst/>
          </a:prstGeom>
          <a:solidFill>
            <a:schemeClr val="tx1">
              <a:alpha val="50000"/>
            </a:scheme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2075" tIns="46038" rIns="92075" bIns="46038"/>
          <a:lstStyle/>
          <a:p>
            <a:pPr algn="ctr"/>
            <a:r>
              <a:rPr lang="en-US" sz="2000">
                <a:solidFill>
                  <a:schemeClr val="bg1"/>
                </a:solidFill>
                <a:latin typeface="Arial (W1)" pitchFamily="34" charset="0"/>
              </a:rPr>
              <a:t>Traffic Circle - Stop</a:t>
            </a:r>
          </a:p>
        </p:txBody>
      </p:sp>
      <p:sp>
        <p:nvSpPr>
          <p:cNvPr id="204813" name="Rectangle 13"/>
          <p:cNvSpPr>
            <a:spLocks noChangeArrowheads="1"/>
          </p:cNvSpPr>
          <p:nvPr/>
        </p:nvSpPr>
        <p:spPr bwMode="auto">
          <a:xfrm>
            <a:off x="3886200" y="5715000"/>
            <a:ext cx="4953000" cy="427038"/>
          </a:xfrm>
          <a:prstGeom prst="rect">
            <a:avLst/>
          </a:prstGeom>
          <a:solidFill>
            <a:schemeClr val="tx1">
              <a:alpha val="50000"/>
            </a:scheme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2075" tIns="46038" rIns="92075" bIns="46038"/>
          <a:lstStyle/>
          <a:p>
            <a:pPr algn="ctr"/>
            <a:r>
              <a:rPr lang="en-US" sz="2000">
                <a:solidFill>
                  <a:schemeClr val="bg1"/>
                </a:solidFill>
                <a:latin typeface="Arial (W1)" pitchFamily="34" charset="0"/>
              </a:rPr>
              <a:t>Roundabout - Yield</a:t>
            </a:r>
          </a:p>
        </p:txBody>
      </p:sp>
      <p:sp>
        <p:nvSpPr>
          <p:cNvPr id="204814" name="Rectangle 14"/>
          <p:cNvSpPr>
            <a:spLocks noChangeArrowheads="1"/>
          </p:cNvSpPr>
          <p:nvPr/>
        </p:nvSpPr>
        <p:spPr bwMode="auto">
          <a:xfrm>
            <a:off x="609600" y="0"/>
            <a:ext cx="72390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AD35"/>
                </a:solidFill>
                <a:effectLst>
                  <a:outerShdw blurRad="38100" dist="38100" dir="2700000" algn="tl">
                    <a:srgbClr val="000000"/>
                  </a:outerShdw>
                </a:effectLst>
                <a:latin typeface="Arial (W1)" pitchFamily="34" charset="0"/>
              </a:rPr>
              <a:t>Roundabout vs. Traffic Circle</a:t>
            </a:r>
            <a:br>
              <a:rPr lang="en-US" sz="3600" b="1">
                <a:solidFill>
                  <a:srgbClr val="FFAD35"/>
                </a:solidFill>
                <a:effectLst>
                  <a:outerShdw blurRad="38100" dist="38100" dir="2700000" algn="tl">
                    <a:srgbClr val="000000"/>
                  </a:outerShdw>
                </a:effectLst>
                <a:latin typeface="Arial (W1)" pitchFamily="34" charset="0"/>
              </a:rPr>
            </a:br>
            <a:r>
              <a:rPr lang="en-US" sz="3600" b="1">
                <a:solidFill>
                  <a:srgbClr val="FFAD35"/>
                </a:solidFill>
                <a:effectLst>
                  <a:outerShdw blurRad="38100" dist="38100" dir="2700000" algn="tl">
                    <a:srgbClr val="000000"/>
                  </a:outerShdw>
                </a:effectLst>
                <a:latin typeface="Arial (W1)" pitchFamily="34" charset="0"/>
              </a:rPr>
              <a:t>Entry Traffic Control</a:t>
            </a:r>
          </a:p>
        </p:txBody>
      </p:sp>
      <p:sp>
        <p:nvSpPr>
          <p:cNvPr id="7"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Duke University</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6" name="Text Box 4"/>
          <p:cNvSpPr txBox="1">
            <a:spLocks noChangeArrowheads="1"/>
          </p:cNvSpPr>
          <p:nvPr/>
        </p:nvSpPr>
        <p:spPr bwMode="auto">
          <a:xfrm>
            <a:off x="609600" y="0"/>
            <a:ext cx="853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Why Roundabouts?</a:t>
            </a:r>
          </a:p>
        </p:txBody>
      </p:sp>
      <p:sp>
        <p:nvSpPr>
          <p:cNvPr id="161798" name="Text Box 6"/>
          <p:cNvSpPr txBox="1">
            <a:spLocks noChangeArrowheads="1"/>
          </p:cNvSpPr>
          <p:nvPr/>
        </p:nvSpPr>
        <p:spPr bwMode="auto">
          <a:xfrm>
            <a:off x="762000" y="762000"/>
            <a:ext cx="6477000" cy="3506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400">
                <a:solidFill>
                  <a:schemeClr val="tx1"/>
                </a:solidFill>
                <a:latin typeface="Times New Roman" pitchFamily="18" charset="0"/>
              </a:defRPr>
            </a:lvl1pPr>
            <a:lvl2pPr marL="800100" indent="-342900">
              <a:defRPr sz="2400">
                <a:solidFill>
                  <a:schemeClr val="tx1"/>
                </a:solidFill>
                <a:latin typeface="Times New Roman" pitchFamily="18" charset="0"/>
              </a:defRPr>
            </a:lvl2pPr>
            <a:lvl3pPr marL="1257300" indent="-342900">
              <a:defRPr sz="2400">
                <a:solidFill>
                  <a:schemeClr val="tx1"/>
                </a:solidFill>
                <a:latin typeface="Times New Roman" pitchFamily="18" charset="0"/>
              </a:defRPr>
            </a:lvl3pPr>
            <a:lvl4pPr marL="1714500" indent="-342900">
              <a:defRPr sz="2400">
                <a:solidFill>
                  <a:schemeClr val="tx1"/>
                </a:solidFill>
                <a:latin typeface="Times New Roman" pitchFamily="18" charset="0"/>
              </a:defRPr>
            </a:lvl4pPr>
            <a:lvl5pPr marL="2171700" indent="-342900">
              <a:defRPr sz="2400">
                <a:solidFill>
                  <a:schemeClr val="tx1"/>
                </a:solidFill>
                <a:latin typeface="Times New Roman" pitchFamily="18" charset="0"/>
              </a:defRPr>
            </a:lvl5pPr>
            <a:lvl6pPr marL="2628900" indent="-342900" eaLnBrk="0" fontAlgn="base" hangingPunct="0">
              <a:spcBef>
                <a:spcPct val="0"/>
              </a:spcBef>
              <a:spcAft>
                <a:spcPct val="0"/>
              </a:spcAft>
              <a:defRPr sz="2400">
                <a:solidFill>
                  <a:schemeClr val="tx1"/>
                </a:solidFill>
                <a:latin typeface="Times New Roman" pitchFamily="18" charset="0"/>
              </a:defRPr>
            </a:lvl6pPr>
            <a:lvl7pPr marL="3086100" indent="-342900" eaLnBrk="0" fontAlgn="base" hangingPunct="0">
              <a:spcBef>
                <a:spcPct val="0"/>
              </a:spcBef>
              <a:spcAft>
                <a:spcPct val="0"/>
              </a:spcAft>
              <a:defRPr sz="2400">
                <a:solidFill>
                  <a:schemeClr val="tx1"/>
                </a:solidFill>
                <a:latin typeface="Times New Roman" pitchFamily="18" charset="0"/>
              </a:defRPr>
            </a:lvl7pPr>
            <a:lvl8pPr marL="3543300" indent="-342900" eaLnBrk="0" fontAlgn="base" hangingPunct="0">
              <a:spcBef>
                <a:spcPct val="0"/>
              </a:spcBef>
              <a:spcAft>
                <a:spcPct val="0"/>
              </a:spcAft>
              <a:defRPr sz="2400">
                <a:solidFill>
                  <a:schemeClr val="tx1"/>
                </a:solidFill>
                <a:latin typeface="Times New Roman" pitchFamily="18" charset="0"/>
              </a:defRPr>
            </a:lvl8pPr>
            <a:lvl9pPr marL="4000500" indent="-342900" eaLnBrk="0" fontAlgn="base" hangingPunct="0">
              <a:spcBef>
                <a:spcPct val="0"/>
              </a:spcBef>
              <a:spcAft>
                <a:spcPct val="0"/>
              </a:spcAft>
              <a:defRPr sz="2400">
                <a:solidFill>
                  <a:schemeClr val="tx1"/>
                </a:solidFill>
                <a:latin typeface="Times New Roman" pitchFamily="18" charset="0"/>
              </a:defRPr>
            </a:lvl9pPr>
          </a:lstStyle>
          <a:p>
            <a:pPr>
              <a:spcBef>
                <a:spcPct val="50000"/>
              </a:spcBef>
              <a:buClr>
                <a:schemeClr val="hlink"/>
              </a:buClr>
              <a:buSzPct val="70000"/>
              <a:buFont typeface="Wingdings" pitchFamily="2" charset="2"/>
              <a:buChar char="l"/>
            </a:pPr>
            <a:r>
              <a:rPr lang="en-US" sz="3200">
                <a:latin typeface="Arial" pitchFamily="34" charset="0"/>
              </a:rPr>
              <a:t>Safest Intersection</a:t>
            </a:r>
          </a:p>
          <a:p>
            <a:pPr>
              <a:spcBef>
                <a:spcPct val="50000"/>
              </a:spcBef>
              <a:buClr>
                <a:schemeClr val="hlink"/>
              </a:buClr>
              <a:buSzPct val="70000"/>
              <a:buFont typeface="Wingdings" pitchFamily="2" charset="2"/>
              <a:buChar char="l"/>
            </a:pPr>
            <a:r>
              <a:rPr lang="en-US" sz="3200">
                <a:latin typeface="Arial" pitchFamily="34" charset="0"/>
              </a:rPr>
              <a:t>High Capacity / Low Delay</a:t>
            </a:r>
          </a:p>
          <a:p>
            <a:pPr>
              <a:spcBef>
                <a:spcPct val="50000"/>
              </a:spcBef>
              <a:buClr>
                <a:schemeClr val="hlink"/>
              </a:buClr>
              <a:buSzPct val="70000"/>
              <a:buFont typeface="Wingdings" pitchFamily="2" charset="2"/>
              <a:buChar char="l"/>
            </a:pPr>
            <a:r>
              <a:rPr lang="en-US" sz="3200">
                <a:latin typeface="Arial" pitchFamily="34" charset="0"/>
              </a:rPr>
              <a:t>Good for All Modes of Traffic</a:t>
            </a:r>
          </a:p>
          <a:p>
            <a:pPr>
              <a:spcBef>
                <a:spcPct val="50000"/>
              </a:spcBef>
              <a:buClr>
                <a:schemeClr val="hlink"/>
              </a:buClr>
              <a:buSzPct val="70000"/>
              <a:buFont typeface="Wingdings" pitchFamily="2" charset="2"/>
              <a:buChar char="l"/>
            </a:pPr>
            <a:r>
              <a:rPr lang="en-US" sz="3200">
                <a:latin typeface="Arial" pitchFamily="34" charset="0"/>
              </a:rPr>
              <a:t>Geometric Flexibility</a:t>
            </a:r>
          </a:p>
          <a:p>
            <a:pPr>
              <a:spcBef>
                <a:spcPct val="50000"/>
              </a:spcBef>
              <a:buClr>
                <a:schemeClr val="hlink"/>
              </a:buClr>
              <a:buSzPct val="70000"/>
              <a:buFont typeface="Wingdings" pitchFamily="2" charset="2"/>
              <a:buChar char="l"/>
            </a:pPr>
            <a:r>
              <a:rPr lang="en-US" sz="3200">
                <a:latin typeface="Arial" pitchFamily="34" charset="0"/>
              </a:rPr>
              <a:t>Aesthetics</a:t>
            </a:r>
          </a:p>
        </p:txBody>
      </p:sp>
      <p:pic>
        <p:nvPicPr>
          <p:cNvPr id="161806" name="Picture 14" descr="OIB Round About01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29200" y="3352800"/>
            <a:ext cx="3810000" cy="2868613"/>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Text Box 5"/>
          <p:cNvSpPr txBox="1">
            <a:spLocks noChangeArrowheads="1"/>
          </p:cNvSpPr>
          <p:nvPr/>
        </p:nvSpPr>
        <p:spPr bwMode="auto">
          <a:xfrm>
            <a:off x="6248400" y="6629400"/>
            <a:ext cx="2895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sz="900" b="1" dirty="0" smtClean="0">
                <a:solidFill>
                  <a:schemeClr val="folHlink"/>
                </a:solidFill>
                <a:latin typeface="Tahoma" pitchFamily="34" charset="0"/>
                <a:cs typeface="Times New Roman" pitchFamily="18" charset="0"/>
              </a:rPr>
              <a:t>Ocean Isle, NC</a:t>
            </a:r>
            <a:endParaRPr lang="en-US" sz="900" b="1" dirty="0">
              <a:solidFill>
                <a:schemeClr val="folHlink"/>
              </a:solidFill>
              <a:latin typeface="Tahoma"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0" name="Text Box 10"/>
          <p:cNvSpPr txBox="1">
            <a:spLocks noChangeArrowheads="1"/>
          </p:cNvSpPr>
          <p:nvPr/>
        </p:nvSpPr>
        <p:spPr bwMode="auto">
          <a:xfrm>
            <a:off x="1524000" y="5257800"/>
            <a:ext cx="28956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r>
              <a:rPr lang="en-US">
                <a:latin typeface="Arial" pitchFamily="34" charset="0"/>
              </a:rPr>
              <a:t>There are 32 conflict points at a conventional intersection.</a:t>
            </a:r>
          </a:p>
        </p:txBody>
      </p:sp>
      <p:sp>
        <p:nvSpPr>
          <p:cNvPr id="215051" name="Text Box 11"/>
          <p:cNvSpPr txBox="1">
            <a:spLocks noChangeArrowheads="1"/>
          </p:cNvSpPr>
          <p:nvPr/>
        </p:nvSpPr>
        <p:spPr bwMode="auto">
          <a:xfrm>
            <a:off x="5257800" y="5257800"/>
            <a:ext cx="28956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r>
              <a:rPr lang="en-US">
                <a:latin typeface="Arial" pitchFamily="34" charset="0"/>
              </a:rPr>
              <a:t>There are only 8 conflict points at a modern roundabout</a:t>
            </a:r>
          </a:p>
        </p:txBody>
      </p:sp>
      <p:sp>
        <p:nvSpPr>
          <p:cNvPr id="215052" name="Text Box 12"/>
          <p:cNvSpPr txBox="1">
            <a:spLocks noChangeArrowheads="1"/>
          </p:cNvSpPr>
          <p:nvPr/>
        </p:nvSpPr>
        <p:spPr bwMode="auto">
          <a:xfrm>
            <a:off x="609600" y="0"/>
            <a:ext cx="853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AD35"/>
                </a:solidFill>
                <a:effectLst>
                  <a:outerShdw blurRad="38100" dist="38100" dir="2700000" algn="tl">
                    <a:srgbClr val="000000"/>
                  </a:outerShdw>
                </a:effectLst>
                <a:latin typeface="Arial (W1)" pitchFamily="34" charset="0"/>
              </a:rPr>
              <a:t>Roundabouts - Safety</a:t>
            </a:r>
          </a:p>
        </p:txBody>
      </p:sp>
      <p:pic>
        <p:nvPicPr>
          <p:cNvPr id="5"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5751" y="1296661"/>
            <a:ext cx="3452798" cy="3771144"/>
          </a:xfrm>
          <a:prstGeom prst="rect">
            <a:avLst/>
          </a:prstGeom>
          <a:ln w="88900" cap="sq" cmpd="thickThin">
            <a:solidFill>
              <a:srgbClr val="000000"/>
            </a:solidFill>
            <a:prstDash val="solid"/>
            <a:miter lim="800000"/>
          </a:ln>
          <a:effectLst>
            <a:innerShdw blurRad="76200">
              <a:srgbClr val="000000"/>
            </a:innerShdw>
          </a:effectLst>
        </p:spPr>
      </p:pic>
      <p:pic>
        <p:nvPicPr>
          <p:cNvPr id="6"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07313" y="1294828"/>
            <a:ext cx="3461872" cy="3781518"/>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7.9"/>
</p:tagLst>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tream">
  <a:themeElements>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1_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Stream</Template>
  <TotalTime>3090</TotalTime>
  <Words>3302</Words>
  <Application>Microsoft Office PowerPoint</Application>
  <PresentationFormat>On-screen Show (4:3)</PresentationFormat>
  <Paragraphs>223</Paragraphs>
  <Slides>36</Slides>
  <Notes>36</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Stream</vt:lpstr>
      <vt:lpstr>1_Stream</vt:lpstr>
      <vt:lpstr>Roundabouts in  North Carolina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Roundabouts</dc:title>
  <dc:creator>James Dunlop</dc:creator>
  <cp:lastModifiedBy>Dunlop, James H</cp:lastModifiedBy>
  <cp:revision>125</cp:revision>
  <cp:lastPrinted>2005-07-18T21:47:14Z</cp:lastPrinted>
  <dcterms:created xsi:type="dcterms:W3CDTF">1998-12-02T14:13:16Z</dcterms:created>
  <dcterms:modified xsi:type="dcterms:W3CDTF">2013-02-11T17:00:31Z</dcterms:modified>
</cp:coreProperties>
</file>