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slides/slide23.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1"/>
  </p:notesMasterIdLst>
  <p:handoutMasterIdLst>
    <p:handoutMasterId r:id="rId32"/>
  </p:handoutMasterIdLst>
  <p:sldIdLst>
    <p:sldId id="274" r:id="rId6"/>
    <p:sldId id="315" r:id="rId7"/>
    <p:sldId id="321" r:id="rId8"/>
    <p:sldId id="365" r:id="rId9"/>
    <p:sldId id="316" r:id="rId10"/>
    <p:sldId id="404" r:id="rId11"/>
    <p:sldId id="300" r:id="rId12"/>
    <p:sldId id="310" r:id="rId13"/>
    <p:sldId id="418" r:id="rId14"/>
    <p:sldId id="353" r:id="rId15"/>
    <p:sldId id="401" r:id="rId16"/>
    <p:sldId id="400" r:id="rId17"/>
    <p:sldId id="373" r:id="rId18"/>
    <p:sldId id="374" r:id="rId19"/>
    <p:sldId id="369" r:id="rId20"/>
    <p:sldId id="416" r:id="rId21"/>
    <p:sldId id="417" r:id="rId22"/>
    <p:sldId id="406" r:id="rId23"/>
    <p:sldId id="366" r:id="rId24"/>
    <p:sldId id="384" r:id="rId25"/>
    <p:sldId id="385" r:id="rId26"/>
    <p:sldId id="398" r:id="rId27"/>
    <p:sldId id="412" r:id="rId28"/>
    <p:sldId id="413" r:id="rId29"/>
    <p:sldId id="414"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4383" autoAdjust="0"/>
  </p:normalViewPr>
  <p:slideViewPr>
    <p:cSldViewPr>
      <p:cViewPr>
        <p:scale>
          <a:sx n="108" d="100"/>
          <a:sy n="108" d="100"/>
        </p:scale>
        <p:origin x="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customXml" Target="../customXml/item5.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6"/>
          </a:xfrm>
          <a:prstGeom prst="rect">
            <a:avLst/>
          </a:prstGeom>
        </p:spPr>
        <p:txBody>
          <a:bodyPr vert="horz" lIns="91440" tIns="45720" rIns="91440" bIns="45720" rtlCol="0"/>
          <a:lstStyle>
            <a:lvl1pPr algn="r">
              <a:defRPr sz="1200"/>
            </a:lvl1pPr>
          </a:lstStyle>
          <a:p>
            <a:fld id="{2BDAE101-AC1D-4E44-8225-2A2CBE55ED50}" type="datetimeFigureOut">
              <a:rPr lang="en-US" smtClean="0"/>
              <a:t>4/2/2014</a:t>
            </a:fld>
            <a:endParaRPr lang="en-US"/>
          </a:p>
        </p:txBody>
      </p:sp>
      <p:sp>
        <p:nvSpPr>
          <p:cNvPr id="4" name="Footer Placeholder 3"/>
          <p:cNvSpPr>
            <a:spLocks noGrp="1"/>
          </p:cNvSpPr>
          <p:nvPr>
            <p:ph type="ftr" sz="quarter" idx="2"/>
          </p:nvPr>
        </p:nvSpPr>
        <p:spPr>
          <a:xfrm>
            <a:off x="1" y="8829163"/>
            <a:ext cx="2972421" cy="4656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63"/>
            <a:ext cx="2972421" cy="465626"/>
          </a:xfrm>
          <a:prstGeom prst="rect">
            <a:avLst/>
          </a:prstGeom>
        </p:spPr>
        <p:txBody>
          <a:bodyPr vert="horz" lIns="91440" tIns="45720" rIns="91440" bIns="45720" rtlCol="0" anchor="b"/>
          <a:lstStyle>
            <a:lvl1pPr algn="r">
              <a:defRPr sz="1200"/>
            </a:lvl1pPr>
          </a:lstStyle>
          <a:p>
            <a:fld id="{4ECA4432-E6E0-43EB-AFDD-7BF9863E5316}" type="slidenum">
              <a:rPr lang="en-US" smtClean="0"/>
              <a:t>‹#›</a:t>
            </a:fld>
            <a:endParaRPr lang="en-US"/>
          </a:p>
        </p:txBody>
      </p:sp>
    </p:spTree>
    <p:extLst>
      <p:ext uri="{BB962C8B-B14F-4D97-AF65-F5344CB8AC3E}">
        <p14:creationId xmlns:p14="http://schemas.microsoft.com/office/powerpoint/2010/main" val="2580134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90402E3-7BFD-42D7-AEB4-53563257DB20}" type="datetimeFigureOut">
              <a:rPr lang="en-US" smtClean="0"/>
              <a:t>4/2/2014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E259C2D-F9F5-4B10-BC3C-CEFD05036E1B}" type="slidenum">
              <a:rPr lang="en-US" smtClean="0"/>
              <a:t>‹#›</a:t>
            </a:fld>
            <a:endParaRPr lang="en-US"/>
          </a:p>
        </p:txBody>
      </p:sp>
    </p:spTree>
    <p:extLst>
      <p:ext uri="{BB962C8B-B14F-4D97-AF65-F5344CB8AC3E}">
        <p14:creationId xmlns:p14="http://schemas.microsoft.com/office/powerpoint/2010/main" val="3294043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DOT CM Track 1B </a:t>
            </a:r>
          </a:p>
          <a:p>
            <a:endParaRPr lang="en-US" dirty="0"/>
          </a:p>
        </p:txBody>
      </p:sp>
      <p:sp>
        <p:nvSpPr>
          <p:cNvPr id="4" name="Slide Number Placeholder 3"/>
          <p:cNvSpPr>
            <a:spLocks noGrp="1"/>
          </p:cNvSpPr>
          <p:nvPr>
            <p:ph type="sldNum" sz="quarter" idx="10"/>
          </p:nvPr>
        </p:nvSpPr>
        <p:spPr/>
        <p:txBody>
          <a:bodyPr/>
          <a:lstStyle/>
          <a:p>
            <a:fld id="{2E259C2D-F9F5-4B10-BC3C-CEFD05036E1B}" type="slidenum">
              <a:rPr lang="en-US" smtClean="0"/>
              <a:t>1</a:t>
            </a:fld>
            <a:endParaRPr lang="en-US"/>
          </a:p>
        </p:txBody>
      </p:sp>
    </p:spTree>
    <p:extLst>
      <p:ext uri="{BB962C8B-B14F-4D97-AF65-F5344CB8AC3E}">
        <p14:creationId xmlns:p14="http://schemas.microsoft.com/office/powerpoint/2010/main" val="1850916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259C2D-F9F5-4B10-BC3C-CEFD05036E1B}" type="slidenum">
              <a:rPr lang="en-US" smtClean="0"/>
              <a:t>4</a:t>
            </a:fld>
            <a:endParaRPr lang="en-US"/>
          </a:p>
        </p:txBody>
      </p:sp>
    </p:spTree>
    <p:extLst>
      <p:ext uri="{BB962C8B-B14F-4D97-AF65-F5344CB8AC3E}">
        <p14:creationId xmlns:p14="http://schemas.microsoft.com/office/powerpoint/2010/main" val="1861327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259C2D-F9F5-4B10-BC3C-CEFD05036E1B}" type="slidenum">
              <a:rPr lang="en-US" smtClean="0"/>
              <a:t>8</a:t>
            </a:fld>
            <a:endParaRPr lang="en-US"/>
          </a:p>
        </p:txBody>
      </p:sp>
    </p:spTree>
    <p:extLst>
      <p:ext uri="{BB962C8B-B14F-4D97-AF65-F5344CB8AC3E}">
        <p14:creationId xmlns:p14="http://schemas.microsoft.com/office/powerpoint/2010/main" val="2841016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259C2D-F9F5-4B10-BC3C-CEFD05036E1B}" type="slidenum">
              <a:rPr lang="en-US" smtClean="0"/>
              <a:t>10</a:t>
            </a:fld>
            <a:endParaRPr lang="en-US"/>
          </a:p>
        </p:txBody>
      </p:sp>
    </p:spTree>
    <p:extLst>
      <p:ext uri="{BB962C8B-B14F-4D97-AF65-F5344CB8AC3E}">
        <p14:creationId xmlns:p14="http://schemas.microsoft.com/office/powerpoint/2010/main" val="606046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259C2D-F9F5-4B10-BC3C-CEFD05036E1B}" type="slidenum">
              <a:rPr lang="en-US" smtClean="0"/>
              <a:t>11</a:t>
            </a:fld>
            <a:endParaRPr lang="en-US"/>
          </a:p>
        </p:txBody>
      </p:sp>
    </p:spTree>
    <p:extLst>
      <p:ext uri="{BB962C8B-B14F-4D97-AF65-F5344CB8AC3E}">
        <p14:creationId xmlns:p14="http://schemas.microsoft.com/office/powerpoint/2010/main" val="3307039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D4887"/>
        </a:solidFill>
        <a:effectLst/>
      </p:bgPr>
    </p:bg>
    <p:spTree>
      <p:nvGrpSpPr>
        <p:cNvPr id="1" name=""/>
        <p:cNvGrpSpPr/>
        <p:nvPr/>
      </p:nvGrpSpPr>
      <p:grpSpPr>
        <a:xfrm>
          <a:off x="0" y="0"/>
          <a:ext cx="0" cy="0"/>
          <a:chOff x="0" y="0"/>
          <a:chExt cx="0" cy="0"/>
        </a:xfrm>
      </p:grpSpPr>
      <p:sp>
        <p:nvSpPr>
          <p:cNvPr id="4" name="Rectangle 7"/>
          <p:cNvSpPr>
            <a:spLocks noChangeArrowheads="1"/>
          </p:cNvSpPr>
          <p:nvPr/>
        </p:nvSpPr>
        <p:spPr bwMode="auto">
          <a:xfrm>
            <a:off x="152400" y="152400"/>
            <a:ext cx="8839200" cy="6553200"/>
          </a:xfrm>
          <a:prstGeom prst="rect">
            <a:avLst/>
          </a:prstGeom>
          <a:solidFill>
            <a:srgbClr val="F6F7F3"/>
          </a:solidFill>
          <a:ln w="38100">
            <a:solidFill>
              <a:srgbClr val="AC04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1268" name="Rectangle 4"/>
          <p:cNvSpPr>
            <a:spLocks noGrp="1" noChangeArrowheads="1"/>
          </p:cNvSpPr>
          <p:nvPr>
            <p:ph type="ctrTitle"/>
          </p:nvPr>
        </p:nvSpPr>
        <p:spPr>
          <a:xfrm>
            <a:off x="685800" y="1295400"/>
            <a:ext cx="7772400" cy="1600200"/>
          </a:xfrm>
        </p:spPr>
        <p:txBody>
          <a:bodyPr lIns="91440" rIns="91440" anchor="ctr"/>
          <a:lstStyle>
            <a:lvl1pPr algn="ctr">
              <a:defRPr sz="4800">
                <a:effectLst>
                  <a:outerShdw blurRad="38100" dist="38100" dir="2700000" algn="tl">
                    <a:srgbClr val="000000"/>
                  </a:outerShdw>
                </a:effectLst>
              </a:defRPr>
            </a:lvl1pPr>
          </a:lstStyle>
          <a:p>
            <a:pPr lvl="0"/>
            <a:r>
              <a:rPr lang="en-US" noProof="0" smtClean="0"/>
              <a:t>Click to edit Master title style</a:t>
            </a:r>
          </a:p>
        </p:txBody>
      </p:sp>
      <p:sp>
        <p:nvSpPr>
          <p:cNvPr id="11269" name="Rectangle 5"/>
          <p:cNvSpPr>
            <a:spLocks noGrp="1" noChangeArrowheads="1"/>
          </p:cNvSpPr>
          <p:nvPr>
            <p:ph type="subTitle" idx="1"/>
          </p:nvPr>
        </p:nvSpPr>
        <p:spPr>
          <a:xfrm>
            <a:off x="1371600" y="3733800"/>
            <a:ext cx="6400800" cy="1752600"/>
          </a:xfrm>
        </p:spPr>
        <p:txBody>
          <a:bodyPr lIns="91440" rIns="91440"/>
          <a:lstStyle>
            <a:lvl1pPr algn="ctr">
              <a:defRPr/>
            </a:lvl1pPr>
          </a:lstStyle>
          <a:p>
            <a:pPr lvl="0"/>
            <a:r>
              <a:rPr lang="en-US" noProof="0" smtClean="0"/>
              <a:t>Click to edit Master subtitle style</a:t>
            </a:r>
          </a:p>
        </p:txBody>
      </p:sp>
      <p:sp>
        <p:nvSpPr>
          <p:cNvPr id="5" name="Rectangle 9"/>
          <p:cNvSpPr>
            <a:spLocks noGrp="1" noChangeArrowheads="1"/>
          </p:cNvSpPr>
          <p:nvPr>
            <p:ph type="sldNum" sz="quarter" idx="10"/>
          </p:nvPr>
        </p:nvSpPr>
        <p:spPr bwMode="auto">
          <a:xfrm>
            <a:off x="65532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solidFill>
                  <a:srgbClr val="F6F7F3"/>
                </a:solidFill>
                <a:latin typeface="+mn-lt"/>
              </a:defRPr>
            </a:lvl1pPr>
          </a:lstStyle>
          <a:p>
            <a:pPr eaLnBrk="0" fontAlgn="base" hangingPunct="0">
              <a:spcBef>
                <a:spcPct val="0"/>
              </a:spcBef>
              <a:spcAft>
                <a:spcPct val="0"/>
              </a:spcAft>
              <a:defRPr/>
            </a:pPr>
            <a:fld id="{91BFC994-B369-4A86-A61B-6B50C9D6AC01}" type="slidenum">
              <a:rPr lang="en-US"/>
              <a:pPr eaLnBrk="0" fontAlgn="base" hangingPunct="0">
                <a:spcBef>
                  <a:spcPct val="0"/>
                </a:spcBef>
                <a:spcAft>
                  <a:spcPct val="0"/>
                </a:spcAft>
                <a:defRPr/>
              </a:pPr>
              <a:t>‹#›</a:t>
            </a:fld>
            <a:endParaRPr lang="en-US" sz="2000"/>
          </a:p>
        </p:txBody>
      </p:sp>
    </p:spTree>
    <p:extLst>
      <p:ext uri="{BB962C8B-B14F-4D97-AF65-F5344CB8AC3E}">
        <p14:creationId xmlns:p14="http://schemas.microsoft.com/office/powerpoint/2010/main" val="125969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348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3973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164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0708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018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673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16441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294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97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002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7F3"/>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5945188" y="6583363"/>
            <a:ext cx="3198812" cy="274637"/>
          </a:xfrm>
          <a:prstGeom prst="rect">
            <a:avLst/>
          </a:prstGeom>
          <a:solidFill>
            <a:srgbClr val="1D488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027" name="Rectangle 8"/>
          <p:cNvSpPr>
            <a:spLocks noChangeArrowheads="1"/>
          </p:cNvSpPr>
          <p:nvPr/>
        </p:nvSpPr>
        <p:spPr bwMode="auto">
          <a:xfrm>
            <a:off x="0" y="0"/>
            <a:ext cx="5484813" cy="365125"/>
          </a:xfrm>
          <a:prstGeom prst="rect">
            <a:avLst/>
          </a:prstGeom>
          <a:solidFill>
            <a:srgbClr val="1D488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latin typeface="Times New Roman" pitchFamily="18" charset="0"/>
            </a:endParaRPr>
          </a:p>
        </p:txBody>
      </p:sp>
      <p:sp>
        <p:nvSpPr>
          <p:cNvPr id="1028" name="Rectangle 2"/>
          <p:cNvSpPr>
            <a:spLocks noGrp="1" noChangeArrowheads="1"/>
          </p:cNvSpPr>
          <p:nvPr>
            <p:ph type="title"/>
          </p:nvPr>
        </p:nvSpPr>
        <p:spPr bwMode="auto">
          <a:xfrm>
            <a:off x="685800" y="457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685800" y="11430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7"/>
          <p:cNvSpPr>
            <a:spLocks noChangeArrowheads="1"/>
          </p:cNvSpPr>
          <p:nvPr/>
        </p:nvSpPr>
        <p:spPr bwMode="auto">
          <a:xfrm>
            <a:off x="0" y="0"/>
            <a:ext cx="9144000" cy="6858000"/>
          </a:xfrm>
          <a:prstGeom prst="rect">
            <a:avLst/>
          </a:prstGeom>
          <a:noFill/>
          <a:ln w="38100">
            <a:solidFill>
              <a:srgbClr val="AC040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400">
              <a:solidFill>
                <a:srgbClr val="000000"/>
              </a:solidFill>
              <a:latin typeface="Times New Roman" pitchFamily="18" charset="0"/>
            </a:endParaRPr>
          </a:p>
        </p:txBody>
      </p:sp>
      <p:pic>
        <p:nvPicPr>
          <p:cNvPr id="1031" name="Picture 1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238875"/>
            <a:ext cx="67627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28737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rtl="0" eaLnBrk="0" fontAlgn="base" hangingPunct="0">
        <a:spcBef>
          <a:spcPct val="0"/>
        </a:spcBef>
        <a:spcAft>
          <a:spcPct val="50000"/>
        </a:spcAft>
        <a:defRPr sz="3200" b="1">
          <a:solidFill>
            <a:srgbClr val="1D4887"/>
          </a:solidFill>
          <a:latin typeface="+mj-lt"/>
          <a:ea typeface="+mj-ea"/>
          <a:cs typeface="+mj-cs"/>
        </a:defRPr>
      </a:lvl1pPr>
      <a:lvl2pPr algn="r" rtl="0" eaLnBrk="0" fontAlgn="base" hangingPunct="0">
        <a:spcBef>
          <a:spcPct val="0"/>
        </a:spcBef>
        <a:spcAft>
          <a:spcPct val="50000"/>
        </a:spcAft>
        <a:defRPr sz="3200" b="1">
          <a:solidFill>
            <a:srgbClr val="1D4887"/>
          </a:solidFill>
          <a:latin typeface="Tahoma" pitchFamily="34" charset="0"/>
        </a:defRPr>
      </a:lvl2pPr>
      <a:lvl3pPr algn="r" rtl="0" eaLnBrk="0" fontAlgn="base" hangingPunct="0">
        <a:spcBef>
          <a:spcPct val="0"/>
        </a:spcBef>
        <a:spcAft>
          <a:spcPct val="50000"/>
        </a:spcAft>
        <a:defRPr sz="3200" b="1">
          <a:solidFill>
            <a:srgbClr val="1D4887"/>
          </a:solidFill>
          <a:latin typeface="Tahoma" pitchFamily="34" charset="0"/>
        </a:defRPr>
      </a:lvl3pPr>
      <a:lvl4pPr algn="r" rtl="0" eaLnBrk="0" fontAlgn="base" hangingPunct="0">
        <a:spcBef>
          <a:spcPct val="0"/>
        </a:spcBef>
        <a:spcAft>
          <a:spcPct val="50000"/>
        </a:spcAft>
        <a:defRPr sz="3200" b="1">
          <a:solidFill>
            <a:srgbClr val="1D4887"/>
          </a:solidFill>
          <a:latin typeface="Tahoma" pitchFamily="34" charset="0"/>
        </a:defRPr>
      </a:lvl4pPr>
      <a:lvl5pPr algn="r" rtl="0" eaLnBrk="0" fontAlgn="base" hangingPunct="0">
        <a:spcBef>
          <a:spcPct val="0"/>
        </a:spcBef>
        <a:spcAft>
          <a:spcPct val="50000"/>
        </a:spcAft>
        <a:defRPr sz="3200" b="1">
          <a:solidFill>
            <a:srgbClr val="1D4887"/>
          </a:solidFill>
          <a:latin typeface="Tahoma" pitchFamily="34" charset="0"/>
        </a:defRPr>
      </a:lvl5pPr>
      <a:lvl6pPr marL="457200" algn="r" rtl="0" eaLnBrk="0" fontAlgn="base" hangingPunct="0">
        <a:spcBef>
          <a:spcPct val="0"/>
        </a:spcBef>
        <a:spcAft>
          <a:spcPct val="50000"/>
        </a:spcAft>
        <a:defRPr sz="3200" b="1">
          <a:solidFill>
            <a:srgbClr val="1D4887"/>
          </a:solidFill>
          <a:latin typeface="Tahoma" pitchFamily="34" charset="0"/>
        </a:defRPr>
      </a:lvl6pPr>
      <a:lvl7pPr marL="914400" algn="r" rtl="0" eaLnBrk="0" fontAlgn="base" hangingPunct="0">
        <a:spcBef>
          <a:spcPct val="0"/>
        </a:spcBef>
        <a:spcAft>
          <a:spcPct val="50000"/>
        </a:spcAft>
        <a:defRPr sz="3200" b="1">
          <a:solidFill>
            <a:srgbClr val="1D4887"/>
          </a:solidFill>
          <a:latin typeface="Tahoma" pitchFamily="34" charset="0"/>
        </a:defRPr>
      </a:lvl7pPr>
      <a:lvl8pPr marL="1371600" algn="r" rtl="0" eaLnBrk="0" fontAlgn="base" hangingPunct="0">
        <a:spcBef>
          <a:spcPct val="0"/>
        </a:spcBef>
        <a:spcAft>
          <a:spcPct val="50000"/>
        </a:spcAft>
        <a:defRPr sz="3200" b="1">
          <a:solidFill>
            <a:srgbClr val="1D4887"/>
          </a:solidFill>
          <a:latin typeface="Tahoma" pitchFamily="34" charset="0"/>
        </a:defRPr>
      </a:lvl8pPr>
      <a:lvl9pPr marL="1828800" algn="r" rtl="0" eaLnBrk="0" fontAlgn="base" hangingPunct="0">
        <a:spcBef>
          <a:spcPct val="0"/>
        </a:spcBef>
        <a:spcAft>
          <a:spcPct val="50000"/>
        </a:spcAft>
        <a:defRPr sz="3200" b="1">
          <a:solidFill>
            <a:srgbClr val="1D4887"/>
          </a:solidFill>
          <a:latin typeface="Tahoma" pitchFamily="34"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01638" indent="-287338" algn="l" rtl="0" eaLnBrk="0" fontAlgn="base" hangingPunct="0">
        <a:spcBef>
          <a:spcPct val="20000"/>
        </a:spcBef>
        <a:spcAft>
          <a:spcPct val="60000"/>
        </a:spcAft>
        <a:buSzPct val="120000"/>
        <a:buChar char="•"/>
        <a:defRPr sz="2400">
          <a:solidFill>
            <a:schemeClr val="tx1"/>
          </a:solidFill>
          <a:latin typeface="+mn-lt"/>
        </a:defRPr>
      </a:lvl2pPr>
      <a:lvl3pPr marL="795338" indent="-279400" algn="l" rtl="0" eaLnBrk="0" fontAlgn="base" hangingPunct="0">
        <a:spcBef>
          <a:spcPct val="20000"/>
        </a:spcBef>
        <a:spcAft>
          <a:spcPct val="30000"/>
        </a:spcAft>
        <a:buChar char="–"/>
        <a:defRPr sz="2000">
          <a:solidFill>
            <a:schemeClr val="tx1"/>
          </a:solidFill>
          <a:latin typeface="+mn-lt"/>
        </a:defRPr>
      </a:lvl3pPr>
      <a:lvl4pPr marL="1206500" indent="-296863" algn="l" rtl="0" eaLnBrk="0" fontAlgn="base" hangingPunct="0">
        <a:spcBef>
          <a:spcPct val="20000"/>
        </a:spcBef>
        <a:spcAft>
          <a:spcPct val="0"/>
        </a:spcAft>
        <a:buSzPct val="110000"/>
        <a:buFont typeface="Symbol" pitchFamily="18" charset="2"/>
        <a:buChar char="à"/>
        <a:defRPr sz="1600">
          <a:solidFill>
            <a:schemeClr val="tx1"/>
          </a:solidFill>
          <a:latin typeface="+mn-lt"/>
        </a:defRPr>
      </a:lvl4pPr>
      <a:lvl5pPr marL="1709738" indent="-274638" algn="l" rtl="0" eaLnBrk="0" fontAlgn="base" hangingPunct="0">
        <a:spcBef>
          <a:spcPct val="20000"/>
        </a:spcBef>
        <a:spcAft>
          <a:spcPct val="0"/>
        </a:spcAft>
        <a:buChar char="»"/>
        <a:defRPr sz="1400">
          <a:solidFill>
            <a:schemeClr val="tx1"/>
          </a:solidFill>
          <a:latin typeface="+mn-lt"/>
        </a:defRPr>
      </a:lvl5pPr>
      <a:lvl6pPr marL="2166938" indent="-274638" algn="l" rtl="0" eaLnBrk="0" fontAlgn="base" hangingPunct="0">
        <a:spcBef>
          <a:spcPct val="20000"/>
        </a:spcBef>
        <a:spcAft>
          <a:spcPct val="0"/>
        </a:spcAft>
        <a:buChar char="»"/>
        <a:defRPr sz="1400">
          <a:solidFill>
            <a:schemeClr val="tx1"/>
          </a:solidFill>
          <a:latin typeface="+mn-lt"/>
        </a:defRPr>
      </a:lvl6pPr>
      <a:lvl7pPr marL="2624138" indent="-274638" algn="l" rtl="0" eaLnBrk="0" fontAlgn="base" hangingPunct="0">
        <a:spcBef>
          <a:spcPct val="20000"/>
        </a:spcBef>
        <a:spcAft>
          <a:spcPct val="0"/>
        </a:spcAft>
        <a:buChar char="»"/>
        <a:defRPr sz="1400">
          <a:solidFill>
            <a:schemeClr val="tx1"/>
          </a:solidFill>
          <a:latin typeface="+mn-lt"/>
        </a:defRPr>
      </a:lvl7pPr>
      <a:lvl8pPr marL="3081338" indent="-274638" algn="l" rtl="0" eaLnBrk="0" fontAlgn="base" hangingPunct="0">
        <a:spcBef>
          <a:spcPct val="20000"/>
        </a:spcBef>
        <a:spcAft>
          <a:spcPct val="0"/>
        </a:spcAft>
        <a:buChar char="»"/>
        <a:defRPr sz="1400">
          <a:solidFill>
            <a:schemeClr val="tx1"/>
          </a:solidFill>
          <a:latin typeface="+mn-lt"/>
        </a:defRPr>
      </a:lvl8pPr>
      <a:lvl9pPr marL="3538538" indent="-274638" algn="l" rtl="0" eaLnBrk="0" fontAlgn="base" hangingPunct="0">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7700" y="2209800"/>
            <a:ext cx="7772400" cy="2667000"/>
          </a:xfrm>
        </p:spPr>
        <p:txBody>
          <a:bodyPr/>
          <a:lstStyle/>
          <a:p>
            <a:r>
              <a:rPr lang="en-US" sz="4400" dirty="0" smtClean="0"/>
              <a:t/>
            </a:r>
            <a:br>
              <a:rPr lang="en-US" sz="4400" dirty="0" smtClean="0"/>
            </a:br>
            <a:r>
              <a:rPr lang="en-US" sz="4400" dirty="0" smtClean="0"/>
              <a:t>Let </a:t>
            </a:r>
            <a:r>
              <a:rPr lang="en-US" sz="4400" dirty="0"/>
              <a:t>Plans </a:t>
            </a:r>
            <a:r>
              <a:rPr lang="en-US" sz="4400" dirty="0" smtClean="0"/>
              <a:t>/e-signatures</a:t>
            </a:r>
            <a:br>
              <a:rPr lang="en-US" sz="4400" dirty="0" smtClean="0"/>
            </a:br>
            <a:r>
              <a:rPr lang="en-US" sz="4400" dirty="0" smtClean="0"/>
              <a:t>overview</a:t>
            </a:r>
            <a:br>
              <a:rPr lang="en-US" sz="4400" dirty="0" smtClean="0"/>
            </a:br>
            <a:endParaRPr lang="en-US" dirty="0"/>
          </a:p>
        </p:txBody>
      </p:sp>
      <p:sp>
        <p:nvSpPr>
          <p:cNvPr id="5" name="Subtitle 4"/>
          <p:cNvSpPr>
            <a:spLocks noGrp="1"/>
          </p:cNvSpPr>
          <p:nvPr>
            <p:ph type="subTitle" idx="1"/>
          </p:nvPr>
        </p:nvSpPr>
        <p:spPr>
          <a:xfrm>
            <a:off x="1333500" y="5105400"/>
            <a:ext cx="6400800" cy="1143000"/>
          </a:xfrm>
        </p:spPr>
        <p:txBody>
          <a:bodyPr/>
          <a:lstStyle/>
          <a:p>
            <a:r>
              <a:rPr lang="en-US" b="1" dirty="0" smtClean="0">
                <a:solidFill>
                  <a:srgbClr val="7030A0"/>
                </a:solidFill>
              </a:rPr>
              <a:t>2/4/14</a:t>
            </a:r>
          </a:p>
        </p:txBody>
      </p:sp>
      <p:pic>
        <p:nvPicPr>
          <p:cNvPr id="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066800"/>
            <a:ext cx="990600" cy="90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118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636" y="2752226"/>
            <a:ext cx="2352675"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8394" y="1494585"/>
            <a:ext cx="1733324" cy="1332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sz="2800" dirty="0" smtClean="0"/>
              <a:t> </a:t>
            </a:r>
            <a:r>
              <a:rPr lang="en-US" sz="2400" dirty="0" smtClean="0"/>
              <a:t>Creating Let Plan sections example: B-4475</a:t>
            </a:r>
            <a:endParaRPr lang="en-US" sz="2400" dirty="0"/>
          </a:p>
        </p:txBody>
      </p:sp>
      <p:sp>
        <p:nvSpPr>
          <p:cNvPr id="7" name="Left Brace 6"/>
          <p:cNvSpPr/>
          <p:nvPr/>
        </p:nvSpPr>
        <p:spPr bwMode="auto">
          <a:xfrm>
            <a:off x="2763594" y="1713131"/>
            <a:ext cx="304800" cy="1030069"/>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0" name="Left Brace 9"/>
          <p:cNvSpPr/>
          <p:nvPr/>
        </p:nvSpPr>
        <p:spPr bwMode="auto">
          <a:xfrm rot="10800000">
            <a:off x="4801718" y="1713131"/>
            <a:ext cx="439048" cy="4163826"/>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5113910" y="3381350"/>
            <a:ext cx="3172663" cy="369332"/>
          </a:xfrm>
          <a:prstGeom prst="rect">
            <a:avLst/>
          </a:prstGeom>
          <a:noFill/>
        </p:spPr>
        <p:txBody>
          <a:bodyPr wrap="none" rtlCol="0">
            <a:spAutoFit/>
          </a:bodyPr>
          <a:lstStyle/>
          <a:p>
            <a:r>
              <a:rPr lang="en-US" b="1" dirty="0" smtClean="0"/>
              <a:t>B-4475 200 Other Plans.pdf</a:t>
            </a:r>
            <a:endParaRPr lang="en-US" b="1" dirty="0"/>
          </a:p>
        </p:txBody>
      </p:sp>
      <p:cxnSp>
        <p:nvCxnSpPr>
          <p:cNvPr id="6" name="Straight Arrow Connector 5"/>
          <p:cNvCxnSpPr/>
          <p:nvPr/>
        </p:nvCxnSpPr>
        <p:spPr bwMode="auto">
          <a:xfrm flipV="1">
            <a:off x="2344494" y="2542032"/>
            <a:ext cx="419100" cy="57050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104892" y="848254"/>
            <a:ext cx="8458200" cy="830997"/>
          </a:xfrm>
          <a:prstGeom prst="rect">
            <a:avLst/>
          </a:prstGeom>
          <a:noFill/>
        </p:spPr>
        <p:txBody>
          <a:bodyPr wrap="square" rtlCol="0">
            <a:spAutoFit/>
          </a:bodyPr>
          <a:lstStyle/>
          <a:p>
            <a:r>
              <a:rPr lang="en-US" sz="1600" i="1" dirty="0" smtClean="0"/>
              <a:t>Let Plan sections will be assembled from the Final Plans structure contents.   For example, assemble the Other Plans section from the </a:t>
            </a:r>
            <a:r>
              <a:rPr lang="en-US" sz="1600" b="1" i="1" dirty="0" smtClean="0"/>
              <a:t>2XX</a:t>
            </a:r>
            <a:r>
              <a:rPr lang="en-US" sz="1600" i="1" dirty="0" smtClean="0"/>
              <a:t> folder contents and the Cross- Sections section from the </a:t>
            </a:r>
            <a:r>
              <a:rPr lang="en-US" sz="1600" b="1" i="1" dirty="0" smtClean="0"/>
              <a:t>3XX</a:t>
            </a:r>
            <a:r>
              <a:rPr lang="en-US" sz="1600" i="1" dirty="0" smtClean="0"/>
              <a:t> folder contents*:</a:t>
            </a:r>
            <a:endParaRPr lang="en-US" sz="1600" i="1" dirty="0"/>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3155" y="2752226"/>
            <a:ext cx="1061646" cy="629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Arrow Connector 13"/>
          <p:cNvCxnSpPr/>
          <p:nvPr/>
        </p:nvCxnSpPr>
        <p:spPr bwMode="auto">
          <a:xfrm flipV="1">
            <a:off x="1905000" y="3200400"/>
            <a:ext cx="762000" cy="15240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Left Brace 16"/>
          <p:cNvSpPr/>
          <p:nvPr/>
        </p:nvSpPr>
        <p:spPr bwMode="auto">
          <a:xfrm>
            <a:off x="2763594" y="2893469"/>
            <a:ext cx="304800" cy="459331"/>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1371600" y="3381350"/>
            <a:ext cx="705642" cy="276999"/>
          </a:xfrm>
          <a:prstGeom prst="rect">
            <a:avLst/>
          </a:prstGeom>
          <a:noFill/>
        </p:spPr>
        <p:txBody>
          <a:bodyPr wrap="none" rtlCol="0">
            <a:spAutoFit/>
          </a:bodyPr>
          <a:lstStyle/>
          <a:p>
            <a:r>
              <a:rPr lang="en-US" sz="1200" i="1" dirty="0" smtClean="0"/>
              <a:t>(empty)</a:t>
            </a:r>
            <a:endParaRPr lang="en-US" sz="1200" i="1" dirty="0"/>
          </a:p>
        </p:txBody>
      </p:sp>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3155" y="3381350"/>
            <a:ext cx="1748563" cy="1305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Left Brace 20"/>
          <p:cNvSpPr/>
          <p:nvPr/>
        </p:nvSpPr>
        <p:spPr bwMode="auto">
          <a:xfrm>
            <a:off x="2763594" y="3537466"/>
            <a:ext cx="304800" cy="1030069"/>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22" name="Straight Arrow Connector 21"/>
          <p:cNvCxnSpPr/>
          <p:nvPr/>
        </p:nvCxnSpPr>
        <p:spPr bwMode="auto">
          <a:xfrm>
            <a:off x="1905000" y="3765327"/>
            <a:ext cx="762000" cy="268712"/>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05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7538" y="4680633"/>
            <a:ext cx="1061646" cy="61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TextBox 24"/>
          <p:cNvSpPr txBox="1"/>
          <p:nvPr/>
        </p:nvSpPr>
        <p:spPr>
          <a:xfrm>
            <a:off x="1524000" y="3785692"/>
            <a:ext cx="762000" cy="276999"/>
          </a:xfrm>
          <a:prstGeom prst="rect">
            <a:avLst/>
          </a:prstGeom>
          <a:noFill/>
        </p:spPr>
        <p:txBody>
          <a:bodyPr wrap="square" rtlCol="0">
            <a:spAutoFit/>
          </a:bodyPr>
          <a:lstStyle/>
          <a:p>
            <a:r>
              <a:rPr lang="en-US" sz="1200" i="1" dirty="0" smtClean="0"/>
              <a:t>(empty)</a:t>
            </a:r>
            <a:endParaRPr lang="en-US" sz="1200" i="1" dirty="0"/>
          </a:p>
        </p:txBody>
      </p:sp>
      <p:cxnSp>
        <p:nvCxnSpPr>
          <p:cNvPr id="26" name="Straight Arrow Connector 25"/>
          <p:cNvCxnSpPr/>
          <p:nvPr/>
        </p:nvCxnSpPr>
        <p:spPr bwMode="auto">
          <a:xfrm>
            <a:off x="1447800" y="4142202"/>
            <a:ext cx="1395222" cy="64501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Left Brace 27"/>
          <p:cNvSpPr/>
          <p:nvPr/>
        </p:nvSpPr>
        <p:spPr bwMode="auto">
          <a:xfrm>
            <a:off x="2772738" y="4758285"/>
            <a:ext cx="304800" cy="459331"/>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2054"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4200" y="5303463"/>
            <a:ext cx="1184227" cy="573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Box 30"/>
          <p:cNvSpPr txBox="1"/>
          <p:nvPr/>
        </p:nvSpPr>
        <p:spPr>
          <a:xfrm>
            <a:off x="1143000" y="4221262"/>
            <a:ext cx="762000" cy="276999"/>
          </a:xfrm>
          <a:prstGeom prst="rect">
            <a:avLst/>
          </a:prstGeom>
          <a:noFill/>
        </p:spPr>
        <p:txBody>
          <a:bodyPr wrap="square" rtlCol="0">
            <a:spAutoFit/>
          </a:bodyPr>
          <a:lstStyle/>
          <a:p>
            <a:r>
              <a:rPr lang="en-US" sz="1200" i="1" dirty="0" smtClean="0"/>
              <a:t>(empty)</a:t>
            </a:r>
            <a:endParaRPr lang="en-US" sz="1200" i="1" dirty="0"/>
          </a:p>
        </p:txBody>
      </p:sp>
      <p:sp>
        <p:nvSpPr>
          <p:cNvPr id="34" name="TextBox 33"/>
          <p:cNvSpPr txBox="1"/>
          <p:nvPr/>
        </p:nvSpPr>
        <p:spPr>
          <a:xfrm>
            <a:off x="990600" y="4403634"/>
            <a:ext cx="762000" cy="276999"/>
          </a:xfrm>
          <a:prstGeom prst="rect">
            <a:avLst/>
          </a:prstGeom>
          <a:noFill/>
        </p:spPr>
        <p:txBody>
          <a:bodyPr wrap="square" rtlCol="0">
            <a:spAutoFit/>
          </a:bodyPr>
          <a:lstStyle/>
          <a:p>
            <a:r>
              <a:rPr lang="en-US" sz="1200" i="1" dirty="0" smtClean="0"/>
              <a:t>(empty)</a:t>
            </a:r>
            <a:endParaRPr lang="en-US" sz="1200" i="1" dirty="0"/>
          </a:p>
        </p:txBody>
      </p:sp>
      <p:sp>
        <p:nvSpPr>
          <p:cNvPr id="35" name="TextBox 34"/>
          <p:cNvSpPr txBox="1"/>
          <p:nvPr/>
        </p:nvSpPr>
        <p:spPr>
          <a:xfrm>
            <a:off x="1792044" y="4597366"/>
            <a:ext cx="762000" cy="276999"/>
          </a:xfrm>
          <a:prstGeom prst="rect">
            <a:avLst/>
          </a:prstGeom>
          <a:noFill/>
        </p:spPr>
        <p:txBody>
          <a:bodyPr wrap="square" rtlCol="0">
            <a:spAutoFit/>
          </a:bodyPr>
          <a:lstStyle/>
          <a:p>
            <a:r>
              <a:rPr lang="en-US" sz="1200" i="1" dirty="0" smtClean="0"/>
              <a:t>(empty)</a:t>
            </a:r>
            <a:endParaRPr lang="en-US" sz="1200" i="1" dirty="0"/>
          </a:p>
        </p:txBody>
      </p:sp>
      <p:cxnSp>
        <p:nvCxnSpPr>
          <p:cNvPr id="36" name="Straight Arrow Connector 35"/>
          <p:cNvCxnSpPr/>
          <p:nvPr/>
        </p:nvCxnSpPr>
        <p:spPr bwMode="auto">
          <a:xfrm>
            <a:off x="1905000" y="4918367"/>
            <a:ext cx="938022" cy="537496"/>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Left Brace 37"/>
          <p:cNvSpPr/>
          <p:nvPr/>
        </p:nvSpPr>
        <p:spPr bwMode="auto">
          <a:xfrm>
            <a:off x="2772738" y="5417626"/>
            <a:ext cx="304800" cy="459331"/>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9" name="Rounded Rectangle 38"/>
          <p:cNvSpPr/>
          <p:nvPr/>
        </p:nvSpPr>
        <p:spPr bwMode="auto">
          <a:xfrm>
            <a:off x="58270" y="3066788"/>
            <a:ext cx="2438041" cy="1921163"/>
          </a:xfrm>
          <a:prstGeom prst="roundRect">
            <a:avLst/>
          </a:prstGeom>
          <a:solidFill>
            <a:srgbClr val="0070C0">
              <a:alpha val="38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5287034" y="6147653"/>
            <a:ext cx="3647152" cy="369332"/>
          </a:xfrm>
          <a:prstGeom prst="rect">
            <a:avLst/>
          </a:prstGeom>
          <a:noFill/>
        </p:spPr>
        <p:txBody>
          <a:bodyPr wrap="none" rtlCol="0">
            <a:spAutoFit/>
          </a:bodyPr>
          <a:lstStyle/>
          <a:p>
            <a:r>
              <a:rPr lang="en-US" b="1" dirty="0" smtClean="0"/>
              <a:t>B-4475 300 Cross-sections.pdf</a:t>
            </a:r>
            <a:endParaRPr lang="en-US" dirty="0"/>
          </a:p>
        </p:txBody>
      </p:sp>
      <p:sp>
        <p:nvSpPr>
          <p:cNvPr id="37" name="Rounded Rectangle 36"/>
          <p:cNvSpPr/>
          <p:nvPr/>
        </p:nvSpPr>
        <p:spPr bwMode="auto">
          <a:xfrm>
            <a:off x="58269" y="5016818"/>
            <a:ext cx="2438041" cy="200798"/>
          </a:xfrm>
          <a:prstGeom prst="roundRect">
            <a:avLst/>
          </a:prstGeom>
          <a:solidFill>
            <a:srgbClr val="00B050">
              <a:alpha val="38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cxnSp>
        <p:nvCxnSpPr>
          <p:cNvPr id="41" name="Straight Arrow Connector 40"/>
          <p:cNvCxnSpPr/>
          <p:nvPr/>
        </p:nvCxnSpPr>
        <p:spPr bwMode="auto">
          <a:xfrm>
            <a:off x="2022442" y="5187115"/>
            <a:ext cx="820580" cy="1027336"/>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16244" y="5946019"/>
            <a:ext cx="1622383" cy="906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Left Brace 41"/>
          <p:cNvSpPr/>
          <p:nvPr/>
        </p:nvSpPr>
        <p:spPr bwMode="auto">
          <a:xfrm>
            <a:off x="2748354" y="6124452"/>
            <a:ext cx="320039" cy="657348"/>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3" name="Left Brace 42"/>
          <p:cNvSpPr/>
          <p:nvPr/>
        </p:nvSpPr>
        <p:spPr bwMode="auto">
          <a:xfrm rot="10800000">
            <a:off x="4861221" y="6124206"/>
            <a:ext cx="320039" cy="657348"/>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87210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Results</a:t>
            </a:r>
            <a:br>
              <a:rPr lang="en-US" dirty="0" smtClean="0"/>
            </a:br>
            <a:endParaRPr lang="en-US" dirty="0"/>
          </a:p>
        </p:txBody>
      </p:sp>
      <p:sp>
        <p:nvSpPr>
          <p:cNvPr id="3" name="Content Placeholder 2"/>
          <p:cNvSpPr>
            <a:spLocks noGrp="1"/>
          </p:cNvSpPr>
          <p:nvPr>
            <p:ph idx="1"/>
          </p:nvPr>
        </p:nvSpPr>
        <p:spPr>
          <a:xfrm>
            <a:off x="533400" y="1919111"/>
            <a:ext cx="7162799" cy="4953000"/>
          </a:xfrm>
        </p:spPr>
        <p:txBody>
          <a:bodyPr/>
          <a:lstStyle/>
          <a:p>
            <a:r>
              <a:rPr lang="en-US" sz="1800" i="1" dirty="0" smtClean="0"/>
              <a:t>2014Letting</a:t>
            </a:r>
          </a:p>
          <a:p>
            <a:r>
              <a:rPr lang="en-US" sz="1800" dirty="0" smtClean="0"/>
              <a:t>	</a:t>
            </a:r>
            <a:r>
              <a:rPr lang="en-US" sz="1800" i="1" dirty="0" smtClean="0"/>
              <a:t>February Let</a:t>
            </a:r>
          </a:p>
          <a:p>
            <a:r>
              <a:rPr lang="en-US" sz="1800" dirty="0"/>
              <a:t> </a:t>
            </a:r>
            <a:r>
              <a:rPr lang="en-US" sz="1800" dirty="0" smtClean="0"/>
              <a:t>   	    </a:t>
            </a:r>
            <a:r>
              <a:rPr lang="en-US" sz="1800" i="1" dirty="0" smtClean="0"/>
              <a:t>Columbus B-4475</a:t>
            </a:r>
          </a:p>
          <a:p>
            <a:r>
              <a:rPr lang="en-US" sz="1800" dirty="0"/>
              <a:t> </a:t>
            </a:r>
            <a:r>
              <a:rPr lang="en-US" sz="1800" dirty="0" smtClean="0"/>
              <a:t>            	</a:t>
            </a:r>
            <a:r>
              <a:rPr lang="en-US" sz="1800" dirty="0" smtClean="0">
                <a:solidFill>
                  <a:srgbClr val="0070C0"/>
                </a:solidFill>
              </a:rPr>
              <a:t>B-4775 Contract.pdf</a:t>
            </a:r>
          </a:p>
          <a:p>
            <a:r>
              <a:rPr lang="en-US" sz="1800" dirty="0">
                <a:solidFill>
                  <a:srgbClr val="0070C0"/>
                </a:solidFill>
              </a:rPr>
              <a:t>	</a:t>
            </a:r>
            <a:r>
              <a:rPr lang="en-US" sz="1800" dirty="0" smtClean="0">
                <a:solidFill>
                  <a:srgbClr val="0070C0"/>
                </a:solidFill>
              </a:rPr>
              <a:t>	B-4775 Revision letter 08-01-2014.pdf</a:t>
            </a:r>
          </a:p>
          <a:p>
            <a:r>
              <a:rPr lang="en-US" sz="1800" dirty="0">
                <a:solidFill>
                  <a:srgbClr val="0070C0"/>
                </a:solidFill>
              </a:rPr>
              <a:t> </a:t>
            </a:r>
            <a:r>
              <a:rPr lang="en-US" sz="1800" dirty="0" smtClean="0">
                <a:solidFill>
                  <a:srgbClr val="0070C0"/>
                </a:solidFill>
              </a:rPr>
              <a:t> 		B-4475 100 Roadway Plans.pdf</a:t>
            </a:r>
          </a:p>
          <a:p>
            <a:r>
              <a:rPr lang="en-US" sz="1800" dirty="0" smtClean="0">
                <a:solidFill>
                  <a:srgbClr val="0070C0"/>
                </a:solidFill>
              </a:rPr>
              <a:t>	        	B-4475 200 Other Plans revised 08-01-2014.pdf</a:t>
            </a:r>
          </a:p>
          <a:p>
            <a:r>
              <a:rPr lang="en-US" sz="1800" dirty="0" smtClean="0">
                <a:solidFill>
                  <a:srgbClr val="0070C0"/>
                </a:solidFill>
              </a:rPr>
              <a:t>	        	B-4475 300 Cross-Sections.pdf</a:t>
            </a:r>
          </a:p>
          <a:p>
            <a:r>
              <a:rPr lang="en-US" sz="1800" dirty="0" smtClean="0">
                <a:solidFill>
                  <a:srgbClr val="0070C0"/>
                </a:solidFill>
              </a:rPr>
              <a:t>	        	B-4475 400 Structure Plans.pdf</a:t>
            </a:r>
          </a:p>
          <a:p>
            <a:r>
              <a:rPr lang="en-US" sz="1800" dirty="0">
                <a:solidFill>
                  <a:srgbClr val="0070C0"/>
                </a:solidFill>
              </a:rPr>
              <a:t>	</a:t>
            </a:r>
            <a:r>
              <a:rPr lang="en-US" sz="1800" dirty="0" smtClean="0">
                <a:solidFill>
                  <a:srgbClr val="0070C0"/>
                </a:solidFill>
              </a:rPr>
              <a:t>        	B-4475 500 Subsurface Plans.pdf</a:t>
            </a:r>
          </a:p>
          <a:p>
            <a:r>
              <a:rPr lang="en-US" sz="1800" dirty="0"/>
              <a:t> </a:t>
            </a:r>
            <a:r>
              <a:rPr lang="en-US" sz="1800" dirty="0" smtClean="0"/>
              <a:t>            	</a:t>
            </a:r>
            <a:r>
              <a:rPr lang="en-US" sz="1800" i="1" dirty="0" smtClean="0"/>
              <a:t>Voided sheets</a:t>
            </a:r>
          </a:p>
          <a:p>
            <a:r>
              <a:rPr lang="en-US" sz="1800" dirty="0"/>
              <a:t>	</a:t>
            </a:r>
            <a:r>
              <a:rPr lang="en-US" sz="1800" dirty="0" smtClean="0"/>
              <a:t>             </a:t>
            </a:r>
            <a:r>
              <a:rPr lang="en-US" sz="1800" dirty="0" smtClean="0">
                <a:solidFill>
                  <a:srgbClr val="C00000"/>
                </a:solidFill>
              </a:rPr>
              <a:t>B-4475 200 Other </a:t>
            </a:r>
            <a:r>
              <a:rPr lang="en-US" sz="1800" dirty="0">
                <a:solidFill>
                  <a:srgbClr val="C00000"/>
                </a:solidFill>
              </a:rPr>
              <a:t>Plans.pdf</a:t>
            </a:r>
          </a:p>
          <a:p>
            <a:endParaRPr lang="en-US" dirty="0" smtClean="0"/>
          </a:p>
          <a:p>
            <a:endParaRPr lang="en-US" dirty="0"/>
          </a:p>
        </p:txBody>
      </p:sp>
      <p:sp>
        <p:nvSpPr>
          <p:cNvPr id="4" name="Left Brace 3"/>
          <p:cNvSpPr/>
          <p:nvPr/>
        </p:nvSpPr>
        <p:spPr bwMode="auto">
          <a:xfrm>
            <a:off x="0" y="1905000"/>
            <a:ext cx="403578" cy="3810000"/>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 name="TextBox 4"/>
          <p:cNvSpPr txBox="1"/>
          <p:nvPr/>
        </p:nvSpPr>
        <p:spPr>
          <a:xfrm>
            <a:off x="169332" y="1535668"/>
            <a:ext cx="2647246" cy="369332"/>
          </a:xfrm>
          <a:prstGeom prst="rect">
            <a:avLst/>
          </a:prstGeom>
          <a:noFill/>
        </p:spPr>
        <p:txBody>
          <a:bodyPr wrap="square" rtlCol="0">
            <a:spAutoFit/>
          </a:bodyPr>
          <a:lstStyle/>
          <a:p>
            <a:r>
              <a:rPr lang="en-US" dirty="0" err="1" smtClean="0"/>
              <a:t>LetPlans</a:t>
            </a:r>
            <a:r>
              <a:rPr lang="en-US" dirty="0" smtClean="0"/>
              <a:t> File structure:</a:t>
            </a:r>
            <a:endParaRPr lang="en-US" dirty="0"/>
          </a:p>
        </p:txBody>
      </p:sp>
      <p:sp>
        <p:nvSpPr>
          <p:cNvPr id="6" name="Right Brace 5"/>
          <p:cNvSpPr/>
          <p:nvPr/>
        </p:nvSpPr>
        <p:spPr bwMode="auto">
          <a:xfrm>
            <a:off x="7124701" y="2895600"/>
            <a:ext cx="294568" cy="2362200"/>
          </a:xfrm>
          <a:prstGeom prst="righ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5295901" y="1828800"/>
            <a:ext cx="3657600" cy="923330"/>
          </a:xfrm>
          <a:prstGeom prst="rect">
            <a:avLst/>
          </a:prstGeom>
          <a:noFill/>
        </p:spPr>
        <p:txBody>
          <a:bodyPr wrap="square" rtlCol="0">
            <a:spAutoFit/>
          </a:bodyPr>
          <a:lstStyle/>
          <a:p>
            <a:r>
              <a:rPr lang="en-US" dirty="0" smtClean="0">
                <a:solidFill>
                  <a:srgbClr val="0070C0"/>
                </a:solidFill>
              </a:rPr>
              <a:t>Files available (to those with access) using Search tool and by navigating Construction site:</a:t>
            </a:r>
            <a:endParaRPr lang="en-US" dirty="0">
              <a:solidFill>
                <a:srgbClr val="0070C0"/>
              </a:solidFill>
            </a:endParaRPr>
          </a:p>
        </p:txBody>
      </p:sp>
      <p:sp>
        <p:nvSpPr>
          <p:cNvPr id="8" name="TextBox 7"/>
          <p:cNvSpPr txBox="1"/>
          <p:nvPr/>
        </p:nvSpPr>
        <p:spPr>
          <a:xfrm>
            <a:off x="3924301" y="5800725"/>
            <a:ext cx="5029200" cy="923330"/>
          </a:xfrm>
          <a:prstGeom prst="rect">
            <a:avLst/>
          </a:prstGeom>
          <a:noFill/>
        </p:spPr>
        <p:txBody>
          <a:bodyPr wrap="square" rtlCol="0">
            <a:spAutoFit/>
          </a:bodyPr>
          <a:lstStyle/>
          <a:p>
            <a:r>
              <a:rPr lang="en-US" i="1" dirty="0" smtClean="0"/>
              <a:t>Users of these files will get used to the names – and will know which one contains what they’re looking for.</a:t>
            </a:r>
            <a:endParaRPr lang="en-US" i="1" dirty="0"/>
          </a:p>
        </p:txBody>
      </p:sp>
      <p:sp>
        <p:nvSpPr>
          <p:cNvPr id="9" name="TextBox 8"/>
          <p:cNvSpPr txBox="1"/>
          <p:nvPr/>
        </p:nvSpPr>
        <p:spPr>
          <a:xfrm>
            <a:off x="146753" y="990600"/>
            <a:ext cx="8806747" cy="369332"/>
          </a:xfrm>
          <a:prstGeom prst="rect">
            <a:avLst/>
          </a:prstGeom>
          <a:noFill/>
        </p:spPr>
        <p:txBody>
          <a:bodyPr wrap="square" rtlCol="0">
            <a:spAutoFit/>
          </a:bodyPr>
          <a:lstStyle/>
          <a:p>
            <a:r>
              <a:rPr lang="en-US" dirty="0" smtClean="0"/>
              <a:t>The </a:t>
            </a:r>
            <a:r>
              <a:rPr lang="en-US" dirty="0" err="1" smtClean="0"/>
              <a:t>LetPlans</a:t>
            </a:r>
            <a:r>
              <a:rPr lang="en-US" dirty="0" smtClean="0"/>
              <a:t> share drive is where the official copies will be stored, for the time being.</a:t>
            </a:r>
            <a:endParaRPr lang="en-US" dirty="0"/>
          </a:p>
        </p:txBody>
      </p:sp>
    </p:spTree>
    <p:extLst>
      <p:ext uri="{BB962C8B-B14F-4D97-AF65-F5344CB8AC3E}">
        <p14:creationId xmlns:p14="http://schemas.microsoft.com/office/powerpoint/2010/main" val="2450432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Example Construction Revision flow</a:t>
            </a:r>
            <a:endParaRPr lang="en-US" sz="2800" dirty="0"/>
          </a:p>
        </p:txBody>
      </p:sp>
      <p:sp>
        <p:nvSpPr>
          <p:cNvPr id="14" name="TextBox 13"/>
          <p:cNvSpPr txBox="1"/>
          <p:nvPr/>
        </p:nvSpPr>
        <p:spPr>
          <a:xfrm>
            <a:off x="0" y="853446"/>
            <a:ext cx="9007681" cy="3544560"/>
          </a:xfrm>
          <a:prstGeom prst="rect">
            <a:avLst/>
          </a:prstGeom>
          <a:noFill/>
        </p:spPr>
        <p:txBody>
          <a:bodyPr wrap="square" rtlCol="0">
            <a:spAutoFit/>
          </a:bodyPr>
          <a:lstStyle/>
          <a:p>
            <a:r>
              <a:rPr lang="en-US" sz="1200" i="1" dirty="0" smtClean="0"/>
              <a:t>Pavement Marking &amp; Delineation Unit</a:t>
            </a:r>
            <a:endParaRPr lang="en-US" sz="1200" b="1" i="1" dirty="0" smtClean="0">
              <a:solidFill>
                <a:srgbClr val="0070C0"/>
              </a:solidFill>
            </a:endParaRPr>
          </a:p>
          <a:p>
            <a:r>
              <a:rPr lang="en-US" sz="1100" b="1" i="1" dirty="0" smtClean="0">
                <a:solidFill>
                  <a:srgbClr val="C00000"/>
                </a:solidFill>
              </a:rPr>
              <a:t>Pavement Marking plans need to change for B-4475.  </a:t>
            </a:r>
            <a:r>
              <a:rPr lang="en-US" sz="1100" i="1" dirty="0" smtClean="0"/>
              <a:t>Pavement Marking &amp; Delineation unit places updated sheets in the 210 Pavement Marking folder in Project Store and contacts Records and Document </a:t>
            </a:r>
            <a:r>
              <a:rPr lang="en-US" sz="1100" i="1" dirty="0" err="1" smtClean="0"/>
              <a:t>mgmt</a:t>
            </a:r>
            <a:r>
              <a:rPr lang="en-US" sz="1100" i="1" dirty="0" smtClean="0"/>
              <a:t> with the following information:</a:t>
            </a:r>
          </a:p>
          <a:p>
            <a:pPr marL="171450" indent="-171450">
              <a:buFont typeface="Arial" panose="020B0604020202020204" pitchFamily="34" charset="0"/>
              <a:buChar char="•"/>
            </a:pPr>
            <a:r>
              <a:rPr lang="en-US" sz="1100" i="1" dirty="0" smtClean="0"/>
              <a:t>Updated plan sheets are in the 210 Pavement Marking Plans folder</a:t>
            </a:r>
            <a:r>
              <a:rPr lang="en-US" sz="1100" i="1" dirty="0"/>
              <a:t>. There is an updated copy of the B-4475_PMP-2.pdf sheet and there is a new B-4475_PMP-3.pdf sheet.</a:t>
            </a:r>
          </a:p>
          <a:p>
            <a:pPr marL="171450" indent="-171450">
              <a:buFont typeface="Arial" panose="020B0604020202020204" pitchFamily="34" charset="0"/>
              <a:buChar char="•"/>
            </a:pPr>
            <a:r>
              <a:rPr lang="en-US" sz="1100" i="1" dirty="0" smtClean="0"/>
              <a:t>Revision letter is in the 800 Revision Letters folder</a:t>
            </a:r>
          </a:p>
          <a:p>
            <a:pPr lvl="1"/>
            <a:endParaRPr lang="en-US" sz="1100" i="1" dirty="0" smtClean="0"/>
          </a:p>
          <a:p>
            <a:r>
              <a:rPr lang="en-US" sz="1200" i="1" dirty="0" smtClean="0"/>
              <a:t>Records &amp; Document Management</a:t>
            </a:r>
            <a:endParaRPr lang="en-US" sz="1200" i="1" dirty="0"/>
          </a:p>
          <a:p>
            <a:pPr marL="228600" indent="-228600">
              <a:spcAft>
                <a:spcPts val="200"/>
              </a:spcAft>
              <a:buFont typeface="+mj-lt"/>
              <a:buAutoNum type="alphaLcParenR"/>
            </a:pPr>
            <a:r>
              <a:rPr lang="en-US" sz="1100" i="1" dirty="0" smtClean="0"/>
              <a:t>Creates </a:t>
            </a:r>
            <a:r>
              <a:rPr lang="en-US" sz="1100" b="1" i="1" dirty="0" smtClean="0">
                <a:solidFill>
                  <a:srgbClr val="0070C0"/>
                </a:solidFill>
              </a:rPr>
              <a:t>B-4475 200 Other Plans revised 08-01-2014.pdf </a:t>
            </a:r>
            <a:r>
              <a:rPr lang="en-US" sz="1100" i="1" dirty="0" smtClean="0"/>
              <a:t>in the staging area from the current level</a:t>
            </a:r>
            <a:endParaRPr lang="en-US" sz="1100" b="1" i="1" dirty="0" smtClean="0">
              <a:solidFill>
                <a:srgbClr val="0070C0"/>
              </a:solidFill>
            </a:endParaRPr>
          </a:p>
          <a:p>
            <a:pPr marL="228600" indent="-228600">
              <a:spcAft>
                <a:spcPts val="200"/>
              </a:spcAft>
              <a:buFont typeface="+mj-lt"/>
              <a:buAutoNum type="alphaLcParenR"/>
            </a:pPr>
            <a:r>
              <a:rPr lang="en-US" sz="1100" i="1" dirty="0" smtClean="0"/>
              <a:t>Moves the Final Plans structure for B-4475 to the staging area.</a:t>
            </a:r>
          </a:p>
          <a:p>
            <a:pPr marL="228600" indent="-228600">
              <a:spcAft>
                <a:spcPts val="200"/>
              </a:spcAft>
              <a:buFont typeface="+mj-lt"/>
              <a:buAutoNum type="alphaLcParenR"/>
            </a:pPr>
            <a:r>
              <a:rPr lang="en-US" sz="1100" i="1" dirty="0" smtClean="0"/>
              <a:t>Uses Adobe Acrobat Pro to perform the necessary additions / revisions / deletions for the construction revision in the revised pdf</a:t>
            </a:r>
          </a:p>
          <a:p>
            <a:pPr marL="228600" indent="-228600">
              <a:spcAft>
                <a:spcPts val="200"/>
              </a:spcAft>
              <a:buFont typeface="+mj-lt"/>
              <a:buAutoNum type="alphaLcParenR"/>
            </a:pPr>
            <a:r>
              <a:rPr lang="en-US" sz="1100" i="1" dirty="0" smtClean="0"/>
              <a:t>If needed, reviews revised </a:t>
            </a:r>
            <a:r>
              <a:rPr lang="en-US" sz="1100" b="1" i="1" dirty="0" smtClean="0">
                <a:solidFill>
                  <a:srgbClr val="0070C0"/>
                </a:solidFill>
              </a:rPr>
              <a:t>B-4475 200 Other Plans revised 08-01-2014.pdf </a:t>
            </a:r>
            <a:r>
              <a:rPr lang="en-US" sz="1100" i="1" dirty="0" smtClean="0"/>
              <a:t>portfolio with the design unit who requested the construction revision (Pavement marking &amp; delineation, in this case).</a:t>
            </a:r>
          </a:p>
          <a:p>
            <a:pPr marL="228600" indent="-228600">
              <a:spcAft>
                <a:spcPts val="200"/>
              </a:spcAft>
              <a:buFont typeface="+mj-lt"/>
              <a:buAutoNum type="alphaLcParenR"/>
            </a:pPr>
            <a:r>
              <a:rPr lang="en-US" sz="1100" i="1" dirty="0" smtClean="0"/>
              <a:t>Stores final construction revision portfolio &amp; revision letter</a:t>
            </a:r>
          </a:p>
          <a:p>
            <a:pPr marL="685800" lvl="1" indent="-228600">
              <a:spcAft>
                <a:spcPts val="200"/>
              </a:spcAft>
              <a:buFont typeface="Arial" panose="020B0604020202020204" pitchFamily="34" charset="0"/>
              <a:buChar char="•"/>
            </a:pPr>
            <a:r>
              <a:rPr lang="en-US" sz="1100" i="1" dirty="0" smtClean="0"/>
              <a:t>on the </a:t>
            </a:r>
            <a:r>
              <a:rPr lang="en-US" sz="1100" i="1" dirty="0" err="1" smtClean="0"/>
              <a:t>LetPlans</a:t>
            </a:r>
            <a:r>
              <a:rPr lang="en-US" sz="1100" i="1" dirty="0" smtClean="0"/>
              <a:t> share drive – retaining original copy (so all versions of the plans are available from </a:t>
            </a:r>
            <a:r>
              <a:rPr lang="en-US" sz="1100" i="1" dirty="0" err="1" smtClean="0"/>
              <a:t>LetPlans</a:t>
            </a:r>
            <a:r>
              <a:rPr lang="en-US" sz="1100" i="1" dirty="0" smtClean="0"/>
              <a:t>)</a:t>
            </a:r>
          </a:p>
          <a:p>
            <a:pPr marL="685800" lvl="1" indent="-228600">
              <a:spcAft>
                <a:spcPts val="200"/>
              </a:spcAft>
              <a:buFont typeface="Arial" panose="020B0604020202020204" pitchFamily="34" charset="0"/>
              <a:buChar char="•"/>
            </a:pPr>
            <a:r>
              <a:rPr lang="en-US" sz="1100" i="1" dirty="0" smtClean="0"/>
              <a:t>on the project Construction Site – removing previous copy (so only current set of plans is on the Construction site)</a:t>
            </a:r>
          </a:p>
          <a:p>
            <a:pPr marL="228600" indent="-228600">
              <a:spcAft>
                <a:spcPts val="200"/>
              </a:spcAft>
              <a:buFont typeface="+mj-lt"/>
              <a:buAutoNum type="alphaLcParenR"/>
            </a:pPr>
            <a:r>
              <a:rPr lang="en-US" sz="1100" i="1" dirty="0" smtClean="0"/>
              <a:t>Distributes construction revision and notifies interested parties as per normal processes.</a:t>
            </a:r>
            <a:endParaRPr lang="en-US" sz="1100" i="1" dirty="0"/>
          </a:p>
          <a:p>
            <a:pPr marL="171450" indent="-171450">
              <a:buFont typeface="Arial" panose="020B0604020202020204" pitchFamily="34" charset="0"/>
              <a:buChar char="•"/>
            </a:pPr>
            <a:endParaRPr lang="en-US" sz="1100" i="1" dirty="0" smtClean="0"/>
          </a:p>
          <a:p>
            <a:pPr marL="171450" indent="-171450">
              <a:buFont typeface="Arial" panose="020B0604020202020204" pitchFamily="34" charset="0"/>
              <a:buChar char="•"/>
            </a:pPr>
            <a:endParaRPr lang="en-US" sz="1100" i="1" dirty="0" smtClean="0"/>
          </a:p>
        </p:txBody>
      </p:sp>
      <p:sp>
        <p:nvSpPr>
          <p:cNvPr id="22" name="Left Brace 21"/>
          <p:cNvSpPr/>
          <p:nvPr/>
        </p:nvSpPr>
        <p:spPr bwMode="auto">
          <a:xfrm>
            <a:off x="167299" y="4796901"/>
            <a:ext cx="271049" cy="1004739"/>
          </a:xfrm>
          <a:prstGeom prst="leftBrace">
            <a:avLst>
              <a:gd name="adj1" fmla="val 0"/>
              <a:gd name="adj2" fmla="val 50000"/>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8" name="Right Arrow 27"/>
          <p:cNvSpPr/>
          <p:nvPr/>
        </p:nvSpPr>
        <p:spPr>
          <a:xfrm rot="19821200">
            <a:off x="3924217" y="5995791"/>
            <a:ext cx="381893" cy="3817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780969" y="5912623"/>
            <a:ext cx="2895600" cy="863764"/>
            <a:chOff x="2438400" y="4648200"/>
            <a:chExt cx="2895600" cy="845963"/>
          </a:xfrm>
        </p:grpSpPr>
        <p:sp>
          <p:nvSpPr>
            <p:cNvPr id="23" name="Rounded Rectangle 22"/>
            <p:cNvSpPr/>
            <p:nvPr/>
          </p:nvSpPr>
          <p:spPr bwMode="auto">
            <a:xfrm>
              <a:off x="2438400" y="4648200"/>
              <a:ext cx="2895600" cy="845963"/>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2482307" y="4732757"/>
              <a:ext cx="2308360" cy="253916"/>
            </a:xfrm>
            <a:prstGeom prst="rect">
              <a:avLst/>
            </a:prstGeom>
            <a:noFill/>
          </p:spPr>
          <p:txBody>
            <a:bodyPr wrap="square" rtlCol="0">
              <a:spAutoFit/>
            </a:bodyPr>
            <a:lstStyle/>
            <a:p>
              <a:r>
                <a:rPr lang="en-US" sz="1050" i="1" dirty="0" smtClean="0"/>
                <a:t>B-4475 200 Other Plans</a:t>
              </a:r>
              <a:endParaRPr lang="en-US" sz="1050" i="1" dirty="0"/>
            </a:p>
          </p:txBody>
        </p:sp>
        <p:sp>
          <p:nvSpPr>
            <p:cNvPr id="25" name="Round Single Corner Rectangle 24"/>
            <p:cNvSpPr/>
            <p:nvPr/>
          </p:nvSpPr>
          <p:spPr bwMode="auto">
            <a:xfrm>
              <a:off x="2491946" y="5018765"/>
              <a:ext cx="224424" cy="235084"/>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Round Single Corner Rectangle 25"/>
            <p:cNvSpPr/>
            <p:nvPr/>
          </p:nvSpPr>
          <p:spPr bwMode="auto">
            <a:xfrm>
              <a:off x="2828333" y="5018765"/>
              <a:ext cx="224424" cy="228309"/>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7" name="Round Single Corner Rectangle 26"/>
            <p:cNvSpPr/>
            <p:nvPr/>
          </p:nvSpPr>
          <p:spPr bwMode="auto">
            <a:xfrm>
              <a:off x="3183694" y="5025263"/>
              <a:ext cx="644996" cy="300583"/>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rPr>
                <a:t>PMP-1</a:t>
              </a:r>
            </a:p>
          </p:txBody>
        </p:sp>
        <p:sp>
          <p:nvSpPr>
            <p:cNvPr id="37" name="Round Single Corner Rectangle 36"/>
            <p:cNvSpPr/>
            <p:nvPr/>
          </p:nvSpPr>
          <p:spPr bwMode="auto">
            <a:xfrm>
              <a:off x="3893337" y="5025464"/>
              <a:ext cx="701416" cy="300583"/>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rPr>
                <a:t>PMP-2</a:t>
              </a:r>
            </a:p>
          </p:txBody>
        </p:sp>
        <p:sp>
          <p:nvSpPr>
            <p:cNvPr id="41" name="Round Single Corner Rectangle 40"/>
            <p:cNvSpPr/>
            <p:nvPr/>
          </p:nvSpPr>
          <p:spPr bwMode="auto">
            <a:xfrm>
              <a:off x="4678455" y="5025263"/>
              <a:ext cx="224424" cy="228309"/>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2" name="Round Single Corner Rectangle 41"/>
            <p:cNvSpPr/>
            <p:nvPr/>
          </p:nvSpPr>
          <p:spPr bwMode="auto">
            <a:xfrm>
              <a:off x="4987865" y="5029278"/>
              <a:ext cx="224424" cy="228309"/>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grpSp>
      <p:grpSp>
        <p:nvGrpSpPr>
          <p:cNvPr id="5" name="Group 4"/>
          <p:cNvGrpSpPr/>
          <p:nvPr/>
        </p:nvGrpSpPr>
        <p:grpSpPr>
          <a:xfrm>
            <a:off x="4395609" y="5131120"/>
            <a:ext cx="4555259" cy="867839"/>
            <a:chOff x="4271791" y="5685361"/>
            <a:chExt cx="4555259" cy="867839"/>
          </a:xfrm>
        </p:grpSpPr>
        <p:sp>
          <p:nvSpPr>
            <p:cNvPr id="31" name="Rounded Rectangle 30"/>
            <p:cNvSpPr/>
            <p:nvPr/>
          </p:nvSpPr>
          <p:spPr bwMode="auto">
            <a:xfrm>
              <a:off x="4271791" y="5685361"/>
              <a:ext cx="4555259" cy="867839"/>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4471472" y="5798460"/>
              <a:ext cx="3529528" cy="253916"/>
            </a:xfrm>
            <a:prstGeom prst="rect">
              <a:avLst/>
            </a:prstGeom>
            <a:noFill/>
          </p:spPr>
          <p:txBody>
            <a:bodyPr wrap="square" rtlCol="0">
              <a:spAutoFit/>
            </a:bodyPr>
            <a:lstStyle/>
            <a:p>
              <a:r>
                <a:rPr lang="en-US" sz="1050" i="1" dirty="0" smtClean="0"/>
                <a:t>B-4475  200 Other Plans revised  08-01-2014</a:t>
              </a:r>
              <a:endParaRPr lang="en-US" sz="1050" i="1" dirty="0"/>
            </a:p>
          </p:txBody>
        </p:sp>
        <p:sp>
          <p:nvSpPr>
            <p:cNvPr id="44" name="Round Single Corner Rectangle 43"/>
            <p:cNvSpPr/>
            <p:nvPr/>
          </p:nvSpPr>
          <p:spPr bwMode="auto">
            <a:xfrm>
              <a:off x="4471472" y="6096000"/>
              <a:ext cx="224424" cy="235084"/>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5" name="Round Single Corner Rectangle 44"/>
            <p:cNvSpPr/>
            <p:nvPr/>
          </p:nvSpPr>
          <p:spPr bwMode="auto">
            <a:xfrm>
              <a:off x="4822573" y="6118578"/>
              <a:ext cx="224424" cy="228309"/>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6" name="Round Single Corner Rectangle 45"/>
            <p:cNvSpPr/>
            <p:nvPr/>
          </p:nvSpPr>
          <p:spPr bwMode="auto">
            <a:xfrm>
              <a:off x="5212289" y="6102498"/>
              <a:ext cx="644996" cy="300583"/>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rPr>
                <a:t>PMP-1</a:t>
              </a:r>
            </a:p>
          </p:txBody>
        </p:sp>
        <p:sp>
          <p:nvSpPr>
            <p:cNvPr id="47" name="Round Single Corner Rectangle 46"/>
            <p:cNvSpPr/>
            <p:nvPr/>
          </p:nvSpPr>
          <p:spPr bwMode="auto">
            <a:xfrm>
              <a:off x="6047692" y="6118578"/>
              <a:ext cx="701416" cy="300583"/>
            </a:xfrm>
            <a:prstGeom prst="round1Rect">
              <a:avLst/>
            </a:prstGeom>
            <a:pattFill prst="wdUpDiag">
              <a:fgClr>
                <a:srgbClr val="FFC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rPr>
                <a:t>PMP-2</a:t>
              </a:r>
            </a:p>
          </p:txBody>
        </p:sp>
        <p:sp>
          <p:nvSpPr>
            <p:cNvPr id="48" name="Round Single Corner Rectangle 47"/>
            <p:cNvSpPr/>
            <p:nvPr/>
          </p:nvSpPr>
          <p:spPr bwMode="auto">
            <a:xfrm>
              <a:off x="7776576" y="6138633"/>
              <a:ext cx="224424" cy="228309"/>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9" name="Round Single Corner Rectangle 48"/>
            <p:cNvSpPr/>
            <p:nvPr/>
          </p:nvSpPr>
          <p:spPr bwMode="auto">
            <a:xfrm>
              <a:off x="8201161" y="6138634"/>
              <a:ext cx="224424" cy="228309"/>
            </a:xfrm>
            <a:prstGeom prst="round1Rect">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50" name="Round Single Corner Rectangle 49"/>
            <p:cNvSpPr/>
            <p:nvPr/>
          </p:nvSpPr>
          <p:spPr bwMode="auto">
            <a:xfrm>
              <a:off x="6901508" y="6118577"/>
              <a:ext cx="701416" cy="300583"/>
            </a:xfrm>
            <a:prstGeom prst="round1Rect">
              <a:avLst/>
            </a:prstGeom>
            <a:pattFill prst="wdUpDiag">
              <a:fgClr>
                <a:srgbClr val="FFC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rPr>
                <a:t>PMP-3</a:t>
              </a:r>
            </a:p>
          </p:txBody>
        </p:sp>
      </p:grpSp>
      <p:sp>
        <p:nvSpPr>
          <p:cNvPr id="51" name="Right Arrow 50"/>
          <p:cNvSpPr/>
          <p:nvPr/>
        </p:nvSpPr>
        <p:spPr>
          <a:xfrm>
            <a:off x="3362410" y="5389067"/>
            <a:ext cx="381893" cy="3817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348" y="4796901"/>
            <a:ext cx="2171700"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Left Brace 37"/>
          <p:cNvSpPr/>
          <p:nvPr/>
        </p:nvSpPr>
        <p:spPr bwMode="auto">
          <a:xfrm rot="10800000">
            <a:off x="2587672" y="5300405"/>
            <a:ext cx="135470" cy="568059"/>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6818" y="4620689"/>
            <a:ext cx="2152650"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0777" y="4053951"/>
            <a:ext cx="226695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Left Brace 29"/>
          <p:cNvSpPr/>
          <p:nvPr/>
        </p:nvSpPr>
        <p:spPr bwMode="auto">
          <a:xfrm>
            <a:off x="1395326" y="4044234"/>
            <a:ext cx="235451" cy="752668"/>
          </a:xfrm>
          <a:prstGeom prst="leftBrace">
            <a:avLst>
              <a:gd name="adj1" fmla="val 0"/>
              <a:gd name="adj2" fmla="val 50000"/>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2" name="Left Brace 31"/>
          <p:cNvSpPr/>
          <p:nvPr/>
        </p:nvSpPr>
        <p:spPr bwMode="auto">
          <a:xfrm rot="10800000">
            <a:off x="3676569" y="4554873"/>
            <a:ext cx="67734" cy="350705"/>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3" name="Right Arrow 32"/>
          <p:cNvSpPr/>
          <p:nvPr/>
        </p:nvSpPr>
        <p:spPr>
          <a:xfrm>
            <a:off x="3924216" y="4554873"/>
            <a:ext cx="381893" cy="3817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802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Consultant Guidelines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Consultant guidelines for all </a:t>
            </a:r>
            <a:r>
              <a:rPr lang="en-US" dirty="0" smtClean="0"/>
              <a:t>disciplines should be changed to require Design consultants to do the following:</a:t>
            </a:r>
          </a:p>
          <a:p>
            <a:pPr lvl="2">
              <a:buFont typeface="Arial" panose="020B0604020202020204" pitchFamily="34" charset="0"/>
              <a:buChar char="•"/>
            </a:pPr>
            <a:r>
              <a:rPr lang="en-US" dirty="0" smtClean="0"/>
              <a:t>Provide </a:t>
            </a:r>
            <a:r>
              <a:rPr lang="en-US" b="1" u="sng" dirty="0"/>
              <a:t>sealed pdfs </a:t>
            </a:r>
            <a:r>
              <a:rPr lang="en-US" dirty="0"/>
              <a:t>of their designs </a:t>
            </a:r>
            <a:r>
              <a:rPr lang="en-US" dirty="0" smtClean="0"/>
              <a:t>electronically*</a:t>
            </a:r>
          </a:p>
          <a:p>
            <a:pPr lvl="2">
              <a:buFont typeface="Arial" panose="020B0604020202020204" pitchFamily="34" charset="0"/>
              <a:buChar char="•"/>
            </a:pPr>
            <a:r>
              <a:rPr lang="en-US" dirty="0" smtClean="0"/>
              <a:t>These pdf files must meet the same formatting guidelines used internally (see next slide)</a:t>
            </a:r>
          </a:p>
          <a:p>
            <a:pPr lvl="2">
              <a:buFont typeface="Arial" panose="020B0604020202020204" pitchFamily="34" charset="0"/>
              <a:buChar char="•"/>
            </a:pPr>
            <a:endParaRPr lang="en-US" dirty="0" smtClean="0"/>
          </a:p>
          <a:p>
            <a:pPr marL="515938" lvl="2" indent="0">
              <a:buNone/>
            </a:pPr>
            <a:r>
              <a:rPr lang="en-US" dirty="0" smtClean="0"/>
              <a:t>* </a:t>
            </a:r>
            <a:r>
              <a:rPr lang="en-US" sz="1800" dirty="0" smtClean="0"/>
              <a:t>Using </a:t>
            </a:r>
            <a:r>
              <a:rPr lang="en-US" sz="1800" dirty="0" err="1" smtClean="0"/>
              <a:t>DocuSign</a:t>
            </a:r>
            <a:r>
              <a:rPr lang="en-US" sz="1800" dirty="0" smtClean="0"/>
              <a:t> </a:t>
            </a:r>
            <a:r>
              <a:rPr lang="en-US" sz="1800" dirty="0"/>
              <a:t>or other </a:t>
            </a:r>
            <a:r>
              <a:rPr lang="en-US" sz="1800" dirty="0" smtClean="0"/>
              <a:t>e-signatures </a:t>
            </a:r>
            <a:r>
              <a:rPr lang="en-US" sz="1800" dirty="0"/>
              <a:t>tool acceptable to the NC Board of Examiners for Engineers and </a:t>
            </a:r>
            <a:r>
              <a:rPr lang="en-US" sz="1800" dirty="0" smtClean="0"/>
              <a:t>Surveyors and use for all documents requiring signature or seal.</a:t>
            </a:r>
            <a:endParaRPr lang="en-US" sz="1800" dirty="0"/>
          </a:p>
          <a:p>
            <a:pPr marL="515938" lvl="2" indent="0">
              <a:buNone/>
            </a:pPr>
            <a:endParaRPr lang="en-US" sz="1800" dirty="0"/>
          </a:p>
        </p:txBody>
      </p:sp>
      <p:pic>
        <p:nvPicPr>
          <p:cNvPr id="2050" name="Picture 2" descr="C:\Users\ehdickson\AppData\Local\Microsoft\Windows\Temporary Internet Files\Content.IE5\SKMCYESM\MC90001581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5180686"/>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474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PDF Formatting Rules</a:t>
            </a:r>
            <a:endParaRPr lang="en-US" dirty="0"/>
          </a:p>
        </p:txBody>
      </p:sp>
      <p:sp>
        <p:nvSpPr>
          <p:cNvPr id="3" name="Content Placeholder 2"/>
          <p:cNvSpPr>
            <a:spLocks noGrp="1"/>
          </p:cNvSpPr>
          <p:nvPr>
            <p:ph idx="1"/>
          </p:nvPr>
        </p:nvSpPr>
        <p:spPr>
          <a:xfrm>
            <a:off x="609600" y="838200"/>
            <a:ext cx="8001000" cy="5486400"/>
          </a:xfrm>
        </p:spPr>
        <p:txBody>
          <a:bodyPr/>
          <a:lstStyle/>
          <a:p>
            <a:r>
              <a:rPr lang="en-US" dirty="0" smtClean="0"/>
              <a:t>Format plan sheet PDFs as follows:</a:t>
            </a:r>
          </a:p>
          <a:p>
            <a:pPr lvl="2">
              <a:buFont typeface="Arial" panose="020B0604020202020204" pitchFamily="34" charset="0"/>
              <a:buChar char="•"/>
            </a:pPr>
            <a:r>
              <a:rPr lang="en-US" sz="1800" dirty="0" smtClean="0"/>
              <a:t>Remove content that should not be included in sealed output</a:t>
            </a:r>
          </a:p>
          <a:p>
            <a:pPr lvl="3">
              <a:buFont typeface="Arial" panose="020B0604020202020204" pitchFamily="34" charset="0"/>
              <a:buChar char="•"/>
            </a:pPr>
            <a:r>
              <a:rPr lang="en-US" sz="1400" dirty="0" smtClean="0"/>
              <a:t>Ex.  Roadway is required to remove Rock line</a:t>
            </a:r>
          </a:p>
          <a:p>
            <a:pPr lvl="2">
              <a:buFont typeface="Arial" panose="020B0604020202020204" pitchFamily="34" charset="0"/>
              <a:buChar char="•"/>
            </a:pPr>
            <a:r>
              <a:rPr lang="en-US" sz="1800" dirty="0" smtClean="0"/>
              <a:t>Include image of PE seal</a:t>
            </a:r>
          </a:p>
          <a:p>
            <a:pPr lvl="2">
              <a:buFont typeface="Arial" panose="020B0604020202020204" pitchFamily="34" charset="0"/>
              <a:buChar char="•"/>
            </a:pPr>
            <a:r>
              <a:rPr lang="en-US" sz="1800" dirty="0" smtClean="0"/>
              <a:t>Ensure PDFs are printable at the appropriate scale </a:t>
            </a:r>
            <a:endParaRPr lang="en-US" sz="1800" dirty="0"/>
          </a:p>
          <a:p>
            <a:pPr lvl="2">
              <a:buFont typeface="Arial" panose="020B0604020202020204" pitchFamily="34" charset="0"/>
              <a:buChar char="•"/>
            </a:pPr>
            <a:r>
              <a:rPr lang="en-US" sz="1800" dirty="0" smtClean="0"/>
              <a:t>Landscape layout (rotation 0 degrees)</a:t>
            </a:r>
          </a:p>
          <a:p>
            <a:pPr lvl="2">
              <a:buFont typeface="Arial" panose="020B0604020202020204" pitchFamily="34" charset="0"/>
              <a:buChar char="•"/>
            </a:pPr>
            <a:r>
              <a:rPr lang="en-US" sz="1800" dirty="0" smtClean="0"/>
              <a:t>Ensure PDFs are text searchable where possible</a:t>
            </a:r>
          </a:p>
          <a:p>
            <a:pPr lvl="2">
              <a:buFont typeface="Arial" panose="020B0604020202020204" pitchFamily="34" charset="0"/>
              <a:buChar char="•"/>
            </a:pPr>
            <a:r>
              <a:rPr lang="en-US" sz="1800" dirty="0" smtClean="0"/>
              <a:t>One plan page per PDF unless multiple sheets will always be modified together (plan PDF should be smallest revisable unit)</a:t>
            </a:r>
          </a:p>
          <a:p>
            <a:pPr lvl="2">
              <a:buFont typeface="Arial" panose="020B0604020202020204" pitchFamily="34" charset="0"/>
              <a:buChar char="•"/>
            </a:pPr>
            <a:r>
              <a:rPr lang="en-US" sz="1800" dirty="0" smtClean="0"/>
              <a:t>Full-size (22x34” size)*</a:t>
            </a:r>
          </a:p>
          <a:p>
            <a:pPr lvl="4">
              <a:buFont typeface="Arial" panose="020B0604020202020204" pitchFamily="34" charset="0"/>
              <a:buChar char="•"/>
            </a:pPr>
            <a:r>
              <a:rPr lang="en-US" sz="1600" dirty="0" smtClean="0"/>
              <a:t>Ensure sheets print correctly if printed on either </a:t>
            </a:r>
            <a:r>
              <a:rPr lang="en-US" sz="1600" dirty="0"/>
              <a:t> </a:t>
            </a:r>
            <a:endParaRPr lang="en-US" sz="1600" dirty="0" smtClean="0"/>
          </a:p>
          <a:p>
            <a:pPr marL="1435100" lvl="4" indent="0">
              <a:buNone/>
            </a:pPr>
            <a:r>
              <a:rPr lang="en-US" sz="1600" dirty="0"/>
              <a:t> </a:t>
            </a:r>
            <a:r>
              <a:rPr lang="en-US" sz="1600" dirty="0" smtClean="0"/>
              <a:t>    22x34” or 11x17” size paper </a:t>
            </a:r>
          </a:p>
          <a:p>
            <a:pPr lvl="4">
              <a:buFont typeface="Arial" panose="020B0604020202020204" pitchFamily="34" charset="0"/>
              <a:buChar char="•"/>
            </a:pPr>
            <a:endParaRPr lang="en-US" sz="2000" dirty="0"/>
          </a:p>
          <a:p>
            <a:pPr marL="127000" lvl="1" indent="0">
              <a:spcBef>
                <a:spcPts val="0"/>
              </a:spcBef>
              <a:spcAft>
                <a:spcPts val="0"/>
              </a:spcAft>
              <a:buNone/>
            </a:pPr>
            <a:r>
              <a:rPr lang="en-US" sz="1600" dirty="0" smtClean="0"/>
              <a:t>* Except for plans normally provided in 11x17” size only </a:t>
            </a:r>
          </a:p>
          <a:p>
            <a:pPr marL="127000" lvl="1" indent="0">
              <a:spcBef>
                <a:spcPts val="0"/>
              </a:spcBef>
              <a:spcAft>
                <a:spcPts val="0"/>
              </a:spcAft>
              <a:buNone/>
            </a:pPr>
            <a:r>
              <a:rPr lang="en-US" sz="1600" dirty="0" smtClean="0"/>
              <a:t>  (</a:t>
            </a:r>
            <a:r>
              <a:rPr lang="en-US" sz="1600" dirty="0" err="1" smtClean="0"/>
              <a:t>Geotech</a:t>
            </a:r>
            <a:r>
              <a:rPr lang="en-US" sz="1600" dirty="0" smtClean="0"/>
              <a:t> subsurface plans, cross-sections when &gt; 30 sheets</a:t>
            </a:r>
          </a:p>
          <a:p>
            <a:pPr marL="127000" lvl="1" indent="0">
              <a:spcBef>
                <a:spcPts val="0"/>
              </a:spcBef>
              <a:spcAft>
                <a:spcPts val="0"/>
              </a:spcAft>
              <a:buNone/>
            </a:pPr>
            <a:r>
              <a:rPr lang="en-US" sz="1600" dirty="0"/>
              <a:t> </a:t>
            </a:r>
            <a:r>
              <a:rPr lang="en-US" sz="1600" dirty="0" smtClean="0"/>
              <a:t> and except for Interchange plans which require a larger size.)</a:t>
            </a:r>
            <a:endParaRPr lang="en-US" sz="1600" dirty="0"/>
          </a:p>
        </p:txBody>
      </p:sp>
      <p:pic>
        <p:nvPicPr>
          <p:cNvPr id="1027" name="Picture 3" descr="C:\Users\ehdickson\AppData\Local\Microsoft\Windows\Temporary Internet Files\Content.IE5\SKMCYESM\MP90038525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953000"/>
            <a:ext cx="21336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714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r>
              <a:rPr lang="en-US" sz="2800" dirty="0" smtClean="0"/>
              <a:t>Central</a:t>
            </a:r>
            <a:r>
              <a:rPr lang="en-US" dirty="0" smtClean="0"/>
              <a:t> </a:t>
            </a:r>
            <a:r>
              <a:rPr lang="en-US" sz="2800" dirty="0" smtClean="0"/>
              <a:t>Design-Bid-Build</a:t>
            </a:r>
            <a:r>
              <a:rPr lang="en-US" dirty="0" smtClean="0"/>
              <a:t>  </a:t>
            </a:r>
            <a:endParaRPr lang="en-US" dirty="0"/>
          </a:p>
        </p:txBody>
      </p:sp>
      <p:sp>
        <p:nvSpPr>
          <p:cNvPr id="3" name="Content Placeholder 2"/>
          <p:cNvSpPr>
            <a:spLocks noGrp="1"/>
          </p:cNvSpPr>
          <p:nvPr>
            <p:ph idx="1"/>
          </p:nvPr>
        </p:nvSpPr>
        <p:spPr>
          <a:xfrm>
            <a:off x="685800" y="914400"/>
            <a:ext cx="8077200" cy="5486400"/>
          </a:xfrm>
        </p:spPr>
        <p:txBody>
          <a:bodyPr/>
          <a:lstStyle/>
          <a:p>
            <a:pPr marL="0" indent="0"/>
            <a:r>
              <a:rPr lang="en-US" b="1" dirty="0" smtClean="0"/>
              <a:t>Unit Heads:</a:t>
            </a:r>
          </a:p>
          <a:p>
            <a:pPr lvl="2">
              <a:buFont typeface="Arial" panose="020B0604020202020204" pitchFamily="34" charset="0"/>
              <a:buChar char="•"/>
            </a:pPr>
            <a:r>
              <a:rPr lang="en-US" sz="1800" dirty="0" smtClean="0"/>
              <a:t>Identify those who need </a:t>
            </a:r>
            <a:r>
              <a:rPr lang="en-US" sz="1800" dirty="0" err="1" smtClean="0"/>
              <a:t>DocuSign</a:t>
            </a:r>
            <a:r>
              <a:rPr lang="en-US" sz="1800" dirty="0" smtClean="0"/>
              <a:t> licenses</a:t>
            </a:r>
            <a:r>
              <a:rPr lang="en-US" sz="1800" dirty="0" smtClean="0">
                <a:solidFill>
                  <a:schemeClr val="accent2"/>
                </a:solidFill>
              </a:rPr>
              <a:t> </a:t>
            </a:r>
            <a:r>
              <a:rPr lang="en-US" sz="1800" dirty="0" smtClean="0"/>
              <a:t>in their unit </a:t>
            </a:r>
          </a:p>
          <a:p>
            <a:pPr lvl="2">
              <a:buFont typeface="Arial" panose="020B0604020202020204" pitchFamily="34" charset="0"/>
              <a:buChar char="•"/>
            </a:pPr>
            <a:r>
              <a:rPr lang="en-US" sz="1800" dirty="0" smtClean="0"/>
              <a:t>Update and distribute Unit Design Consultant guidelines </a:t>
            </a:r>
          </a:p>
          <a:p>
            <a:pPr marL="0" indent="0"/>
            <a:r>
              <a:rPr lang="en-US" b="1" dirty="0" smtClean="0"/>
              <a:t>Design Teams:</a:t>
            </a:r>
          </a:p>
          <a:p>
            <a:pPr lvl="2">
              <a:buFont typeface="Arial" panose="020B0604020202020204" pitchFamily="34" charset="0"/>
              <a:buChar char="•"/>
            </a:pPr>
            <a:r>
              <a:rPr lang="en-US" sz="1800" dirty="0" smtClean="0"/>
              <a:t>Use e-signatures for  plans/provisions in Pilots</a:t>
            </a:r>
          </a:p>
          <a:p>
            <a:pPr lvl="2">
              <a:buFont typeface="Arial" panose="020B0604020202020204" pitchFamily="34" charset="0"/>
              <a:buChar char="•"/>
            </a:pPr>
            <a:r>
              <a:rPr lang="en-US" sz="1800" dirty="0" smtClean="0"/>
              <a:t>Exercise addendum and revision processes</a:t>
            </a:r>
          </a:p>
          <a:p>
            <a:pPr lvl="2">
              <a:buFont typeface="Arial" panose="020B0604020202020204" pitchFamily="34" charset="0"/>
              <a:buChar char="•"/>
            </a:pPr>
            <a:r>
              <a:rPr lang="en-US" sz="1800" dirty="0" smtClean="0"/>
              <a:t>Correct/refine processes as needed, per team feedback</a:t>
            </a:r>
          </a:p>
          <a:p>
            <a:pPr marL="0" indent="0"/>
            <a:r>
              <a:rPr lang="en-US" b="1" dirty="0" smtClean="0"/>
              <a:t>Project Team:</a:t>
            </a:r>
          </a:p>
          <a:p>
            <a:pPr marL="858838" lvl="2">
              <a:buFont typeface="Arial" panose="020B0604020202020204" pitchFamily="34" charset="0"/>
              <a:buChar char="•"/>
            </a:pPr>
            <a:r>
              <a:rPr lang="en-US" sz="1800" dirty="0" smtClean="0"/>
              <a:t>Provide training &amp; support as needed to design units</a:t>
            </a:r>
          </a:p>
          <a:p>
            <a:pPr marL="0" indent="0"/>
            <a:r>
              <a:rPr lang="en-US" b="1" dirty="0" smtClean="0"/>
              <a:t>Rollout Plan </a:t>
            </a:r>
            <a:r>
              <a:rPr lang="en-US" sz="1800" i="1" dirty="0" smtClean="0"/>
              <a:t>for all centrally let Design-Bid-Build highway projects:</a:t>
            </a:r>
            <a:endParaRPr lang="en-US" b="1" dirty="0" smtClean="0"/>
          </a:p>
          <a:p>
            <a:pPr>
              <a:buFont typeface="Arial" panose="020B0604020202020204" pitchFamily="34" charset="0"/>
              <a:buChar char="•"/>
            </a:pPr>
            <a:r>
              <a:rPr lang="en-US" i="1" dirty="0" smtClean="0"/>
              <a:t>ALL use e-signatures:</a:t>
            </a:r>
            <a:endParaRPr lang="en-US" i="1" dirty="0"/>
          </a:p>
          <a:p>
            <a:pPr lvl="2">
              <a:buFont typeface="Arial" panose="020B0604020202020204" pitchFamily="34" charset="0"/>
              <a:buChar char="•"/>
            </a:pPr>
            <a:r>
              <a:rPr lang="en-US" sz="2800" b="1" i="1" dirty="0">
                <a:solidFill>
                  <a:srgbClr val="0070C0"/>
                </a:solidFill>
              </a:rPr>
              <a:t>November 2014 Let </a:t>
            </a:r>
            <a:r>
              <a:rPr lang="en-US" sz="2800" i="1" dirty="0">
                <a:solidFill>
                  <a:srgbClr val="0070C0"/>
                </a:solidFill>
              </a:rPr>
              <a:t>and beyond</a:t>
            </a:r>
          </a:p>
          <a:p>
            <a:pPr lvl="3">
              <a:buFont typeface="Arial" panose="020B0604020202020204" pitchFamily="34" charset="0"/>
              <a:buChar char="•"/>
            </a:pPr>
            <a:r>
              <a:rPr lang="en-US" i="1" dirty="0" smtClean="0"/>
              <a:t>Plan-turn </a:t>
            </a:r>
            <a:r>
              <a:rPr lang="en-US" i="1" dirty="0"/>
              <a:t>in dates later than</a:t>
            </a:r>
            <a:r>
              <a:rPr lang="en-US" i="1" dirty="0">
                <a:solidFill>
                  <a:srgbClr val="0070C0"/>
                </a:solidFill>
              </a:rPr>
              <a:t> </a:t>
            </a:r>
            <a:r>
              <a:rPr lang="en-US" i="1" dirty="0"/>
              <a:t>August 1</a:t>
            </a:r>
            <a:r>
              <a:rPr lang="en-US" b="1" i="1" dirty="0"/>
              <a:t>, 2014  </a:t>
            </a:r>
          </a:p>
          <a:p>
            <a:pPr marL="127000" indent="0"/>
            <a:endParaRPr lang="en-US" dirty="0" smtClean="0"/>
          </a:p>
        </p:txBody>
      </p:sp>
    </p:spTree>
    <p:extLst>
      <p:ext uri="{BB962C8B-B14F-4D97-AF65-F5344CB8AC3E}">
        <p14:creationId xmlns:p14="http://schemas.microsoft.com/office/powerpoint/2010/main" val="423648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Let Projects  </a:t>
            </a:r>
            <a:endParaRPr lang="en-US" dirty="0"/>
          </a:p>
        </p:txBody>
      </p:sp>
      <p:sp>
        <p:nvSpPr>
          <p:cNvPr id="3" name="Content Placeholder 2"/>
          <p:cNvSpPr>
            <a:spLocks noGrp="1"/>
          </p:cNvSpPr>
          <p:nvPr>
            <p:ph idx="1"/>
          </p:nvPr>
        </p:nvSpPr>
        <p:spPr>
          <a:xfrm>
            <a:off x="304800" y="1143000"/>
            <a:ext cx="8610600" cy="5486400"/>
          </a:xfrm>
        </p:spPr>
        <p:txBody>
          <a:bodyPr/>
          <a:lstStyle/>
          <a:p>
            <a:pPr marL="0" indent="0"/>
            <a:r>
              <a:rPr lang="en-US" b="1" dirty="0" smtClean="0"/>
              <a:t>Scope:   TIP and Division PO construction projects</a:t>
            </a:r>
          </a:p>
          <a:p>
            <a:pPr marL="0" indent="0"/>
            <a:r>
              <a:rPr lang="en-US" b="1" dirty="0" smtClean="0"/>
              <a:t>      </a:t>
            </a:r>
            <a:r>
              <a:rPr lang="en-US" sz="1800" i="1" dirty="0" smtClean="0"/>
              <a:t>Road construction projects let through SPECS and managed with </a:t>
            </a:r>
            <a:r>
              <a:rPr lang="en-US" sz="1800" i="1" dirty="0" err="1" smtClean="0"/>
              <a:t>HiCAMS</a:t>
            </a:r>
            <a:endParaRPr lang="en-US" b="1" dirty="0" smtClean="0"/>
          </a:p>
          <a:p>
            <a:pPr marL="0" indent="0"/>
            <a:endParaRPr lang="en-US" sz="1050" b="1" dirty="0" smtClean="0"/>
          </a:p>
          <a:p>
            <a:pPr marL="0" indent="0"/>
            <a:r>
              <a:rPr lang="en-US" b="1" dirty="0" smtClean="0"/>
              <a:t>Goals:</a:t>
            </a:r>
          </a:p>
          <a:p>
            <a:pPr lvl="2">
              <a:buFont typeface="Arial" panose="020B0604020202020204" pitchFamily="34" charset="0"/>
              <a:buChar char="•"/>
            </a:pPr>
            <a:r>
              <a:rPr lang="en-US" b="1" dirty="0" smtClean="0">
                <a:solidFill>
                  <a:srgbClr val="0070C0"/>
                </a:solidFill>
              </a:rPr>
              <a:t>Implement e-signatures process</a:t>
            </a:r>
          </a:p>
          <a:p>
            <a:pPr lvl="2">
              <a:buFont typeface="Arial" panose="020B0604020202020204" pitchFamily="34" charset="0"/>
              <a:buChar char="•"/>
            </a:pPr>
            <a:r>
              <a:rPr lang="en-US" b="1" dirty="0" smtClean="0">
                <a:solidFill>
                  <a:srgbClr val="0070C0"/>
                </a:solidFill>
              </a:rPr>
              <a:t>Ensure users can find </a:t>
            </a:r>
            <a:r>
              <a:rPr lang="en-US" b="1" u="sng" dirty="0" smtClean="0">
                <a:solidFill>
                  <a:srgbClr val="0070C0"/>
                </a:solidFill>
              </a:rPr>
              <a:t>current </a:t>
            </a:r>
            <a:r>
              <a:rPr lang="en-US" b="1" dirty="0" smtClean="0">
                <a:solidFill>
                  <a:srgbClr val="0070C0"/>
                </a:solidFill>
              </a:rPr>
              <a:t>Let Plans</a:t>
            </a:r>
          </a:p>
          <a:p>
            <a:pPr lvl="2">
              <a:buFont typeface="Arial" panose="020B0604020202020204" pitchFamily="34" charset="0"/>
              <a:buChar char="•"/>
            </a:pPr>
            <a:r>
              <a:rPr lang="en-US" b="1" dirty="0" smtClean="0">
                <a:solidFill>
                  <a:srgbClr val="00B050"/>
                </a:solidFill>
              </a:rPr>
              <a:t>Improve consistency across divisions in </a:t>
            </a:r>
          </a:p>
          <a:p>
            <a:pPr lvl="3">
              <a:buFont typeface="Arial" panose="020B0604020202020204" pitchFamily="34" charset="0"/>
              <a:buChar char="•"/>
            </a:pPr>
            <a:r>
              <a:rPr lang="en-US" b="1" dirty="0" smtClean="0">
                <a:solidFill>
                  <a:srgbClr val="00B050"/>
                </a:solidFill>
              </a:rPr>
              <a:t>Content &amp; format of Let Plans</a:t>
            </a:r>
          </a:p>
          <a:p>
            <a:pPr lvl="3">
              <a:buFont typeface="Arial" panose="020B0604020202020204" pitchFamily="34" charset="0"/>
              <a:buChar char="•"/>
            </a:pPr>
            <a:r>
              <a:rPr lang="en-US" b="1" dirty="0" err="1" smtClean="0">
                <a:solidFill>
                  <a:srgbClr val="00B050"/>
                </a:solidFill>
              </a:rPr>
              <a:t>Searchability</a:t>
            </a:r>
            <a:endParaRPr lang="en-US" b="1" dirty="0" smtClean="0">
              <a:solidFill>
                <a:srgbClr val="00B050"/>
              </a:solidFill>
            </a:endParaRPr>
          </a:p>
          <a:p>
            <a:pPr lvl="3">
              <a:buFont typeface="Arial" panose="020B0604020202020204" pitchFamily="34" charset="0"/>
              <a:buChar char="•"/>
            </a:pPr>
            <a:r>
              <a:rPr lang="en-US" b="1" dirty="0" smtClean="0">
                <a:solidFill>
                  <a:srgbClr val="00B050"/>
                </a:solidFill>
              </a:rPr>
              <a:t>Construction revision handling</a:t>
            </a:r>
            <a:endParaRPr lang="en-US" dirty="0" smtClean="0">
              <a:solidFill>
                <a:srgbClr val="00B050"/>
              </a:solidFill>
            </a:endParaRPr>
          </a:p>
          <a:p>
            <a:pPr marL="0" indent="0"/>
            <a:endParaRPr lang="en-US" sz="1000" b="1" dirty="0">
              <a:solidFill>
                <a:srgbClr val="00B050"/>
              </a:solidFill>
            </a:endParaRPr>
          </a:p>
          <a:p>
            <a:pPr marL="127000" indent="0"/>
            <a:endParaRPr lang="en-US" dirty="0" smtClean="0">
              <a:solidFill>
                <a:srgbClr val="00B050"/>
              </a:solidFill>
            </a:endParaRPr>
          </a:p>
        </p:txBody>
      </p:sp>
    </p:spTree>
    <p:extLst>
      <p:ext uri="{BB962C8B-B14F-4D97-AF65-F5344CB8AC3E}">
        <p14:creationId xmlns:p14="http://schemas.microsoft.com/office/powerpoint/2010/main" val="1756451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Let Projects  </a:t>
            </a:r>
            <a:endParaRPr lang="en-US" dirty="0"/>
          </a:p>
        </p:txBody>
      </p:sp>
      <p:sp>
        <p:nvSpPr>
          <p:cNvPr id="3" name="Content Placeholder 2"/>
          <p:cNvSpPr>
            <a:spLocks noGrp="1"/>
          </p:cNvSpPr>
          <p:nvPr>
            <p:ph idx="1"/>
          </p:nvPr>
        </p:nvSpPr>
        <p:spPr>
          <a:xfrm>
            <a:off x="505691" y="1066800"/>
            <a:ext cx="8409709" cy="5486400"/>
          </a:xfrm>
        </p:spPr>
        <p:txBody>
          <a:bodyPr/>
          <a:lstStyle/>
          <a:p>
            <a:pPr marL="0" indent="0"/>
            <a:r>
              <a:rPr lang="en-US" b="1" dirty="0" smtClean="0"/>
              <a:t>High Level Approach:</a:t>
            </a:r>
          </a:p>
          <a:p>
            <a:pPr lvl="2">
              <a:spcBef>
                <a:spcPts val="0"/>
              </a:spcBef>
              <a:spcAft>
                <a:spcPts val="600"/>
              </a:spcAft>
              <a:buFont typeface="Arial" panose="020B0604020202020204" pitchFamily="34" charset="0"/>
              <a:buChar char="•"/>
            </a:pPr>
            <a:r>
              <a:rPr lang="en-US" dirty="0" smtClean="0">
                <a:solidFill>
                  <a:srgbClr val="0070C0"/>
                </a:solidFill>
              </a:rPr>
              <a:t>Meet with Division Project Managers and Division DDCs to learn current processes</a:t>
            </a:r>
          </a:p>
          <a:p>
            <a:pPr lvl="3">
              <a:spcBef>
                <a:spcPts val="0"/>
              </a:spcBef>
              <a:spcAft>
                <a:spcPts val="600"/>
              </a:spcAft>
              <a:buFont typeface="Arial" panose="020B0604020202020204" pitchFamily="34" charset="0"/>
              <a:buChar char="•"/>
            </a:pPr>
            <a:r>
              <a:rPr lang="en-US" dirty="0" smtClean="0"/>
              <a:t>Understand types of projects, information flow, roles &amp; responsibilities &amp; steps involved for plans, provisions, addenda, and construction revisions for Division Let projects</a:t>
            </a:r>
          </a:p>
          <a:p>
            <a:pPr lvl="2">
              <a:spcBef>
                <a:spcPts val="0"/>
              </a:spcBef>
              <a:spcAft>
                <a:spcPts val="600"/>
              </a:spcAft>
              <a:buFont typeface="Arial" panose="020B0604020202020204" pitchFamily="34" charset="0"/>
              <a:buChar char="•"/>
            </a:pPr>
            <a:r>
              <a:rPr lang="en-US" dirty="0" smtClean="0">
                <a:solidFill>
                  <a:srgbClr val="0070C0"/>
                </a:solidFill>
              </a:rPr>
              <a:t>Identify process &amp; responsibility changes needed</a:t>
            </a:r>
            <a:r>
              <a:rPr lang="en-US" dirty="0" smtClean="0"/>
              <a:t>:</a:t>
            </a:r>
          </a:p>
          <a:p>
            <a:pPr lvl="3">
              <a:spcBef>
                <a:spcPts val="0"/>
              </a:spcBef>
              <a:spcAft>
                <a:spcPts val="600"/>
              </a:spcAft>
              <a:buFont typeface="Arial" panose="020B0604020202020204" pitchFamily="34" charset="0"/>
              <a:buChar char="•"/>
            </a:pPr>
            <a:r>
              <a:rPr lang="en-US" dirty="0" smtClean="0"/>
              <a:t>Move to e-signatures &amp; text searchable plans</a:t>
            </a:r>
          </a:p>
          <a:p>
            <a:pPr lvl="3">
              <a:spcBef>
                <a:spcPts val="0"/>
              </a:spcBef>
              <a:spcAft>
                <a:spcPts val="600"/>
              </a:spcAft>
              <a:buFont typeface="Arial" panose="020B0604020202020204" pitchFamily="34" charset="0"/>
              <a:buChar char="•"/>
            </a:pPr>
            <a:r>
              <a:rPr lang="en-US" dirty="0" smtClean="0"/>
              <a:t>Update electronic plans with construction revisions</a:t>
            </a:r>
          </a:p>
          <a:p>
            <a:pPr lvl="3">
              <a:spcBef>
                <a:spcPts val="0"/>
              </a:spcBef>
              <a:spcAft>
                <a:spcPts val="600"/>
              </a:spcAft>
              <a:buFont typeface="Arial" panose="020B0604020202020204" pitchFamily="34" charset="0"/>
              <a:buChar char="•"/>
            </a:pPr>
            <a:r>
              <a:rPr lang="en-US" dirty="0" smtClean="0"/>
              <a:t>Ensure current Let Plans are searchable </a:t>
            </a:r>
          </a:p>
          <a:p>
            <a:pPr lvl="2">
              <a:spcBef>
                <a:spcPts val="0"/>
              </a:spcBef>
              <a:spcAft>
                <a:spcPts val="600"/>
              </a:spcAft>
              <a:buFont typeface="Arial" panose="020B0604020202020204" pitchFamily="34" charset="0"/>
              <a:buChar char="•"/>
            </a:pPr>
            <a:r>
              <a:rPr lang="en-US" dirty="0" smtClean="0">
                <a:solidFill>
                  <a:srgbClr val="0070C0"/>
                </a:solidFill>
              </a:rPr>
              <a:t>Leverage divisions’ existing use of strategic repository </a:t>
            </a:r>
          </a:p>
          <a:p>
            <a:pPr lvl="3">
              <a:spcBef>
                <a:spcPts val="0"/>
              </a:spcBef>
              <a:spcAft>
                <a:spcPts val="600"/>
              </a:spcAft>
              <a:buFont typeface="Arial" panose="020B0604020202020204" pitchFamily="34" charset="0"/>
              <a:buChar char="•"/>
            </a:pPr>
            <a:r>
              <a:rPr lang="en-US" dirty="0" smtClean="0"/>
              <a:t>Divisions already store plans for advertising on SharePoint (connect.ncdot.gov)</a:t>
            </a:r>
          </a:p>
          <a:p>
            <a:pPr lvl="2">
              <a:spcBef>
                <a:spcPts val="0"/>
              </a:spcBef>
              <a:spcAft>
                <a:spcPts val="600"/>
              </a:spcAft>
              <a:buFont typeface="Arial" panose="020B0604020202020204" pitchFamily="34" charset="0"/>
              <a:buChar char="•"/>
            </a:pPr>
            <a:r>
              <a:rPr lang="en-US" dirty="0" smtClean="0">
                <a:solidFill>
                  <a:srgbClr val="0070C0"/>
                </a:solidFill>
              </a:rPr>
              <a:t>Identify pilot projects in each division </a:t>
            </a:r>
          </a:p>
          <a:p>
            <a:pPr lvl="3">
              <a:spcBef>
                <a:spcPts val="0"/>
              </a:spcBef>
              <a:spcAft>
                <a:spcPts val="600"/>
              </a:spcAft>
              <a:buFont typeface="Arial" panose="020B0604020202020204" pitchFamily="34" charset="0"/>
              <a:buChar char="•"/>
            </a:pPr>
            <a:r>
              <a:rPr lang="en-US" dirty="0" smtClean="0"/>
              <a:t>Exercise process changes </a:t>
            </a:r>
          </a:p>
          <a:p>
            <a:pPr lvl="3">
              <a:spcBef>
                <a:spcPts val="0"/>
              </a:spcBef>
              <a:spcAft>
                <a:spcPts val="600"/>
              </a:spcAft>
              <a:buFont typeface="Arial" panose="020B0604020202020204" pitchFamily="34" charset="0"/>
              <a:buChar char="•"/>
            </a:pPr>
            <a:r>
              <a:rPr lang="en-US" dirty="0" smtClean="0"/>
              <a:t>Fine tune process  as needed with feedback from divisions</a:t>
            </a:r>
          </a:p>
          <a:p>
            <a:pPr lvl="2">
              <a:spcBef>
                <a:spcPts val="0"/>
              </a:spcBef>
              <a:spcAft>
                <a:spcPts val="600"/>
              </a:spcAft>
              <a:buFont typeface="Arial" panose="020B0604020202020204" pitchFamily="34" charset="0"/>
              <a:buChar char="•"/>
            </a:pPr>
            <a:r>
              <a:rPr lang="en-US" dirty="0" smtClean="0">
                <a:solidFill>
                  <a:srgbClr val="0070C0"/>
                </a:solidFill>
              </a:rPr>
              <a:t>Roll out consistent new processes</a:t>
            </a:r>
          </a:p>
          <a:p>
            <a:pPr marL="127000" indent="0"/>
            <a:endParaRPr lang="en-US" dirty="0" smtClean="0"/>
          </a:p>
        </p:txBody>
      </p:sp>
    </p:spTree>
    <p:extLst>
      <p:ext uri="{BB962C8B-B14F-4D97-AF65-F5344CB8AC3E}">
        <p14:creationId xmlns:p14="http://schemas.microsoft.com/office/powerpoint/2010/main" val="1421811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8991600" cy="6849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066800" y="838200"/>
            <a:ext cx="6481261" cy="369332"/>
          </a:xfrm>
          <a:prstGeom prst="rect">
            <a:avLst/>
          </a:prstGeom>
          <a:noFill/>
        </p:spPr>
        <p:txBody>
          <a:bodyPr wrap="none" rtlCol="0">
            <a:spAutoFit/>
          </a:bodyPr>
          <a:lstStyle/>
          <a:p>
            <a:r>
              <a:rPr lang="en-US" b="1" i="1" dirty="0" smtClean="0">
                <a:solidFill>
                  <a:schemeClr val="bg1"/>
                </a:solidFill>
              </a:rPr>
              <a:t>This is what it looks like when you open a PDF portfolio…</a:t>
            </a:r>
            <a:endParaRPr lang="en-US" b="1" i="1" dirty="0">
              <a:solidFill>
                <a:schemeClr val="bg1"/>
              </a:solidFill>
            </a:endParaRPr>
          </a:p>
        </p:txBody>
      </p:sp>
    </p:spTree>
    <p:extLst>
      <p:ext uri="{BB962C8B-B14F-4D97-AF65-F5344CB8AC3E}">
        <p14:creationId xmlns:p14="http://schemas.microsoft.com/office/powerpoint/2010/main" val="1357812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70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Goals</a:t>
            </a:r>
            <a:endParaRPr lang="en-US" dirty="0"/>
          </a:p>
        </p:txBody>
      </p:sp>
      <p:sp>
        <p:nvSpPr>
          <p:cNvPr id="3" name="Content Placeholder 2"/>
          <p:cNvSpPr>
            <a:spLocks noGrp="1"/>
          </p:cNvSpPr>
          <p:nvPr>
            <p:ph idx="1"/>
          </p:nvPr>
        </p:nvSpPr>
        <p:spPr>
          <a:xfrm>
            <a:off x="381000" y="1905000"/>
            <a:ext cx="8229600" cy="4495800"/>
          </a:xfrm>
        </p:spPr>
        <p:txBody>
          <a:bodyPr/>
          <a:lstStyle/>
          <a:p>
            <a:pPr>
              <a:spcAft>
                <a:spcPts val="600"/>
              </a:spcAft>
              <a:buFont typeface="Arial" panose="020B0604020202020204" pitchFamily="34" charset="0"/>
              <a:buChar char="•"/>
            </a:pPr>
            <a:endParaRPr lang="en-US" b="1" dirty="0" smtClean="0">
              <a:solidFill>
                <a:srgbClr val="0070C0"/>
              </a:solidFill>
            </a:endParaRPr>
          </a:p>
          <a:p>
            <a:pPr>
              <a:spcAft>
                <a:spcPts val="600"/>
              </a:spcAft>
              <a:buFont typeface="Arial" panose="020B0604020202020204" pitchFamily="34" charset="0"/>
              <a:buChar char="•"/>
            </a:pPr>
            <a:endParaRPr lang="en-US" b="1" dirty="0">
              <a:solidFill>
                <a:srgbClr val="0070C0"/>
              </a:solidFill>
            </a:endParaRPr>
          </a:p>
          <a:p>
            <a:pPr>
              <a:spcAft>
                <a:spcPts val="600"/>
              </a:spcAft>
              <a:buFont typeface="Arial" panose="020B0604020202020204" pitchFamily="34" charset="0"/>
              <a:buChar char="•"/>
            </a:pPr>
            <a:r>
              <a:rPr lang="en-US" b="1" dirty="0" smtClean="0">
                <a:solidFill>
                  <a:srgbClr val="0070C0"/>
                </a:solidFill>
              </a:rPr>
              <a:t>Implement e-signatures process </a:t>
            </a:r>
            <a:r>
              <a:rPr lang="en-US" sz="1800" dirty="0" smtClean="0"/>
              <a:t>for DOT Highway Construction Projects</a:t>
            </a:r>
          </a:p>
          <a:p>
            <a:pPr lvl="2">
              <a:spcAft>
                <a:spcPts val="600"/>
              </a:spcAft>
              <a:buFont typeface="Wingdings" panose="05000000000000000000" pitchFamily="2" charset="2"/>
              <a:buChar char="§"/>
            </a:pPr>
            <a:r>
              <a:rPr lang="en-US" sz="1600" i="1" dirty="0" smtClean="0"/>
              <a:t>Centrally Let, Centrally Designed, Design-Bid-Build  projects to be addressed first</a:t>
            </a:r>
          </a:p>
          <a:p>
            <a:pPr lvl="2">
              <a:spcAft>
                <a:spcPts val="600"/>
              </a:spcAft>
              <a:buFont typeface="Wingdings" panose="05000000000000000000" pitchFamily="2" charset="2"/>
              <a:buChar char="§"/>
            </a:pPr>
            <a:r>
              <a:rPr lang="en-US" sz="1600" i="1" dirty="0" smtClean="0"/>
              <a:t>Division Let projects next</a:t>
            </a:r>
          </a:p>
          <a:p>
            <a:pPr marL="515938" lvl="2" indent="0">
              <a:spcAft>
                <a:spcPts val="600"/>
              </a:spcAft>
              <a:buNone/>
            </a:pPr>
            <a:endParaRPr lang="en-US" sz="1600" i="1" dirty="0" smtClean="0"/>
          </a:p>
          <a:p>
            <a:pPr marL="406400">
              <a:spcAft>
                <a:spcPts val="600"/>
              </a:spcAft>
              <a:buFont typeface="Arial" panose="020B0604020202020204" pitchFamily="34" charset="0"/>
              <a:buChar char="•"/>
            </a:pPr>
            <a:r>
              <a:rPr lang="en-US" b="1" dirty="0" smtClean="0">
                <a:solidFill>
                  <a:srgbClr val="0070C0"/>
                </a:solidFill>
              </a:rPr>
              <a:t>Enable users to find </a:t>
            </a:r>
            <a:r>
              <a:rPr lang="en-US" b="1" u="sng" dirty="0" smtClean="0">
                <a:solidFill>
                  <a:srgbClr val="0070C0"/>
                </a:solidFill>
              </a:rPr>
              <a:t>current</a:t>
            </a:r>
            <a:r>
              <a:rPr lang="en-US" b="1" dirty="0" smtClean="0">
                <a:solidFill>
                  <a:srgbClr val="0070C0"/>
                </a:solidFill>
              </a:rPr>
              <a:t> Let Plans </a:t>
            </a:r>
            <a:r>
              <a:rPr lang="en-US" sz="1800" dirty="0" smtClean="0"/>
              <a:t>for active construction projects (including construction revisions)</a:t>
            </a:r>
          </a:p>
          <a:p>
            <a:pPr marL="858838" lvl="2">
              <a:spcAft>
                <a:spcPts val="600"/>
              </a:spcAft>
              <a:buFont typeface="Arial" panose="020B0604020202020204" pitchFamily="34" charset="0"/>
              <a:buChar char="•"/>
            </a:pPr>
            <a:r>
              <a:rPr lang="en-US" sz="1600" i="1" dirty="0" smtClean="0"/>
              <a:t>Current Plans and Contract will be made available and maintained on Construction Team Sites </a:t>
            </a:r>
            <a:endParaRPr lang="en-US" sz="1600" dirty="0" smtClean="0"/>
          </a:p>
          <a:p>
            <a:pPr marL="63500" lvl="2" indent="0">
              <a:spcAft>
                <a:spcPts val="600"/>
              </a:spcAft>
              <a:buNone/>
            </a:pPr>
            <a:endParaRPr lang="en-US" sz="2000" b="1" i="1" dirty="0" smtClean="0"/>
          </a:p>
        </p:txBody>
      </p:sp>
      <p:pic>
        <p:nvPicPr>
          <p:cNvPr id="3074" name="Picture 2" descr="C:\Users\ehdickson\AppData\Local\Microsoft\Windows\Temporary Internet Files\Content.IE5\SKMCYESM\MP90044239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066800"/>
            <a:ext cx="2743200" cy="1823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723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for Design Units</a:t>
            </a:r>
            <a:endParaRPr lang="en-US" dirty="0"/>
          </a:p>
        </p:txBody>
      </p:sp>
      <p:sp>
        <p:nvSpPr>
          <p:cNvPr id="3" name="Content Placeholder 2"/>
          <p:cNvSpPr>
            <a:spLocks noGrp="1"/>
          </p:cNvSpPr>
          <p:nvPr>
            <p:ph idx="1"/>
          </p:nvPr>
        </p:nvSpPr>
        <p:spPr>
          <a:xfrm>
            <a:off x="304800" y="1295400"/>
            <a:ext cx="8305800" cy="5562600"/>
          </a:xfrm>
        </p:spPr>
        <p:txBody>
          <a:bodyPr/>
          <a:lstStyle/>
          <a:p>
            <a:pPr>
              <a:buFont typeface="Arial" panose="020B0604020202020204" pitchFamily="34" charset="0"/>
              <a:buChar char="•"/>
            </a:pPr>
            <a:r>
              <a:rPr lang="en-US" sz="1800" dirty="0" smtClean="0">
                <a:solidFill>
                  <a:srgbClr val="0070C0"/>
                </a:solidFill>
              </a:rPr>
              <a:t>How do I include plan sheets that were signed a long time ago</a:t>
            </a:r>
            <a:r>
              <a:rPr lang="en-US" sz="1800" dirty="0" smtClean="0"/>
              <a:t>?</a:t>
            </a:r>
          </a:p>
          <a:p>
            <a:pPr lvl="2">
              <a:buFont typeface="Arial" panose="020B0604020202020204" pitchFamily="34" charset="0"/>
              <a:buChar char="•"/>
            </a:pPr>
            <a:r>
              <a:rPr lang="en-US" sz="1400" i="1" dirty="0"/>
              <a:t>Do not </a:t>
            </a:r>
            <a:r>
              <a:rPr lang="en-US" sz="1400" i="1" dirty="0" smtClean="0"/>
              <a:t>use </a:t>
            </a:r>
            <a:r>
              <a:rPr lang="en-US" sz="1400" i="1" dirty="0" err="1"/>
              <a:t>DocuSign</a:t>
            </a:r>
            <a:r>
              <a:rPr lang="en-US" sz="1400" i="1" dirty="0"/>
              <a:t> for </a:t>
            </a:r>
            <a:r>
              <a:rPr lang="en-US" sz="1400" i="1" dirty="0" smtClean="0"/>
              <a:t>sheets </a:t>
            </a:r>
            <a:r>
              <a:rPr lang="en-US" sz="1400" i="1" dirty="0"/>
              <a:t>that are already sealed. </a:t>
            </a:r>
            <a:r>
              <a:rPr lang="en-US" sz="1400" i="1" dirty="0" smtClean="0"/>
              <a:t>Scan them in, name them appropriately, and insert in the correct folder in the </a:t>
            </a:r>
            <a:r>
              <a:rPr lang="en-US" sz="1400" b="1" dirty="0" smtClean="0"/>
              <a:t>Final Plans </a:t>
            </a:r>
            <a:r>
              <a:rPr lang="en-US" sz="1400" i="1" dirty="0" smtClean="0"/>
              <a:t>structure. Ensure the file(s) in each folder are in the order they should appear in the Let Plan.</a:t>
            </a:r>
          </a:p>
          <a:p>
            <a:pPr marL="515938" lvl="2" indent="0">
              <a:buNone/>
            </a:pPr>
            <a:endParaRPr lang="en-US" sz="1400" i="1" dirty="0" smtClean="0"/>
          </a:p>
          <a:p>
            <a:pPr>
              <a:buFont typeface="Arial" panose="020B0604020202020204" pitchFamily="34" charset="0"/>
              <a:buChar char="•"/>
            </a:pPr>
            <a:r>
              <a:rPr lang="en-US" sz="1800" dirty="0" smtClean="0">
                <a:solidFill>
                  <a:srgbClr val="0070C0"/>
                </a:solidFill>
              </a:rPr>
              <a:t>How do we work with outside design consultants?  (Consultant guidelines to provide pdfs are not yet in place.) </a:t>
            </a:r>
          </a:p>
          <a:p>
            <a:pPr lvl="2">
              <a:buFont typeface="Arial" panose="020B0604020202020204" pitchFamily="34" charset="0"/>
              <a:buChar char="•"/>
            </a:pPr>
            <a:r>
              <a:rPr lang="en-US" sz="1400" i="1" dirty="0" smtClean="0"/>
              <a:t>Ask your design consultant to provide pdfs, following the required formatting rules. </a:t>
            </a:r>
          </a:p>
          <a:p>
            <a:pPr lvl="2">
              <a:buFont typeface="Arial" panose="020B0604020202020204" pitchFamily="34" charset="0"/>
              <a:buChar char="•"/>
            </a:pPr>
            <a:r>
              <a:rPr lang="en-US" sz="1400" i="1" dirty="0" smtClean="0"/>
              <a:t>Until the consultant firm has its own </a:t>
            </a:r>
            <a:r>
              <a:rPr lang="en-US" sz="1400" i="1" dirty="0" err="1" smtClean="0"/>
              <a:t>DocuSign</a:t>
            </a:r>
            <a:r>
              <a:rPr lang="en-US" sz="1400" i="1" dirty="0" smtClean="0"/>
              <a:t> license, it should provide DOT with unsigned plans with the seal image already included.  (No Preliminary sticker should be present.)  The </a:t>
            </a:r>
            <a:r>
              <a:rPr lang="en-US" sz="1400" i="1" dirty="0" err="1" smtClean="0"/>
              <a:t>DocuSign</a:t>
            </a:r>
            <a:r>
              <a:rPr lang="en-US" sz="1400" i="1" dirty="0" smtClean="0"/>
              <a:t> coordinator in the design unit should create an envelope and send the plans back to the consultant to be sealed.  The envelope creator will need to know the name and email address of every PE who has to sign – whether with DOT, the consultant or with a sub.</a:t>
            </a:r>
          </a:p>
          <a:p>
            <a:pPr lvl="2">
              <a:buFont typeface="Arial" panose="020B0604020202020204" pitchFamily="34" charset="0"/>
              <a:buChar char="•"/>
            </a:pPr>
            <a:endParaRPr lang="en-US" sz="1600" i="1" dirty="0"/>
          </a:p>
          <a:p>
            <a:pPr>
              <a:buFont typeface="Arial" panose="020B0604020202020204" pitchFamily="34" charset="0"/>
              <a:buChar char="•"/>
            </a:pPr>
            <a:r>
              <a:rPr lang="en-US" sz="1800" dirty="0">
                <a:solidFill>
                  <a:srgbClr val="0070C0"/>
                </a:solidFill>
              </a:rPr>
              <a:t>We have a multi-stage process and need to seal different sheets at different times.  How will that work?</a:t>
            </a:r>
          </a:p>
          <a:p>
            <a:pPr lvl="2">
              <a:buFont typeface="Arial" panose="020B0604020202020204" pitchFamily="34" charset="0"/>
              <a:buChar char="•"/>
            </a:pPr>
            <a:r>
              <a:rPr lang="en-US" sz="1400" i="1" dirty="0"/>
              <a:t>Every time you would seal on paper, seal using </a:t>
            </a:r>
            <a:r>
              <a:rPr lang="en-US" sz="1400" i="1" dirty="0" err="1"/>
              <a:t>DocuSign</a:t>
            </a:r>
            <a:r>
              <a:rPr lang="en-US" sz="1400" i="1" dirty="0"/>
              <a:t> instead.  You can create an envelope every time you need to sign one or more sheets. </a:t>
            </a:r>
            <a:r>
              <a:rPr lang="en-US" sz="1400" i="1" dirty="0" smtClean="0"/>
              <a:t> You can handle signing many sheets with different PEs in the same or separate envelopes, as desired.</a:t>
            </a:r>
            <a:endParaRPr lang="en-US" sz="1400" i="1" dirty="0"/>
          </a:p>
          <a:p>
            <a:pPr marL="515938" lvl="2" indent="0">
              <a:buNone/>
            </a:pPr>
            <a:endParaRPr lang="en-US" i="1" dirty="0" smtClean="0"/>
          </a:p>
          <a:p>
            <a:pPr marL="465138" lvl="1" indent="-342900"/>
            <a:endParaRPr lang="en-US" i="1" dirty="0"/>
          </a:p>
        </p:txBody>
      </p:sp>
    </p:spTree>
    <p:extLst>
      <p:ext uri="{BB962C8B-B14F-4D97-AF65-F5344CB8AC3E}">
        <p14:creationId xmlns:p14="http://schemas.microsoft.com/office/powerpoint/2010/main" val="3037216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for Design Units…</a:t>
            </a:r>
            <a:endParaRPr lang="en-US" dirty="0"/>
          </a:p>
        </p:txBody>
      </p:sp>
      <p:sp>
        <p:nvSpPr>
          <p:cNvPr id="3" name="Content Placeholder 2"/>
          <p:cNvSpPr>
            <a:spLocks noGrp="1"/>
          </p:cNvSpPr>
          <p:nvPr>
            <p:ph idx="1"/>
          </p:nvPr>
        </p:nvSpPr>
        <p:spPr>
          <a:xfrm>
            <a:off x="685800" y="1143000"/>
            <a:ext cx="7848600" cy="5638800"/>
          </a:xfrm>
        </p:spPr>
        <p:txBody>
          <a:bodyPr/>
          <a:lstStyle/>
          <a:p>
            <a:pPr lvl="2">
              <a:buFont typeface="Arial" panose="020B0604020202020204" pitchFamily="34" charset="0"/>
              <a:buChar char="•"/>
            </a:pPr>
            <a:endParaRPr lang="en-US" sz="1800" i="1" dirty="0"/>
          </a:p>
          <a:p>
            <a:pPr>
              <a:buFont typeface="Arial" panose="020B0604020202020204" pitchFamily="34" charset="0"/>
              <a:buChar char="•"/>
            </a:pPr>
            <a:r>
              <a:rPr lang="en-US" sz="1800" dirty="0" smtClean="0">
                <a:solidFill>
                  <a:srgbClr val="0070C0"/>
                </a:solidFill>
              </a:rPr>
              <a:t>How do I get access to </a:t>
            </a:r>
            <a:r>
              <a:rPr lang="en-US" sz="1800" dirty="0" err="1" smtClean="0">
                <a:solidFill>
                  <a:srgbClr val="0070C0"/>
                </a:solidFill>
              </a:rPr>
              <a:t>DocuSign</a:t>
            </a:r>
            <a:r>
              <a:rPr lang="en-US" sz="1800" dirty="0" smtClean="0">
                <a:solidFill>
                  <a:srgbClr val="0070C0"/>
                </a:solidFill>
              </a:rPr>
              <a:t>?  What will it cost my unit?</a:t>
            </a:r>
          </a:p>
          <a:p>
            <a:pPr lvl="2">
              <a:buFont typeface="Arial" panose="020B0604020202020204" pitchFamily="34" charset="0"/>
              <a:buChar char="•"/>
            </a:pPr>
            <a:r>
              <a:rPr lang="en-US" sz="1400" i="1" dirty="0" smtClean="0"/>
              <a:t>Bryan Edwards &lt;</a:t>
            </a:r>
            <a:r>
              <a:rPr lang="en-US" sz="1400" i="1" dirty="0" smtClean="0">
                <a:solidFill>
                  <a:srgbClr val="0070C0"/>
                </a:solidFill>
              </a:rPr>
              <a:t>bledwards1@ncdot.gov</a:t>
            </a:r>
            <a:r>
              <a:rPr lang="en-US" sz="1400" i="1" dirty="0" smtClean="0"/>
              <a:t>&gt; will provide you with an id and password to access </a:t>
            </a:r>
            <a:r>
              <a:rPr lang="en-US" sz="1400" i="1" dirty="0" err="1" smtClean="0"/>
              <a:t>DocuSign</a:t>
            </a:r>
            <a:r>
              <a:rPr lang="en-US" sz="1400" i="1" dirty="0" smtClean="0"/>
              <a:t> if you need to create envelopes to route for signatures; you do not have to download anything on to your PC to use it.   (You do not need a </a:t>
            </a:r>
            <a:r>
              <a:rPr lang="en-US" sz="1400" i="1" dirty="0" err="1" smtClean="0"/>
              <a:t>DocuSign</a:t>
            </a:r>
            <a:r>
              <a:rPr lang="en-US" sz="1400" i="1" dirty="0" smtClean="0"/>
              <a:t> license to seal plans.)</a:t>
            </a:r>
          </a:p>
          <a:p>
            <a:pPr lvl="2">
              <a:buFont typeface="Arial" panose="020B0604020202020204" pitchFamily="34" charset="0"/>
              <a:buChar char="•"/>
            </a:pPr>
            <a:r>
              <a:rPr lang="en-US" sz="1400" i="1" dirty="0" err="1" smtClean="0"/>
              <a:t>DocuSign</a:t>
            </a:r>
            <a:r>
              <a:rPr lang="en-US" sz="1400" i="1" dirty="0" smtClean="0"/>
              <a:t> usage charges will be funded centrally for the pilots; we will likely be able to continue handling the charges centrally going forward.  Each </a:t>
            </a:r>
            <a:r>
              <a:rPr lang="en-US" sz="1400" i="1" dirty="0" err="1" smtClean="0"/>
              <a:t>DocuSign</a:t>
            </a:r>
            <a:r>
              <a:rPr lang="en-US" sz="1400" i="1" dirty="0" smtClean="0"/>
              <a:t> envelope creation will cost DOT $0.48</a:t>
            </a:r>
            <a:r>
              <a:rPr lang="en-US" sz="1600" i="1" dirty="0" smtClean="0"/>
              <a:t>.</a:t>
            </a:r>
            <a:endParaRPr lang="en-US" sz="1600" i="1" dirty="0"/>
          </a:p>
        </p:txBody>
      </p:sp>
      <p:sp>
        <p:nvSpPr>
          <p:cNvPr id="4" name="Rectangle 3"/>
          <p:cNvSpPr/>
          <p:nvPr/>
        </p:nvSpPr>
        <p:spPr>
          <a:xfrm>
            <a:off x="533400" y="3706505"/>
            <a:ext cx="8077200" cy="1292662"/>
          </a:xfrm>
          <a:prstGeom prst="rect">
            <a:avLst/>
          </a:prstGeom>
        </p:spPr>
        <p:txBody>
          <a:bodyPr wrap="square">
            <a:spAutoFit/>
          </a:bodyPr>
          <a:lstStyle/>
          <a:p>
            <a:pPr marL="285750" indent="-285750">
              <a:buFont typeface="Arial" panose="020B0604020202020204" pitchFamily="34" charset="0"/>
              <a:buChar char="•"/>
            </a:pPr>
            <a:r>
              <a:rPr lang="en-US" dirty="0">
                <a:solidFill>
                  <a:srgbClr val="0070C0"/>
                </a:solidFill>
              </a:rPr>
              <a:t>Is it really legal for Professional Engineers to sign their plans online instead of on paper? </a:t>
            </a:r>
          </a:p>
          <a:p>
            <a:pPr marL="1200150" lvl="2" indent="-285750">
              <a:buFont typeface="Arial" panose="020B0604020202020204" pitchFamily="34" charset="0"/>
              <a:buChar char="•"/>
            </a:pPr>
            <a:r>
              <a:rPr lang="en-US" sz="1400" i="1" dirty="0"/>
              <a:t>Digital signatures are recognized legal signatures according to federal and state laws.  The use of </a:t>
            </a:r>
            <a:r>
              <a:rPr lang="en-US" sz="1400" i="1" dirty="0" err="1"/>
              <a:t>DocuSign</a:t>
            </a:r>
            <a:r>
              <a:rPr lang="en-US" sz="1400" i="1" dirty="0"/>
              <a:t> to sign plans has been accepted by the NC Board of Examiners for Engineers and Surveyors.  </a:t>
            </a:r>
          </a:p>
        </p:txBody>
      </p:sp>
      <p:pic>
        <p:nvPicPr>
          <p:cNvPr id="6" name="Picture 2" descr="C:\Users\ehdickson\AppData\Local\Microsoft\Windows\Temporary Internet Files\Content.IE5\IV9GB10Q\MM900395754[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64354" y="5257798"/>
            <a:ext cx="2015291" cy="95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944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for Design Units…</a:t>
            </a:r>
            <a:endParaRPr lang="en-US" dirty="0"/>
          </a:p>
        </p:txBody>
      </p:sp>
      <p:sp>
        <p:nvSpPr>
          <p:cNvPr id="3" name="Content Placeholder 2"/>
          <p:cNvSpPr>
            <a:spLocks noGrp="1"/>
          </p:cNvSpPr>
          <p:nvPr>
            <p:ph idx="1"/>
          </p:nvPr>
        </p:nvSpPr>
        <p:spPr>
          <a:xfrm>
            <a:off x="512344" y="990600"/>
            <a:ext cx="8250656" cy="5638800"/>
          </a:xfrm>
        </p:spPr>
        <p:txBody>
          <a:bodyPr/>
          <a:lstStyle/>
          <a:p>
            <a:pPr>
              <a:buFont typeface="Arial" panose="020B0604020202020204" pitchFamily="34" charset="0"/>
              <a:buChar char="•"/>
            </a:pPr>
            <a:r>
              <a:rPr lang="en-US" sz="1800" dirty="0" smtClean="0">
                <a:solidFill>
                  <a:srgbClr val="0070C0"/>
                </a:solidFill>
              </a:rPr>
              <a:t>Do I need to do a separate envelope for each plan sheet? For each signer?   Alternatively, do I need to wait until all my sheets are done before I can send them in an envelope to be signed?</a:t>
            </a:r>
          </a:p>
          <a:p>
            <a:pPr lvl="2">
              <a:buFont typeface="Arial" panose="020B0604020202020204" pitchFamily="34" charset="0"/>
              <a:buChar char="•"/>
            </a:pPr>
            <a:r>
              <a:rPr lang="en-US" sz="1400" i="1" dirty="0" smtClean="0"/>
              <a:t>No.  Think about a </a:t>
            </a:r>
            <a:r>
              <a:rPr lang="en-US" sz="1400" i="1" dirty="0" err="1" smtClean="0"/>
              <a:t>DocuSign</a:t>
            </a:r>
            <a:r>
              <a:rPr lang="en-US" sz="1400" i="1" dirty="0" smtClean="0"/>
              <a:t> envelope as if it were a real, physical envelope.  Just include what makes sense to group together.  Since each envelope is as inexpensive to send as a postal mail envelope (only 48 cents), you can just group the sheets and send them however suits you best. </a:t>
            </a:r>
            <a:r>
              <a:rPr lang="en-US" sz="1400" dirty="0" smtClean="0">
                <a:solidFill>
                  <a:srgbClr val="0070C0"/>
                </a:solidFill>
              </a:rPr>
              <a:t>  </a:t>
            </a:r>
            <a:endParaRPr lang="en-US" sz="1600" dirty="0" smtClean="0">
              <a:solidFill>
                <a:srgbClr val="0070C0"/>
              </a:solidFill>
            </a:endParaRPr>
          </a:p>
          <a:p>
            <a:pPr>
              <a:buFont typeface="Arial" panose="020B0604020202020204" pitchFamily="34" charset="0"/>
              <a:buChar char="•"/>
            </a:pPr>
            <a:r>
              <a:rPr lang="en-US" sz="1800" dirty="0" smtClean="0">
                <a:solidFill>
                  <a:srgbClr val="0070C0"/>
                </a:solidFill>
              </a:rPr>
              <a:t>Does each plan sheet need to be in a separate PDF?</a:t>
            </a:r>
          </a:p>
          <a:p>
            <a:pPr lvl="2">
              <a:buFont typeface="Arial" panose="020B0604020202020204" pitchFamily="34" charset="0"/>
              <a:buChar char="•"/>
            </a:pPr>
            <a:r>
              <a:rPr lang="en-US" sz="1400" i="1" dirty="0" smtClean="0"/>
              <a:t>Each PDF should be the smallest unit of content you would want to revise.  For plan sheets, this is normally one sheet per PDF.  For provisions, it may be the full set of provisions in one PDF. </a:t>
            </a:r>
            <a:endParaRPr lang="en-US" sz="1400" i="1" dirty="0"/>
          </a:p>
        </p:txBody>
      </p:sp>
    </p:spTree>
    <p:extLst>
      <p:ext uri="{BB962C8B-B14F-4D97-AF65-F5344CB8AC3E}">
        <p14:creationId xmlns:p14="http://schemas.microsoft.com/office/powerpoint/2010/main" val="2549483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a:t>
            </a:r>
            <a:r>
              <a:rPr lang="en-US" dirty="0" err="1" smtClean="0"/>
              <a:t>DocuSign</a:t>
            </a:r>
            <a:endParaRPr lang="en-US" dirty="0"/>
          </a:p>
        </p:txBody>
      </p:sp>
      <p:sp>
        <p:nvSpPr>
          <p:cNvPr id="3" name="Content Placeholder 2"/>
          <p:cNvSpPr>
            <a:spLocks noGrp="1"/>
          </p:cNvSpPr>
          <p:nvPr>
            <p:ph idx="1"/>
          </p:nvPr>
        </p:nvSpPr>
        <p:spPr>
          <a:xfrm>
            <a:off x="609600" y="1143000"/>
            <a:ext cx="7848600" cy="5410200"/>
          </a:xfrm>
        </p:spPr>
        <p:txBody>
          <a:bodyPr/>
          <a:lstStyle/>
          <a:p>
            <a:pPr marL="0" indent="0"/>
            <a:r>
              <a:rPr lang="en-US" b="1" i="1" dirty="0" smtClean="0">
                <a:solidFill>
                  <a:srgbClr val="0070C0"/>
                </a:solidFill>
              </a:rPr>
              <a:t>To Create an Envelope with documents to be signed:</a:t>
            </a:r>
          </a:p>
          <a:p>
            <a:pPr>
              <a:buFont typeface="Wingdings" panose="05000000000000000000" pitchFamily="2" charset="2"/>
              <a:buChar char="q"/>
            </a:pPr>
            <a:r>
              <a:rPr lang="en-US" sz="2000" dirty="0" smtClean="0"/>
              <a:t>Login to </a:t>
            </a:r>
            <a:r>
              <a:rPr lang="en-US" sz="2000" dirty="0" err="1" smtClean="0"/>
              <a:t>DocuSign</a:t>
            </a:r>
            <a:r>
              <a:rPr lang="en-US" sz="2000" dirty="0" smtClean="0"/>
              <a:t>* 		*</a:t>
            </a:r>
            <a:r>
              <a:rPr lang="en-US" sz="1200" i="1" dirty="0"/>
              <a:t>Login id / pw will be provided</a:t>
            </a:r>
            <a:endParaRPr lang="en-US" sz="1200" dirty="0" smtClean="0"/>
          </a:p>
          <a:p>
            <a:pPr>
              <a:buFont typeface="Wingdings" panose="05000000000000000000" pitchFamily="2" charset="2"/>
              <a:buChar char="q"/>
            </a:pPr>
            <a:r>
              <a:rPr lang="en-US" sz="2000" dirty="0" smtClean="0"/>
              <a:t>Start a new envelope</a:t>
            </a:r>
          </a:p>
          <a:p>
            <a:pPr>
              <a:buFont typeface="Wingdings" panose="05000000000000000000" pitchFamily="2" charset="2"/>
              <a:buChar char="q"/>
            </a:pPr>
            <a:r>
              <a:rPr lang="en-US" sz="2000" dirty="0" smtClean="0"/>
              <a:t>Browse and select the documents to be signed</a:t>
            </a:r>
          </a:p>
          <a:p>
            <a:pPr>
              <a:buFont typeface="Wingdings" panose="05000000000000000000" pitchFamily="2" charset="2"/>
              <a:buChar char="q"/>
            </a:pPr>
            <a:r>
              <a:rPr lang="en-US" sz="2000" dirty="0"/>
              <a:t>Identify all the people who will sign or be on </a:t>
            </a:r>
            <a:r>
              <a:rPr lang="en-US" sz="2000" dirty="0" smtClean="0"/>
              <a:t>copy</a:t>
            </a:r>
          </a:p>
          <a:p>
            <a:pPr>
              <a:buFont typeface="Wingdings" panose="05000000000000000000" pitchFamily="2" charset="2"/>
              <a:buChar char="q"/>
            </a:pPr>
            <a:r>
              <a:rPr lang="en-US" sz="2000" dirty="0"/>
              <a:t>Decide on order for signing (all at same time or in a sequence)</a:t>
            </a:r>
          </a:p>
          <a:p>
            <a:pPr>
              <a:buFont typeface="Wingdings" panose="05000000000000000000" pitchFamily="2" charset="2"/>
              <a:buChar char="q"/>
            </a:pPr>
            <a:r>
              <a:rPr lang="en-US" sz="2000" dirty="0" smtClean="0"/>
              <a:t>Identify on each document to be signed</a:t>
            </a:r>
          </a:p>
          <a:p>
            <a:pPr lvl="2">
              <a:buFont typeface="Wingdings" panose="05000000000000000000" pitchFamily="2" charset="2"/>
              <a:buChar char="q"/>
            </a:pPr>
            <a:r>
              <a:rPr lang="en-US" sz="1800" dirty="0" smtClean="0"/>
              <a:t>Who will sign  </a:t>
            </a:r>
          </a:p>
          <a:p>
            <a:pPr lvl="2">
              <a:buFont typeface="Wingdings" panose="05000000000000000000" pitchFamily="2" charset="2"/>
              <a:buChar char="q"/>
            </a:pPr>
            <a:r>
              <a:rPr lang="en-US" sz="1800" dirty="0" smtClean="0"/>
              <a:t>Where Signature will appear</a:t>
            </a:r>
          </a:p>
          <a:p>
            <a:pPr lvl="2">
              <a:buFont typeface="Wingdings" panose="05000000000000000000" pitchFamily="2" charset="2"/>
              <a:buChar char="q"/>
            </a:pPr>
            <a:r>
              <a:rPr lang="en-US" sz="1800" dirty="0" smtClean="0"/>
              <a:t>Where Date signed will appear</a:t>
            </a:r>
          </a:p>
          <a:p>
            <a:pPr>
              <a:buFont typeface="Wingdings" panose="05000000000000000000" pitchFamily="2" charset="2"/>
              <a:buChar char="q"/>
            </a:pPr>
            <a:r>
              <a:rPr lang="en-US" sz="2000" dirty="0" smtClean="0"/>
              <a:t>Send envelope</a:t>
            </a:r>
          </a:p>
          <a:p>
            <a:pPr>
              <a:buFont typeface="Wingdings" panose="05000000000000000000" pitchFamily="2" charset="2"/>
              <a:buChar char="q"/>
            </a:pPr>
            <a:r>
              <a:rPr lang="en-US" sz="2000" i="1" dirty="0" smtClean="0"/>
              <a:t>When all signing is complete, each signer will be notified and will be able to download signed documents, if desired.</a:t>
            </a:r>
            <a:r>
              <a:rPr lang="en-US" sz="2000" dirty="0" smtClean="0"/>
              <a:t>		</a:t>
            </a:r>
            <a:r>
              <a:rPr lang="en-US" dirty="0" smtClean="0"/>
              <a:t>		</a:t>
            </a:r>
            <a:endParaRPr lang="en-US" dirty="0"/>
          </a:p>
        </p:txBody>
      </p:sp>
      <p:pic>
        <p:nvPicPr>
          <p:cNvPr id="1028" name="Picture 4" descr="C:\Users\ehdickson\AppData\Local\Microsoft\Windows\Temporary Internet Files\Content.IE5\IV9GB10Q\MC90044145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733800"/>
            <a:ext cx="2742857" cy="2742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742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a:t>
            </a:r>
            <a:r>
              <a:rPr lang="en-US" dirty="0" err="1" smtClean="0"/>
              <a:t>DocuSign</a:t>
            </a:r>
            <a:endParaRPr lang="en-US" dirty="0"/>
          </a:p>
        </p:txBody>
      </p:sp>
      <p:sp>
        <p:nvSpPr>
          <p:cNvPr id="3" name="Content Placeholder 2"/>
          <p:cNvSpPr>
            <a:spLocks noGrp="1"/>
          </p:cNvSpPr>
          <p:nvPr>
            <p:ph idx="1"/>
          </p:nvPr>
        </p:nvSpPr>
        <p:spPr>
          <a:xfrm>
            <a:off x="685800" y="1143000"/>
            <a:ext cx="7772400" cy="5410200"/>
          </a:xfrm>
        </p:spPr>
        <p:txBody>
          <a:bodyPr/>
          <a:lstStyle/>
          <a:p>
            <a:pPr marL="0" indent="0"/>
            <a:r>
              <a:rPr lang="en-US" b="1" i="1" dirty="0" smtClean="0">
                <a:solidFill>
                  <a:srgbClr val="0070C0"/>
                </a:solidFill>
              </a:rPr>
              <a:t>To Sign documents:</a:t>
            </a:r>
          </a:p>
          <a:p>
            <a:pPr>
              <a:spcAft>
                <a:spcPts val="600"/>
              </a:spcAft>
              <a:buFont typeface="Wingdings" panose="05000000000000000000" pitchFamily="2" charset="2"/>
              <a:buChar char="q"/>
            </a:pPr>
            <a:r>
              <a:rPr lang="en-US" sz="2000" dirty="0" smtClean="0"/>
              <a:t>An email arrives for you from the sender via </a:t>
            </a:r>
            <a:r>
              <a:rPr lang="en-US" sz="2000" dirty="0" err="1" smtClean="0"/>
              <a:t>DocuSign</a:t>
            </a:r>
            <a:endParaRPr lang="en-US" sz="2000" dirty="0" smtClean="0"/>
          </a:p>
          <a:p>
            <a:pPr>
              <a:spcAft>
                <a:spcPts val="600"/>
              </a:spcAft>
              <a:buFont typeface="Wingdings" panose="05000000000000000000" pitchFamily="2" charset="2"/>
              <a:buChar char="q"/>
            </a:pPr>
            <a:r>
              <a:rPr lang="en-US" sz="2000" dirty="0" smtClean="0"/>
              <a:t>Click on the link </a:t>
            </a:r>
            <a:r>
              <a:rPr lang="en-US" sz="1800" i="1" dirty="0" smtClean="0">
                <a:solidFill>
                  <a:srgbClr val="0070C0"/>
                </a:solidFill>
              </a:rPr>
              <a:t>You do not need a </a:t>
            </a:r>
            <a:r>
              <a:rPr lang="en-US" sz="1800" i="1" dirty="0" err="1" smtClean="0">
                <a:solidFill>
                  <a:srgbClr val="0070C0"/>
                </a:solidFill>
              </a:rPr>
              <a:t>DocuSign</a:t>
            </a:r>
            <a:r>
              <a:rPr lang="en-US" sz="1800" i="1" dirty="0" smtClean="0">
                <a:solidFill>
                  <a:srgbClr val="0070C0"/>
                </a:solidFill>
              </a:rPr>
              <a:t> license</a:t>
            </a:r>
            <a:endParaRPr lang="en-US" sz="1800" dirty="0" smtClean="0"/>
          </a:p>
          <a:p>
            <a:pPr>
              <a:spcAft>
                <a:spcPts val="600"/>
              </a:spcAft>
              <a:buFont typeface="Wingdings" panose="05000000000000000000" pitchFamily="2" charset="2"/>
              <a:buChar char="q"/>
            </a:pPr>
            <a:r>
              <a:rPr lang="en-US" sz="2000" i="1" dirty="0" smtClean="0"/>
              <a:t>If it is your first time using </a:t>
            </a:r>
            <a:r>
              <a:rPr lang="en-US" sz="2000" i="1" dirty="0" err="1" smtClean="0"/>
              <a:t>DocuSign</a:t>
            </a:r>
            <a:r>
              <a:rPr lang="en-US" sz="2000" i="1" dirty="0" smtClean="0"/>
              <a:t>, it will prompt you to choose how your signature will appear</a:t>
            </a:r>
          </a:p>
          <a:p>
            <a:pPr>
              <a:spcAft>
                <a:spcPts val="600"/>
              </a:spcAft>
              <a:buFont typeface="Wingdings" panose="05000000000000000000" pitchFamily="2" charset="2"/>
              <a:buChar char="q"/>
            </a:pPr>
            <a:r>
              <a:rPr lang="en-US" sz="2000" dirty="0" smtClean="0"/>
              <a:t>Review the document(s) in the envelope</a:t>
            </a:r>
          </a:p>
          <a:p>
            <a:pPr>
              <a:spcAft>
                <a:spcPts val="600"/>
              </a:spcAft>
              <a:buFont typeface="Wingdings" panose="05000000000000000000" pitchFamily="2" charset="2"/>
              <a:buChar char="q"/>
            </a:pPr>
            <a:r>
              <a:rPr lang="en-US" sz="2000" dirty="0" smtClean="0"/>
              <a:t>Click to sign where indicated</a:t>
            </a:r>
          </a:p>
          <a:p>
            <a:pPr>
              <a:spcAft>
                <a:spcPts val="600"/>
              </a:spcAft>
              <a:buFont typeface="Wingdings" panose="05000000000000000000" pitchFamily="2" charset="2"/>
              <a:buChar char="q"/>
            </a:pPr>
            <a:r>
              <a:rPr lang="en-US" sz="2000" dirty="0" smtClean="0"/>
              <a:t>Click to confirm your signature(s)</a:t>
            </a:r>
            <a:r>
              <a:rPr lang="en-US" dirty="0" smtClean="0"/>
              <a:t>			</a:t>
            </a:r>
            <a:endParaRPr lang="en-US" dirty="0"/>
          </a:p>
        </p:txBody>
      </p:sp>
      <p:pic>
        <p:nvPicPr>
          <p:cNvPr id="2050" name="Picture 2" descr="C:\Users\ehdickson\AppData\Local\Microsoft\Windows\Temporary Internet Files\Content.IE5\SKMCYESM\MC90005965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4648200"/>
            <a:ext cx="2086661" cy="1710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390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a:t>
            </a:r>
            <a:r>
              <a:rPr lang="en-US" dirty="0" err="1" smtClean="0"/>
              <a:t>DocuSign</a:t>
            </a:r>
            <a:endParaRPr lang="en-US" dirty="0"/>
          </a:p>
        </p:txBody>
      </p:sp>
      <p:sp>
        <p:nvSpPr>
          <p:cNvPr id="3" name="Content Placeholder 2"/>
          <p:cNvSpPr>
            <a:spLocks noGrp="1"/>
          </p:cNvSpPr>
          <p:nvPr>
            <p:ph idx="1"/>
          </p:nvPr>
        </p:nvSpPr>
        <p:spPr/>
        <p:txBody>
          <a:bodyPr/>
          <a:lstStyle/>
          <a:p>
            <a:pPr marL="0" indent="0"/>
            <a:r>
              <a:rPr lang="en-US" b="1" i="1" dirty="0" smtClean="0">
                <a:solidFill>
                  <a:srgbClr val="0070C0"/>
                </a:solidFill>
              </a:rPr>
              <a:t>Inputs &amp; Outputs</a:t>
            </a:r>
            <a:endParaRPr lang="en-US" dirty="0" smtClean="0"/>
          </a:p>
          <a:p>
            <a:pPr>
              <a:buFont typeface="Arial" panose="020B0604020202020204" pitchFamily="34" charset="0"/>
              <a:buChar char="•"/>
            </a:pPr>
            <a:r>
              <a:rPr lang="en-US" sz="2000" dirty="0" smtClean="0"/>
              <a:t>The </a:t>
            </a:r>
            <a:r>
              <a:rPr lang="en-US" sz="2000" dirty="0" err="1" smtClean="0"/>
              <a:t>DocuSign</a:t>
            </a:r>
            <a:r>
              <a:rPr lang="en-US" sz="2000" dirty="0" smtClean="0"/>
              <a:t> tool allows you to put documents in an “envelope” and send them to people to sign.  </a:t>
            </a:r>
          </a:p>
          <a:p>
            <a:pPr>
              <a:buFont typeface="Arial" panose="020B0604020202020204" pitchFamily="34" charset="0"/>
              <a:buChar char="•"/>
            </a:pPr>
            <a:r>
              <a:rPr lang="en-US" sz="2000" dirty="0" smtClean="0"/>
              <a:t>When all signatures are complete, all signers are informed and are able to download the signed documents.</a:t>
            </a:r>
            <a:endParaRPr lang="en-US" sz="2000" dirty="0"/>
          </a:p>
        </p:txBody>
      </p:sp>
      <p:grpSp>
        <p:nvGrpSpPr>
          <p:cNvPr id="13" name="Group 12"/>
          <p:cNvGrpSpPr/>
          <p:nvPr/>
        </p:nvGrpSpPr>
        <p:grpSpPr>
          <a:xfrm>
            <a:off x="238949" y="4421261"/>
            <a:ext cx="8517636" cy="1169811"/>
            <a:chOff x="228600" y="3439936"/>
            <a:chExt cx="8517636" cy="1169811"/>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466747"/>
              <a:ext cx="1707614"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8" descr="C:\Users\ehdickson\AppData\Local\Microsoft\Windows\Temporary Internet Files\Content.IE5\IV9GB10Q\MC900432627[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7912" y="3842595"/>
              <a:ext cx="740341" cy="74034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bwMode="auto">
            <a:xfrm>
              <a:off x="2057399" y="4114800"/>
              <a:ext cx="374113"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a:off x="3328253" y="4139340"/>
              <a:ext cx="374113"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907732"/>
              <a:ext cx="2514600" cy="463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8622" y="3439936"/>
              <a:ext cx="1707614"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Straight Arrow Connector 16"/>
            <p:cNvCxnSpPr/>
            <p:nvPr/>
          </p:nvCxnSpPr>
          <p:spPr bwMode="auto">
            <a:xfrm>
              <a:off x="6636287" y="4152591"/>
              <a:ext cx="374113" cy="0"/>
            </a:xfrm>
            <a:prstGeom prst="straightConnector1">
              <a:avLst/>
            </a:prstGeom>
            <a:solidFill>
              <a:schemeClr val="accent1"/>
            </a:solidFill>
            <a:ln w="25400"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 name="TextBox 11"/>
          <p:cNvSpPr txBox="1"/>
          <p:nvPr/>
        </p:nvSpPr>
        <p:spPr>
          <a:xfrm>
            <a:off x="324557" y="3600271"/>
            <a:ext cx="1199444" cy="923330"/>
          </a:xfrm>
          <a:prstGeom prst="rect">
            <a:avLst/>
          </a:prstGeom>
          <a:noFill/>
        </p:spPr>
        <p:txBody>
          <a:bodyPr wrap="square" rtlCol="0">
            <a:spAutoFit/>
          </a:bodyPr>
          <a:lstStyle/>
          <a:p>
            <a:r>
              <a:rPr lang="en-US" dirty="0" smtClean="0"/>
              <a:t>Unsigned plan sheets:</a:t>
            </a:r>
            <a:endParaRPr lang="en-US" dirty="0"/>
          </a:p>
        </p:txBody>
      </p:sp>
      <p:sp>
        <p:nvSpPr>
          <p:cNvPr id="20" name="TextBox 19"/>
          <p:cNvSpPr txBox="1"/>
          <p:nvPr/>
        </p:nvSpPr>
        <p:spPr>
          <a:xfrm>
            <a:off x="1936214" y="3600271"/>
            <a:ext cx="2254786" cy="923330"/>
          </a:xfrm>
          <a:prstGeom prst="rect">
            <a:avLst/>
          </a:prstGeom>
          <a:noFill/>
        </p:spPr>
        <p:txBody>
          <a:bodyPr wrap="square" rtlCol="0">
            <a:spAutoFit/>
          </a:bodyPr>
          <a:lstStyle/>
          <a:p>
            <a:r>
              <a:rPr lang="en-US" dirty="0" err="1" smtClean="0"/>
              <a:t>DocuSign</a:t>
            </a:r>
            <a:r>
              <a:rPr lang="en-US" dirty="0" smtClean="0"/>
              <a:t> envelope used to route sheets for signing/sealing:</a:t>
            </a:r>
            <a:endParaRPr lang="en-US" dirty="0"/>
          </a:p>
        </p:txBody>
      </p:sp>
      <p:sp>
        <p:nvSpPr>
          <p:cNvPr id="21" name="TextBox 20"/>
          <p:cNvSpPr txBox="1"/>
          <p:nvPr/>
        </p:nvSpPr>
        <p:spPr>
          <a:xfrm>
            <a:off x="4373202" y="3600271"/>
            <a:ext cx="2140487" cy="1200329"/>
          </a:xfrm>
          <a:prstGeom prst="rect">
            <a:avLst/>
          </a:prstGeom>
          <a:noFill/>
        </p:spPr>
        <p:txBody>
          <a:bodyPr wrap="square" rtlCol="0">
            <a:spAutoFit/>
          </a:bodyPr>
          <a:lstStyle/>
          <a:p>
            <a:r>
              <a:rPr lang="en-US" dirty="0" smtClean="0"/>
              <a:t>Download zip file of signed/sealed sheets:</a:t>
            </a:r>
          </a:p>
          <a:p>
            <a:endParaRPr lang="en-US" dirty="0"/>
          </a:p>
        </p:txBody>
      </p:sp>
      <p:sp>
        <p:nvSpPr>
          <p:cNvPr id="22" name="TextBox 21"/>
          <p:cNvSpPr txBox="1"/>
          <p:nvPr/>
        </p:nvSpPr>
        <p:spPr>
          <a:xfrm>
            <a:off x="7038622" y="3600271"/>
            <a:ext cx="1752599" cy="646331"/>
          </a:xfrm>
          <a:prstGeom prst="rect">
            <a:avLst/>
          </a:prstGeom>
          <a:noFill/>
        </p:spPr>
        <p:txBody>
          <a:bodyPr wrap="square" rtlCol="0">
            <a:spAutoFit/>
          </a:bodyPr>
          <a:lstStyle/>
          <a:p>
            <a:r>
              <a:rPr lang="en-US" dirty="0" smtClean="0"/>
              <a:t>Signed plan sheets:</a:t>
            </a:r>
            <a:endParaRPr lang="en-US" dirty="0"/>
          </a:p>
        </p:txBody>
      </p:sp>
    </p:spTree>
    <p:extLst>
      <p:ext uri="{BB962C8B-B14F-4D97-AF65-F5344CB8AC3E}">
        <p14:creationId xmlns:p14="http://schemas.microsoft.com/office/powerpoint/2010/main" val="3916522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143000"/>
            <a:ext cx="7772400" cy="5410200"/>
          </a:xfrm>
        </p:spPr>
        <p:txBody>
          <a:bodyPr/>
          <a:lstStyle/>
          <a:p>
            <a:pPr>
              <a:buFont typeface="Arial" panose="020B0604020202020204" pitchFamily="34" charset="0"/>
              <a:buChar char="•"/>
            </a:pPr>
            <a:r>
              <a:rPr lang="en-US" sz="2000" dirty="0" smtClean="0"/>
              <a:t>Improved Accessibility </a:t>
            </a:r>
          </a:p>
          <a:p>
            <a:pPr lvl="2">
              <a:buFont typeface="Wingdings" panose="05000000000000000000" pitchFamily="2" charset="2"/>
              <a:buChar char="§"/>
            </a:pPr>
            <a:r>
              <a:rPr lang="en-US" sz="1800" i="1" dirty="0" smtClean="0"/>
              <a:t>Easy to find </a:t>
            </a:r>
          </a:p>
          <a:p>
            <a:pPr lvl="3"/>
            <a:r>
              <a:rPr lang="en-US" sz="1400" i="1" dirty="0" smtClean="0"/>
              <a:t>Searchable by a variety of search criteria (route, county, etc.)</a:t>
            </a:r>
          </a:p>
          <a:p>
            <a:pPr lvl="3"/>
            <a:r>
              <a:rPr lang="en-US" sz="1400" i="1" dirty="0" smtClean="0"/>
              <a:t>Internal and ultimately external users</a:t>
            </a:r>
          </a:p>
          <a:p>
            <a:pPr lvl="2">
              <a:buFont typeface="Wingdings" panose="05000000000000000000" pitchFamily="2" charset="2"/>
              <a:buChar char="§"/>
            </a:pPr>
            <a:r>
              <a:rPr lang="en-US" sz="1800" i="1" dirty="0" smtClean="0"/>
              <a:t>Useful file format</a:t>
            </a:r>
          </a:p>
          <a:p>
            <a:pPr lvl="3"/>
            <a:r>
              <a:rPr lang="en-US" sz="1400" i="1" dirty="0" smtClean="0"/>
              <a:t>Consolidated plan and proposal documents</a:t>
            </a:r>
          </a:p>
          <a:p>
            <a:pPr lvl="3"/>
            <a:r>
              <a:rPr lang="en-US" sz="1400" i="1" dirty="0" smtClean="0"/>
              <a:t>Print all or part quickly and easily</a:t>
            </a:r>
          </a:p>
          <a:p>
            <a:pPr lvl="2">
              <a:buFont typeface="Wingdings" panose="05000000000000000000" pitchFamily="2" charset="2"/>
              <a:buChar char="§"/>
            </a:pPr>
            <a:r>
              <a:rPr lang="en-US" sz="1800" i="1" dirty="0" smtClean="0"/>
              <a:t>Search within Proposal and Plans</a:t>
            </a:r>
          </a:p>
          <a:p>
            <a:pPr lvl="3"/>
            <a:r>
              <a:rPr lang="en-US" sz="1400" i="1" dirty="0" smtClean="0"/>
              <a:t>PDFs created directly from CADD are text searchable </a:t>
            </a:r>
          </a:p>
          <a:p>
            <a:pPr lvl="4"/>
            <a:endParaRPr lang="en-US" sz="1200" i="1" dirty="0"/>
          </a:p>
          <a:p>
            <a:pPr marL="411162">
              <a:buFont typeface="Arial" panose="020B0604020202020204" pitchFamily="34" charset="0"/>
              <a:buChar char="•"/>
            </a:pPr>
            <a:r>
              <a:rPr lang="en-US" sz="2000" dirty="0" smtClean="0"/>
              <a:t>Increased Efficiency</a:t>
            </a:r>
          </a:p>
          <a:p>
            <a:pPr marL="869950" lvl="2" indent="-285750">
              <a:buFont typeface="Wingdings" panose="05000000000000000000" pitchFamily="2" charset="2"/>
              <a:buChar char="§"/>
            </a:pPr>
            <a:r>
              <a:rPr lang="en-US" sz="1800" i="1" dirty="0" smtClean="0"/>
              <a:t>Sealing handled via email rather than in-person</a:t>
            </a:r>
          </a:p>
          <a:p>
            <a:pPr marL="869950" lvl="2" indent="-285750">
              <a:buFont typeface="Wingdings" panose="05000000000000000000" pitchFamily="2" charset="2"/>
              <a:buChar char="§"/>
            </a:pPr>
            <a:r>
              <a:rPr lang="en-US" sz="1800" i="1" dirty="0" smtClean="0"/>
              <a:t>No more scanning in paper copies</a:t>
            </a:r>
          </a:p>
          <a:p>
            <a:pPr>
              <a:buFont typeface="Arial" panose="020B0604020202020204" pitchFamily="34" charset="0"/>
              <a:buChar char="•"/>
            </a:pPr>
            <a:r>
              <a:rPr lang="en-US" sz="2000" dirty="0" smtClean="0"/>
              <a:t>Reduced paper storage</a:t>
            </a:r>
          </a:p>
          <a:p>
            <a:pPr>
              <a:buFont typeface="Arial" panose="020B0604020202020204" pitchFamily="34" charset="0"/>
              <a:buChar char="•"/>
            </a:pPr>
            <a:r>
              <a:rPr lang="en-US" sz="2000" dirty="0" smtClean="0"/>
              <a:t>Higher quality print outs </a:t>
            </a:r>
          </a:p>
          <a:p>
            <a:pPr marL="909637" lvl="3" indent="0">
              <a:buNone/>
            </a:pPr>
            <a:endParaRPr lang="en-US" i="1" dirty="0"/>
          </a:p>
        </p:txBody>
      </p:sp>
      <p:pic>
        <p:nvPicPr>
          <p:cNvPr id="1026" name="Picture 2" descr="C:\Users\ehdickson\AppData\Local\Microsoft\Windows\Temporary Internet Files\Content.IE5\LHSBQABV\MC90044151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2568575"/>
            <a:ext cx="1911350" cy="172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22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DocuSign</a:t>
            </a:r>
            <a:r>
              <a:rPr lang="en-US" dirty="0" smtClean="0"/>
              <a:t> tool</a:t>
            </a:r>
            <a:endParaRPr lang="en-US" dirty="0"/>
          </a:p>
        </p:txBody>
      </p:sp>
      <p:sp>
        <p:nvSpPr>
          <p:cNvPr id="3" name="Content Placeholder 2"/>
          <p:cNvSpPr>
            <a:spLocks noGrp="1"/>
          </p:cNvSpPr>
          <p:nvPr>
            <p:ph idx="1"/>
          </p:nvPr>
        </p:nvSpPr>
        <p:spPr>
          <a:xfrm>
            <a:off x="1066800" y="1066800"/>
            <a:ext cx="6400800" cy="5715000"/>
          </a:xfrm>
        </p:spPr>
        <p:txBody>
          <a:bodyPr/>
          <a:lstStyle/>
          <a:p>
            <a:pPr marL="465138" lvl="1" indent="-342900"/>
            <a:r>
              <a:rPr lang="en-US" sz="2200" dirty="0"/>
              <a:t>Using </a:t>
            </a:r>
            <a:r>
              <a:rPr lang="en-US" sz="2200" dirty="0" err="1"/>
              <a:t>DocuSign</a:t>
            </a:r>
            <a:r>
              <a:rPr lang="en-US" sz="2200" dirty="0"/>
              <a:t> is as easy as </a:t>
            </a:r>
          </a:p>
          <a:p>
            <a:pPr marL="858838" lvl="2" indent="-342900"/>
            <a:r>
              <a:rPr lang="en-US" sz="1800" dirty="0"/>
              <a:t>Putting sticky notes on plan sheets to indicate where to sign</a:t>
            </a:r>
          </a:p>
          <a:p>
            <a:pPr marL="858838" lvl="2" indent="-342900"/>
            <a:r>
              <a:rPr lang="en-US" sz="1800" dirty="0"/>
              <a:t>Putting the plans in an envelope and mailing them to the signers</a:t>
            </a:r>
          </a:p>
          <a:p>
            <a:pPr marL="0" indent="0"/>
            <a:endParaRPr lang="en-US" dirty="0" smtClean="0"/>
          </a:p>
          <a:p>
            <a:pPr>
              <a:buFont typeface="Arial" panose="020B0604020202020204" pitchFamily="34" charset="0"/>
              <a:buChar char="•"/>
            </a:pPr>
            <a:r>
              <a:rPr lang="en-US" dirty="0" err="1" smtClean="0"/>
              <a:t>DocuSign</a:t>
            </a:r>
            <a:r>
              <a:rPr lang="en-US" dirty="0" smtClean="0"/>
              <a:t> software</a:t>
            </a:r>
            <a:r>
              <a:rPr lang="en-US" i="1" dirty="0"/>
              <a:t> </a:t>
            </a:r>
            <a:endParaRPr lang="en-US" i="1" dirty="0" smtClean="0"/>
          </a:p>
          <a:p>
            <a:pPr lvl="2">
              <a:buFont typeface="Arial" panose="020B0604020202020204" pitchFamily="34" charset="0"/>
              <a:buChar char="•"/>
            </a:pPr>
            <a:r>
              <a:rPr lang="en-US" sz="1800" dirty="0" smtClean="0"/>
              <a:t>Manages the electronic signature process </a:t>
            </a:r>
          </a:p>
          <a:p>
            <a:pPr lvl="2">
              <a:buFont typeface="Arial" panose="020B0604020202020204" pitchFamily="34" charset="0"/>
              <a:buChar char="•"/>
            </a:pPr>
            <a:r>
              <a:rPr lang="en-US" sz="1800" dirty="0" smtClean="0"/>
              <a:t>Accepted </a:t>
            </a:r>
            <a:r>
              <a:rPr lang="en-US" sz="1800" dirty="0"/>
              <a:t>by the NC Board of Examiners for Engineers and </a:t>
            </a:r>
            <a:r>
              <a:rPr lang="en-US" sz="1800" dirty="0" smtClean="0"/>
              <a:t>Surveyors </a:t>
            </a:r>
            <a:endParaRPr lang="en-US" sz="1800" dirty="0"/>
          </a:p>
          <a:p>
            <a:pPr marL="841375" lvl="2" indent="-342900">
              <a:buFont typeface="Arial" panose="020B0604020202020204" pitchFamily="34" charset="0"/>
              <a:buChar char="•"/>
            </a:pPr>
            <a:r>
              <a:rPr lang="en-US" sz="2200" b="1" dirty="0" smtClean="0">
                <a:solidFill>
                  <a:srgbClr val="0070C0"/>
                </a:solidFill>
              </a:rPr>
              <a:t>10,000 envelopes @ 48 cents = $4800</a:t>
            </a:r>
          </a:p>
          <a:p>
            <a:pPr lvl="3">
              <a:buFont typeface="Arial" panose="020B0604020202020204" pitchFamily="34" charset="0"/>
              <a:buChar char="•"/>
            </a:pPr>
            <a:r>
              <a:rPr lang="en-US" sz="1400" dirty="0" smtClean="0"/>
              <a:t>Purchased through ITS on convenience contract.  </a:t>
            </a:r>
          </a:p>
          <a:p>
            <a:pPr lvl="3">
              <a:buFont typeface="Arial" panose="020B0604020202020204" pitchFamily="34" charset="0"/>
              <a:buChar char="•"/>
            </a:pPr>
            <a:r>
              <a:rPr lang="en-US" sz="1400" dirty="0" smtClean="0"/>
              <a:t>Envelopes expire in 1 year.</a:t>
            </a:r>
          </a:p>
          <a:p>
            <a:pPr lvl="3">
              <a:buFont typeface="Arial" panose="020B0604020202020204" pitchFamily="34" charset="0"/>
              <a:buChar char="•"/>
            </a:pPr>
            <a:r>
              <a:rPr lang="en-US" sz="1400" dirty="0" smtClean="0"/>
              <a:t>Purchased centrally for use by DOT.  </a:t>
            </a:r>
          </a:p>
          <a:p>
            <a:pPr marL="515938" lvl="2" indent="0">
              <a:buNone/>
            </a:pPr>
            <a:endParaRPr lang="en-US" sz="1800" b="1" dirty="0" smtClean="0"/>
          </a:p>
        </p:txBody>
      </p:sp>
      <p:pic>
        <p:nvPicPr>
          <p:cNvPr id="2053" name="Picture 5" descr="C:\Users\ehdickson\AppData\Local\Microsoft\Windows\Temporary Internet Files\Content.IE5\LHSBQABV\MC9001504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5181597"/>
            <a:ext cx="1600200" cy="1383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232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E-signatures Pilots underway</a:t>
            </a:r>
            <a:endParaRPr lang="en-US" dirty="0"/>
          </a:p>
        </p:txBody>
      </p:sp>
      <p:sp>
        <p:nvSpPr>
          <p:cNvPr id="3" name="Content Placeholder 2"/>
          <p:cNvSpPr>
            <a:spLocks noGrp="1"/>
          </p:cNvSpPr>
          <p:nvPr>
            <p:ph idx="1"/>
          </p:nvPr>
        </p:nvSpPr>
        <p:spPr>
          <a:xfrm>
            <a:off x="2133600" y="1143000"/>
            <a:ext cx="6858000" cy="4953000"/>
          </a:xfrm>
        </p:spPr>
        <p:txBody>
          <a:bodyPr/>
          <a:lstStyle/>
          <a:p>
            <a:pPr>
              <a:buFont typeface="Arial" panose="020B0604020202020204" pitchFamily="34" charset="0"/>
              <a:buChar char="•"/>
            </a:pPr>
            <a:r>
              <a:rPr lang="en-US" b="1" dirty="0" smtClean="0">
                <a:solidFill>
                  <a:srgbClr val="0070C0"/>
                </a:solidFill>
              </a:rPr>
              <a:t>B-4475</a:t>
            </a:r>
            <a:r>
              <a:rPr lang="en-US" dirty="0" smtClean="0"/>
              <a:t>   Small bridge project in Columbus County </a:t>
            </a:r>
            <a:r>
              <a:rPr lang="en-US" sz="2000" dirty="0" smtClean="0"/>
              <a:t>(~$600K)</a:t>
            </a:r>
          </a:p>
          <a:p>
            <a:pPr lvl="2">
              <a:spcBef>
                <a:spcPts val="0"/>
              </a:spcBef>
              <a:spcAft>
                <a:spcPts val="0"/>
              </a:spcAft>
              <a:buFont typeface="Arial" panose="020B0604020202020204" pitchFamily="34" charset="0"/>
              <a:buChar char="•"/>
            </a:pPr>
            <a:r>
              <a:rPr lang="en-US" sz="1800" i="1" dirty="0" smtClean="0"/>
              <a:t>Goal:  </a:t>
            </a:r>
            <a:r>
              <a:rPr lang="en-US" sz="1800" i="1" dirty="0" smtClean="0">
                <a:solidFill>
                  <a:srgbClr val="0070C0"/>
                </a:solidFill>
              </a:rPr>
              <a:t>Just do it!</a:t>
            </a:r>
          </a:p>
          <a:p>
            <a:pPr lvl="2">
              <a:spcBef>
                <a:spcPts val="0"/>
              </a:spcBef>
              <a:spcAft>
                <a:spcPts val="0"/>
              </a:spcAft>
              <a:buFont typeface="Arial" panose="020B0604020202020204" pitchFamily="34" charset="0"/>
              <a:buChar char="•"/>
            </a:pPr>
            <a:r>
              <a:rPr lang="en-US" sz="1800" i="1" dirty="0" smtClean="0"/>
              <a:t>Figure out impacts of using e-signatures </a:t>
            </a:r>
          </a:p>
          <a:p>
            <a:pPr lvl="2">
              <a:spcBef>
                <a:spcPts val="0"/>
              </a:spcBef>
              <a:spcAft>
                <a:spcPts val="0"/>
              </a:spcAft>
              <a:buFont typeface="Arial" panose="020B0604020202020204" pitchFamily="34" charset="0"/>
              <a:buChar char="•"/>
            </a:pPr>
            <a:r>
              <a:rPr lang="en-US" sz="1800" i="1" dirty="0" smtClean="0"/>
              <a:t>Start to make process changes</a:t>
            </a:r>
          </a:p>
          <a:p>
            <a:pPr lvl="2">
              <a:spcBef>
                <a:spcPts val="0"/>
              </a:spcBef>
              <a:spcAft>
                <a:spcPts val="0"/>
              </a:spcAft>
              <a:buFont typeface="Arial" panose="020B0604020202020204" pitchFamily="34" charset="0"/>
              <a:buChar char="•"/>
            </a:pPr>
            <a:r>
              <a:rPr lang="en-US" sz="1800" i="1" dirty="0" smtClean="0"/>
              <a:t>Focal points:  Rekha Patel (plans), Fred Adams (proposal)</a:t>
            </a:r>
          </a:p>
          <a:p>
            <a:pPr lvl="2">
              <a:spcBef>
                <a:spcPts val="0"/>
              </a:spcBef>
              <a:spcAft>
                <a:spcPts val="0"/>
              </a:spcAft>
              <a:buFont typeface="Arial" panose="020B0604020202020204" pitchFamily="34" charset="0"/>
              <a:buChar char="•"/>
            </a:pPr>
            <a:r>
              <a:rPr lang="en-US" sz="1800" i="1" dirty="0" smtClean="0"/>
              <a:t>Feb 2014 Let</a:t>
            </a:r>
          </a:p>
          <a:p>
            <a:pPr marL="515938" lvl="2" indent="0">
              <a:spcBef>
                <a:spcPts val="0"/>
              </a:spcBef>
              <a:spcAft>
                <a:spcPts val="0"/>
              </a:spcAft>
              <a:buNone/>
            </a:pPr>
            <a:endParaRPr lang="en-US" sz="1800" dirty="0"/>
          </a:p>
          <a:p>
            <a:pPr>
              <a:buFont typeface="Arial" panose="020B0604020202020204" pitchFamily="34" charset="0"/>
              <a:buChar char="•"/>
            </a:pPr>
            <a:r>
              <a:rPr lang="en-US" b="1" dirty="0" smtClean="0">
                <a:solidFill>
                  <a:srgbClr val="0070C0"/>
                </a:solidFill>
              </a:rPr>
              <a:t>U-3615B </a:t>
            </a:r>
            <a:r>
              <a:rPr lang="en-US" dirty="0" smtClean="0"/>
              <a:t>Skeet Club Road project in High Point </a:t>
            </a:r>
            <a:r>
              <a:rPr lang="en-US" sz="2000" dirty="0" smtClean="0"/>
              <a:t>(~$32M)</a:t>
            </a:r>
            <a:endParaRPr lang="en-US" sz="2000" b="1" dirty="0" smtClean="0">
              <a:solidFill>
                <a:srgbClr val="0070C0"/>
              </a:solidFill>
            </a:endParaRPr>
          </a:p>
          <a:p>
            <a:pPr lvl="2">
              <a:spcBef>
                <a:spcPts val="0"/>
              </a:spcBef>
              <a:spcAft>
                <a:spcPts val="0"/>
              </a:spcAft>
              <a:buFont typeface="Arial" panose="020B0604020202020204" pitchFamily="34" charset="0"/>
              <a:buChar char="•"/>
            </a:pPr>
            <a:r>
              <a:rPr lang="en-US" sz="1800" i="1" dirty="0" smtClean="0"/>
              <a:t>Goal:  </a:t>
            </a:r>
            <a:r>
              <a:rPr lang="en-US" sz="1800" i="1" dirty="0" smtClean="0">
                <a:solidFill>
                  <a:srgbClr val="0070C0"/>
                </a:solidFill>
              </a:rPr>
              <a:t>Implement &amp; practice new processes</a:t>
            </a:r>
            <a:endParaRPr lang="en-US" sz="1800" i="1" dirty="0">
              <a:solidFill>
                <a:srgbClr val="0070C0"/>
              </a:solidFill>
            </a:endParaRPr>
          </a:p>
          <a:p>
            <a:pPr lvl="2">
              <a:spcBef>
                <a:spcPts val="0"/>
              </a:spcBef>
              <a:spcAft>
                <a:spcPts val="0"/>
              </a:spcAft>
              <a:buFont typeface="Arial" panose="020B0604020202020204" pitchFamily="34" charset="0"/>
              <a:buChar char="•"/>
            </a:pPr>
            <a:r>
              <a:rPr lang="en-US" sz="1800" i="1" dirty="0" smtClean="0"/>
              <a:t>Get feedback &amp; fine tune processes based on results</a:t>
            </a:r>
            <a:endParaRPr lang="en-US" sz="1800" i="1" dirty="0"/>
          </a:p>
          <a:p>
            <a:pPr lvl="2">
              <a:spcBef>
                <a:spcPts val="0"/>
              </a:spcBef>
              <a:spcAft>
                <a:spcPts val="0"/>
              </a:spcAft>
              <a:buFont typeface="Arial" panose="020B0604020202020204" pitchFamily="34" charset="0"/>
              <a:buChar char="•"/>
            </a:pPr>
            <a:r>
              <a:rPr lang="en-US" sz="1800" i="1" dirty="0" smtClean="0"/>
              <a:t>Focal </a:t>
            </a:r>
            <a:r>
              <a:rPr lang="en-US" sz="1800" i="1" dirty="0"/>
              <a:t>points:  </a:t>
            </a:r>
            <a:r>
              <a:rPr lang="en-US" sz="1800" i="1" dirty="0" smtClean="0"/>
              <a:t>Brenda Moore </a:t>
            </a:r>
            <a:r>
              <a:rPr lang="en-US" sz="1800" i="1" dirty="0"/>
              <a:t>(plans), Fred Adams (proposal)</a:t>
            </a:r>
          </a:p>
          <a:p>
            <a:pPr lvl="2">
              <a:spcBef>
                <a:spcPts val="0"/>
              </a:spcBef>
              <a:spcAft>
                <a:spcPts val="0"/>
              </a:spcAft>
              <a:buFont typeface="Arial" panose="020B0604020202020204" pitchFamily="34" charset="0"/>
              <a:buChar char="•"/>
            </a:pPr>
            <a:r>
              <a:rPr lang="en-US" sz="1800" i="1" strike="sngStrike" dirty="0" smtClean="0"/>
              <a:t>Apr </a:t>
            </a:r>
            <a:r>
              <a:rPr lang="en-US" sz="1800" i="1" strike="sngStrike" dirty="0"/>
              <a:t>2014 </a:t>
            </a:r>
            <a:r>
              <a:rPr lang="en-US" sz="1800" i="1" strike="sngStrike" dirty="0" smtClean="0"/>
              <a:t>Let  </a:t>
            </a:r>
            <a:r>
              <a:rPr lang="en-US" sz="1800" i="1" dirty="0" smtClean="0">
                <a:sym typeface="Wingdings" panose="05000000000000000000" pitchFamily="2" charset="2"/>
              </a:rPr>
              <a:t>  Delayed until early 2015 – no longer a pilot project, but will still use e-signatures</a:t>
            </a:r>
            <a:endParaRPr lang="en-US" sz="1800" dirty="0"/>
          </a:p>
          <a:p>
            <a:pPr marL="0" indent="0"/>
            <a:r>
              <a:rPr lang="en-US" dirty="0" smtClean="0"/>
              <a:t> </a:t>
            </a:r>
            <a:endParaRPr lang="en-US" dirty="0"/>
          </a:p>
        </p:txBody>
      </p:sp>
      <p:pic>
        <p:nvPicPr>
          <p:cNvPr id="2051" name="Picture 3" descr="C:\Users\ehdickson\AppData\Local\Microsoft\Windows\Temporary Internet Files\Content.IE5\SKMCYESM\MC90036999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411376"/>
            <a:ext cx="1813255" cy="83484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ehdickson\AppData\Local\Microsoft\Windows\Temporary Internet Files\Content.IE5\IV9GB10Q\MC90043420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109" y="3886200"/>
            <a:ext cx="1841500" cy="8985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1678603">
            <a:off x="5943549" y="1904584"/>
            <a:ext cx="2877711" cy="646331"/>
          </a:xfrm>
          <a:prstGeom prst="rect">
            <a:avLst/>
          </a:prstGeom>
          <a:noFill/>
        </p:spPr>
        <p:txBody>
          <a:bodyPr wrap="none" lIns="91440" tIns="45720" rIns="91440" bIns="45720">
            <a:spAutoFit/>
          </a:bodyPr>
          <a:lstStyle/>
          <a:p>
            <a:pPr algn="ctr"/>
            <a:r>
              <a:rPr lang="en-US" sz="3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LET 2/18/14!</a:t>
            </a:r>
            <a:endParaRPr lang="en-US"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618722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Pilots to aid in training</a:t>
            </a:r>
            <a:endParaRPr lang="en-US" dirty="0"/>
          </a:p>
        </p:txBody>
      </p:sp>
      <p:sp>
        <p:nvSpPr>
          <p:cNvPr id="3" name="Content Placeholder 2"/>
          <p:cNvSpPr>
            <a:spLocks noGrp="1"/>
          </p:cNvSpPr>
          <p:nvPr>
            <p:ph idx="1"/>
          </p:nvPr>
        </p:nvSpPr>
        <p:spPr>
          <a:xfrm>
            <a:off x="2133600" y="1143000"/>
            <a:ext cx="6858000" cy="4953000"/>
          </a:xfrm>
        </p:spPr>
        <p:txBody>
          <a:bodyPr/>
          <a:lstStyle/>
          <a:p>
            <a:pPr>
              <a:buFont typeface="Arial" panose="020B0604020202020204" pitchFamily="34" charset="0"/>
              <a:buChar char="•"/>
            </a:pPr>
            <a:r>
              <a:rPr lang="en-US" sz="2000" b="1" dirty="0" smtClean="0">
                <a:solidFill>
                  <a:srgbClr val="0070C0"/>
                </a:solidFill>
              </a:rPr>
              <a:t>B-4591</a:t>
            </a:r>
            <a:r>
              <a:rPr lang="en-US" sz="2000" dirty="0" smtClean="0"/>
              <a:t> B</a:t>
            </a:r>
            <a:r>
              <a:rPr lang="en-US" sz="1800" dirty="0" smtClean="0"/>
              <a:t>ridge project in New Hanover/Pender</a:t>
            </a:r>
            <a:endParaRPr lang="en-US" sz="1600" dirty="0" smtClean="0"/>
          </a:p>
          <a:p>
            <a:pPr lvl="2">
              <a:spcBef>
                <a:spcPts val="0"/>
              </a:spcBef>
              <a:spcAft>
                <a:spcPts val="0"/>
              </a:spcAft>
              <a:buFont typeface="Arial" panose="020B0604020202020204" pitchFamily="34" charset="0"/>
              <a:buChar char="•"/>
            </a:pPr>
            <a:r>
              <a:rPr lang="en-US" sz="1600" i="1" dirty="0"/>
              <a:t>Goal:  </a:t>
            </a:r>
            <a:r>
              <a:rPr lang="en-US" sz="1600" i="1" dirty="0" smtClean="0">
                <a:solidFill>
                  <a:srgbClr val="0070C0"/>
                </a:solidFill>
              </a:rPr>
              <a:t>More practice </a:t>
            </a:r>
            <a:r>
              <a:rPr lang="en-US" sz="1600" i="1" dirty="0" smtClean="0"/>
              <a:t>with new processes</a:t>
            </a:r>
            <a:endParaRPr lang="en-US" sz="1600" i="1" dirty="0"/>
          </a:p>
          <a:p>
            <a:pPr lvl="2">
              <a:spcBef>
                <a:spcPts val="0"/>
              </a:spcBef>
              <a:spcAft>
                <a:spcPts val="0"/>
              </a:spcAft>
              <a:buFont typeface="Arial" panose="020B0604020202020204" pitchFamily="34" charset="0"/>
              <a:buChar char="•"/>
            </a:pPr>
            <a:r>
              <a:rPr lang="en-US" sz="1600" i="1" dirty="0" smtClean="0"/>
              <a:t>Est $1.75M</a:t>
            </a:r>
          </a:p>
          <a:p>
            <a:pPr lvl="2">
              <a:spcBef>
                <a:spcPts val="0"/>
              </a:spcBef>
              <a:spcAft>
                <a:spcPts val="0"/>
              </a:spcAft>
              <a:buFont typeface="Arial" panose="020B0604020202020204" pitchFamily="34" charset="0"/>
              <a:buChar char="•"/>
            </a:pPr>
            <a:r>
              <a:rPr lang="en-US" sz="1600" i="1" dirty="0" smtClean="0"/>
              <a:t>Focal points:  Jason Moore (plans), TBD (proposal)</a:t>
            </a:r>
          </a:p>
          <a:p>
            <a:pPr lvl="2">
              <a:spcBef>
                <a:spcPts val="0"/>
              </a:spcBef>
              <a:spcAft>
                <a:spcPts val="0"/>
              </a:spcAft>
              <a:buFont typeface="Arial" panose="020B0604020202020204" pitchFamily="34" charset="0"/>
              <a:buChar char="•"/>
            </a:pPr>
            <a:r>
              <a:rPr lang="en-US" sz="1600" i="1" dirty="0" smtClean="0"/>
              <a:t>May 2014 Let</a:t>
            </a:r>
            <a:endParaRPr lang="en-US" sz="1600" dirty="0"/>
          </a:p>
          <a:p>
            <a:pPr>
              <a:buFont typeface="Arial" panose="020B0604020202020204" pitchFamily="34" charset="0"/>
              <a:buChar char="•"/>
            </a:pPr>
            <a:r>
              <a:rPr lang="en-US" sz="2000" b="1" dirty="0" smtClean="0">
                <a:solidFill>
                  <a:srgbClr val="0070C0"/>
                </a:solidFill>
              </a:rPr>
              <a:t>B-5164</a:t>
            </a:r>
            <a:r>
              <a:rPr lang="en-US" sz="2000" dirty="0" smtClean="0"/>
              <a:t> </a:t>
            </a:r>
            <a:r>
              <a:rPr lang="en-US" sz="1800" dirty="0" smtClean="0"/>
              <a:t>Bridge over Buffalo Creek in Moore County</a:t>
            </a:r>
            <a:endParaRPr lang="en-US" sz="1800" dirty="0"/>
          </a:p>
          <a:p>
            <a:pPr lvl="2">
              <a:spcBef>
                <a:spcPts val="0"/>
              </a:spcBef>
              <a:spcAft>
                <a:spcPts val="0"/>
              </a:spcAft>
              <a:buFont typeface="Arial" panose="020B0604020202020204" pitchFamily="34" charset="0"/>
              <a:buChar char="•"/>
            </a:pPr>
            <a:r>
              <a:rPr lang="en-US" sz="1600" i="1" dirty="0"/>
              <a:t>Goal:  </a:t>
            </a:r>
            <a:r>
              <a:rPr lang="en-US" sz="1600" i="1" dirty="0" smtClean="0">
                <a:solidFill>
                  <a:srgbClr val="0070C0"/>
                </a:solidFill>
              </a:rPr>
              <a:t>More practice </a:t>
            </a:r>
            <a:r>
              <a:rPr lang="en-US" sz="1600" i="1" dirty="0" smtClean="0"/>
              <a:t>with PEFs </a:t>
            </a:r>
            <a:endParaRPr lang="en-US" sz="1600" i="1" dirty="0"/>
          </a:p>
          <a:p>
            <a:pPr lvl="2">
              <a:spcBef>
                <a:spcPts val="0"/>
              </a:spcBef>
              <a:spcAft>
                <a:spcPts val="0"/>
              </a:spcAft>
              <a:buFont typeface="Arial" panose="020B0604020202020204" pitchFamily="34" charset="0"/>
              <a:buChar char="•"/>
            </a:pPr>
            <a:r>
              <a:rPr lang="en-US" sz="1600" i="1" dirty="0" smtClean="0"/>
              <a:t>Est $625K</a:t>
            </a:r>
          </a:p>
          <a:p>
            <a:pPr lvl="2">
              <a:spcBef>
                <a:spcPts val="0"/>
              </a:spcBef>
              <a:spcAft>
                <a:spcPts val="0"/>
              </a:spcAft>
              <a:buFont typeface="Arial" panose="020B0604020202020204" pitchFamily="34" charset="0"/>
              <a:buChar char="•"/>
            </a:pPr>
            <a:r>
              <a:rPr lang="en-US" sz="1600" i="1" dirty="0" smtClean="0"/>
              <a:t>Focal </a:t>
            </a:r>
            <a:r>
              <a:rPr lang="en-US" sz="1600" i="1" dirty="0"/>
              <a:t>points:  </a:t>
            </a:r>
            <a:r>
              <a:rPr lang="en-US" sz="1600" i="1" dirty="0" smtClean="0"/>
              <a:t>Brenda Moore </a:t>
            </a:r>
            <a:r>
              <a:rPr lang="en-US" sz="1600" i="1" dirty="0"/>
              <a:t>(plans), TBD (proposal)</a:t>
            </a:r>
          </a:p>
          <a:p>
            <a:pPr lvl="2">
              <a:spcBef>
                <a:spcPts val="0"/>
              </a:spcBef>
              <a:spcAft>
                <a:spcPts val="0"/>
              </a:spcAft>
              <a:buFont typeface="Arial" panose="020B0604020202020204" pitchFamily="34" charset="0"/>
              <a:buChar char="•"/>
            </a:pPr>
            <a:r>
              <a:rPr lang="en-US" sz="1600" i="1" dirty="0" smtClean="0"/>
              <a:t>May </a:t>
            </a:r>
            <a:r>
              <a:rPr lang="en-US" sz="1600" i="1" dirty="0"/>
              <a:t>2014 Let</a:t>
            </a:r>
            <a:endParaRPr lang="en-US" sz="1600" dirty="0"/>
          </a:p>
          <a:p>
            <a:pPr>
              <a:buFont typeface="Arial" panose="020B0604020202020204" pitchFamily="34" charset="0"/>
              <a:buChar char="•"/>
            </a:pPr>
            <a:r>
              <a:rPr lang="en-US" sz="2000" b="1" dirty="0">
                <a:solidFill>
                  <a:srgbClr val="0070C0"/>
                </a:solidFill>
              </a:rPr>
              <a:t>B-4983</a:t>
            </a:r>
            <a:r>
              <a:rPr lang="en-US" sz="2000" dirty="0"/>
              <a:t> </a:t>
            </a:r>
            <a:r>
              <a:rPr lang="en-US" sz="1800" dirty="0"/>
              <a:t>Bridge over RR in Burke County</a:t>
            </a:r>
          </a:p>
          <a:p>
            <a:pPr lvl="2">
              <a:spcBef>
                <a:spcPts val="0"/>
              </a:spcBef>
              <a:spcAft>
                <a:spcPts val="0"/>
              </a:spcAft>
              <a:buFont typeface="Arial" panose="020B0604020202020204" pitchFamily="34" charset="0"/>
              <a:buChar char="•"/>
            </a:pPr>
            <a:r>
              <a:rPr lang="en-US" sz="1600" i="1" dirty="0"/>
              <a:t>Goal:  </a:t>
            </a:r>
            <a:r>
              <a:rPr lang="en-US" sz="1600" i="1" dirty="0">
                <a:solidFill>
                  <a:srgbClr val="0070C0"/>
                </a:solidFill>
              </a:rPr>
              <a:t>More practice </a:t>
            </a:r>
            <a:r>
              <a:rPr lang="en-US" sz="1600" i="1" dirty="0"/>
              <a:t>with new processes</a:t>
            </a:r>
          </a:p>
          <a:p>
            <a:pPr lvl="2">
              <a:spcBef>
                <a:spcPts val="0"/>
              </a:spcBef>
              <a:spcAft>
                <a:spcPts val="0"/>
              </a:spcAft>
              <a:buFont typeface="Arial" panose="020B0604020202020204" pitchFamily="34" charset="0"/>
              <a:buChar char="•"/>
            </a:pPr>
            <a:r>
              <a:rPr lang="en-US" sz="1600" i="1" dirty="0" smtClean="0"/>
              <a:t>Est </a:t>
            </a:r>
            <a:r>
              <a:rPr lang="en-US" sz="1600" i="1" dirty="0"/>
              <a:t>$1.5M</a:t>
            </a:r>
          </a:p>
          <a:p>
            <a:pPr lvl="2">
              <a:spcBef>
                <a:spcPts val="0"/>
              </a:spcBef>
              <a:spcAft>
                <a:spcPts val="0"/>
              </a:spcAft>
              <a:buFont typeface="Arial" panose="020B0604020202020204" pitchFamily="34" charset="0"/>
              <a:buChar char="•"/>
            </a:pPr>
            <a:r>
              <a:rPr lang="en-US" sz="1600" i="1" dirty="0"/>
              <a:t>Focal points:  Kevin Moore (plans), TBD (proposal)</a:t>
            </a:r>
          </a:p>
          <a:p>
            <a:pPr lvl="2">
              <a:spcBef>
                <a:spcPts val="0"/>
              </a:spcBef>
              <a:spcAft>
                <a:spcPts val="0"/>
              </a:spcAft>
              <a:buFont typeface="Arial" panose="020B0604020202020204" pitchFamily="34" charset="0"/>
              <a:buChar char="•"/>
            </a:pPr>
            <a:r>
              <a:rPr lang="en-US" sz="1600" i="1" dirty="0"/>
              <a:t>June 2014 Let</a:t>
            </a:r>
            <a:endParaRPr lang="en-US" sz="1600" dirty="0"/>
          </a:p>
          <a:p>
            <a:pPr>
              <a:buFont typeface="Arial" panose="020B0604020202020204" pitchFamily="34" charset="0"/>
              <a:buChar char="•"/>
            </a:pPr>
            <a:r>
              <a:rPr lang="en-US" sz="2000" b="1" dirty="0" smtClean="0">
                <a:solidFill>
                  <a:srgbClr val="0070C0"/>
                </a:solidFill>
              </a:rPr>
              <a:t>R-3620 </a:t>
            </a:r>
            <a:r>
              <a:rPr lang="en-US" sz="1800" dirty="0" smtClean="0"/>
              <a:t>New route in Washington </a:t>
            </a:r>
            <a:r>
              <a:rPr lang="en-US" sz="1800" dirty="0"/>
              <a:t>County</a:t>
            </a:r>
          </a:p>
          <a:p>
            <a:pPr lvl="2">
              <a:spcBef>
                <a:spcPts val="0"/>
              </a:spcBef>
              <a:spcAft>
                <a:spcPts val="0"/>
              </a:spcAft>
              <a:buFont typeface="Arial" panose="020B0604020202020204" pitchFamily="34" charset="0"/>
              <a:buChar char="•"/>
            </a:pPr>
            <a:r>
              <a:rPr lang="en-US" sz="1600" i="1" dirty="0"/>
              <a:t>Goal:  </a:t>
            </a:r>
            <a:r>
              <a:rPr lang="en-US" sz="1600" i="1" dirty="0">
                <a:solidFill>
                  <a:srgbClr val="0070C0"/>
                </a:solidFill>
              </a:rPr>
              <a:t>More practice </a:t>
            </a:r>
            <a:r>
              <a:rPr lang="en-US" sz="1600" i="1" dirty="0"/>
              <a:t>with new processes</a:t>
            </a:r>
          </a:p>
          <a:p>
            <a:pPr lvl="2">
              <a:spcBef>
                <a:spcPts val="0"/>
              </a:spcBef>
              <a:spcAft>
                <a:spcPts val="0"/>
              </a:spcAft>
              <a:buFont typeface="Arial" panose="020B0604020202020204" pitchFamily="34" charset="0"/>
              <a:buChar char="•"/>
            </a:pPr>
            <a:r>
              <a:rPr lang="en-US" sz="1600" i="1" dirty="0" smtClean="0"/>
              <a:t>Est </a:t>
            </a:r>
            <a:r>
              <a:rPr lang="en-US" sz="1600" i="1" dirty="0"/>
              <a:t>$12.0M</a:t>
            </a:r>
          </a:p>
          <a:p>
            <a:pPr lvl="2">
              <a:spcBef>
                <a:spcPts val="0"/>
              </a:spcBef>
              <a:spcAft>
                <a:spcPts val="0"/>
              </a:spcAft>
              <a:buFont typeface="Arial" panose="020B0604020202020204" pitchFamily="34" charset="0"/>
              <a:buChar char="•"/>
            </a:pPr>
            <a:r>
              <a:rPr lang="en-US" sz="1600" i="1" dirty="0"/>
              <a:t>Focal points:  Gary </a:t>
            </a:r>
            <a:r>
              <a:rPr lang="en-US" sz="1600" i="1" dirty="0" err="1"/>
              <a:t>Lovering</a:t>
            </a:r>
            <a:r>
              <a:rPr lang="en-US" sz="1600" i="1" dirty="0"/>
              <a:t> (plans), TBD (proposal)</a:t>
            </a:r>
          </a:p>
          <a:p>
            <a:pPr lvl="2">
              <a:spcBef>
                <a:spcPts val="0"/>
              </a:spcBef>
              <a:spcAft>
                <a:spcPts val="0"/>
              </a:spcAft>
              <a:buFont typeface="Arial" panose="020B0604020202020204" pitchFamily="34" charset="0"/>
              <a:buChar char="•"/>
            </a:pPr>
            <a:r>
              <a:rPr lang="en-US" sz="1600" i="1" dirty="0"/>
              <a:t>June 2014 Let</a:t>
            </a:r>
            <a:endParaRPr lang="en-US" sz="1600" dirty="0"/>
          </a:p>
          <a:p>
            <a:pPr>
              <a:buFont typeface="Arial" panose="020B0604020202020204" pitchFamily="34" charset="0"/>
              <a:buChar char="•"/>
            </a:pPr>
            <a:endParaRPr lang="en-US" b="1" dirty="0">
              <a:solidFill>
                <a:srgbClr val="0070C0"/>
              </a:solidFill>
            </a:endParaRPr>
          </a:p>
        </p:txBody>
      </p:sp>
      <p:pic>
        <p:nvPicPr>
          <p:cNvPr id="2051" name="Picture 3" descr="C:\Users\ehdickson\AppData\Local\Microsoft\Windows\Temporary Internet Files\Content.IE5\SKMCYESM\MC90036999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599" y="1143000"/>
            <a:ext cx="1813255" cy="8348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ehdickson\AppData\Local\Microsoft\Windows\Temporary Internet Files\Content.IE5\SKMCYESM\MC90036999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721" y="2706776"/>
            <a:ext cx="1813255" cy="8348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ehdickson\AppData\Local\Microsoft\Windows\Temporary Internet Files\Content.IE5\SKMCYESM\MC90036999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038600"/>
            <a:ext cx="1813255" cy="83484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Users\ehdickson\AppData\Local\Microsoft\Windows\Temporary Internet Files\Content.IE5\IV9GB10Q\MC90043420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354" y="5410200"/>
            <a:ext cx="1841500" cy="89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850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pPr algn="l"/>
            <a:r>
              <a:rPr lang="en-US" dirty="0" smtClean="0"/>
              <a:t>Design Unit Changes</a:t>
            </a:r>
            <a:endParaRPr lang="en-US" dirty="0"/>
          </a:p>
        </p:txBody>
      </p:sp>
      <p:sp>
        <p:nvSpPr>
          <p:cNvPr id="3" name="Content Placeholder 2"/>
          <p:cNvSpPr>
            <a:spLocks noGrp="1"/>
          </p:cNvSpPr>
          <p:nvPr>
            <p:ph idx="1"/>
          </p:nvPr>
        </p:nvSpPr>
        <p:spPr>
          <a:xfrm>
            <a:off x="326603" y="1752600"/>
            <a:ext cx="8305800" cy="4343400"/>
          </a:xfrm>
        </p:spPr>
        <p:txBody>
          <a:bodyPr/>
          <a:lstStyle/>
          <a:p>
            <a:pPr>
              <a:buFont typeface="Arial" panose="020B0604020202020204" pitchFamily="34" charset="0"/>
              <a:buChar char="•"/>
            </a:pPr>
            <a:r>
              <a:rPr lang="en-US" b="1" dirty="0" smtClean="0"/>
              <a:t>Plans</a:t>
            </a:r>
          </a:p>
          <a:p>
            <a:pPr>
              <a:buFont typeface="Arial" panose="020B0604020202020204" pitchFamily="34" charset="0"/>
              <a:buChar char="•"/>
            </a:pPr>
            <a:r>
              <a:rPr lang="en-US" b="1" dirty="0" smtClean="0"/>
              <a:t>Provisions</a:t>
            </a:r>
          </a:p>
          <a:p>
            <a:pPr>
              <a:buFont typeface="Arial" panose="020B0604020202020204" pitchFamily="34" charset="0"/>
              <a:buChar char="•"/>
            </a:pPr>
            <a:r>
              <a:rPr lang="en-US" b="1" dirty="0" smtClean="0"/>
              <a:t>Addenda</a:t>
            </a:r>
          </a:p>
          <a:p>
            <a:pPr>
              <a:buFont typeface="Arial" panose="020B0604020202020204" pitchFamily="34" charset="0"/>
              <a:buChar char="•"/>
            </a:pPr>
            <a:r>
              <a:rPr lang="en-US" b="1" dirty="0" smtClean="0"/>
              <a:t>Revisions</a:t>
            </a:r>
          </a:p>
          <a:p>
            <a:pPr lvl="2">
              <a:buFont typeface="Arial" panose="020B0604020202020204" pitchFamily="34" charset="0"/>
              <a:buChar char="•"/>
            </a:pPr>
            <a:r>
              <a:rPr lang="en-US" sz="1800" dirty="0" smtClean="0"/>
              <a:t>Process for creating &amp; reviewing plans &amp; provisions is unchanged</a:t>
            </a:r>
          </a:p>
          <a:p>
            <a:pPr lvl="2">
              <a:buFont typeface="Arial" panose="020B0604020202020204" pitchFamily="34" charset="0"/>
              <a:buChar char="•"/>
            </a:pPr>
            <a:r>
              <a:rPr lang="en-US" sz="1800" dirty="0" smtClean="0">
                <a:solidFill>
                  <a:srgbClr val="0070C0"/>
                </a:solidFill>
              </a:rPr>
              <a:t>Create PDF files rather than printing</a:t>
            </a:r>
          </a:p>
          <a:p>
            <a:pPr lvl="2">
              <a:buFont typeface="Arial" panose="020B0604020202020204" pitchFamily="34" charset="0"/>
              <a:buChar char="•"/>
            </a:pPr>
            <a:r>
              <a:rPr lang="en-US" sz="1800" dirty="0" smtClean="0">
                <a:solidFill>
                  <a:srgbClr val="0070C0"/>
                </a:solidFill>
              </a:rPr>
              <a:t>Use </a:t>
            </a:r>
            <a:r>
              <a:rPr lang="en-US" sz="1800" dirty="0" err="1" smtClean="0">
                <a:solidFill>
                  <a:srgbClr val="0070C0"/>
                </a:solidFill>
              </a:rPr>
              <a:t>DocuSign</a:t>
            </a:r>
            <a:r>
              <a:rPr lang="en-US" sz="1800" dirty="0" smtClean="0">
                <a:solidFill>
                  <a:srgbClr val="0070C0"/>
                </a:solidFill>
              </a:rPr>
              <a:t> to sign/seal electronically where signatures needed</a:t>
            </a:r>
          </a:p>
          <a:p>
            <a:pPr lvl="3">
              <a:buFont typeface="Arial" panose="020B0604020202020204" pitchFamily="34" charset="0"/>
              <a:buChar char="•"/>
            </a:pPr>
            <a:r>
              <a:rPr lang="en-US" sz="1800" dirty="0" smtClean="0">
                <a:solidFill>
                  <a:srgbClr val="0070C0"/>
                </a:solidFill>
              </a:rPr>
              <a:t>Private engineering firms also submit electronically signed deliverables</a:t>
            </a:r>
          </a:p>
          <a:p>
            <a:pPr lvl="2">
              <a:buFont typeface="Arial" panose="020B0604020202020204" pitchFamily="34" charset="0"/>
              <a:buChar char="•"/>
            </a:pPr>
            <a:r>
              <a:rPr lang="en-US" sz="1800" dirty="0" smtClean="0">
                <a:solidFill>
                  <a:srgbClr val="0070C0"/>
                </a:solidFill>
              </a:rPr>
              <a:t>Place resulting final PDFs on Project Store </a:t>
            </a:r>
            <a:endParaRPr lang="en-US" sz="1800" dirty="0">
              <a:solidFill>
                <a:srgbClr val="0070C0"/>
              </a:solidFill>
            </a:endParaRPr>
          </a:p>
          <a:p>
            <a:pPr marL="515938" lvl="2" indent="0">
              <a:buNone/>
            </a:pPr>
            <a:endParaRPr lang="en-US" sz="1800" dirty="0" smtClean="0"/>
          </a:p>
        </p:txBody>
      </p:sp>
      <p:pic>
        <p:nvPicPr>
          <p:cNvPr id="5" name="Picture 2" descr="C:\Users\ehdickson\AppData\Local\Microsoft\Windows\Temporary Internet Files\Content.IE5\7DP9ZH4W\MP90038555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6127" y="990600"/>
            <a:ext cx="32004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404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PLANS structure &amp; contents</a:t>
            </a:r>
          </a:p>
        </p:txBody>
      </p:sp>
      <p:sp>
        <p:nvSpPr>
          <p:cNvPr id="4" name="Content Placeholder 3"/>
          <p:cNvSpPr>
            <a:spLocks noGrp="1"/>
          </p:cNvSpPr>
          <p:nvPr>
            <p:ph sz="half" idx="1"/>
          </p:nvPr>
        </p:nvSpPr>
        <p:spPr>
          <a:xfrm>
            <a:off x="152400" y="1100196"/>
            <a:ext cx="4572000" cy="5562600"/>
          </a:xfrm>
        </p:spPr>
        <p:txBody>
          <a:bodyPr/>
          <a:lstStyle/>
          <a:p>
            <a:pPr marL="0" indent="0"/>
            <a:r>
              <a:rPr lang="en-US" sz="1600" dirty="0" smtClean="0"/>
              <a:t>Structure &amp; files within designed to organize the Let Plan order</a:t>
            </a:r>
            <a:r>
              <a:rPr lang="en-US" sz="1200" dirty="0" smtClean="0"/>
              <a:t>.</a:t>
            </a:r>
          </a:p>
          <a:p>
            <a:pPr marL="0" indent="0"/>
            <a:endParaRPr lang="en-US" sz="1200" dirty="0"/>
          </a:p>
          <a:p>
            <a:pPr marL="0" indent="0"/>
            <a:endParaRPr lang="en-US" sz="1200" dirty="0" smtClean="0"/>
          </a:p>
          <a:p>
            <a:pPr marL="58738" lvl="1" indent="0">
              <a:buNone/>
            </a:pPr>
            <a:r>
              <a:rPr lang="en-US" sz="1600" b="1" dirty="0" smtClean="0"/>
              <a:t>New file naming convention </a:t>
            </a:r>
          </a:p>
          <a:p>
            <a:pPr marL="623888" lvl="2" indent="-171450"/>
            <a:r>
              <a:rPr lang="en-US" sz="1200" dirty="0" smtClean="0"/>
              <a:t>&lt;3 digit folder #&gt;_ &lt;3 digit sequence #&gt;_&lt;your filename&gt;</a:t>
            </a:r>
          </a:p>
          <a:p>
            <a:pPr marL="623888" lvl="2" indent="-171450"/>
            <a:r>
              <a:rPr lang="en-US" sz="1200" dirty="0" smtClean="0"/>
              <a:t>Allow space in the sequence for later revisions</a:t>
            </a:r>
          </a:p>
          <a:p>
            <a:pPr>
              <a:buFont typeface="Arial" panose="020B0604020202020204" pitchFamily="34" charset="0"/>
              <a:buChar char="•"/>
            </a:pPr>
            <a:endParaRPr lang="en-US" sz="2000" b="1" dirty="0"/>
          </a:p>
        </p:txBody>
      </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990600"/>
            <a:ext cx="3200400" cy="5781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733800"/>
            <a:ext cx="2286488" cy="18439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Left Brace 2"/>
          <p:cNvSpPr/>
          <p:nvPr/>
        </p:nvSpPr>
        <p:spPr bwMode="auto">
          <a:xfrm rot="16200000">
            <a:off x="1600200" y="5349142"/>
            <a:ext cx="228600" cy="685800"/>
          </a:xfrm>
          <a:prstGeom prst="lef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49749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pPr algn="l"/>
            <a:r>
              <a:rPr lang="en-US" dirty="0" smtClean="0"/>
              <a:t>Contract </a:t>
            </a:r>
            <a:r>
              <a:rPr lang="en-US" dirty="0" err="1" smtClean="0"/>
              <a:t>Stds</a:t>
            </a:r>
            <a:r>
              <a:rPr lang="en-US" dirty="0" smtClean="0"/>
              <a:t> and </a:t>
            </a:r>
            <a:r>
              <a:rPr lang="en-US" dirty="0" err="1" smtClean="0"/>
              <a:t>Devt</a:t>
            </a:r>
            <a:r>
              <a:rPr lang="en-US" dirty="0" smtClean="0"/>
              <a:t> Changes</a:t>
            </a:r>
            <a:endParaRPr lang="en-US" dirty="0"/>
          </a:p>
        </p:txBody>
      </p:sp>
      <p:sp>
        <p:nvSpPr>
          <p:cNvPr id="3" name="Content Placeholder 2"/>
          <p:cNvSpPr>
            <a:spLocks noGrp="1"/>
          </p:cNvSpPr>
          <p:nvPr>
            <p:ph idx="1"/>
          </p:nvPr>
        </p:nvSpPr>
        <p:spPr>
          <a:xfrm>
            <a:off x="228600" y="1219200"/>
            <a:ext cx="8305800" cy="5334000"/>
          </a:xfrm>
        </p:spPr>
        <p:txBody>
          <a:bodyPr/>
          <a:lstStyle/>
          <a:p>
            <a:pPr marL="114300" lvl="1" indent="0">
              <a:buNone/>
            </a:pPr>
            <a:r>
              <a:rPr lang="en-US" sz="2200" dirty="0" smtClean="0">
                <a:solidFill>
                  <a:srgbClr val="002060"/>
                </a:solidFill>
              </a:rPr>
              <a:t>Proposals &amp; Contracts Management</a:t>
            </a:r>
            <a:endParaRPr lang="en-US" sz="2200" dirty="0">
              <a:solidFill>
                <a:srgbClr val="002060"/>
              </a:solidFill>
            </a:endParaRPr>
          </a:p>
          <a:p>
            <a:pPr lvl="2">
              <a:buFont typeface="Arial" panose="020B0604020202020204" pitchFamily="34" charset="0"/>
              <a:buChar char="•"/>
            </a:pPr>
            <a:r>
              <a:rPr lang="en-US" sz="1800" dirty="0" smtClean="0">
                <a:solidFill>
                  <a:srgbClr val="0070C0"/>
                </a:solidFill>
              </a:rPr>
              <a:t>Create and assemble Proposal and Addenda online instead of on paper</a:t>
            </a:r>
          </a:p>
          <a:p>
            <a:pPr lvl="2">
              <a:buFont typeface="Arial" panose="020B0604020202020204" pitchFamily="34" charset="0"/>
              <a:buChar char="•"/>
            </a:pPr>
            <a:r>
              <a:rPr lang="en-US" sz="1800" dirty="0">
                <a:solidFill>
                  <a:srgbClr val="0070C0"/>
                </a:solidFill>
              </a:rPr>
              <a:t>Use </a:t>
            </a:r>
            <a:r>
              <a:rPr lang="en-US" sz="1800" dirty="0" err="1">
                <a:solidFill>
                  <a:srgbClr val="0070C0"/>
                </a:solidFill>
              </a:rPr>
              <a:t>DocuSign</a:t>
            </a:r>
            <a:r>
              <a:rPr lang="en-US" sz="1800" dirty="0">
                <a:solidFill>
                  <a:srgbClr val="0070C0"/>
                </a:solidFill>
              </a:rPr>
              <a:t> to sign/seal </a:t>
            </a:r>
            <a:r>
              <a:rPr lang="en-US" sz="1800" dirty="0" smtClean="0">
                <a:solidFill>
                  <a:srgbClr val="0070C0"/>
                </a:solidFill>
              </a:rPr>
              <a:t>electronically</a:t>
            </a:r>
          </a:p>
          <a:p>
            <a:pPr marL="114300" lvl="1" indent="0">
              <a:buNone/>
            </a:pPr>
            <a:endParaRPr lang="en-US" sz="2200" b="1" dirty="0" smtClean="0"/>
          </a:p>
          <a:p>
            <a:pPr marL="114300" lvl="1" indent="0">
              <a:buNone/>
            </a:pPr>
            <a:r>
              <a:rPr lang="en-US" sz="2200" dirty="0" smtClean="0">
                <a:solidFill>
                  <a:srgbClr val="002060"/>
                </a:solidFill>
              </a:rPr>
              <a:t>Records &amp; Document Management</a:t>
            </a:r>
            <a:endParaRPr lang="en-US" sz="2200" dirty="0">
              <a:solidFill>
                <a:srgbClr val="002060"/>
              </a:solidFill>
            </a:endParaRPr>
          </a:p>
          <a:p>
            <a:pPr lvl="2">
              <a:buFont typeface="Arial" panose="020B0604020202020204" pitchFamily="34" charset="0"/>
              <a:buChar char="•"/>
            </a:pPr>
            <a:r>
              <a:rPr lang="en-US" sz="1800" dirty="0" smtClean="0">
                <a:solidFill>
                  <a:srgbClr val="0070C0"/>
                </a:solidFill>
              </a:rPr>
              <a:t>Assemble plan sets from sealed PDF files in Project Store</a:t>
            </a:r>
          </a:p>
          <a:p>
            <a:pPr lvl="2">
              <a:buFont typeface="Arial" panose="020B0604020202020204" pitchFamily="34" charset="0"/>
              <a:buChar char="•"/>
            </a:pPr>
            <a:r>
              <a:rPr lang="en-US" sz="1800" dirty="0" smtClean="0">
                <a:solidFill>
                  <a:srgbClr val="0070C0"/>
                </a:solidFill>
              </a:rPr>
              <a:t>Store and maintain reference copies of Contract and Plans </a:t>
            </a:r>
          </a:p>
          <a:p>
            <a:pPr lvl="2">
              <a:buFont typeface="Arial" panose="020B0604020202020204" pitchFamily="34" charset="0"/>
              <a:buChar char="•"/>
            </a:pPr>
            <a:r>
              <a:rPr lang="en-US" sz="1800" dirty="0" smtClean="0">
                <a:solidFill>
                  <a:srgbClr val="0070C0"/>
                </a:solidFill>
              </a:rPr>
              <a:t>After contract awarded, copy Contract and Plan sets to Construction Sites</a:t>
            </a:r>
          </a:p>
          <a:p>
            <a:pPr lvl="3">
              <a:buFont typeface="Arial" panose="020B0604020202020204" pitchFamily="34" charset="0"/>
              <a:buChar char="•"/>
            </a:pPr>
            <a:r>
              <a:rPr lang="en-US" dirty="0" smtClean="0">
                <a:solidFill>
                  <a:srgbClr val="0070C0"/>
                </a:solidFill>
              </a:rPr>
              <a:t>(SharePoint project sites on connect accessible now by DOT Construction and eventually by all DOT and awarded contractors.)</a:t>
            </a:r>
          </a:p>
          <a:p>
            <a:pPr lvl="2">
              <a:buFont typeface="Arial" panose="020B0604020202020204" pitchFamily="34" charset="0"/>
              <a:buChar char="•"/>
            </a:pPr>
            <a:r>
              <a:rPr lang="en-US" sz="1800" dirty="0" smtClean="0">
                <a:solidFill>
                  <a:srgbClr val="0070C0"/>
                </a:solidFill>
              </a:rPr>
              <a:t>Maintain plan sets as Revisions are made </a:t>
            </a:r>
          </a:p>
          <a:p>
            <a:pPr lvl="3">
              <a:buFont typeface="Arial" panose="020B0604020202020204" pitchFamily="34" charset="0"/>
              <a:buChar char="•"/>
            </a:pPr>
            <a:r>
              <a:rPr lang="en-US" sz="1800" dirty="0" smtClean="0">
                <a:solidFill>
                  <a:srgbClr val="0070C0"/>
                </a:solidFill>
              </a:rPr>
              <a:t>Ensure Construction Site always contains the current plan for the project</a:t>
            </a:r>
          </a:p>
          <a:p>
            <a:pPr marL="122238" lvl="1" indent="0">
              <a:buNone/>
            </a:pPr>
            <a:endParaRPr lang="en-US" sz="1800" dirty="0" smtClean="0"/>
          </a:p>
        </p:txBody>
      </p:sp>
      <p:pic>
        <p:nvPicPr>
          <p:cNvPr id="6" name="Picture 2" descr="C:\Users\ehdickson\AppData\Local\Microsoft\Windows\Temporary Internet Files\Content.IE5\IV9GB10Q\MC90008228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667000"/>
            <a:ext cx="1901038" cy="1545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960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BSIP Briefing DRAFT">
  <a:themeElements>
    <a:clrScheme name="BSIP Briefing DRAF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SIP Briefing DRAFT">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SIP Briefing DRAF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SIP Briefing DRAF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SIP Briefing DRAF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SIP Briefing DRAF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SIP Briefing DRAF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SIP Briefing DRAF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SIP Briefing DRAF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7ef604a7-ebc4-47af-96e9-7f1ad444f50a" ContentTypeId="0x01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5F2E795E54B494984D981AEDF61972F" ma:contentTypeVersion="28" ma:contentTypeDescription="Create a new document." ma:contentTypeScope="" ma:versionID="3cf2e648c7984a66ac29d9fe4ae6e438">
  <xsd:schema xmlns:xsd="http://www.w3.org/2001/XMLSchema" xmlns:xs="http://www.w3.org/2001/XMLSchema" xmlns:p="http://schemas.microsoft.com/office/2006/metadata/properties" xmlns:ns1="http://schemas.microsoft.com/sharepoint/v3" xmlns:ns2="e40113cf-0a6f-4a40-bde8-8c0d9f831fc8" xmlns:ns3="16f00c2e-ac5c-418b-9f13-a0771dbd417d" xmlns:ns4="a5b864cb-7915-4493-b702-ad0b49b4414f" xmlns:ns5="http://schemas.microsoft.com/sharepoint/v4" targetNamespace="http://schemas.microsoft.com/office/2006/metadata/properties" ma:root="true" ma:fieldsID="b3b4d20285b7cc884b4c26a53a13a8a7" ns1:_="" ns2:_="" ns3:_="" ns4:_="" ns5:_="">
    <xsd:import namespace="http://schemas.microsoft.com/sharepoint/v3"/>
    <xsd:import namespace="e40113cf-0a6f-4a40-bde8-8c0d9f831fc8"/>
    <xsd:import namespace="16f00c2e-ac5c-418b-9f13-a0771dbd417d"/>
    <xsd:import namespace="a5b864cb-7915-4493-b702-ad0b49b4414f"/>
    <xsd:import namespace="http://schemas.microsoft.com/sharepoint/v4"/>
    <xsd:element name="properties">
      <xsd:complexType>
        <xsd:sequence>
          <xsd:element name="documentManagement">
            <xsd:complexType>
              <xsd:all>
                <xsd:element ref="ns2:Resource_x0020_Type"/>
                <xsd:element ref="ns2:Groups" minOccurs="0"/>
                <xsd:element ref="ns2:Date_x0020_of_x0020_Memo" minOccurs="0"/>
                <xsd:element ref="ns2:Page" minOccurs="0"/>
                <xsd:element ref="ns3:_dlc_DocId" minOccurs="0"/>
                <xsd:element ref="ns3:_dlc_DocIdUrl" minOccurs="0"/>
                <xsd:element ref="ns3:_dlc_DocIdPersistId" minOccurs="0"/>
                <xsd:element ref="ns3:File_x0020_Category" minOccurs="0"/>
                <xsd:element ref="ns1:URL" minOccurs="0"/>
                <xsd:element ref="ns4:SharedWithUsers" minOccurs="0"/>
                <xsd:element ref="ns2:Archive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6"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0113cf-0a6f-4a40-bde8-8c0d9f831fc8" elementFormDefault="qualified">
    <xsd:import namespace="http://schemas.microsoft.com/office/2006/documentManagement/types"/>
    <xsd:import namespace="http://schemas.microsoft.com/office/infopath/2007/PartnerControls"/>
    <xsd:element name="Resource_x0020_Type" ma:index="8" ma:displayName="Resource Type" ma:format="RadioButtons" ma:internalName="Resource_x0020_Type">
      <xsd:simpleType>
        <xsd:restriction base="dms:Choice">
          <xsd:enumeration value="Forms"/>
          <xsd:enumeration value="General"/>
          <xsd:enumeration value="Guidelines"/>
          <xsd:enumeration value="Information"/>
          <xsd:enumeration value="Manuals"/>
          <xsd:enumeration value="Minutes"/>
          <xsd:enumeration value="Policy Memos"/>
          <xsd:enumeration value="Surplus R/W Disposal &amp; CA Review"/>
          <xsd:enumeration value="L&amp;E"/>
          <xsd:enumeration value="Archived"/>
        </xsd:restriction>
      </xsd:simpleType>
    </xsd:element>
    <xsd:element name="Groups" ma:index="9" nillable="true" ma:displayName="Groups" ma:format="RadioButtons" ma:internalName="Groups">
      <xsd:simpleType>
        <xsd:restriction base="dms:Choice">
          <xsd:enumeration value="Administrative"/>
          <xsd:enumeration value="CADD"/>
          <xsd:enumeration value="Design"/>
          <xsd:enumeration value="Geotech"/>
          <xsd:enumeration value="Guardrail"/>
          <xsd:enumeration value="Hydro"/>
          <xsd:enumeration value="Pavement"/>
          <xsd:enumeration value="Plan Permit Process"/>
          <xsd:enumeration value="Right of Way"/>
          <xsd:enumeration value="SAPW"/>
          <xsd:enumeration value="Structures"/>
          <xsd:enumeration value="Utilities"/>
        </xsd:restriction>
      </xsd:simpleType>
    </xsd:element>
    <xsd:element name="Date_x0020_of_x0020_Memo" ma:index="10" nillable="true" ma:displayName="Date" ma:format="DateOnly" ma:internalName="Date_x0020_of_x0020_Memo">
      <xsd:simpleType>
        <xsd:restriction base="dms:DateTime"/>
      </xsd:simpleType>
    </xsd:element>
    <xsd:element name="Page" ma:index="11" nillable="true" ma:displayName="Page" ma:internalName="Page">
      <xsd:simpleType>
        <xsd:restriction base="dms:Text">
          <xsd:maxLength value="255"/>
        </xsd:restriction>
      </xsd:simpleType>
    </xsd:element>
    <xsd:element name="Archived" ma:index="18" nillable="true" ma:displayName="Archived" ma:default="0" ma:internalName="Archiv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f00c2e-ac5c-418b-9f13-a0771dbd417d" elementFormDefault="qualified">
    <xsd:import namespace="http://schemas.microsoft.com/office/2006/documentManagement/types"/>
    <xsd:import namespace="http://schemas.microsoft.com/office/infopath/2007/PartnerControls"/>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element name="File_x0020_Category" ma:index="15" nillable="true" ma:displayName="File Category" ma:description="For downloadable files and documents. Used by Content Query Web Part." ma:internalName="File_x0020_Category">
      <xsd:complexType>
        <xsd:complexContent>
          <xsd:extension base="dms:MultiChoice">
            <xsd:sequence>
              <xsd:element name="Value" maxOccurs="unbounded" minOccurs="0" nillable="true">
                <xsd:simpleType>
                  <xsd:restriction base="dms:Choice">
                    <xsd:enumeration value="Featured"/>
                    <xsd:enumeration value="Manual"/>
                    <xsd:enumeration value="Application"/>
                    <xsd:enumeration value="Spanish"/>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b864cb-7915-4493-b702-ad0b49b4414f" elementFormDefault="qualified">
    <xsd:import namespace="http://schemas.microsoft.com/office/2006/documentManagement/types"/>
    <xsd:import namespace="http://schemas.microsoft.com/office/infopath/2007/PartnerControls"/>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file>

<file path=customXml/item5.xml><?xml version="1.0" encoding="utf-8"?>
<p:properties xmlns:p="http://schemas.microsoft.com/office/2006/metadata/properties" xmlns:xsi="http://www.w3.org/2001/XMLSchema-instance" xmlns:pc="http://schemas.microsoft.com/office/infopath/2007/PartnerControls">
  <documentManagement>
    <_dlc_DocId xmlns="16f00c2e-ac5c-418b-9f13-a0771dbd417d">CONNECT-74-339</_dlc_DocId>
    <_dlc_DocIdUrl xmlns="16f00c2e-ac5c-418b-9f13-a0771dbd417d">
      <Url>https://connect.ncdot.gov/projects/Roadway/_layouts/DocIdRedir.aspx?ID=CONNECT-74-339</Url>
      <Description>CONNECT-74-339</Description>
    </_dlc_DocIdUrl>
    <Resource_x0020_Type xmlns="e40113cf-0a6f-4a40-bde8-8c0d9f831fc8">Information</Resource_x0020_Type>
    <Date_x0020_of_x0020_Memo xmlns="e40113cf-0a6f-4a40-bde8-8c0d9f831fc8" xsi:nil="true"/>
    <Page xmlns="e40113cf-0a6f-4a40-bde8-8c0d9f831fc8" xsi:nil="true"/>
    <Groups xmlns="e40113cf-0a6f-4a40-bde8-8c0d9f831fc8" xsi:nil="true"/>
    <URL xmlns="http://schemas.microsoft.com/sharepoint/v3">
      <Url xsi:nil="true"/>
      <Description xsi:nil="true"/>
    </URL>
    <File_x0020_Category xmlns="16f00c2e-ac5c-418b-9f13-a0771dbd417d"/>
    <Archived xmlns="e40113cf-0a6f-4a40-bde8-8c0d9f831fc8">false</Archived>
    <IconOverlay xmlns="http://schemas.microsoft.com/sharepoint/v4" xsi:nil="true"/>
  </documentManagement>
</p:properties>
</file>

<file path=customXml/itemProps1.xml><?xml version="1.0" encoding="utf-8"?>
<ds:datastoreItem xmlns:ds="http://schemas.openxmlformats.org/officeDocument/2006/customXml" ds:itemID="{21401850-80B0-4C16-9F82-57F93527E085}"/>
</file>

<file path=customXml/itemProps2.xml><?xml version="1.0" encoding="utf-8"?>
<ds:datastoreItem xmlns:ds="http://schemas.openxmlformats.org/officeDocument/2006/customXml" ds:itemID="{0BD62B65-4791-4F75-ADAF-AB08A191D8E8}"/>
</file>

<file path=customXml/itemProps3.xml><?xml version="1.0" encoding="utf-8"?>
<ds:datastoreItem xmlns:ds="http://schemas.openxmlformats.org/officeDocument/2006/customXml" ds:itemID="{E6CBE6DC-7B72-47D2-9EB7-9B9C1C735315}"/>
</file>

<file path=customXml/itemProps4.xml><?xml version="1.0" encoding="utf-8"?>
<ds:datastoreItem xmlns:ds="http://schemas.openxmlformats.org/officeDocument/2006/customXml" ds:itemID="{64511CFE-78EE-4A73-BA40-89B76E7230C0}"/>
</file>

<file path=customXml/itemProps5.xml><?xml version="1.0" encoding="utf-8"?>
<ds:datastoreItem xmlns:ds="http://schemas.openxmlformats.org/officeDocument/2006/customXml" ds:itemID="{A8ED9238-60BA-4F5E-A6D3-B6AB471E31CC}"/>
</file>

<file path=docProps/app.xml><?xml version="1.0" encoding="utf-8"?>
<Properties xmlns="http://schemas.openxmlformats.org/officeDocument/2006/extended-properties" xmlns:vt="http://schemas.openxmlformats.org/officeDocument/2006/docPropsVTypes">
  <TotalTime>3742</TotalTime>
  <Words>2225</Words>
  <Application>Microsoft Office PowerPoint</Application>
  <PresentationFormat>On-screen Show (4:3)</PresentationFormat>
  <Paragraphs>272</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BSIP Briefing DRAFT</vt:lpstr>
      <vt:lpstr> Let Plans /e-signatures overview </vt:lpstr>
      <vt:lpstr> Goals</vt:lpstr>
      <vt:lpstr>Benefits</vt:lpstr>
      <vt:lpstr>DocuSign tool</vt:lpstr>
      <vt:lpstr>E-signatures Pilots underway</vt:lpstr>
      <vt:lpstr>Additional Pilots to aid in training</vt:lpstr>
      <vt:lpstr>Design Unit Changes</vt:lpstr>
      <vt:lpstr>FINAL PLANS structure &amp; contents</vt:lpstr>
      <vt:lpstr>Contract Stds and Devt Changes</vt:lpstr>
      <vt:lpstr> Creating Let Plan sections example: B-4475</vt:lpstr>
      <vt:lpstr>Example Results </vt:lpstr>
      <vt:lpstr>Example Construction Revision flow</vt:lpstr>
      <vt:lpstr>Design Consultant Guidelines</vt:lpstr>
      <vt:lpstr>PDF Formatting Rules</vt:lpstr>
      <vt:lpstr>Next Steps: Central Design-Bid-Build  </vt:lpstr>
      <vt:lpstr>Division Let Projects  </vt:lpstr>
      <vt:lpstr>Division Let Projects  </vt:lpstr>
      <vt:lpstr>PowerPoint Presentation</vt:lpstr>
      <vt:lpstr>Background info</vt:lpstr>
      <vt:lpstr>Q&amp;A for Design Units</vt:lpstr>
      <vt:lpstr>Q&amp;A for Design Units…</vt:lpstr>
      <vt:lpstr>Q&amp;A for Design Units…</vt:lpstr>
      <vt:lpstr>How to Use DocuSign</vt:lpstr>
      <vt:lpstr>How to Use DocuSign</vt:lpstr>
      <vt:lpstr>How to use DocuSign</vt:lpstr>
    </vt:vector>
  </TitlesOfParts>
  <Company>N.C. Dept. of Transportation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Plans and e-signatures Executive Overview</dc:title>
  <dc:creator>Ellen H. Dickson</dc:creator>
  <cp:lastModifiedBy>Jim Mcmellon, PE</cp:lastModifiedBy>
  <cp:revision>312</cp:revision>
  <cp:lastPrinted>2014-01-15T22:45:04Z</cp:lastPrinted>
  <dcterms:created xsi:type="dcterms:W3CDTF">2013-10-23T16:24:28Z</dcterms:created>
  <dcterms:modified xsi:type="dcterms:W3CDTF">2014-04-02T12:20:29Z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0x010100A5F2E795E54B494984D981AEDF61972F</vt:lpwstr>
  </property>
  <property fmtid="{D5CDD505-2E9C-101B-9397-08002B2CF9AE}" pid="3" name="_dlc_DocIdItemGuid">
    <vt:lpwstr>51707152-4d14-41ec-ad05-10ab41eb33f6</vt:lpwstr>
  </property>
  <property fmtid="{D5CDD505-2E9C-101B-9397-08002B2CF9AE}" pid="4" name="Order">
    <vt:r8>33900</vt:r8>
  </property>
</Properties>
</file>