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61" r:id="rId7"/>
    <p:sldId id="266" r:id="rId8"/>
    <p:sldId id="382" r:id="rId9"/>
    <p:sldId id="279" r:id="rId10"/>
    <p:sldId id="265" r:id="rId11"/>
    <p:sldId id="386" r:id="rId12"/>
    <p:sldId id="366" r:id="rId13"/>
    <p:sldId id="367" r:id="rId14"/>
    <p:sldId id="368" r:id="rId15"/>
    <p:sldId id="369" r:id="rId16"/>
    <p:sldId id="316" r:id="rId17"/>
    <p:sldId id="385" r:id="rId18"/>
    <p:sldId id="312" r:id="rId19"/>
    <p:sldId id="317" r:id="rId20"/>
    <p:sldId id="381" r:id="rId21"/>
    <p:sldId id="281" r:id="rId22"/>
    <p:sldId id="283" r:id="rId23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e-Young, Nastasha B" initials="ENB" lastIdx="24" clrIdx="0">
    <p:extLst>
      <p:ext uri="{19B8F6BF-5375-455C-9EA6-DF929625EA0E}">
        <p15:presenceInfo xmlns:p15="http://schemas.microsoft.com/office/powerpoint/2012/main" userId="Earle-Young, Nastasha B" providerId="None"/>
      </p:ext>
    </p:extLst>
  </p:cmAuthor>
  <p:cmAuthor id="2" name="Jones, Phyllis Denise" initials="JPD" lastIdx="4" clrIdx="1">
    <p:extLst>
      <p:ext uri="{19B8F6BF-5375-455C-9EA6-DF929625EA0E}">
        <p15:presenceInfo xmlns:p15="http://schemas.microsoft.com/office/powerpoint/2012/main" userId="Jones, Phyllis Denise" providerId="None"/>
      </p:ext>
    </p:extLst>
  </p:cmAuthor>
  <p:cmAuthor id="3" name="Bray, Tyler D" initials="BTD" lastIdx="5" clrIdx="2">
    <p:extLst>
      <p:ext uri="{19B8F6BF-5375-455C-9EA6-DF929625EA0E}">
        <p15:presenceInfo xmlns:p15="http://schemas.microsoft.com/office/powerpoint/2012/main" userId="S::Tyler.Bray@atkinsglobal.com::f4543a7a-3165-463a-aeda-920c54364dbc" providerId="AD"/>
      </p:ext>
    </p:extLst>
  </p:cmAuthor>
  <p:cmAuthor id="4" name="King, Kusondra B" initials="KKB" lastIdx="5" clrIdx="3">
    <p:extLst>
      <p:ext uri="{19B8F6BF-5375-455C-9EA6-DF929625EA0E}">
        <p15:presenceInfo xmlns:p15="http://schemas.microsoft.com/office/powerpoint/2012/main" userId="S::kbking1@ncdot.gov::df931678-3843-4f33-ad4d-317d36313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2" autoAdjust="0"/>
    <p:restoredTop sz="96196" autoAdjust="0"/>
  </p:normalViewPr>
  <p:slideViewPr>
    <p:cSldViewPr snapToGrid="0" snapToObjects="1">
      <p:cViewPr varScale="1">
        <p:scale>
          <a:sx n="68" d="100"/>
          <a:sy n="68" d="100"/>
        </p:scale>
        <p:origin x="1026" y="60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24" Type="http://schemas.openxmlformats.org/officeDocument/2006/relationships/notesMaster" Target="notesMasters/notesMaster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'Hickory to boone'!$H$2:$H$9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'Hickory to boone'!$I$2:$I$9</c:f>
              <c:numCache>
                <c:formatCode>General</c:formatCode>
                <c:ptCount val="8"/>
                <c:pt idx="0">
                  <c:v>124</c:v>
                </c:pt>
                <c:pt idx="1">
                  <c:v>74</c:v>
                </c:pt>
                <c:pt idx="2">
                  <c:v>50</c:v>
                </c:pt>
                <c:pt idx="3">
                  <c:v>16</c:v>
                </c:pt>
                <c:pt idx="4">
                  <c:v>73</c:v>
                </c:pt>
                <c:pt idx="5">
                  <c:v>1</c:v>
                </c:pt>
                <c:pt idx="6">
                  <c:v>28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A-48B3-A3DE-A319312477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7"/>
        <c:axId val="557313952"/>
        <c:axId val="358630144"/>
      </c:barChart>
      <c:catAx>
        <c:axId val="5573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630144"/>
        <c:crosses val="autoZero"/>
        <c:auto val="1"/>
        <c:lblAlgn val="ctr"/>
        <c:lblOffset val="100"/>
        <c:noMultiLvlLbl val="0"/>
      </c:catAx>
      <c:valAx>
        <c:axId val="35863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9063194023826"/>
          <c:y val="0.18590786616789182"/>
          <c:w val="0.36248776965009549"/>
          <c:h val="0.814092133832108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1-40AF-BE74-33E0D3B019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1-40AF-BE74-33E0D3B019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51-40AF-BE74-33E0D3B019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51-40AF-BE74-33E0D3B019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51-40AF-BE74-33E0D3B019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51-40AF-BE74-33E0D3B01974}"/>
              </c:ext>
            </c:extLst>
          </c:dPt>
          <c:dLbls>
            <c:dLbl>
              <c:idx val="2"/>
              <c:layout>
                <c:manualLayout>
                  <c:x val="1.2327416173569794E-3"/>
                  <c:y val="3.17418264796814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51-40AF-BE74-33E0D3B01974}"/>
                </c:ext>
              </c:extLst>
            </c:dLbl>
            <c:dLbl>
              <c:idx val="3"/>
              <c:layout>
                <c:manualLayout>
                  <c:x val="1.1094674556213017E-2"/>
                  <c:y val="7.93545661992037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51-40AF-BE74-33E0D3B01974}"/>
                </c:ext>
              </c:extLst>
            </c:dLbl>
            <c:dLbl>
              <c:idx val="4"/>
              <c:layout>
                <c:manualLayout>
                  <c:x val="1.84911242603550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51-40AF-BE74-33E0D3B01974}"/>
                </c:ext>
              </c:extLst>
            </c:dLbl>
            <c:dLbl>
              <c:idx val="5"/>
              <c:layout>
                <c:manualLayout>
                  <c:x val="0.14669625246548323"/>
                  <c:y val="5.93038959134689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51-40AF-BE74-33E0D3B019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'Hickory to boone'!$N$2:$N$7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'Hickory to boone'!$O$2:$O$7</c:f>
              <c:numCache>
                <c:formatCode>General</c:formatCode>
                <c:ptCount val="6"/>
                <c:pt idx="0">
                  <c:v>93</c:v>
                </c:pt>
                <c:pt idx="1">
                  <c:v>55</c:v>
                </c:pt>
                <c:pt idx="2">
                  <c:v>1</c:v>
                </c:pt>
                <c:pt idx="3">
                  <c:v>23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51-40AF-BE74-33E0D3B019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'Boone to TN'!$I$3:$I$10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'Boone to TN'!$J$3:$J$10</c:f>
              <c:numCache>
                <c:formatCode>General</c:formatCode>
                <c:ptCount val="8"/>
                <c:pt idx="0">
                  <c:v>89</c:v>
                </c:pt>
                <c:pt idx="1">
                  <c:v>61</c:v>
                </c:pt>
                <c:pt idx="2">
                  <c:v>52</c:v>
                </c:pt>
                <c:pt idx="3">
                  <c:v>15</c:v>
                </c:pt>
                <c:pt idx="4">
                  <c:v>60</c:v>
                </c:pt>
                <c:pt idx="5">
                  <c:v>4</c:v>
                </c:pt>
                <c:pt idx="6">
                  <c:v>21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B-4F1E-A51E-AB4FAEAC4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554754992"/>
        <c:axId val="358617248"/>
      </c:barChart>
      <c:catAx>
        <c:axId val="55475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617248"/>
        <c:crosses val="autoZero"/>
        <c:auto val="1"/>
        <c:lblAlgn val="ctr"/>
        <c:lblOffset val="100"/>
        <c:noMultiLvlLbl val="0"/>
      </c:catAx>
      <c:valAx>
        <c:axId val="3586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475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7588385303809"/>
          <c:y val="0.18533077759793862"/>
          <c:w val="0.34893895501518707"/>
          <c:h val="0.812156597423091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C-40B2-9749-262AB32D64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C-40B2-9749-262AB32D6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C-40B2-9749-262AB32D6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DC-40B2-9749-262AB32D64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DC-40B2-9749-262AB32D64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DC-40B2-9749-262AB32D644F}"/>
              </c:ext>
            </c:extLst>
          </c:dPt>
          <c:dLbls>
            <c:dLbl>
              <c:idx val="1"/>
              <c:layout>
                <c:manualLayout>
                  <c:x val="-1.4727541923967809E-2"/>
                  <c:y val="-2.8565336346713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0431681261988E-2"/>
                      <c:h val="0.12683009337940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DC-40B2-9749-262AB32D644F}"/>
                </c:ext>
              </c:extLst>
            </c:dLbl>
            <c:dLbl>
              <c:idx val="2"/>
              <c:layout>
                <c:manualLayout>
                  <c:x val="-4.9091806413226026E-3"/>
                  <c:y val="-5.71306726934288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DC-40B2-9749-262AB32D644F}"/>
                </c:ext>
              </c:extLst>
            </c:dLbl>
            <c:dLbl>
              <c:idx val="3"/>
              <c:layout>
                <c:manualLayout>
                  <c:x val="-1.2272951603306958E-3"/>
                  <c:y val="-3.9991470885399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DC-40B2-9749-262AB32D644F}"/>
                </c:ext>
              </c:extLst>
            </c:dLbl>
            <c:dLbl>
              <c:idx val="4"/>
              <c:layout>
                <c:manualLayout>
                  <c:x val="9.8183612826452053E-3"/>
                  <c:y val="-1.42826681733569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DC-40B2-9749-262AB32D644F}"/>
                </c:ext>
              </c:extLst>
            </c:dLbl>
            <c:dLbl>
              <c:idx val="5"/>
              <c:layout>
                <c:manualLayout>
                  <c:x val="0.16071125716675144"/>
                  <c:y val="6.42720067801062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DC-40B2-9749-262AB32D64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'Boone to TN'!$N$3:$N$8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'Boone to TN'!$O$3:$O$8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1</c:v>
                </c:pt>
                <c:pt idx="3">
                  <c:v>22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DC-40B2-9749-262AB32D64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inventory data was collected along the US 321 corridor using NCDOT GIS layers and shapefiles. </a:t>
            </a:r>
            <a:br>
              <a:rPr lang="en-US" dirty="0"/>
            </a:br>
            <a:r>
              <a:rPr lang="en-US" dirty="0"/>
              <a:t>-highway corridor divided into logical breaks based on travel lanes, functional class, and access control</a:t>
            </a:r>
          </a:p>
          <a:p>
            <a:r>
              <a:rPr lang="en-US" dirty="0"/>
              <a:t>	-US 321 corridor has full &amp; partial access control in different sections</a:t>
            </a:r>
          </a:p>
          <a:p>
            <a:r>
              <a:rPr lang="en-US" dirty="0"/>
              <a:t>	-Has freeway, principal arterial, &amp; minor arterial classification in different sections</a:t>
            </a:r>
            <a:br>
              <a:rPr lang="en-US" dirty="0"/>
            </a:br>
            <a:r>
              <a:rPr lang="en-US" dirty="0"/>
              <a:t>-at-grade railroad crossing inventory includes at-grade crossings of cross streets immediately adjacent to the main corridor</a:t>
            </a:r>
          </a:p>
          <a:p>
            <a:r>
              <a:rPr lang="en-US" dirty="0"/>
              <a:t>-the larger rail network includes 396 miles of active track and 5 rail facilities across all Corridor US 321 counties</a:t>
            </a:r>
          </a:p>
          <a:p>
            <a:endParaRPr lang="en-US" dirty="0"/>
          </a:p>
          <a:p>
            <a:r>
              <a:rPr lang="en-US" dirty="0"/>
              <a:t>-structurally deficient = bridge is in relatively poor condition or has insufficient load carrying capacity</a:t>
            </a:r>
          </a:p>
          <a:p>
            <a:r>
              <a:rPr lang="en-US" dirty="0"/>
              <a:t>-functionally obsolete = bridge is narrow, has inadequate clearances or other geometric issues, and can no longer service today’s traffic</a:t>
            </a:r>
          </a:p>
          <a:p>
            <a:r>
              <a:rPr lang="en-US" dirty="0"/>
              <a:t>-bridge must be 10 years and a highway bridge and cannot be classified as both categories</a:t>
            </a:r>
          </a:p>
          <a:p>
            <a:r>
              <a:rPr lang="en-US" dirty="0"/>
              <a:t>RPOs – High Country RPO, Isothermal RPO</a:t>
            </a:r>
          </a:p>
          <a:p>
            <a:endParaRPr lang="en-US" dirty="0"/>
          </a:p>
          <a:p>
            <a:r>
              <a:rPr lang="en-US" dirty="0"/>
              <a:t>MPOs – Gaston-Cleveland-Lincoln MPO, Greater Hickory 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CTP/MTP recommendations in Gastonia show a freeway bypass on the west side that will need to be evaluated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possible feasibility study if one has not been done on the </a:t>
            </a:r>
            <a:r>
              <a:rPr lang="en-US" dirty="0" err="1"/>
              <a:t>boone</a:t>
            </a:r>
            <a:r>
              <a:rPr lang="en-US" dirty="0"/>
              <a:t> bypass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1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-18 current STIP projects</a:t>
            </a:r>
          </a:p>
          <a:p>
            <a:r>
              <a:rPr lang="en-US" dirty="0"/>
              <a:t>-3 identified FS (within 10 years)</a:t>
            </a:r>
          </a:p>
          <a:p>
            <a:r>
              <a:rPr lang="en-US" dirty="0"/>
              <a:t>-12 identified forecasts (within 5 years)</a:t>
            </a:r>
          </a:p>
          <a:p>
            <a:endParaRPr lang="en-US" dirty="0"/>
          </a:p>
          <a:p>
            <a:r>
              <a:rPr lang="en-US" dirty="0"/>
              <a:t>-CTPs – Avery Co, Watauga Co, Greater Hickory MPO, GCL MPO</a:t>
            </a:r>
          </a:p>
          <a:p>
            <a:r>
              <a:rPr lang="en-US" dirty="0"/>
              <a:t>-MTPs – Greater Hickory MPO, GCL MPO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8 percent responded in the </a:t>
            </a:r>
            <a:r>
              <a:rPr lang="en-US" dirty="0" err="1"/>
              <a:t>boone</a:t>
            </a:r>
            <a:r>
              <a:rPr lang="en-US" dirty="0"/>
              <a:t>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81% at a minimum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7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74% at a minimum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the 40-mile buffer existing for this corridor.  Also, as bypasses are open to traffic of US 321, the STC could be moved (ie Boone Bypass and Gastonia west freeway bypass)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1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vision increases the average corridor travel speed by 12mph in 2040.</a:t>
            </a:r>
          </a:p>
          <a:p>
            <a:endParaRPr lang="en-US" dirty="0"/>
          </a:p>
          <a:p>
            <a:r>
              <a:rPr lang="en-US" dirty="0"/>
              <a:t>The average corridor travel delay is reduced by 80%.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.bray@atkinsglobal.com" TargetMode="External"/><Relationship Id="rId2" Type="http://schemas.openxmlformats.org/officeDocument/2006/relationships/hyperlink" Target="mailto:nbearle-young@ncdo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Pages/STC-Master-Plans-Bundle-2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STC%20Documents/US%20321%20public%20survey%20resul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3" y="3986674"/>
            <a:ext cx="10753529" cy="1219200"/>
          </a:xfrm>
        </p:spPr>
        <p:txBody>
          <a:bodyPr/>
          <a:lstStyle/>
          <a:p>
            <a:r>
              <a:rPr lang="en-US" sz="3600" dirty="0"/>
              <a:t>Strategic Transportation Corridors </a:t>
            </a:r>
            <a:br>
              <a:rPr lang="en-US" sz="3600" dirty="0"/>
            </a:br>
            <a:r>
              <a:rPr lang="en-US" sz="3600" dirty="0"/>
              <a:t>Corridor D: U.S. 321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491155"/>
            <a:ext cx="9508866" cy="660400"/>
          </a:xfrm>
        </p:spPr>
        <p:txBody>
          <a:bodyPr/>
          <a:lstStyle/>
          <a:p>
            <a:r>
              <a:rPr lang="en-US" sz="2400" dirty="0"/>
              <a:t>Kusondra King, NCDOT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629244"/>
            <a:ext cx="8645048" cy="5461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482743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C32F4E-FB8C-4732-A563-CA8E5182BFF8}"/>
              </a:ext>
            </a:extLst>
          </p:cNvPr>
          <p:cNvSpPr/>
          <p:nvPr/>
        </p:nvSpPr>
        <p:spPr>
          <a:xfrm>
            <a:off x="7031421" y="5439103"/>
            <a:ext cx="2691121" cy="79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ABC3B1-0329-4043-9D9D-E7E1083F9135}"/>
              </a:ext>
            </a:extLst>
          </p:cNvPr>
          <p:cNvGraphicFramePr>
            <a:graphicFrameLocks/>
          </p:cNvGraphicFramePr>
          <p:nvPr/>
        </p:nvGraphicFramePr>
        <p:xfrm>
          <a:off x="594360" y="2152972"/>
          <a:ext cx="10347959" cy="444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FCA4E-20DC-4BE5-86CD-0DEB684C9153}"/>
              </a:ext>
            </a:extLst>
          </p:cNvPr>
          <p:cNvSpPr txBox="1"/>
          <p:nvPr/>
        </p:nvSpPr>
        <p:spPr>
          <a:xfrm>
            <a:off x="388620" y="952643"/>
            <a:ext cx="1110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Boone to Tennessee state line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you support the preliminary vision of an expressway (access at interchanges for major cross streets and at-grade intersections at minor cross streets, speed limit 45 to 60 mph, no traffic signals)?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F87C3-A1CB-4900-81F8-F2E2F165D24B}"/>
              </a:ext>
            </a:extLst>
          </p:cNvPr>
          <p:cNvSpPr txBox="1"/>
          <p:nvPr/>
        </p:nvSpPr>
        <p:spPr>
          <a:xfrm>
            <a:off x="7911527" y="6018768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168 respondents</a:t>
            </a:r>
          </a:p>
        </p:txBody>
      </p:sp>
    </p:spTree>
    <p:extLst>
      <p:ext uri="{BB962C8B-B14F-4D97-AF65-F5344CB8AC3E}">
        <p14:creationId xmlns:p14="http://schemas.microsoft.com/office/powerpoint/2010/main" val="3743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C559-EBDD-4896-80CA-FC5740F8A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D453BC-DF88-4FB3-B758-51B79C954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9675" y="88900"/>
            <a:ext cx="5003800" cy="273050"/>
          </a:xfrm>
        </p:spPr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14AE3D-1C25-436E-8775-FCBC3DFE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6069487" cy="1143000"/>
          </a:xfrm>
        </p:spPr>
        <p:txBody>
          <a:bodyPr/>
          <a:lstStyle/>
          <a:p>
            <a:r>
              <a:rPr lang="en-US" dirty="0"/>
              <a:t>U.S. 321 – Recommended Vision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CA9B2C7-2494-498F-98F6-EE64C876D1D3}"/>
              </a:ext>
            </a:extLst>
          </p:cNvPr>
          <p:cNvSpPr txBox="1">
            <a:spLocks/>
          </p:cNvSpPr>
          <p:nvPr/>
        </p:nvSpPr>
        <p:spPr bwMode="auto">
          <a:xfrm>
            <a:off x="594360" y="1887098"/>
            <a:ext cx="581896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Freeway: South Carolina state line to U.S. 70 in Hickory</a:t>
            </a:r>
          </a:p>
          <a:p>
            <a:r>
              <a:rPr lang="en-US" dirty="0"/>
              <a:t>Expressway: U.S. 70 in Hickory to Tennessee the Tennessee state 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B09C6-76AE-4468-A194-8828222A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19" y="469900"/>
            <a:ext cx="466491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7B221-F76A-42FD-A26F-33BEFFF69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9" y="466725"/>
            <a:ext cx="9602041" cy="61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321 - Mobility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8C2110-469A-4FE6-9E97-F7859E3A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1" y="1895475"/>
            <a:ext cx="6639400" cy="3817655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6C39D9-A788-4D37-9683-7B94A21F3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92" y="1895475"/>
            <a:ext cx="5036437" cy="381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1024F-3946-401B-B737-60578727F2C1}"/>
              </a:ext>
            </a:extLst>
          </p:cNvPr>
          <p:cNvSpPr txBox="1"/>
          <p:nvPr/>
        </p:nvSpPr>
        <p:spPr>
          <a:xfrm>
            <a:off x="594360" y="5892582"/>
            <a:ext cx="1020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Increases the average corridor travel speed by 12mph</a:t>
            </a:r>
          </a:p>
        </p:txBody>
      </p:sp>
    </p:spTree>
    <p:extLst>
      <p:ext uri="{BB962C8B-B14F-4D97-AF65-F5344CB8AC3E}">
        <p14:creationId xmlns:p14="http://schemas.microsoft.com/office/powerpoint/2010/main" val="2267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1" y="137794"/>
            <a:ext cx="10698480" cy="1143000"/>
          </a:xfrm>
        </p:spPr>
        <p:txBody>
          <a:bodyPr/>
          <a:lstStyle/>
          <a:p>
            <a:r>
              <a:rPr lang="en-US" dirty="0"/>
              <a:t>U.S. 321 – Identified for Further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1" y="939802"/>
            <a:ext cx="10698480" cy="4514850"/>
          </a:xfrm>
        </p:spPr>
        <p:txBody>
          <a:bodyPr/>
          <a:lstStyle/>
          <a:p>
            <a:r>
              <a:rPr lang="en-US" dirty="0"/>
              <a:t>Expressway improvements northwest of Boone and the connection at the Tennessee state line</a:t>
            </a:r>
          </a:p>
          <a:p>
            <a:r>
              <a:rPr lang="en-US" dirty="0"/>
              <a:t>Boone Bypass</a:t>
            </a:r>
          </a:p>
          <a:p>
            <a:r>
              <a:rPr lang="en-US" dirty="0"/>
              <a:t>Expressway Improvements between Boone and Blowing Rock</a:t>
            </a:r>
          </a:p>
          <a:p>
            <a:r>
              <a:rPr lang="en-US" dirty="0"/>
              <a:t>Traffic Signal Time Study in Blowing Rock</a:t>
            </a:r>
          </a:p>
          <a:p>
            <a:r>
              <a:rPr lang="en-US" dirty="0"/>
              <a:t>Multimodal connections</a:t>
            </a:r>
          </a:p>
          <a:p>
            <a:r>
              <a:rPr lang="en-US" dirty="0"/>
              <a:t>Resiliency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9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Turnpike Authority</a:t>
            </a:r>
          </a:p>
          <a:p>
            <a:r>
              <a:rPr lang="en-US" dirty="0"/>
              <a:t>AASHTO Application</a:t>
            </a:r>
          </a:p>
          <a:p>
            <a:r>
              <a:rPr lang="en-US" dirty="0"/>
              <a:t>SPOT Methodology </a:t>
            </a:r>
          </a:p>
          <a:p>
            <a:r>
              <a:rPr lang="en-US" dirty="0"/>
              <a:t>Request to revise Corridor U once a new bypass is open to traffic</a:t>
            </a:r>
          </a:p>
          <a:p>
            <a:r>
              <a:rPr lang="en-US" dirty="0"/>
              <a:t>Additional Public Involvement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58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2FAE-2E8A-4C8C-9F59-8D29B26E20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575" y="1314903"/>
            <a:ext cx="6214213" cy="4514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i="1" dirty="0"/>
              <a:t>Corridor D</a:t>
            </a:r>
          </a:p>
          <a:p>
            <a:pPr marL="0" indent="0" algn="ctr">
              <a:buNone/>
            </a:pPr>
            <a:r>
              <a:rPr lang="en-US" sz="8800" i="1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8F552-2D64-4CAC-8817-2199CE83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19" y="469900"/>
            <a:ext cx="466491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Nastasha Earle-Young, NCDOT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nbearle-young@ncdot.gov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919-707-0931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Tyler Bray, Atkins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3"/>
              </a:rPr>
              <a:t>tyler.bray@atkinsglobal.com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919-431-5274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6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20E968-CB72-4101-A25D-A212C404F7DD}"/>
              </a:ext>
            </a:extLst>
          </p:cNvPr>
          <p:cNvSpPr txBox="1">
            <a:spLocks/>
          </p:cNvSpPr>
          <p:nvPr/>
        </p:nvSpPr>
        <p:spPr bwMode="auto">
          <a:xfrm>
            <a:off x="594360" y="1285011"/>
            <a:ext cx="1104519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Collection Review</a:t>
            </a:r>
          </a:p>
          <a:p>
            <a:r>
              <a:rPr lang="en-US" sz="2800" dirty="0"/>
              <a:t>Corridor Analysis Review</a:t>
            </a:r>
          </a:p>
          <a:p>
            <a:r>
              <a:rPr lang="en-US" sz="2800" dirty="0"/>
              <a:t>Preliminary Corridor Vision</a:t>
            </a:r>
          </a:p>
          <a:p>
            <a:r>
              <a:rPr lang="en-US" sz="2800" dirty="0"/>
              <a:t>Stakeholder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57C38B-9ADB-40EE-BC43-3CCD901C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78934"/>
              </p:ext>
            </p:extLst>
          </p:nvPr>
        </p:nvGraphicFramePr>
        <p:xfrm>
          <a:off x="1191802" y="1253447"/>
          <a:ext cx="9524144" cy="48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72">
                  <a:extLst>
                    <a:ext uri="{9D8B030D-6E8A-4147-A177-3AD203B41FA5}">
                      <a16:colId xmlns:a16="http://schemas.microsoft.com/office/drawing/2014/main" val="2168571109"/>
                    </a:ext>
                  </a:extLst>
                </a:gridCol>
                <a:gridCol w="4762072">
                  <a:extLst>
                    <a:ext uri="{9D8B030D-6E8A-4147-A177-3AD203B41FA5}">
                      <a16:colId xmlns:a16="http://schemas.microsoft.com/office/drawing/2014/main" val="1764296177"/>
                    </a:ext>
                  </a:extLst>
                </a:gridCol>
              </a:tblGrid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Start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5316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0723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2647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Fall/Winter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046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027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Public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04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2838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Draft 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Early 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3170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July- 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63921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State Resource Agencies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45919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Final Vision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Winter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321 - Facilities Inventory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Highway assets inventory</a:t>
            </a:r>
          </a:p>
          <a:p>
            <a:pPr lvl="1"/>
            <a:r>
              <a:rPr lang="en-US" sz="2400" dirty="0"/>
              <a:t>Approximately 106 miles along highway corridor</a:t>
            </a:r>
          </a:p>
          <a:p>
            <a:pPr lvl="1"/>
            <a:r>
              <a:rPr lang="en-US" sz="2400" dirty="0"/>
              <a:t>Federally designated truck route from S.C. state line to I-85 in Gastonia and from I-40 in Hickory to US 64 in Lenoir</a:t>
            </a:r>
          </a:p>
          <a:p>
            <a:r>
              <a:rPr lang="en-US" dirty="0"/>
              <a:t>Bridges inventory</a:t>
            </a:r>
          </a:p>
          <a:p>
            <a:pPr lvl="1"/>
            <a:r>
              <a:rPr lang="en-US" sz="2400" dirty="0"/>
              <a:t>67 bridges along highway corridor</a:t>
            </a:r>
          </a:p>
          <a:p>
            <a:pPr lvl="1"/>
            <a:r>
              <a:rPr lang="en-US" sz="2400" dirty="0"/>
              <a:t>3 structurally deficient; 12 functionally obsolete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400" dirty="0"/>
              <a:t>All documents are available: </a:t>
            </a:r>
          </a:p>
          <a:p>
            <a:pPr lvl="1"/>
            <a:r>
              <a:rPr lang="en-US" sz="1400" dirty="0">
                <a:hlinkClick r:id="rId3"/>
              </a:rPr>
              <a:t>https://connect.ncdot.gov/projects/planning/Pages/STC-Master-Plans-Bundle-2.aspx</a:t>
            </a:r>
            <a:endParaRPr lang="en-US" sz="1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04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03" y="469900"/>
            <a:ext cx="11629505" cy="1143000"/>
          </a:xfrm>
        </p:spPr>
        <p:txBody>
          <a:bodyPr/>
          <a:lstStyle/>
          <a:p>
            <a:r>
              <a:rPr lang="en-US" dirty="0"/>
              <a:t>U.S. 321 - Transportation Plan Recommendations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Compiled transportation plans and recommended projects along the corridor from:</a:t>
            </a:r>
          </a:p>
          <a:p>
            <a:pPr lvl="1"/>
            <a:r>
              <a:rPr lang="en-US" sz="2400" dirty="0"/>
              <a:t>Statewide Transportation Improvement Program (STIP): 18 projects</a:t>
            </a:r>
          </a:p>
          <a:p>
            <a:pPr lvl="1"/>
            <a:r>
              <a:rPr lang="en-US" sz="2400" dirty="0"/>
              <a:t>Comprehensive Transportation Plans (CTPs): 4 CTPs</a:t>
            </a:r>
          </a:p>
          <a:p>
            <a:pPr lvl="1"/>
            <a:r>
              <a:rPr lang="en-US" sz="2400" dirty="0"/>
              <a:t>Metropolitan Transportation Plans (MTPs): 2 MTPs</a:t>
            </a:r>
          </a:p>
          <a:p>
            <a:pPr lvl="1"/>
            <a:r>
              <a:rPr lang="en-US" sz="2400" dirty="0"/>
              <a:t>Feasibility Studies (FS): 3 within the past 10 years</a:t>
            </a:r>
          </a:p>
          <a:p>
            <a:pPr lvl="1"/>
            <a:r>
              <a:rPr lang="en-US" sz="2400" dirty="0"/>
              <a:t>Traffic Forecasts (TF): 12 with the past 5 years</a:t>
            </a:r>
          </a:p>
          <a:p>
            <a:r>
              <a:rPr lang="en-US" sz="2800" dirty="0"/>
              <a:t>Most of corridor recommended to be classified as expressway</a:t>
            </a:r>
          </a:p>
          <a:p>
            <a:pPr lvl="1"/>
            <a:r>
              <a:rPr lang="en-US" sz="2400" dirty="0"/>
              <a:t>South of Gastonia recommended to be classified as boulevard</a:t>
            </a:r>
          </a:p>
          <a:p>
            <a:pPr lvl="1"/>
            <a:r>
              <a:rPr lang="en-US" sz="2400" dirty="0"/>
              <a:t>Gastonia to Hickory recommended to be classified as freeway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73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Survey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7F831-2ABD-0243-BE3E-D1D13E9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95261"/>
              </p:ext>
            </p:extLst>
          </p:nvPr>
        </p:nvGraphicFramePr>
        <p:xfrm>
          <a:off x="739739" y="3365201"/>
          <a:ext cx="9533468" cy="13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67">
                  <a:extLst>
                    <a:ext uri="{9D8B030D-6E8A-4147-A177-3AD203B41FA5}">
                      <a16:colId xmlns:a16="http://schemas.microsoft.com/office/drawing/2014/main" val="3878459984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50858658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87605443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1783050302"/>
                    </a:ext>
                  </a:extLst>
                </a:gridCol>
              </a:tblGrid>
              <a:tr h="1306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Views</a:t>
                      </a:r>
                    </a:p>
                    <a:p>
                      <a:pPr algn="ctr"/>
                      <a:r>
                        <a:rPr lang="en-US" sz="3200" dirty="0"/>
                        <a:t>609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Participants</a:t>
                      </a:r>
                    </a:p>
                    <a:p>
                      <a:pPr algn="ctr"/>
                      <a:r>
                        <a:rPr lang="en-US" sz="3200" dirty="0"/>
                        <a:t>253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Responses</a:t>
                      </a:r>
                    </a:p>
                    <a:p>
                      <a:pPr algn="ctr"/>
                      <a:r>
                        <a:rPr lang="en-US" sz="3200" dirty="0"/>
                        <a:t>3,734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  <a:p>
                      <a:pPr algn="ctr"/>
                      <a:r>
                        <a:rPr lang="en-US" sz="3200" dirty="0"/>
                        <a:t>44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806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04231B-01A7-41D0-B2FA-853284F6D1F8}"/>
              </a:ext>
            </a:extLst>
          </p:cNvPr>
          <p:cNvSpPr txBox="1"/>
          <p:nvPr/>
        </p:nvSpPr>
        <p:spPr>
          <a:xfrm>
            <a:off x="739739" y="1910993"/>
            <a:ext cx="890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Survey Dates: April 6, 2020 to June 6,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Advertised via email, website, and newsletters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EC32-AEE9-4565-B244-A24DCDAD6705}"/>
              </a:ext>
            </a:extLst>
          </p:cNvPr>
          <p:cNvSpPr txBox="1"/>
          <p:nvPr/>
        </p:nvSpPr>
        <p:spPr>
          <a:xfrm>
            <a:off x="739739" y="5270643"/>
            <a:ext cx="919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Survey Results available: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https://connect.ncdot.gov/projects/planning/STC%20Documents/US%20321%20public%20survey%20results.pdf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7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83099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B6835-942A-4BA0-A9D6-5A33A505D175}"/>
              </a:ext>
            </a:extLst>
          </p:cNvPr>
          <p:cNvSpPr txBox="1"/>
          <p:nvPr/>
        </p:nvSpPr>
        <p:spPr>
          <a:xfrm>
            <a:off x="1311226" y="1172367"/>
            <a:ext cx="92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to Boone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changes would you like to see on U.S. 321 in the next 20 years?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95EDC1-64C5-40C3-B936-B2DC06DD873A}"/>
              </a:ext>
            </a:extLst>
          </p:cNvPr>
          <p:cNvGraphicFramePr>
            <a:graphicFrameLocks/>
          </p:cNvGraphicFramePr>
          <p:nvPr/>
        </p:nvGraphicFramePr>
        <p:xfrm>
          <a:off x="594360" y="1767840"/>
          <a:ext cx="10408920" cy="462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43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48403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301CC-A411-4631-982F-9279023F7A80}"/>
              </a:ext>
            </a:extLst>
          </p:cNvPr>
          <p:cNvSpPr/>
          <p:nvPr/>
        </p:nvSpPr>
        <p:spPr>
          <a:xfrm>
            <a:off x="7031421" y="5439103"/>
            <a:ext cx="2691121" cy="79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128242-B522-4F6F-B2BE-923D599C6CA2}"/>
              </a:ext>
            </a:extLst>
          </p:cNvPr>
          <p:cNvGraphicFramePr>
            <a:graphicFrameLocks/>
          </p:cNvGraphicFramePr>
          <p:nvPr/>
        </p:nvGraphicFramePr>
        <p:xfrm>
          <a:off x="594360" y="1920240"/>
          <a:ext cx="10302240" cy="480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F0FFE4-1DAB-4990-927D-98B1CE5E71CC}"/>
              </a:ext>
            </a:extLst>
          </p:cNvPr>
          <p:cNvSpPr txBox="1"/>
          <p:nvPr/>
        </p:nvSpPr>
        <p:spPr>
          <a:xfrm>
            <a:off x="388620" y="952643"/>
            <a:ext cx="1110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to Boone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you support the preliminary vision of an expressway (access at interchanges for major cross streets and at-grade intersections at minor cross streets, speed limit 45 to 60 mph, no traffic signals)?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73052-8F90-4BD3-9CC7-3C937487BC96}"/>
              </a:ext>
            </a:extLst>
          </p:cNvPr>
          <p:cNvSpPr txBox="1"/>
          <p:nvPr/>
        </p:nvSpPr>
        <p:spPr>
          <a:xfrm>
            <a:off x="7911527" y="6018768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181 respondents</a:t>
            </a:r>
          </a:p>
        </p:txBody>
      </p:sp>
    </p:spTree>
    <p:extLst>
      <p:ext uri="{BB962C8B-B14F-4D97-AF65-F5344CB8AC3E}">
        <p14:creationId xmlns:p14="http://schemas.microsoft.com/office/powerpoint/2010/main" val="68867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0246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088BD-7F11-41ED-87A3-23C92479BE83}"/>
              </a:ext>
            </a:extLst>
          </p:cNvPr>
          <p:cNvSpPr txBox="1"/>
          <p:nvPr/>
        </p:nvSpPr>
        <p:spPr>
          <a:xfrm>
            <a:off x="1311226" y="1172367"/>
            <a:ext cx="92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Boone to the Tennessee state line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changes would you like to see on U.S. 321 in the next 20 years?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ECC6DDA-B04C-4F1B-AF9A-37AB500F894C}"/>
              </a:ext>
            </a:extLst>
          </p:cNvPr>
          <p:cNvGraphicFramePr>
            <a:graphicFrameLocks/>
          </p:cNvGraphicFramePr>
          <p:nvPr/>
        </p:nvGraphicFramePr>
        <p:xfrm>
          <a:off x="914400" y="1874835"/>
          <a:ext cx="9997440" cy="448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81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F49600C24204999E77EAE9D0B17ED" ma:contentTypeVersion="10" ma:contentTypeDescription="Create a new document." ma:contentTypeScope="" ma:versionID="1b8040a3d5592d27690d263229092019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ec0862cc-ff52-4520-96e8-d2ffc2afb1d0" targetNamespace="http://schemas.microsoft.com/office/2006/metadata/properties" ma:root="true" ma:fieldsID="5895c1cff57c68a49439abf5db4524ae" ns1:_="" ns2:_="" ns3:_="">
    <xsd:import namespace="http://schemas.microsoft.com/sharepoint/v3"/>
    <xsd:import namespace="16f00c2e-ac5c-418b-9f13-a0771dbd417d"/>
    <xsd:import namespace="ec0862cc-ff52-4520-96e8-d2ffc2afb1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Filter_x0020_By" minOccurs="0"/>
                <xsd:element ref="ns3:Order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62cc-ff52-4520-96e8-d2ffc2afb1d0" elementFormDefault="qualified">
    <xsd:import namespace="http://schemas.microsoft.com/office/2006/documentManagement/types"/>
    <xsd:import namespace="http://schemas.microsoft.com/office/infopath/2007/PartnerControls"/>
    <xsd:element name="Filter_x0020_By" ma:index="12" nillable="true" ma:displayName="Filter By" ma:internalName="Filter_x0020_By">
      <xsd:simpleType>
        <xsd:restriction base="dms:Text">
          <xsd:maxLength value="255"/>
        </xsd:restriction>
      </xsd:simpleType>
    </xsd:element>
    <xsd:element name="Order0" ma:index="13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Filter_x0020_By xmlns="ec0862cc-ff52-4520-96e8-d2ffc2afb1d0" xsi:nil="true"/>
    <Order0 xmlns="ec0862cc-ff52-4520-96e8-d2ffc2afb1d0" xsi:nil="true"/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DD96B522-6D6C-41D0-99ED-BDB1B197DAE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D5A9F6D-6F1D-4F11-889A-EC0C3D3065E9}"/>
</file>

<file path=customXml/itemProps3.xml><?xml version="1.0" encoding="utf-8"?>
<ds:datastoreItem xmlns:ds="http://schemas.openxmlformats.org/officeDocument/2006/customXml" ds:itemID="{AB26E777-A1F5-4E3F-B3BA-60F114BF8B1C}"/>
</file>

<file path=customXml/itemProps4.xml><?xml version="1.0" encoding="utf-8"?>
<ds:datastoreItem xmlns:ds="http://schemas.openxmlformats.org/officeDocument/2006/customXml" ds:itemID="{CDF7432C-A85D-402F-8113-7F28EAF51134}"/>
</file>

<file path=customXml/itemProps5.xml><?xml version="1.0" encoding="utf-8"?>
<ds:datastoreItem xmlns:ds="http://schemas.openxmlformats.org/officeDocument/2006/customXml" ds:itemID="{049D7261-F066-4658-8933-15520A0D1F64}"/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 (6)</Template>
  <TotalTime>1489</TotalTime>
  <Words>1155</Words>
  <Application>Microsoft Office PowerPoint</Application>
  <PresentationFormat>Custom</PresentationFormat>
  <Paragraphs>181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Strategic Transportation Corridors  Corridor D: U.S. 321  </vt:lpstr>
      <vt:lpstr>Agenda</vt:lpstr>
      <vt:lpstr>Timeline</vt:lpstr>
      <vt:lpstr>U.S. 321 - Facilities Inventory</vt:lpstr>
      <vt:lpstr>U.S. 321 - Transportation Plan Recommendations</vt:lpstr>
      <vt:lpstr>Public Survey</vt:lpstr>
      <vt:lpstr>U.S. 321 – Public Survey Results</vt:lpstr>
      <vt:lpstr>U.S. 321 – Public Survey Results</vt:lpstr>
      <vt:lpstr>U.S. 321 – Public Survey Results</vt:lpstr>
      <vt:lpstr>U.S. 321 – Public Survey Results</vt:lpstr>
      <vt:lpstr>U.S. 321 – Recommended Vision</vt:lpstr>
      <vt:lpstr>PowerPoint Presentation</vt:lpstr>
      <vt:lpstr>U.S. 321 - Mobility Analysis</vt:lpstr>
      <vt:lpstr>U.S. 321 – Identified for Further Study</vt:lpstr>
      <vt:lpstr>Next Steps</vt:lpstr>
      <vt:lpstr>PowerPoint Presentation</vt:lpstr>
      <vt:lpstr>Contact Information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Bray, Tyler D</dc:creator>
  <cp:keywords>PowerPoint, template, presentation, 16x9, television</cp:keywords>
  <dc:description/>
  <cp:lastModifiedBy>Earle-Young, Nastasha B</cp:lastModifiedBy>
  <cp:revision>81</cp:revision>
  <dcterms:created xsi:type="dcterms:W3CDTF">2020-02-27T13:47:04Z</dcterms:created>
  <dcterms:modified xsi:type="dcterms:W3CDTF">2020-08-17T14:29:59Z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0x0101004E6F49600C24204999E77EAE9D0B17ED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6100</vt:r8>
  </property>
</Properties>
</file>