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5"/>
    <p:sldMasterId id="2147483699" r:id="rId6"/>
  </p:sldMasterIdLst>
  <p:notesMasterIdLst>
    <p:notesMasterId r:id="rId37"/>
  </p:notesMasterIdLst>
  <p:sldIdLst>
    <p:sldId id="256" r:id="rId7"/>
    <p:sldId id="257" r:id="rId8"/>
    <p:sldId id="304" r:id="rId9"/>
    <p:sldId id="283" r:id="rId10"/>
    <p:sldId id="285" r:id="rId11"/>
    <p:sldId id="261" r:id="rId12"/>
    <p:sldId id="305" r:id="rId13"/>
    <p:sldId id="280" r:id="rId14"/>
    <p:sldId id="307" r:id="rId15"/>
    <p:sldId id="308" r:id="rId16"/>
    <p:sldId id="313" r:id="rId17"/>
    <p:sldId id="281" r:id="rId18"/>
    <p:sldId id="314" r:id="rId19"/>
    <p:sldId id="315" r:id="rId20"/>
    <p:sldId id="309" r:id="rId21"/>
    <p:sldId id="310" r:id="rId22"/>
    <p:sldId id="311" r:id="rId23"/>
    <p:sldId id="316" r:id="rId24"/>
    <p:sldId id="317" r:id="rId25"/>
    <p:sldId id="320" r:id="rId26"/>
    <p:sldId id="327" r:id="rId27"/>
    <p:sldId id="321" r:id="rId28"/>
    <p:sldId id="322" r:id="rId29"/>
    <p:sldId id="323" r:id="rId30"/>
    <p:sldId id="326" r:id="rId31"/>
    <p:sldId id="324" r:id="rId32"/>
    <p:sldId id="329" r:id="rId33"/>
    <p:sldId id="293" r:id="rId34"/>
    <p:sldId id="328" r:id="rId35"/>
    <p:sldId id="300" r:id="rId36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ustomXml" Target="../customXml/item5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891945" y="4045049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337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891945" y="4045049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3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48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207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077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90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1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59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76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31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11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979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7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8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337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1F497D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609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024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03451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1" r:id="rId4"/>
    <p:sldLayoutId id="2147483682" r:id="rId5"/>
    <p:sldLayoutId id="2147483688" r:id="rId6"/>
    <p:sldLayoutId id="2147483689" r:id="rId7"/>
    <p:sldLayoutId id="2147483683" r:id="rId8"/>
    <p:sldLayoutId id="2147483695" r:id="rId9"/>
    <p:sldLayoutId id="2147483696" r:id="rId10"/>
    <p:sldLayoutId id="2147483684" r:id="rId11"/>
    <p:sldLayoutId id="2147483697" r:id="rId12"/>
    <p:sldLayoutId id="2147483698" r:id="rId13"/>
    <p:sldLayoutId id="2147483685" r:id="rId14"/>
    <p:sldLayoutId id="2147483686" r:id="rId15"/>
    <p:sldLayoutId id="214748368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8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ncdot.gov/vendor/approvedproducts/PrecastLookup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26287" y="3336146"/>
            <a:ext cx="4489142" cy="6147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RFID MRR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437361" y="2372499"/>
            <a:ext cx="6544574" cy="1087393"/>
          </a:xfrm>
        </p:spPr>
        <p:txBody>
          <a:bodyPr/>
          <a:lstStyle/>
          <a:p>
            <a:r>
              <a:rPr lang="en-US" dirty="0" smtClean="0"/>
              <a:t>Mobile Data Entry for RFID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685005" y="3842951"/>
            <a:ext cx="5066271" cy="716691"/>
          </a:xfrm>
        </p:spPr>
        <p:txBody>
          <a:bodyPr/>
          <a:lstStyle/>
          <a:p>
            <a:r>
              <a:rPr lang="en-US" dirty="0" smtClean="0"/>
              <a:t>NCDOT Materials and Tests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6" y="-63201"/>
            <a:ext cx="10515600" cy="1061245"/>
          </a:xfrm>
        </p:spPr>
        <p:txBody>
          <a:bodyPr/>
          <a:lstStyle/>
          <a:p>
            <a:r>
              <a:rPr lang="en-US" dirty="0" smtClean="0"/>
              <a:t>Tablet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22" y="1187544"/>
            <a:ext cx="3795642" cy="50608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RFID or a barcode scanner will need to be downloaded and installed on the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app will be used to read the number on the RFID tag.</a:t>
            </a:r>
          </a:p>
          <a:p>
            <a:r>
              <a:rPr lang="en-US" dirty="0" smtClean="0"/>
              <a:t>Once read by the scanner, the number is copied into the HiCAMS MRR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 descr="C:\Users\wijones\Dropbox\Ipadsc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6" y="2656702"/>
            <a:ext cx="2891481" cy="3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32" y="3842953"/>
            <a:ext cx="1748657" cy="19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514589" y="3274541"/>
            <a:ext cx="4519097" cy="121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opening HiCAMS and selecting MRR, open the selected Scan app</a:t>
            </a:r>
          </a:p>
          <a:p>
            <a:r>
              <a:rPr lang="en-US" dirty="0" smtClean="0"/>
              <a:t>Scan the RFID using the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Once the tag is recognized by the </a:t>
            </a:r>
            <a:r>
              <a:rPr lang="en-US" dirty="0" err="1" smtClean="0"/>
              <a:t>Ipad</a:t>
            </a:r>
            <a:r>
              <a:rPr lang="en-US" dirty="0" smtClean="0"/>
              <a:t>, select Copy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0" y="2481137"/>
            <a:ext cx="2877239" cy="3836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70" y="2710149"/>
            <a:ext cx="2768596" cy="3691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43" y="2366432"/>
            <a:ext cx="2937372" cy="3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87" y="1179300"/>
            <a:ext cx="10515600" cy="50196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1495168" y="2038864"/>
            <a:ext cx="3286897" cy="2730843"/>
          </a:xfrm>
          <a:prstGeom prst="borderCallout2">
            <a:avLst>
              <a:gd name="adj1" fmla="val 38750"/>
              <a:gd name="adj2" fmla="val 100064"/>
              <a:gd name="adj3" fmla="val 91601"/>
              <a:gd name="adj4" fmla="val 112792"/>
              <a:gd name="adj5" fmla="val 94921"/>
              <a:gd name="adj6" fmla="val 1670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copy number into the MRR app, first click on the T to open the dialog box.</a:t>
            </a:r>
            <a:endParaRPr lang="en-US" dirty="0"/>
          </a:p>
        </p:txBody>
      </p:sp>
      <p:pic>
        <p:nvPicPr>
          <p:cNvPr id="3075" name="Picture 3" descr="C:\Users\wijones\Dropbox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5" y="224479"/>
            <a:ext cx="4769708" cy="635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4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C:\Users\wijones\Dropbox\File Dec 11, 11 18 11 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61" y="210064"/>
            <a:ext cx="4763530" cy="635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Line Callout 2 4"/>
          <p:cNvSpPr/>
          <p:nvPr/>
        </p:nvSpPr>
        <p:spPr>
          <a:xfrm>
            <a:off x="1804086" y="2335427"/>
            <a:ext cx="2990336" cy="2286000"/>
          </a:xfrm>
          <a:prstGeom prst="borderCallout2">
            <a:avLst>
              <a:gd name="adj1" fmla="val 76587"/>
              <a:gd name="adj2" fmla="val 99518"/>
              <a:gd name="adj3" fmla="val 83614"/>
              <a:gd name="adj4" fmla="val 130440"/>
              <a:gd name="adj5" fmla="val 87635"/>
              <a:gd name="adj6" fmla="val 1764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 finger on dialogue box until the Paste menu opens.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74" y="308920"/>
            <a:ext cx="4482414" cy="597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Line Callout 2 5"/>
          <p:cNvSpPr/>
          <p:nvPr/>
        </p:nvSpPr>
        <p:spPr>
          <a:xfrm>
            <a:off x="1767016" y="1952368"/>
            <a:ext cx="3719384" cy="3015048"/>
          </a:xfrm>
          <a:prstGeom prst="borderCallout2">
            <a:avLst>
              <a:gd name="adj1" fmla="val 37602"/>
              <a:gd name="adj2" fmla="val 98976"/>
              <a:gd name="adj3" fmla="val 61783"/>
              <a:gd name="adj4" fmla="val 148117"/>
              <a:gd name="adj5" fmla="val 78894"/>
              <a:gd name="adj6" fmla="val 1775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paste to get the scanned number in the dialogue box. Click Send to copy the number into the Alternate ID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78" y="164715"/>
            <a:ext cx="4683243" cy="624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Inspection Report (FIR) example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5" b="152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for MRR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49" y="1248608"/>
            <a:ext cx="6647935" cy="49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1136822" y="284205"/>
            <a:ext cx="2792627" cy="2088292"/>
          </a:xfrm>
          <a:prstGeom prst="borderCallout2">
            <a:avLst>
              <a:gd name="adj1" fmla="val 85022"/>
              <a:gd name="adj2" fmla="val 100074"/>
              <a:gd name="adj3" fmla="val 47745"/>
              <a:gd name="adj4" fmla="val 137757"/>
              <a:gd name="adj5" fmla="val 69305"/>
              <a:gd name="adj6" fmla="val 1754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the RFID number is entered, the MRR first checks to ensure the precast piece is on the CBOM.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897" y="3484605"/>
            <a:ext cx="2928552" cy="2026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precast piece is on the CBOM, and listed on a FIR, it will be added to the MRR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7" b="15407"/>
          <a:stretch>
            <a:fillRect/>
          </a:stretch>
        </p:blipFill>
        <p:spPr bwMode="auto">
          <a:xfrm>
            <a:off x="838200" y="1228725"/>
            <a:ext cx="105156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2627"/>
            <a:ext cx="12192000" cy="65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5" b="1359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(Accent Bar) 3"/>
          <p:cNvSpPr/>
          <p:nvPr/>
        </p:nvSpPr>
        <p:spPr>
          <a:xfrm>
            <a:off x="8093676" y="2100649"/>
            <a:ext cx="2014151" cy="1717589"/>
          </a:xfrm>
          <a:prstGeom prst="accentCallout2">
            <a:avLst>
              <a:gd name="adj1" fmla="val 22347"/>
              <a:gd name="adj2" fmla="val -2812"/>
              <a:gd name="adj3" fmla="val 38174"/>
              <a:gd name="adj4" fmla="val -16667"/>
              <a:gd name="adj5" fmla="val 49191"/>
              <a:gd name="adj6" fmla="val -1282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item has to be dealt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MRR </a:t>
            </a:r>
            <a:r>
              <a:rPr lang="en-US" dirty="0" err="1" smtClean="0"/>
              <a:t>Reconcilation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piece is marked as invalid on the MRR, it is sent to the Reconcile screen for further action.</a:t>
            </a:r>
          </a:p>
          <a:p>
            <a:r>
              <a:rPr lang="en-US" dirty="0" smtClean="0"/>
              <a:t>The reconcile screen  is located just below the MRR screen on the Contract Tracking tab.</a:t>
            </a:r>
          </a:p>
          <a:p>
            <a:r>
              <a:rPr lang="en-US" dirty="0" smtClean="0"/>
              <a:t>The screen allows further investigation to ensure the piece does not actually belong on the project.</a:t>
            </a:r>
          </a:p>
          <a:p>
            <a:r>
              <a:rPr lang="en-US" dirty="0" smtClean="0"/>
              <a:t>In conjunction with the Reconcile screen, NCDOT Precast Lookup site is also used to verify the status of the precast item.</a:t>
            </a:r>
          </a:p>
          <a:p>
            <a:r>
              <a:rPr lang="en-US" dirty="0" smtClean="0"/>
              <a:t>The address for the Precast Lookup </a:t>
            </a:r>
            <a:r>
              <a:rPr lang="en-US" dirty="0"/>
              <a:t>site is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apps.ncdot.gov/vendor/approvedproducts/PrecastLookup.aspx</a:t>
            </a:r>
            <a:endParaRPr lang="en-US" dirty="0" smtClean="0"/>
          </a:p>
          <a:p>
            <a:r>
              <a:rPr lang="en-US" dirty="0" smtClean="0"/>
              <a:t>After attempting to reconcile, and looking on the Precast Lookup site, the MRR is saved.</a:t>
            </a:r>
          </a:p>
          <a:p>
            <a:r>
              <a:rPr lang="en-US" dirty="0" smtClean="0"/>
              <a:t>The items on the Reconcile window remain their until resolved.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ijones\Dropbox\Re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79" y="0"/>
            <a:ext cx="5051339" cy="67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2261286" y="1952368"/>
            <a:ext cx="2817341" cy="1853513"/>
          </a:xfrm>
          <a:prstGeom prst="borderCallout2">
            <a:avLst>
              <a:gd name="adj1" fmla="val 38750"/>
              <a:gd name="adj2" fmla="val 101755"/>
              <a:gd name="adj3" fmla="val -20583"/>
              <a:gd name="adj4" fmla="val 128070"/>
              <a:gd name="adj5" fmla="val -70167"/>
              <a:gd name="adj6" fmla="val 2028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Pull up the Reconcile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Reconcile MRR Screen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b="155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Reconcile Screen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b="154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NCDOT Precast Lookup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45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NCDOT Precast Lookup Page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b="36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37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NCDOT Precast Lookup Page-Tag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1045"/>
          <a:stretch>
            <a:fillRect/>
          </a:stretch>
        </p:blipFill>
        <p:spPr>
          <a:xfrm rot="5400000">
            <a:off x="3427413" y="-1360488"/>
            <a:ext cx="5337175" cy="10515601"/>
          </a:xfrm>
        </p:spPr>
      </p:pic>
    </p:spTree>
    <p:extLst>
      <p:ext uri="{BB962C8B-B14F-4D97-AF65-F5344CB8AC3E}">
        <p14:creationId xmlns:p14="http://schemas.microsoft.com/office/powerpoint/2010/main" val="1561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 Showing Pieces Received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b="159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4" r="31564"/>
          <a:stretch>
            <a:fillRect/>
          </a:stretch>
        </p:blipFill>
        <p:spPr>
          <a:xfrm rot="5400000">
            <a:off x="3560171" y="-1609723"/>
            <a:ext cx="5307601" cy="10751545"/>
          </a:xfrm>
        </p:spPr>
      </p:pic>
      <p:sp>
        <p:nvSpPr>
          <p:cNvPr id="5" name="Picture Placeholder 3"/>
          <p:cNvSpPr txBox="1">
            <a:spLocks/>
          </p:cNvSpPr>
          <p:nvPr/>
        </p:nvSpPr>
        <p:spPr>
          <a:xfrm>
            <a:off x="990600" y="1381126"/>
            <a:ext cx="10515600" cy="519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626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4" b="16024"/>
          <a:stretch>
            <a:fillRect/>
          </a:stretch>
        </p:blipFill>
        <p:spPr>
          <a:xfrm rot="10800000">
            <a:off x="838200" y="1228725"/>
            <a:ext cx="10515600" cy="5337175"/>
          </a:xfrm>
        </p:spPr>
      </p:pic>
    </p:spTree>
    <p:extLst>
      <p:ext uri="{BB962C8B-B14F-4D97-AF65-F5344CB8AC3E}">
        <p14:creationId xmlns:p14="http://schemas.microsoft.com/office/powerpoint/2010/main" val="6655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link in the RFID program is the receiving of the project onto the project site. </a:t>
            </a:r>
          </a:p>
          <a:p>
            <a:r>
              <a:rPr lang="en-US" dirty="0" smtClean="0"/>
              <a:t>The producer has entered the quality control and initial production information into the RFID, mostly through the Idencia program.</a:t>
            </a:r>
          </a:p>
          <a:p>
            <a:r>
              <a:rPr lang="en-US" dirty="0" smtClean="0"/>
              <a:t>Idencia is the conduit through which date is transmitted from the producer, and transmitted to HiCAMS.</a:t>
            </a:r>
          </a:p>
          <a:p>
            <a:r>
              <a:rPr lang="en-US" dirty="0" smtClean="0"/>
              <a:t>The NCDOT, through the Materials and Tests technicians, inspect </a:t>
            </a:r>
            <a:r>
              <a:rPr lang="en-US" smtClean="0"/>
              <a:t>the </a:t>
            </a:r>
            <a:r>
              <a:rPr lang="en-US" smtClean="0"/>
              <a:t>product </a:t>
            </a:r>
            <a:r>
              <a:rPr lang="en-US" dirty="0" smtClean="0"/>
              <a:t>pieces to ensure quality control. Materials and Tests also utilizes the Idencia software to transmit test results to HiCAMS.</a:t>
            </a:r>
            <a:endParaRPr lang="en-US" dirty="0"/>
          </a:p>
          <a:p>
            <a:r>
              <a:rPr lang="en-US" dirty="0" smtClean="0"/>
              <a:t>HiCAMS uses the information transmitted from Idencia to create the Field Inspection Report (FIR). Information transmitted is a combination of the producer’s initial QC process, and the M&amp;T technicians QA inspection.</a:t>
            </a:r>
          </a:p>
          <a:p>
            <a:r>
              <a:rPr lang="en-US" dirty="0" smtClean="0"/>
              <a:t>The project inspector receives the product based on the RFID. If the RFID is in the HiCAMS, the producer’s info and the M&amp;T technicians info has been confirmed and meets specification.</a:t>
            </a:r>
          </a:p>
          <a:p>
            <a:r>
              <a:rPr lang="en-US" dirty="0" smtClean="0"/>
              <a:t>The product is then accepted on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13621" y="922537"/>
            <a:ext cx="10515600" cy="5337924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NCDOT Electronic Asset Tracking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16087" y="1663547"/>
            <a:ext cx="1101686" cy="594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Mftr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73697" y="1663548"/>
            <a:ext cx="1189821" cy="59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Mftr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Picture Placeholder 1"/>
          <p:cNvSpPr txBox="1">
            <a:spLocks/>
          </p:cNvSpPr>
          <p:nvPr/>
        </p:nvSpPr>
        <p:spPr>
          <a:xfrm>
            <a:off x="838200" y="1159671"/>
            <a:ext cx="10515600" cy="5337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Oval 7"/>
          <p:cNvSpPr/>
          <p:nvPr/>
        </p:nvSpPr>
        <p:spPr>
          <a:xfrm>
            <a:off x="6662909" y="1641513"/>
            <a:ext cx="1211855" cy="594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Mftr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16087" y="2762334"/>
            <a:ext cx="5750804" cy="1930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Idencia Data Server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827724" y="2577947"/>
            <a:ext cx="1575412" cy="2027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HiCAMS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00829" y="5299113"/>
            <a:ext cx="1079653" cy="694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60135" y="5321147"/>
            <a:ext cx="1013552" cy="63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753340" y="5266062"/>
            <a:ext cx="1013551" cy="694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DOT</a:t>
            </a:r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>
            <a:off x="7826795" y="3502476"/>
            <a:ext cx="716097" cy="217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9981" y="2335576"/>
            <a:ext cx="0" cy="426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68607" y="2335576"/>
            <a:ext cx="0" cy="330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68836" y="2258458"/>
            <a:ext cx="0" cy="330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0655" y="4825388"/>
            <a:ext cx="0" cy="440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56742" y="4825388"/>
            <a:ext cx="11017" cy="440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260115" y="4825388"/>
            <a:ext cx="0" cy="440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Acceptance Process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5721" y="811906"/>
            <a:ext cx="7278611" cy="5436494"/>
          </a:xfrm>
        </p:spPr>
      </p:pic>
    </p:spTree>
    <p:extLst>
      <p:ext uri="{BB962C8B-B14F-4D97-AF65-F5344CB8AC3E}">
        <p14:creationId xmlns:p14="http://schemas.microsoft.com/office/powerpoint/2010/main" val="37351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396" b="9396"/>
          <a:stretch>
            <a:fillRect/>
          </a:stretch>
        </p:blipFill>
        <p:spPr>
          <a:xfrm>
            <a:off x="838200" y="1160463"/>
            <a:ext cx="10515600" cy="5337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HiCams</a:t>
            </a:r>
            <a:r>
              <a:rPr lang="en-US" dirty="0" smtClean="0"/>
              <a:t> Entry Mobile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HiCAMS 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into Citrix using the Apple </a:t>
            </a:r>
            <a:r>
              <a:rPr lang="en-US" dirty="0" err="1" smtClean="0"/>
              <a:t>Ipad</a:t>
            </a:r>
            <a:r>
              <a:rPr lang="en-US" dirty="0" smtClean="0"/>
              <a:t> tablet</a:t>
            </a:r>
          </a:p>
          <a:p>
            <a:r>
              <a:rPr lang="en-US" dirty="0" smtClean="0"/>
              <a:t>Log into HiCAMS</a:t>
            </a:r>
          </a:p>
          <a:p>
            <a:r>
              <a:rPr lang="en-US" dirty="0" smtClean="0"/>
              <a:t>Go to Contract Tracking in HiCAMS</a:t>
            </a:r>
          </a:p>
          <a:p>
            <a:r>
              <a:rPr lang="en-US" dirty="0" smtClean="0"/>
              <a:t>Next go to MRR Data Entry</a:t>
            </a:r>
            <a:endParaRPr lang="en-US" dirty="0"/>
          </a:p>
          <a:p>
            <a:r>
              <a:rPr lang="en-US" dirty="0" smtClean="0"/>
              <a:t>Information entered on the RFID tags is accessed by scanning the RFID with a reader app.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396" b="93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MRR Data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80D4565F16C488EE4881186B6E0EF" ma:contentTypeVersion="8" ma:contentTypeDescription="Create a new document." ma:contentTypeScope="" ma:versionID="406b41f76f92b55860ad8716af6e9c18">
  <xsd:schema xmlns:xsd="http://www.w3.org/2001/XMLSchema" xmlns:xs="http://www.w3.org/2001/XMLSchema" xmlns:p="http://schemas.microsoft.com/office/2006/metadata/properties" xmlns:ns1="http://schemas.microsoft.com/sharepoint/v3" xmlns:ns2="8878cbf4-dc9b-459c-9b06-837987453c88" xmlns:ns3="16f00c2e-ac5c-418b-9f13-a0771dbd417d" xmlns:ns4="http://schemas.microsoft.com/sharepoint/v4" xmlns:ns5="a5daf7b7-def5-43d0-a06f-db4f50c96efe" targetNamespace="http://schemas.microsoft.com/office/2006/metadata/properties" ma:root="true" ma:fieldsID="27c4dcdcfc818e84629219c88dc87a12" ns1:_="" ns2:_="" ns3:_="" ns4:_="" ns5:_="">
    <xsd:import namespace="http://schemas.microsoft.com/sharepoint/v3"/>
    <xsd:import namespace="8878cbf4-dc9b-459c-9b06-837987453c88"/>
    <xsd:import namespace="16f00c2e-ac5c-418b-9f13-a0771dbd417d"/>
    <xsd:import namespace="http://schemas.microsoft.com/sharepoint/v4"/>
    <xsd:import namespace="a5daf7b7-def5-43d0-a06f-db4f50c96efe"/>
    <xsd:element name="properties">
      <xsd:complexType>
        <xsd:sequence>
          <xsd:element name="documentManagement">
            <xsd:complexType>
              <xsd:all>
                <xsd:element ref="ns2:Resource_x0020_Type0"/>
                <xsd:element ref="ns2:Sub_x0020_Work_x0020_Unit" minOccurs="0"/>
                <xsd:element ref="ns2:Work_x0020_Group0"/>
                <xsd:element ref="ns2:Form_x0020_Type" minOccurs="0"/>
                <xsd:element ref="ns2:Company_x0020_Name" minOccurs="0"/>
                <xsd:element ref="ns1:URL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  <xsd:element ref="ns2:BulletinDate" minOccurs="0"/>
                <xsd:element ref="ns2:Version_x0020_Date" minOccurs="0"/>
                <xsd:element ref="ns5:SharedWithUsers" minOccurs="0"/>
                <xsd:element ref="ns2:Bulletin_x0020_Typ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8cbf4-dc9b-459c-9b06-837987453c88" elementFormDefault="qualified">
    <xsd:import namespace="http://schemas.microsoft.com/office/2006/documentManagement/types"/>
    <xsd:import namespace="http://schemas.microsoft.com/office/infopath/2007/PartnerControls"/>
    <xsd:element name="Resource_x0020_Type0" ma:index="2" ma:displayName="Resource Type" ma:format="RadioButtons" ma:internalName="Resource_x0020_Type0">
      <xsd:simpleType>
        <xsd:restriction base="dms:Choice">
          <xsd:enumeration value="Administration"/>
          <xsd:enumeration value="Application"/>
          <xsd:enumeration value="Examples"/>
          <xsd:enumeration value="Forms"/>
          <xsd:enumeration value="List"/>
          <xsd:enumeration value="Manuals"/>
          <xsd:enumeration value="Plans"/>
          <xsd:enumeration value="Policy Letters"/>
          <xsd:enumeration value="Procedures"/>
          <xsd:enumeration value="Programs"/>
          <xsd:enumeration value="Technical Bulletins"/>
          <xsd:enumeration value="Tests"/>
          <xsd:enumeration value="Videos"/>
          <xsd:enumeration value="Other"/>
          <xsd:enumeration value="Independent Assurance Program"/>
          <xsd:enumeration value="Independent Assurance Forms"/>
        </xsd:restriction>
      </xsd:simpleType>
    </xsd:element>
    <xsd:element name="Sub_x0020_Work_x0020_Unit" ma:index="3" nillable="true" ma:displayName="Sub Work Unit" ma:format="RadioButtons" ma:internalName="Sub_x0020_Work_x0020_Unit">
      <xsd:simpleType>
        <xsd:restriction base="dms:Choice">
          <xsd:enumeration value="Applications"/>
          <xsd:enumeration value="Approved Resources"/>
          <xsd:enumeration value="CEI Inspection Documentation"/>
          <xsd:enumeration value="Coatings and Corrosion"/>
          <xsd:enumeration value="Field Section"/>
          <xsd:enumeration value="QAP Application"/>
          <xsd:enumeration value="Research &amp; Investigations"/>
          <xsd:enumeration value="Stock Room"/>
          <xsd:enumeration value="Structural Steel"/>
          <xsd:enumeration value="Welded Procedures"/>
          <xsd:enumeration value="Structural Steel &amp; Welded Procedures"/>
          <xsd:enumeration value="Independent Assurance"/>
        </xsd:restriction>
      </xsd:simpleType>
    </xsd:element>
    <xsd:element name="Work_x0020_Group0" ma:index="4" ma:displayName="Work Group" ma:format="RadioButtons" ma:internalName="Work_x0020_Group0">
      <xsd:simpleType>
        <xsd:restriction base="dms:Choice">
          <xsd:enumeration value="Administration"/>
          <xsd:enumeration value="Asphalt Laboratory"/>
          <xsd:enumeration value="Chemical Laboratory"/>
          <xsd:enumeration value="Material Operations"/>
          <xsd:enumeration value="Physical Testing Laboratory"/>
          <xsd:enumeration value="Quality Assurance"/>
          <xsd:enumeration value="Quality Systems"/>
          <xsd:enumeration value="Soils Laboratory"/>
          <xsd:enumeration value="Structural"/>
          <xsd:enumeration value="Stockroom"/>
        </xsd:restriction>
      </xsd:simpleType>
    </xsd:element>
    <xsd:element name="Form_x0020_Type" ma:index="5" nillable="true" ma:displayName="Form Type" ma:format="RadioButtons" ma:internalName="Form_x0020_Type">
      <xsd:simpleType>
        <xsd:restriction base="dms:Choice">
          <xsd:enumeration value="Field Forms"/>
          <xsd:enumeration value="Lab Forms"/>
        </xsd:restriction>
      </xsd:simpleType>
    </xsd:element>
    <xsd:element name="Company_x0020_Name" ma:index="6" nillable="true" ma:displayName="Company Name" ma:format="Dropdown" ma:internalName="Company_x0020_Name">
      <xsd:simpleType>
        <xsd:union memberTypes="dms:Text">
          <xsd:simpleType>
            <xsd:restriction base="dms:Choice">
              <xsd:enumeration value="Geogrid Products"/>
              <xsd:enumeration value="Geotechnical Laboratories"/>
              <xsd:enumeration value="Hanes Geo Components"/>
              <xsd:enumeration value="Strata Global GeoSolutions (SG Series)"/>
              <xsd:enumeration value="Synteen Technicial Fabrics, Inc. (SF Series)"/>
              <xsd:enumeration value="TenCate Geosynthetics (Miragrid Series)"/>
              <xsd:enumeration value="Tensar International Corporation  (BX Series)"/>
              <xsd:enumeration value="Tensar International Corporation  (UX Series)"/>
            </xsd:restriction>
          </xsd:simpleType>
        </xsd:union>
      </xsd:simpleType>
    </xsd:element>
    <xsd:element name="BulletinDate" ma:index="18" nillable="true" ma:displayName="Bulletin Date" ma:format="DateOnly" ma:internalName="BulletinDate">
      <xsd:simpleType>
        <xsd:restriction base="dms:DateTime"/>
      </xsd:simpleType>
    </xsd:element>
    <xsd:element name="Version_x0020_Date" ma:index="19" nillable="true" ma:displayName="Version Date" ma:format="DateOnly" ma:internalName="Version_x0020_Date">
      <xsd:simpleType>
        <xsd:restriction base="dms:DateTime"/>
      </xsd:simpleType>
    </xsd:element>
    <xsd:element name="Bulletin_x0020_Type" ma:index="21" nillable="true" ma:displayName="Bulletin Type" ma:format="Dropdown" ma:internalName="Bulletin_x0020_Type">
      <xsd:simpleType>
        <xsd:restriction base="dms:Choice">
          <xsd:enumeration value="M&amp;T Bulletins"/>
          <xsd:enumeration value="Other Bulletins"/>
        </xsd:restriction>
      </xsd:simpleType>
    </xsd:element>
    <xsd:element name="Description0" ma:index="22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af7b7-def5-43d0-a06f-db4f50c96ef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CONNECT-38-348</_dlc_DocId>
    <_dlc_DocIdUrl xmlns="16f00c2e-ac5c-418b-9f13-a0771dbd417d">
      <Url>https://connect.ncdot.gov/resources/Materials/_layouts/15/DocIdRedir.aspx?ID=CONNECT-38-348</Url>
      <Description>CONNECT-38-348</Description>
    </_dlc_DocIdUrl>
    <IconOverlay xmlns="http://schemas.microsoft.com/sharepoint/v4" xsi:nil="true"/>
    <Sub_x0020_Work_x0020_Unit xmlns="8878cbf4-dc9b-459c-9b06-837987453c88" xsi:nil="true"/>
    <Work_x0020_Group0 xmlns="8878cbf4-dc9b-459c-9b06-837987453c88">Material Operations</Work_x0020_Group0>
    <Company_x0020_Name xmlns="8878cbf4-dc9b-459c-9b06-837987453c88" xsi:nil="true"/>
    <Form_x0020_Type xmlns="8878cbf4-dc9b-459c-9b06-837987453c88" xsi:nil="true"/>
    <Resource_x0020_Type0 xmlns="8878cbf4-dc9b-459c-9b06-837987453c88">Procedures</Resource_x0020_Type0>
    <_dlc_DocIdPersistId xmlns="16f00c2e-ac5c-418b-9f13-a0771dbd417d">false</_dlc_DocIdPersistId>
    <Version_x0020_Date xmlns="8878cbf4-dc9b-459c-9b06-837987453c88" xsi:nil="true"/>
    <URL xmlns="http://schemas.microsoft.com/sharepoint/v3">
      <Url xsi:nil="true"/>
      <Description xsi:nil="true"/>
    </URL>
    <BulletinDate xmlns="8878cbf4-dc9b-459c-9b06-837987453c88" xsi:nil="true"/>
    <Bulletin_x0020_Type xmlns="8878cbf4-dc9b-459c-9b06-837987453c88" xsi:nil="true"/>
    <Description0 xmlns="8878cbf4-dc9b-459c-9b06-837987453c88" xsi:nil="true"/>
  </documentManagement>
</p:properties>
</file>

<file path=customXml/itemProps1.xml><?xml version="1.0" encoding="utf-8"?>
<ds:datastoreItem xmlns:ds="http://schemas.openxmlformats.org/officeDocument/2006/customXml" ds:itemID="{3D7326AB-72C0-4AF0-89A4-2B70ACAA6B87}"/>
</file>

<file path=customXml/itemProps2.xml><?xml version="1.0" encoding="utf-8"?>
<ds:datastoreItem xmlns:ds="http://schemas.openxmlformats.org/officeDocument/2006/customXml" ds:itemID="{BEEE3AEF-D9DF-4C27-B6DC-98366F12954F}"/>
</file>

<file path=customXml/itemProps3.xml><?xml version="1.0" encoding="utf-8"?>
<ds:datastoreItem xmlns:ds="http://schemas.openxmlformats.org/officeDocument/2006/customXml" ds:itemID="{0F484E27-9C23-49D6-8CAC-3BB84DC32540}"/>
</file>

<file path=customXml/itemProps4.xml><?xml version="1.0" encoding="utf-8"?>
<ds:datastoreItem xmlns:ds="http://schemas.openxmlformats.org/officeDocument/2006/customXml" ds:itemID="{B37BD051-91A6-4AA8-942B-9DDC8F083F54}"/>
</file>

<file path=customXml/itemProps5.xml><?xml version="1.0" encoding="utf-8"?>
<ds:datastoreItem xmlns:ds="http://schemas.openxmlformats.org/officeDocument/2006/customXml" ds:itemID="{1B8A4428-1ABD-4418-8F1F-6E481E7C4A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</TotalTime>
  <Words>615</Words>
  <Application>Microsoft Office PowerPoint</Application>
  <PresentationFormat>Custom</PresentationFormat>
  <Paragraphs>80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2_Office Theme</vt:lpstr>
      <vt:lpstr>3_Office Theme</vt:lpstr>
      <vt:lpstr>Mobile Data Entry for RFID</vt:lpstr>
      <vt:lpstr>Welcome</vt:lpstr>
      <vt:lpstr>WELCOME</vt:lpstr>
      <vt:lpstr>Introduction</vt:lpstr>
      <vt:lpstr>NCDOT Electronic Asset Tracking</vt:lpstr>
      <vt:lpstr>The Acceptance Process</vt:lpstr>
      <vt:lpstr>HiCams Entry Mobile App</vt:lpstr>
      <vt:lpstr>Access the HiCAMS Mobile App</vt:lpstr>
      <vt:lpstr>MRR Data Screen</vt:lpstr>
      <vt:lpstr>Tablet View</vt:lpstr>
      <vt:lpstr>PowerPoint Presentation</vt:lpstr>
      <vt:lpstr>Scanning Process</vt:lpstr>
      <vt:lpstr>PowerPoint Presentation</vt:lpstr>
      <vt:lpstr>PowerPoint Presentation</vt:lpstr>
      <vt:lpstr>PowerPoint Presentation</vt:lpstr>
      <vt:lpstr>PowerPoint Presentation</vt:lpstr>
      <vt:lpstr>Field Inspection Report (FIR) example</vt:lpstr>
      <vt:lpstr>Validation for MRR</vt:lpstr>
      <vt:lpstr>MRR</vt:lpstr>
      <vt:lpstr>MRR</vt:lpstr>
      <vt:lpstr>MRR Reconcilation</vt:lpstr>
      <vt:lpstr>PowerPoint Presentation</vt:lpstr>
      <vt:lpstr>Reconcile MRR Screen</vt:lpstr>
      <vt:lpstr>Reconcile Screen</vt:lpstr>
      <vt:lpstr>NCDOT Precast Lookup</vt:lpstr>
      <vt:lpstr>NCDOT Precast Lookup Page</vt:lpstr>
      <vt:lpstr>NCDOT Precast Lookup Page-Tag Found</vt:lpstr>
      <vt:lpstr>PowerPoint Presentation</vt:lpstr>
      <vt:lpstr>FIR Showing Pieces Received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MRR Presentation</dc:title>
  <dc:creator>Taryn Dietrich</dc:creator>
  <cp:lastModifiedBy>Ward, Francine D</cp:lastModifiedBy>
  <cp:revision>98</cp:revision>
  <cp:lastPrinted>2015-12-11T20:37:34Z</cp:lastPrinted>
  <dcterms:created xsi:type="dcterms:W3CDTF">2015-06-24T15:01:50Z</dcterms:created>
  <dcterms:modified xsi:type="dcterms:W3CDTF">2015-12-16T17:50:38Z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_dlc_DocIdItemGuid">
    <vt:lpwstr>b348d3e7-155d-44bc-a53d-ac638b7de48d</vt:lpwstr>
  </property>
  <property fmtid="{D5CDD505-2E9C-101B-9397-08002B2CF9AE}" pid="4" name="Data Security Classification">
    <vt:lpwstr>48;#Unrestricted|636b637e-5f92-4725-a3a5-7ffa269098d1</vt:lpwstr>
  </property>
  <property fmtid="{D5CDD505-2E9C-101B-9397-08002B2CF9AE}" pid="5" name="ContentTypeId">
    <vt:lpwstr>0x01010097980D4565F16C488EE4881186B6E0EF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Order">
    <vt:r8>34800</vt:r8>
  </property>
  <property fmtid="{D5CDD505-2E9C-101B-9397-08002B2CF9AE}" pid="8" name="URL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TemplateUrl">
    <vt:lpwstr/>
  </property>
</Properties>
</file>